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52"/>
  </p:notesMasterIdLst>
  <p:sldIdLst>
    <p:sldId id="256" r:id="rId2"/>
    <p:sldId id="514" r:id="rId3"/>
    <p:sldId id="258" r:id="rId4"/>
    <p:sldId id="533" r:id="rId5"/>
    <p:sldId id="548" r:id="rId6"/>
    <p:sldId id="547" r:id="rId7"/>
    <p:sldId id="543" r:id="rId8"/>
    <p:sldId id="549" r:id="rId9"/>
    <p:sldId id="545" r:id="rId10"/>
    <p:sldId id="540" r:id="rId11"/>
    <p:sldId id="541" r:id="rId12"/>
    <p:sldId id="542" r:id="rId13"/>
    <p:sldId id="544" r:id="rId14"/>
    <p:sldId id="546" r:id="rId15"/>
    <p:sldId id="528" r:id="rId16"/>
    <p:sldId id="550" r:id="rId17"/>
    <p:sldId id="553" r:id="rId18"/>
    <p:sldId id="551" r:id="rId19"/>
    <p:sldId id="552" r:id="rId20"/>
    <p:sldId id="554" r:id="rId21"/>
    <p:sldId id="557" r:id="rId22"/>
    <p:sldId id="518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87" r:id="rId32"/>
    <p:sldId id="569" r:id="rId33"/>
    <p:sldId id="570" r:id="rId34"/>
    <p:sldId id="571" r:id="rId35"/>
    <p:sldId id="588" r:id="rId36"/>
    <p:sldId id="572" r:id="rId37"/>
    <p:sldId id="573" r:id="rId38"/>
    <p:sldId id="574" r:id="rId39"/>
    <p:sldId id="575" r:id="rId40"/>
    <p:sldId id="579" r:id="rId41"/>
    <p:sldId id="581" r:id="rId42"/>
    <p:sldId id="582" r:id="rId43"/>
    <p:sldId id="578" r:id="rId44"/>
    <p:sldId id="583" r:id="rId45"/>
    <p:sldId id="584" r:id="rId46"/>
    <p:sldId id="538" r:id="rId47"/>
    <p:sldId id="539" r:id="rId48"/>
    <p:sldId id="261" r:id="rId49"/>
    <p:sldId id="586" r:id="rId50"/>
    <p:sldId id="585" r:id="rId51"/>
  </p:sldIdLst>
  <p:sldSz cx="9144000" cy="6858000" type="screen4x3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CCFFFF"/>
    <a:srgbClr val="9933FF"/>
    <a:srgbClr val="9999FF"/>
    <a:srgbClr val="0099FF"/>
    <a:srgbClr val="FFE42D"/>
    <a:srgbClr val="FF7C80"/>
    <a:srgbClr val="FF9966"/>
    <a:srgbClr val="0033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91505" autoAdjust="0"/>
  </p:normalViewPr>
  <p:slideViewPr>
    <p:cSldViewPr snapToGrid="0">
      <p:cViewPr>
        <p:scale>
          <a:sx n="80" d="100"/>
          <a:sy n="80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1pPr>
            <a:lvl2pPr marL="742950" indent="-285750" defTabSz="963613" eaLnBrk="0" hangingPunct="0"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2pPr>
            <a:lvl3pPr marL="1143000" indent="-228600" defTabSz="963613" eaLnBrk="0" hangingPunct="0"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3pPr>
            <a:lvl4pPr marL="1600200" indent="-228600" defTabSz="963613" eaLnBrk="0" hangingPunct="0"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4pPr>
            <a:lvl5pPr marL="2057400" indent="-228600" defTabSz="963613" eaLnBrk="0" hangingPunct="0"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fld id="{29FA1A96-91E2-45C1-9C8B-E568494B7246}" type="slidenum">
              <a:rPr lang="zh-CN" altLang="en-US" sz="1200">
                <a:solidFill>
                  <a:schemeClr val="tx1"/>
                </a:solidFill>
                <a:ea typeface="宋体" panose="02010600030101010101" pitchFamily="2" charset="-122"/>
              </a:rPr>
              <a:pPr eaLnBrk="1" hangingPunct="1"/>
              <a:t>2</a:t>
            </a:fld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80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40458B"/>
                </a:solidFill>
                <a:latin typeface="SimSun"/>
                <a:cs typeface="SimSun"/>
              </a:rPr>
              <a:t>《</a:t>
            </a:r>
            <a:r>
              <a:rPr lang="zh-CN" altLang="en-US" sz="1200" spc="-15" dirty="0">
                <a:solidFill>
                  <a:srgbClr val="40458B"/>
                </a:solidFill>
                <a:latin typeface="SimSun"/>
                <a:cs typeface="SimSun"/>
              </a:rPr>
              <a:t>规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模</a:t>
            </a:r>
            <a:r>
              <a:rPr lang="zh-CN" altLang="en-US" sz="1200" spc="-15" dirty="0">
                <a:solidFill>
                  <a:srgbClr val="40458B"/>
                </a:solidFill>
                <a:latin typeface="SimSun"/>
                <a:cs typeface="SimSun"/>
              </a:rPr>
              <a:t>以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上工业</a:t>
            </a:r>
            <a:r>
              <a:rPr lang="zh-CN" altLang="en-US" sz="1200" spc="-15" dirty="0">
                <a:solidFill>
                  <a:srgbClr val="40458B"/>
                </a:solidFill>
                <a:latin typeface="SimSun"/>
                <a:cs typeface="SimSun"/>
              </a:rPr>
              <a:t>企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业</a:t>
            </a:r>
            <a:r>
              <a:rPr lang="zh-CN" altLang="en-US" sz="1200" spc="-15" dirty="0">
                <a:solidFill>
                  <a:srgbClr val="40458B"/>
                </a:solidFill>
                <a:latin typeface="SimSun"/>
                <a:cs typeface="SimSun"/>
              </a:rPr>
              <a:t>产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品制造</a:t>
            </a:r>
            <a:r>
              <a:rPr lang="zh-CN" altLang="en-US" sz="1200" spc="-15" dirty="0">
                <a:solidFill>
                  <a:srgbClr val="40458B"/>
                </a:solidFill>
                <a:latin typeface="SimSun"/>
                <a:cs typeface="SimSun"/>
              </a:rPr>
              <a:t>成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本</a:t>
            </a:r>
            <a:r>
              <a:rPr lang="zh-CN" altLang="en-US" sz="1200" spc="-15" dirty="0">
                <a:solidFill>
                  <a:srgbClr val="40458B"/>
                </a:solidFill>
                <a:latin typeface="SimSun"/>
                <a:cs typeface="SimSun"/>
              </a:rPr>
              <a:t>构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成表</a:t>
            </a:r>
            <a:r>
              <a:rPr lang="en-US" altLang="zh-CN" sz="1200" dirty="0">
                <a:solidFill>
                  <a:srgbClr val="40458B"/>
                </a:solidFill>
                <a:latin typeface="SimSun"/>
                <a:cs typeface="SimSun"/>
              </a:rPr>
              <a:t>》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，培训手册</a:t>
            </a:r>
            <a:r>
              <a:rPr lang="en-US" altLang="zh-CN" sz="1200" dirty="0">
                <a:solidFill>
                  <a:srgbClr val="40458B"/>
                </a:solidFill>
                <a:latin typeface="SimSun"/>
                <a:cs typeface="SimSun"/>
              </a:rPr>
              <a:t>27</a:t>
            </a:r>
            <a:r>
              <a:rPr lang="zh-CN" altLang="en-US" sz="1200" dirty="0">
                <a:solidFill>
                  <a:srgbClr val="40458B"/>
                </a:solidFill>
                <a:latin typeface="SimSun"/>
                <a:cs typeface="SimSun"/>
              </a:rPr>
              <a:t>页。</a:t>
            </a:r>
            <a:endParaRPr lang="en-US" altLang="zh-CN" sz="1200" dirty="0">
              <a:solidFill>
                <a:srgbClr val="40458B"/>
              </a:solidFill>
              <a:latin typeface="SimSun"/>
              <a:cs typeface="SimSun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177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40458B"/>
                </a:solidFill>
                <a:latin typeface="Microsoft YaHei"/>
                <a:cs typeface="Microsoft YaHei"/>
              </a:rPr>
              <a:t>样本标识：地方统计机构对调查样本是否是“四上”企业、“四下”企业、“是否有新经济活动”等进行标识 ，根据需要由国家局导入或者自行导入。标识由统计机构在选点时确定，被调查单位无修改权限，标识的修改权限，由导入级别决定。</a:t>
            </a:r>
            <a:endParaRPr lang="zh-CN" altLang="en-US" sz="1200" dirty="0">
              <a:latin typeface="Microsoft YaHei"/>
              <a:cs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3563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一般来说成本构成、期间费用，利润表所有指标，四上企业直接从各个专业联网直报企业直接取过来，但是</a:t>
            </a:r>
            <a:r>
              <a:rPr lang="zh-CN" altLang="en-US" b="1" dirty="0"/>
              <a:t>新经济产值</a:t>
            </a:r>
            <a:r>
              <a:rPr lang="zh-CN" altLang="en-US" dirty="0"/>
              <a:t>，需要填报。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292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324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矩形 199">
            <a:extLst>
              <a:ext uri="{FF2B5EF4-FFF2-40B4-BE49-F238E27FC236}">
                <a16:creationId xmlns="" xmlns:a16="http://schemas.microsoft.com/office/drawing/2014/main" id="{7D65BE08-9C38-4C82-9608-C78CC9A2E677}"/>
              </a:ext>
            </a:extLst>
          </p:cNvPr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t="-8797" b="-8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1" name="组合 200">
            <a:extLst>
              <a:ext uri="{FF2B5EF4-FFF2-40B4-BE49-F238E27FC236}">
                <a16:creationId xmlns="" xmlns:a16="http://schemas.microsoft.com/office/drawing/2014/main" id="{AB73E25C-80D2-46E4-8AF6-D2F15B141903}"/>
              </a:ext>
            </a:extLst>
          </p:cNvPr>
          <p:cNvGrpSpPr/>
          <p:nvPr userDrawn="1"/>
        </p:nvGrpSpPr>
        <p:grpSpPr>
          <a:xfrm>
            <a:off x="1026998" y="0"/>
            <a:ext cx="7770497" cy="6858000"/>
            <a:chOff x="15513050" y="-365126"/>
            <a:chExt cx="7786688" cy="6872289"/>
          </a:xfrm>
        </p:grpSpPr>
        <p:sp>
          <p:nvSpPr>
            <p:cNvPr id="202" name="Freeform 161">
              <a:extLst>
                <a:ext uri="{FF2B5EF4-FFF2-40B4-BE49-F238E27FC236}">
                  <a16:creationId xmlns="" xmlns:a16="http://schemas.microsoft.com/office/drawing/2014/main" id="{74C75243-31CC-4F85-8555-F0518E55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7263" y="3092450"/>
              <a:ext cx="376238" cy="641350"/>
            </a:xfrm>
            <a:custGeom>
              <a:avLst/>
              <a:gdLst>
                <a:gd name="T0" fmla="*/ 1 w 140"/>
                <a:gd name="T1" fmla="*/ 0 h 240"/>
                <a:gd name="T2" fmla="*/ 0 w 140"/>
                <a:gd name="T3" fmla="*/ 0 h 240"/>
                <a:gd name="T4" fmla="*/ 138 w 140"/>
                <a:gd name="T5" fmla="*/ 240 h 240"/>
                <a:gd name="T6" fmla="*/ 140 w 140"/>
                <a:gd name="T7" fmla="*/ 240 h 240"/>
                <a:gd name="T8" fmla="*/ 1 w 140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4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38" y="240"/>
                    <a:pt x="138" y="240"/>
                    <a:pt x="138" y="240"/>
                  </a:cubicBezTo>
                  <a:cubicBezTo>
                    <a:pt x="139" y="240"/>
                    <a:pt x="139" y="240"/>
                    <a:pt x="140" y="2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62">
              <a:extLst>
                <a:ext uri="{FF2B5EF4-FFF2-40B4-BE49-F238E27FC236}">
                  <a16:creationId xmlns="" xmlns:a16="http://schemas.microsoft.com/office/drawing/2014/main" id="{D5816739-B2A1-4FE3-AF8B-C8D0AE025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3513" y="3795713"/>
              <a:ext cx="1144588" cy="1328738"/>
            </a:xfrm>
            <a:custGeom>
              <a:avLst/>
              <a:gdLst>
                <a:gd name="T0" fmla="*/ 0 w 428"/>
                <a:gd name="T1" fmla="*/ 496 h 497"/>
                <a:gd name="T2" fmla="*/ 1 w 428"/>
                <a:gd name="T3" fmla="*/ 497 h 497"/>
                <a:gd name="T4" fmla="*/ 428 w 428"/>
                <a:gd name="T5" fmla="*/ 0 h 497"/>
                <a:gd name="T6" fmla="*/ 427 w 428"/>
                <a:gd name="T7" fmla="*/ 0 h 497"/>
                <a:gd name="T8" fmla="*/ 0 w 428"/>
                <a:gd name="T9" fmla="*/ 4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97">
                  <a:moveTo>
                    <a:pt x="0" y="496"/>
                  </a:moveTo>
                  <a:cubicBezTo>
                    <a:pt x="1" y="497"/>
                    <a:pt x="1" y="497"/>
                    <a:pt x="1" y="497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28" y="0"/>
                    <a:pt x="427" y="0"/>
                    <a:pt x="427" y="0"/>
                  </a:cubicBezTo>
                  <a:lnTo>
                    <a:pt x="0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63">
              <a:extLst>
                <a:ext uri="{FF2B5EF4-FFF2-40B4-BE49-F238E27FC236}">
                  <a16:creationId xmlns="" xmlns:a16="http://schemas.microsoft.com/office/drawing/2014/main" id="{4BF64B7C-CDEB-443A-93F5-A231B880F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0338" y="5175250"/>
              <a:ext cx="334963" cy="122238"/>
            </a:xfrm>
            <a:custGeom>
              <a:avLst/>
              <a:gdLst>
                <a:gd name="T0" fmla="*/ 124 w 125"/>
                <a:gd name="T1" fmla="*/ 46 h 46"/>
                <a:gd name="T2" fmla="*/ 125 w 125"/>
                <a:gd name="T3" fmla="*/ 45 h 46"/>
                <a:gd name="T4" fmla="*/ 2 w 125"/>
                <a:gd name="T5" fmla="*/ 0 h 46"/>
                <a:gd name="T6" fmla="*/ 0 w 125"/>
                <a:gd name="T7" fmla="*/ 1 h 46"/>
                <a:gd name="T8" fmla="*/ 124 w 12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6">
                  <a:moveTo>
                    <a:pt x="124" y="46"/>
                  </a:moveTo>
                  <a:cubicBezTo>
                    <a:pt x="124" y="46"/>
                    <a:pt x="125" y="45"/>
                    <a:pt x="125" y="4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2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64">
              <a:extLst>
                <a:ext uri="{FF2B5EF4-FFF2-40B4-BE49-F238E27FC236}">
                  <a16:creationId xmlns="" xmlns:a16="http://schemas.microsoft.com/office/drawing/2014/main" id="{49AACF13-37D1-40B7-9155-2834EE51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1138" y="5338763"/>
              <a:ext cx="304800" cy="1092200"/>
            </a:xfrm>
            <a:custGeom>
              <a:avLst/>
              <a:gdLst>
                <a:gd name="T0" fmla="*/ 113 w 114"/>
                <a:gd name="T1" fmla="*/ 0 h 409"/>
                <a:gd name="T2" fmla="*/ 0 w 114"/>
                <a:gd name="T3" fmla="*/ 409 h 409"/>
                <a:gd name="T4" fmla="*/ 1 w 114"/>
                <a:gd name="T5" fmla="*/ 408 h 409"/>
                <a:gd name="T6" fmla="*/ 114 w 114"/>
                <a:gd name="T7" fmla="*/ 1 h 409"/>
                <a:gd name="T8" fmla="*/ 114 w 114"/>
                <a:gd name="T9" fmla="*/ 1 h 409"/>
                <a:gd name="T10" fmla="*/ 113 w 114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09">
                  <a:moveTo>
                    <a:pt x="113" y="0"/>
                  </a:moveTo>
                  <a:cubicBezTo>
                    <a:pt x="0" y="409"/>
                    <a:pt x="0" y="409"/>
                    <a:pt x="0" y="409"/>
                  </a:cubicBezTo>
                  <a:cubicBezTo>
                    <a:pt x="0" y="409"/>
                    <a:pt x="1" y="408"/>
                    <a:pt x="1" y="408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3" y="1"/>
                    <a:pt x="113" y="1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65">
              <a:extLst>
                <a:ext uri="{FF2B5EF4-FFF2-40B4-BE49-F238E27FC236}">
                  <a16:creationId xmlns="" xmlns:a16="http://schemas.microsoft.com/office/drawing/2014/main" id="{BC05255F-5A5D-40AF-93E4-288F32A34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7575" y="3014662"/>
              <a:ext cx="80963" cy="77788"/>
            </a:xfrm>
            <a:custGeom>
              <a:avLst/>
              <a:gdLst>
                <a:gd name="T0" fmla="*/ 28 w 30"/>
                <a:gd name="T1" fmla="*/ 20 h 29"/>
                <a:gd name="T2" fmla="*/ 20 w 30"/>
                <a:gd name="T3" fmla="*/ 3 h 29"/>
                <a:gd name="T4" fmla="*/ 3 w 30"/>
                <a:gd name="T5" fmla="*/ 11 h 29"/>
                <a:gd name="T6" fmla="*/ 11 w 30"/>
                <a:gd name="T7" fmla="*/ 28 h 29"/>
                <a:gd name="T8" fmla="*/ 15 w 30"/>
                <a:gd name="T9" fmla="*/ 29 h 29"/>
                <a:gd name="T10" fmla="*/ 16 w 30"/>
                <a:gd name="T11" fmla="*/ 29 h 29"/>
                <a:gd name="T12" fmla="*/ 28 w 30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">
                  <a:moveTo>
                    <a:pt x="28" y="20"/>
                  </a:moveTo>
                  <a:cubicBezTo>
                    <a:pt x="30" y="13"/>
                    <a:pt x="27" y="5"/>
                    <a:pt x="20" y="3"/>
                  </a:cubicBezTo>
                  <a:cubicBezTo>
                    <a:pt x="13" y="0"/>
                    <a:pt x="5" y="4"/>
                    <a:pt x="3" y="11"/>
                  </a:cubicBezTo>
                  <a:cubicBezTo>
                    <a:pt x="0" y="18"/>
                    <a:pt x="4" y="25"/>
                    <a:pt x="11" y="28"/>
                  </a:cubicBezTo>
                  <a:cubicBezTo>
                    <a:pt x="12" y="28"/>
                    <a:pt x="13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21" y="28"/>
                    <a:pt x="26" y="25"/>
                    <a:pt x="2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66">
              <a:extLst>
                <a:ext uri="{FF2B5EF4-FFF2-40B4-BE49-F238E27FC236}">
                  <a16:creationId xmlns="" xmlns:a16="http://schemas.microsoft.com/office/drawing/2014/main" id="{98BBAF3E-BC25-4F7C-941D-04C30A37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2225" y="3733800"/>
              <a:ext cx="77788" cy="74613"/>
            </a:xfrm>
            <a:custGeom>
              <a:avLst/>
              <a:gdLst>
                <a:gd name="T0" fmla="*/ 19 w 29"/>
                <a:gd name="T1" fmla="*/ 0 h 28"/>
                <a:gd name="T2" fmla="*/ 15 w 29"/>
                <a:gd name="T3" fmla="*/ 0 h 28"/>
                <a:gd name="T4" fmla="*/ 13 w 29"/>
                <a:gd name="T5" fmla="*/ 0 h 28"/>
                <a:gd name="T6" fmla="*/ 2 w 29"/>
                <a:gd name="T7" fmla="*/ 8 h 28"/>
                <a:gd name="T8" fmla="*/ 5 w 29"/>
                <a:gd name="T9" fmla="*/ 23 h 28"/>
                <a:gd name="T10" fmla="*/ 6 w 29"/>
                <a:gd name="T11" fmla="*/ 23 h 28"/>
                <a:gd name="T12" fmla="*/ 10 w 29"/>
                <a:gd name="T13" fmla="*/ 25 h 28"/>
                <a:gd name="T14" fmla="*/ 27 w 29"/>
                <a:gd name="T15" fmla="*/ 17 h 28"/>
                <a:gd name="T16" fmla="*/ 19 w 2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19" y="0"/>
                  </a:move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8" y="0"/>
                    <a:pt x="3" y="3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4"/>
                    <a:pt x="8" y="25"/>
                    <a:pt x="10" y="25"/>
                  </a:cubicBezTo>
                  <a:cubicBezTo>
                    <a:pt x="17" y="28"/>
                    <a:pt x="24" y="24"/>
                    <a:pt x="27" y="17"/>
                  </a:cubicBezTo>
                  <a:cubicBezTo>
                    <a:pt x="29" y="11"/>
                    <a:pt x="26" y="3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67">
              <a:extLst>
                <a:ext uri="{FF2B5EF4-FFF2-40B4-BE49-F238E27FC236}">
                  <a16:creationId xmlns="" xmlns:a16="http://schemas.microsoft.com/office/drawing/2014/main" id="{E652E493-3084-41C9-A43E-2D47830C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600" y="5110163"/>
              <a:ext cx="77788" cy="77788"/>
            </a:xfrm>
            <a:custGeom>
              <a:avLst/>
              <a:gdLst>
                <a:gd name="T0" fmla="*/ 19 w 29"/>
                <a:gd name="T1" fmla="*/ 2 h 29"/>
                <a:gd name="T2" fmla="*/ 2 w 29"/>
                <a:gd name="T3" fmla="*/ 10 h 29"/>
                <a:gd name="T4" fmla="*/ 10 w 29"/>
                <a:gd name="T5" fmla="*/ 27 h 29"/>
                <a:gd name="T6" fmla="*/ 22 w 29"/>
                <a:gd name="T7" fmla="*/ 25 h 29"/>
                <a:gd name="T8" fmla="*/ 24 w 29"/>
                <a:gd name="T9" fmla="*/ 24 h 29"/>
                <a:gd name="T10" fmla="*/ 27 w 29"/>
                <a:gd name="T11" fmla="*/ 19 h 29"/>
                <a:gd name="T12" fmla="*/ 24 w 29"/>
                <a:gd name="T13" fmla="*/ 5 h 29"/>
                <a:gd name="T14" fmla="*/ 23 w 29"/>
                <a:gd name="T15" fmla="*/ 4 h 29"/>
                <a:gd name="T16" fmla="*/ 19 w 29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9" y="2"/>
                  </a:moveTo>
                  <a:cubicBezTo>
                    <a:pt x="12" y="0"/>
                    <a:pt x="5" y="3"/>
                    <a:pt x="2" y="10"/>
                  </a:cubicBezTo>
                  <a:cubicBezTo>
                    <a:pt x="0" y="17"/>
                    <a:pt x="3" y="25"/>
                    <a:pt x="10" y="27"/>
                  </a:cubicBezTo>
                  <a:cubicBezTo>
                    <a:pt x="14" y="29"/>
                    <a:pt x="19" y="28"/>
                    <a:pt x="22" y="25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5" y="23"/>
                    <a:pt x="27" y="21"/>
                    <a:pt x="27" y="19"/>
                  </a:cubicBezTo>
                  <a:cubicBezTo>
                    <a:pt x="29" y="14"/>
                    <a:pt x="28" y="9"/>
                    <a:pt x="24" y="5"/>
                  </a:cubicBezTo>
                  <a:cubicBezTo>
                    <a:pt x="24" y="5"/>
                    <a:pt x="24" y="5"/>
                    <a:pt x="23" y="4"/>
                  </a:cubicBezTo>
                  <a:cubicBezTo>
                    <a:pt x="22" y="3"/>
                    <a:pt x="21" y="3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68">
              <a:extLst>
                <a:ext uri="{FF2B5EF4-FFF2-40B4-BE49-F238E27FC236}">
                  <a16:creationId xmlns="" xmlns:a16="http://schemas.microsoft.com/office/drawing/2014/main" id="{D69048B1-2434-476A-90AB-F744A30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8950" y="5265738"/>
              <a:ext cx="77788" cy="80963"/>
            </a:xfrm>
            <a:custGeom>
              <a:avLst/>
              <a:gdLst>
                <a:gd name="T0" fmla="*/ 9 w 29"/>
                <a:gd name="T1" fmla="*/ 27 h 30"/>
                <a:gd name="T2" fmla="*/ 10 w 29"/>
                <a:gd name="T3" fmla="*/ 28 h 30"/>
                <a:gd name="T4" fmla="*/ 10 w 29"/>
                <a:gd name="T5" fmla="*/ 28 h 30"/>
                <a:gd name="T6" fmla="*/ 27 w 29"/>
                <a:gd name="T7" fmla="*/ 20 h 30"/>
                <a:gd name="T8" fmla="*/ 19 w 29"/>
                <a:gd name="T9" fmla="*/ 3 h 30"/>
                <a:gd name="T10" fmla="*/ 2 w 29"/>
                <a:gd name="T11" fmla="*/ 11 h 30"/>
                <a:gd name="T12" fmla="*/ 2 w 29"/>
                <a:gd name="T13" fmla="*/ 11 h 30"/>
                <a:gd name="T14" fmla="*/ 1 w 29"/>
                <a:gd name="T15" fmla="*/ 12 h 30"/>
                <a:gd name="T16" fmla="*/ 9 w 29"/>
                <a:gd name="T1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0">
                  <a:moveTo>
                    <a:pt x="9" y="27"/>
                  </a:move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7" y="30"/>
                    <a:pt x="24" y="27"/>
                    <a:pt x="27" y="20"/>
                  </a:cubicBezTo>
                  <a:cubicBezTo>
                    <a:pt x="29" y="13"/>
                    <a:pt x="26" y="5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9"/>
                    <a:pt x="3" y="25"/>
                    <a:pt x="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69">
              <a:extLst>
                <a:ext uri="{FF2B5EF4-FFF2-40B4-BE49-F238E27FC236}">
                  <a16:creationId xmlns="" xmlns:a16="http://schemas.microsoft.com/office/drawing/2014/main" id="{60091E4B-F66F-44E5-AE16-BE6F8ABB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4150" y="6426200"/>
              <a:ext cx="82550" cy="77788"/>
            </a:xfrm>
            <a:custGeom>
              <a:avLst/>
              <a:gdLst>
                <a:gd name="T0" fmla="*/ 10 w 31"/>
                <a:gd name="T1" fmla="*/ 2 h 29"/>
                <a:gd name="T2" fmla="*/ 3 w 31"/>
                <a:gd name="T3" fmla="*/ 9 h 29"/>
                <a:gd name="T4" fmla="*/ 11 w 31"/>
                <a:gd name="T5" fmla="*/ 27 h 29"/>
                <a:gd name="T6" fmla="*/ 28 w 31"/>
                <a:gd name="T7" fmla="*/ 19 h 29"/>
                <a:gd name="T8" fmla="*/ 20 w 31"/>
                <a:gd name="T9" fmla="*/ 1 h 29"/>
                <a:gd name="T10" fmla="*/ 11 w 31"/>
                <a:gd name="T11" fmla="*/ 1 h 29"/>
                <a:gd name="T12" fmla="*/ 10 w 31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0" y="2"/>
                  </a:moveTo>
                  <a:cubicBezTo>
                    <a:pt x="7" y="3"/>
                    <a:pt x="4" y="6"/>
                    <a:pt x="3" y="9"/>
                  </a:cubicBezTo>
                  <a:cubicBezTo>
                    <a:pt x="0" y="16"/>
                    <a:pt x="4" y="24"/>
                    <a:pt x="11" y="27"/>
                  </a:cubicBezTo>
                  <a:cubicBezTo>
                    <a:pt x="18" y="29"/>
                    <a:pt x="25" y="25"/>
                    <a:pt x="28" y="19"/>
                  </a:cubicBezTo>
                  <a:cubicBezTo>
                    <a:pt x="31" y="12"/>
                    <a:pt x="27" y="4"/>
                    <a:pt x="20" y="1"/>
                  </a:cubicBezTo>
                  <a:cubicBezTo>
                    <a:pt x="17" y="0"/>
                    <a:pt x="14" y="0"/>
                    <a:pt x="11" y="1"/>
                  </a:cubicBezTo>
                  <a:cubicBezTo>
                    <a:pt x="11" y="1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70">
              <a:extLst>
                <a:ext uri="{FF2B5EF4-FFF2-40B4-BE49-F238E27FC236}">
                  <a16:creationId xmlns="" xmlns:a16="http://schemas.microsoft.com/office/drawing/2014/main" id="{DD4B8893-02F6-4C36-99A1-3FE7F55B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3363" y="1846262"/>
              <a:ext cx="93663" cy="735013"/>
            </a:xfrm>
            <a:custGeom>
              <a:avLst/>
              <a:gdLst>
                <a:gd name="T0" fmla="*/ 1 w 35"/>
                <a:gd name="T1" fmla="*/ 0 h 275"/>
                <a:gd name="T2" fmla="*/ 0 w 35"/>
                <a:gd name="T3" fmla="*/ 0 h 275"/>
                <a:gd name="T4" fmla="*/ 33 w 35"/>
                <a:gd name="T5" fmla="*/ 275 h 275"/>
                <a:gd name="T6" fmla="*/ 35 w 35"/>
                <a:gd name="T7" fmla="*/ 275 h 275"/>
                <a:gd name="T8" fmla="*/ 1 w 35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34" y="275"/>
                    <a:pt x="34" y="275"/>
                    <a:pt x="35" y="2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71">
              <a:extLst>
                <a:ext uri="{FF2B5EF4-FFF2-40B4-BE49-F238E27FC236}">
                  <a16:creationId xmlns="" xmlns:a16="http://schemas.microsoft.com/office/drawing/2014/main" id="{F579E623-2B17-4B16-A7B1-C5C2E4EA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4600" y="2630487"/>
              <a:ext cx="1574800" cy="777875"/>
            </a:xfrm>
            <a:custGeom>
              <a:avLst/>
              <a:gdLst>
                <a:gd name="T0" fmla="*/ 0 w 588"/>
                <a:gd name="T1" fmla="*/ 289 h 291"/>
                <a:gd name="T2" fmla="*/ 1 w 588"/>
                <a:gd name="T3" fmla="*/ 291 h 291"/>
                <a:gd name="T4" fmla="*/ 588 w 588"/>
                <a:gd name="T5" fmla="*/ 1 h 291"/>
                <a:gd name="T6" fmla="*/ 588 w 588"/>
                <a:gd name="T7" fmla="*/ 0 h 291"/>
                <a:gd name="T8" fmla="*/ 0 w 588"/>
                <a:gd name="T9" fmla="*/ 28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291">
                  <a:moveTo>
                    <a:pt x="0" y="289"/>
                  </a:moveTo>
                  <a:cubicBezTo>
                    <a:pt x="0" y="290"/>
                    <a:pt x="1" y="290"/>
                    <a:pt x="1" y="291"/>
                  </a:cubicBezTo>
                  <a:cubicBezTo>
                    <a:pt x="588" y="1"/>
                    <a:pt x="588" y="1"/>
                    <a:pt x="588" y="1"/>
                  </a:cubicBezTo>
                  <a:cubicBezTo>
                    <a:pt x="588" y="1"/>
                    <a:pt x="588" y="0"/>
                    <a:pt x="588" y="0"/>
                  </a:cubicBezTo>
                  <a:lnTo>
                    <a:pt x="0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72">
              <a:extLst>
                <a:ext uri="{FF2B5EF4-FFF2-40B4-BE49-F238E27FC236}">
                  <a16:creationId xmlns="" xmlns:a16="http://schemas.microsoft.com/office/drawing/2014/main" id="{FB1F8B9E-64A0-4993-A274-D65E8E2F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0788" y="3452813"/>
              <a:ext cx="258763" cy="244475"/>
            </a:xfrm>
            <a:custGeom>
              <a:avLst/>
              <a:gdLst>
                <a:gd name="T0" fmla="*/ 97 w 97"/>
                <a:gd name="T1" fmla="*/ 91 h 91"/>
                <a:gd name="T2" fmla="*/ 97 w 97"/>
                <a:gd name="T3" fmla="*/ 89 h 91"/>
                <a:gd name="T4" fmla="*/ 2 w 97"/>
                <a:gd name="T5" fmla="*/ 0 h 91"/>
                <a:gd name="T6" fmla="*/ 0 w 97"/>
                <a:gd name="T7" fmla="*/ 1 h 91"/>
                <a:gd name="T8" fmla="*/ 97 w 97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1">
                  <a:moveTo>
                    <a:pt x="97" y="91"/>
                  </a:moveTo>
                  <a:cubicBezTo>
                    <a:pt x="97" y="90"/>
                    <a:pt x="97" y="90"/>
                    <a:pt x="97" y="8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97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73">
              <a:extLst>
                <a:ext uri="{FF2B5EF4-FFF2-40B4-BE49-F238E27FC236}">
                  <a16:creationId xmlns="" xmlns:a16="http://schemas.microsoft.com/office/drawing/2014/main" id="{E413F44D-D9AD-4F1B-85D8-9F16CB6E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3113" y="3738563"/>
              <a:ext cx="709613" cy="889000"/>
            </a:xfrm>
            <a:custGeom>
              <a:avLst/>
              <a:gdLst>
                <a:gd name="T0" fmla="*/ 264 w 265"/>
                <a:gd name="T1" fmla="*/ 0 h 332"/>
                <a:gd name="T2" fmla="*/ 0 w 265"/>
                <a:gd name="T3" fmla="*/ 332 h 332"/>
                <a:gd name="T4" fmla="*/ 2 w 265"/>
                <a:gd name="T5" fmla="*/ 332 h 332"/>
                <a:gd name="T6" fmla="*/ 265 w 265"/>
                <a:gd name="T7" fmla="*/ 1 h 332"/>
                <a:gd name="T8" fmla="*/ 265 w 265"/>
                <a:gd name="T9" fmla="*/ 1 h 332"/>
                <a:gd name="T10" fmla="*/ 264 w 265"/>
                <a:gd name="T1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32">
                  <a:moveTo>
                    <a:pt x="264" y="0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2" y="332"/>
                    <a:pt x="2" y="332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74">
              <a:extLst>
                <a:ext uri="{FF2B5EF4-FFF2-40B4-BE49-F238E27FC236}">
                  <a16:creationId xmlns="" xmlns:a16="http://schemas.microsoft.com/office/drawing/2014/main" id="{84CC4E29-D526-4431-B49E-3C14D8CE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9550" y="1774825"/>
              <a:ext cx="77788" cy="76200"/>
            </a:xfrm>
            <a:custGeom>
              <a:avLst/>
              <a:gdLst>
                <a:gd name="T0" fmla="*/ 24 w 29"/>
                <a:gd name="T1" fmla="*/ 24 h 29"/>
                <a:gd name="T2" fmla="*/ 24 w 29"/>
                <a:gd name="T3" fmla="*/ 5 h 29"/>
                <a:gd name="T4" fmla="*/ 5 w 29"/>
                <a:gd name="T5" fmla="*/ 6 h 29"/>
                <a:gd name="T6" fmla="*/ 5 w 29"/>
                <a:gd name="T7" fmla="*/ 25 h 29"/>
                <a:gd name="T8" fmla="*/ 9 w 29"/>
                <a:gd name="T9" fmla="*/ 27 h 29"/>
                <a:gd name="T10" fmla="*/ 10 w 29"/>
                <a:gd name="T11" fmla="*/ 27 h 29"/>
                <a:gd name="T12" fmla="*/ 24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29" y="18"/>
                    <a:pt x="29" y="10"/>
                    <a:pt x="24" y="5"/>
                  </a:cubicBezTo>
                  <a:cubicBezTo>
                    <a:pt x="18" y="0"/>
                    <a:pt x="10" y="0"/>
                    <a:pt x="5" y="6"/>
                  </a:cubicBezTo>
                  <a:cubicBezTo>
                    <a:pt x="0" y="11"/>
                    <a:pt x="0" y="19"/>
                    <a:pt x="5" y="25"/>
                  </a:cubicBezTo>
                  <a:cubicBezTo>
                    <a:pt x="6" y="25"/>
                    <a:pt x="8" y="26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5" y="29"/>
                    <a:pt x="20" y="28"/>
                    <a:pt x="2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75">
              <a:extLst>
                <a:ext uri="{FF2B5EF4-FFF2-40B4-BE49-F238E27FC236}">
                  <a16:creationId xmlns="" xmlns:a16="http://schemas.microsoft.com/office/drawing/2014/main" id="{B762FC97-8727-415F-AA54-CAEF2E80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3050" y="2576512"/>
              <a:ext cx="77788" cy="77788"/>
            </a:xfrm>
            <a:custGeom>
              <a:avLst/>
              <a:gdLst>
                <a:gd name="T0" fmla="*/ 23 w 29"/>
                <a:gd name="T1" fmla="*/ 5 h 29"/>
                <a:gd name="T2" fmla="*/ 20 w 29"/>
                <a:gd name="T3" fmla="*/ 2 h 29"/>
                <a:gd name="T4" fmla="*/ 18 w 29"/>
                <a:gd name="T5" fmla="*/ 2 h 29"/>
                <a:gd name="T6" fmla="*/ 4 w 29"/>
                <a:gd name="T7" fmla="*/ 5 h 29"/>
                <a:gd name="T8" fmla="*/ 2 w 29"/>
                <a:gd name="T9" fmla="*/ 20 h 29"/>
                <a:gd name="T10" fmla="*/ 2 w 29"/>
                <a:gd name="T11" fmla="*/ 21 h 29"/>
                <a:gd name="T12" fmla="*/ 5 w 29"/>
                <a:gd name="T13" fmla="*/ 24 h 29"/>
                <a:gd name="T14" fmla="*/ 24 w 29"/>
                <a:gd name="T15" fmla="*/ 24 h 29"/>
                <a:gd name="T16" fmla="*/ 23 w 29"/>
                <a:gd name="T1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3" y="5"/>
                  </a:move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3" y="0"/>
                    <a:pt x="8" y="1"/>
                    <a:pt x="4" y="5"/>
                  </a:cubicBezTo>
                  <a:cubicBezTo>
                    <a:pt x="0" y="9"/>
                    <a:pt x="0" y="15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10" y="29"/>
                    <a:pt x="19" y="29"/>
                    <a:pt x="24" y="24"/>
                  </a:cubicBezTo>
                  <a:cubicBezTo>
                    <a:pt x="29" y="18"/>
                    <a:pt x="28" y="10"/>
                    <a:pt x="2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76">
              <a:extLst>
                <a:ext uri="{FF2B5EF4-FFF2-40B4-BE49-F238E27FC236}">
                  <a16:creationId xmlns="" xmlns:a16="http://schemas.microsoft.com/office/drawing/2014/main" id="{06D486F3-CF5A-43BE-BB0F-8FDE624C1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0" y="3381375"/>
              <a:ext cx="77788" cy="74613"/>
            </a:xfrm>
            <a:custGeom>
              <a:avLst/>
              <a:gdLst>
                <a:gd name="T0" fmla="*/ 24 w 29"/>
                <a:gd name="T1" fmla="*/ 5 h 28"/>
                <a:gd name="T2" fmla="*/ 5 w 29"/>
                <a:gd name="T3" fmla="*/ 5 h 28"/>
                <a:gd name="T4" fmla="*/ 5 w 29"/>
                <a:gd name="T5" fmla="*/ 24 h 28"/>
                <a:gd name="T6" fmla="*/ 17 w 29"/>
                <a:gd name="T7" fmla="*/ 28 h 28"/>
                <a:gd name="T8" fmla="*/ 19 w 29"/>
                <a:gd name="T9" fmla="*/ 27 h 28"/>
                <a:gd name="T10" fmla="*/ 24 w 29"/>
                <a:gd name="T11" fmla="*/ 24 h 28"/>
                <a:gd name="T12" fmla="*/ 27 w 29"/>
                <a:gd name="T13" fmla="*/ 10 h 28"/>
                <a:gd name="T14" fmla="*/ 26 w 29"/>
                <a:gd name="T15" fmla="*/ 8 h 28"/>
                <a:gd name="T16" fmla="*/ 24 w 29"/>
                <a:gd name="T1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5"/>
                  </a:moveTo>
                  <a:cubicBezTo>
                    <a:pt x="18" y="0"/>
                    <a:pt x="10" y="0"/>
                    <a:pt x="5" y="5"/>
                  </a:cubicBezTo>
                  <a:cubicBezTo>
                    <a:pt x="0" y="11"/>
                    <a:pt x="0" y="19"/>
                    <a:pt x="5" y="24"/>
                  </a:cubicBezTo>
                  <a:cubicBezTo>
                    <a:pt x="9" y="27"/>
                    <a:pt x="13" y="28"/>
                    <a:pt x="17" y="28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1" y="26"/>
                    <a:pt x="23" y="25"/>
                    <a:pt x="24" y="24"/>
                  </a:cubicBezTo>
                  <a:cubicBezTo>
                    <a:pt x="28" y="20"/>
                    <a:pt x="29" y="14"/>
                    <a:pt x="27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77">
              <a:extLst>
                <a:ext uri="{FF2B5EF4-FFF2-40B4-BE49-F238E27FC236}">
                  <a16:creationId xmlns="" xmlns:a16="http://schemas.microsoft.com/office/drawing/2014/main" id="{76FF4F12-3A29-4591-9CD7-9BD4B470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0025" y="3678238"/>
              <a:ext cx="77788" cy="77788"/>
            </a:xfrm>
            <a:custGeom>
              <a:avLst/>
              <a:gdLst>
                <a:gd name="T0" fmla="*/ 4 w 29"/>
                <a:gd name="T1" fmla="*/ 23 h 29"/>
                <a:gd name="T2" fmla="*/ 5 w 29"/>
                <a:gd name="T3" fmla="*/ 24 h 29"/>
                <a:gd name="T4" fmla="*/ 5 w 29"/>
                <a:gd name="T5" fmla="*/ 24 h 29"/>
                <a:gd name="T6" fmla="*/ 24 w 29"/>
                <a:gd name="T7" fmla="*/ 23 h 29"/>
                <a:gd name="T8" fmla="*/ 23 w 29"/>
                <a:gd name="T9" fmla="*/ 5 h 29"/>
                <a:gd name="T10" fmla="*/ 5 w 29"/>
                <a:gd name="T11" fmla="*/ 5 h 29"/>
                <a:gd name="T12" fmla="*/ 4 w 29"/>
                <a:gd name="T13" fmla="*/ 5 h 29"/>
                <a:gd name="T14" fmla="*/ 4 w 29"/>
                <a:gd name="T15" fmla="*/ 7 h 29"/>
                <a:gd name="T16" fmla="*/ 4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4" y="23"/>
                  </a:move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1" y="29"/>
                    <a:pt x="19" y="29"/>
                    <a:pt x="24" y="23"/>
                  </a:cubicBezTo>
                  <a:cubicBezTo>
                    <a:pt x="29" y="18"/>
                    <a:pt x="29" y="10"/>
                    <a:pt x="23" y="5"/>
                  </a:cubicBezTo>
                  <a:cubicBezTo>
                    <a:pt x="18" y="0"/>
                    <a:pt x="10" y="0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0" y="12"/>
                    <a:pt x="0" y="18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78">
              <a:extLst>
                <a:ext uri="{FF2B5EF4-FFF2-40B4-BE49-F238E27FC236}">
                  <a16:creationId xmlns="" xmlns:a16="http://schemas.microsoft.com/office/drawing/2014/main" id="{B9A1D03C-A6C7-4B26-B617-CB9F10E5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6600" y="4627563"/>
              <a:ext cx="79375" cy="74613"/>
            </a:xfrm>
            <a:custGeom>
              <a:avLst/>
              <a:gdLst>
                <a:gd name="T0" fmla="*/ 14 w 30"/>
                <a:gd name="T1" fmla="*/ 0 h 28"/>
                <a:gd name="T2" fmla="*/ 5 w 30"/>
                <a:gd name="T3" fmla="*/ 4 h 28"/>
                <a:gd name="T4" fmla="*/ 6 w 30"/>
                <a:gd name="T5" fmla="*/ 23 h 28"/>
                <a:gd name="T6" fmla="*/ 25 w 30"/>
                <a:gd name="T7" fmla="*/ 22 h 28"/>
                <a:gd name="T8" fmla="*/ 24 w 30"/>
                <a:gd name="T9" fmla="*/ 3 h 28"/>
                <a:gd name="T10" fmla="*/ 16 w 30"/>
                <a:gd name="T11" fmla="*/ 0 h 28"/>
                <a:gd name="T12" fmla="*/ 14 w 3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4" y="0"/>
                  </a:moveTo>
                  <a:cubicBezTo>
                    <a:pt x="11" y="0"/>
                    <a:pt x="8" y="1"/>
                    <a:pt x="5" y="4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11" y="28"/>
                    <a:pt x="20" y="27"/>
                    <a:pt x="25" y="22"/>
                  </a:cubicBezTo>
                  <a:cubicBezTo>
                    <a:pt x="30" y="17"/>
                    <a:pt x="29" y="8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79">
              <a:extLst>
                <a:ext uri="{FF2B5EF4-FFF2-40B4-BE49-F238E27FC236}">
                  <a16:creationId xmlns="" xmlns:a16="http://schemas.microsoft.com/office/drawing/2014/main" id="{9F36B4B4-B5C0-4A26-8C27-A95CE5A80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813" y="5008563"/>
              <a:ext cx="1312863" cy="100013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80">
              <a:extLst>
                <a:ext uri="{FF2B5EF4-FFF2-40B4-BE49-F238E27FC236}">
                  <a16:creationId xmlns="" xmlns:a16="http://schemas.microsoft.com/office/drawing/2014/main" id="{538A40A0-CEC5-4253-B754-AC760467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0900" y="5041900"/>
              <a:ext cx="760413" cy="1050925"/>
            </a:xfrm>
            <a:custGeom>
              <a:avLst/>
              <a:gdLst>
                <a:gd name="T0" fmla="*/ 0 w 284"/>
                <a:gd name="T1" fmla="*/ 392 h 393"/>
                <a:gd name="T2" fmla="*/ 1 w 284"/>
                <a:gd name="T3" fmla="*/ 392 h 393"/>
                <a:gd name="T4" fmla="*/ 1 w 284"/>
                <a:gd name="T5" fmla="*/ 393 h 393"/>
                <a:gd name="T6" fmla="*/ 284 w 284"/>
                <a:gd name="T7" fmla="*/ 1 h 393"/>
                <a:gd name="T8" fmla="*/ 283 w 284"/>
                <a:gd name="T9" fmla="*/ 0 h 393"/>
                <a:gd name="T10" fmla="*/ 0 w 284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393">
                  <a:moveTo>
                    <a:pt x="0" y="392"/>
                  </a:moveTo>
                  <a:cubicBezTo>
                    <a:pt x="1" y="392"/>
                    <a:pt x="1" y="392"/>
                    <a:pt x="1" y="392"/>
                  </a:cubicBezTo>
                  <a:cubicBezTo>
                    <a:pt x="1" y="392"/>
                    <a:pt x="1" y="392"/>
                    <a:pt x="1" y="393"/>
                  </a:cubicBezTo>
                  <a:cubicBezTo>
                    <a:pt x="284" y="1"/>
                    <a:pt x="284" y="1"/>
                    <a:pt x="284" y="1"/>
                  </a:cubicBezTo>
                  <a:cubicBezTo>
                    <a:pt x="283" y="1"/>
                    <a:pt x="283" y="0"/>
                    <a:pt x="283" y="0"/>
                  </a:cubicBezTo>
                  <a:lnTo>
                    <a:pt x="0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81">
              <a:extLst>
                <a:ext uri="{FF2B5EF4-FFF2-40B4-BE49-F238E27FC236}">
                  <a16:creationId xmlns="" xmlns:a16="http://schemas.microsoft.com/office/drawing/2014/main" id="{362C8F13-891B-4CB5-8848-5921BFA40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7175" y="5140325"/>
              <a:ext cx="561975" cy="949325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82">
              <a:extLst>
                <a:ext uri="{FF2B5EF4-FFF2-40B4-BE49-F238E27FC236}">
                  <a16:creationId xmlns="" xmlns:a16="http://schemas.microsoft.com/office/drawing/2014/main" id="{61DA1ACD-88D8-4D0D-9667-721011BF2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3200" y="3670300"/>
              <a:ext cx="38100" cy="1411288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3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3" y="528"/>
                    <a:pt x="13" y="528"/>
                    <a:pt x="13" y="528"/>
                  </a:cubicBezTo>
                  <a:cubicBezTo>
                    <a:pt x="13" y="528"/>
                    <a:pt x="14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83">
              <a:extLst>
                <a:ext uri="{FF2B5EF4-FFF2-40B4-BE49-F238E27FC236}">
                  <a16:creationId xmlns="" xmlns:a16="http://schemas.microsoft.com/office/drawing/2014/main" id="{2B5BA5F6-458E-4EC7-8CA0-8D1BB5B8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6638" y="3675063"/>
              <a:ext cx="422275" cy="1003300"/>
            </a:xfrm>
            <a:custGeom>
              <a:avLst/>
              <a:gdLst>
                <a:gd name="T0" fmla="*/ 0 w 158"/>
                <a:gd name="T1" fmla="*/ 375 h 375"/>
                <a:gd name="T2" fmla="*/ 1 w 158"/>
                <a:gd name="T3" fmla="*/ 375 h 375"/>
                <a:gd name="T4" fmla="*/ 158 w 158"/>
                <a:gd name="T5" fmla="*/ 0 h 375"/>
                <a:gd name="T6" fmla="*/ 156 w 158"/>
                <a:gd name="T7" fmla="*/ 0 h 375"/>
                <a:gd name="T8" fmla="*/ 0 w 158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75">
                  <a:moveTo>
                    <a:pt x="0" y="375"/>
                  </a:moveTo>
                  <a:cubicBezTo>
                    <a:pt x="1" y="375"/>
                    <a:pt x="1" y="375"/>
                    <a:pt x="1" y="37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84">
              <a:extLst>
                <a:ext uri="{FF2B5EF4-FFF2-40B4-BE49-F238E27FC236}">
                  <a16:creationId xmlns="" xmlns:a16="http://schemas.microsoft.com/office/drawing/2014/main" id="{A7322B60-9F5C-4444-ACF0-E8EFF004A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8588" y="4373563"/>
              <a:ext cx="873125" cy="320675"/>
            </a:xfrm>
            <a:custGeom>
              <a:avLst/>
              <a:gdLst>
                <a:gd name="T0" fmla="*/ 1 w 326"/>
                <a:gd name="T1" fmla="*/ 0 h 120"/>
                <a:gd name="T2" fmla="*/ 0 w 326"/>
                <a:gd name="T3" fmla="*/ 1 h 120"/>
                <a:gd name="T4" fmla="*/ 326 w 326"/>
                <a:gd name="T5" fmla="*/ 120 h 120"/>
                <a:gd name="T6" fmla="*/ 326 w 326"/>
                <a:gd name="T7" fmla="*/ 118 h 120"/>
                <a:gd name="T8" fmla="*/ 1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19"/>
                    <a:pt x="326" y="119"/>
                    <a:pt x="326" y="1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85">
              <a:extLst>
                <a:ext uri="{FF2B5EF4-FFF2-40B4-BE49-F238E27FC236}">
                  <a16:creationId xmlns="" xmlns:a16="http://schemas.microsoft.com/office/drawing/2014/main" id="{255FBC2D-A1C2-43BA-8F2E-A9186BAB5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0" y="5022850"/>
              <a:ext cx="881063" cy="774700"/>
            </a:xfrm>
            <a:custGeom>
              <a:avLst/>
              <a:gdLst>
                <a:gd name="T0" fmla="*/ 1 w 329"/>
                <a:gd name="T1" fmla="*/ 0 h 290"/>
                <a:gd name="T2" fmla="*/ 0 w 329"/>
                <a:gd name="T3" fmla="*/ 1 h 290"/>
                <a:gd name="T4" fmla="*/ 328 w 329"/>
                <a:gd name="T5" fmla="*/ 290 h 290"/>
                <a:gd name="T6" fmla="*/ 329 w 329"/>
                <a:gd name="T7" fmla="*/ 290 h 290"/>
                <a:gd name="T8" fmla="*/ 1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9" y="290"/>
                    <a:pt x="329" y="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86">
              <a:extLst>
                <a:ext uri="{FF2B5EF4-FFF2-40B4-BE49-F238E27FC236}">
                  <a16:creationId xmlns="" xmlns:a16="http://schemas.microsoft.com/office/drawing/2014/main" id="{4877EA68-E7E1-49BD-8BD5-B7CA94D7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2225" y="5348288"/>
              <a:ext cx="355600" cy="449263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1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3" y="1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87">
              <a:extLst>
                <a:ext uri="{FF2B5EF4-FFF2-40B4-BE49-F238E27FC236}">
                  <a16:creationId xmlns="" xmlns:a16="http://schemas.microsoft.com/office/drawing/2014/main" id="{E92F13A4-558F-49BF-82B1-C073943F3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0" y="6137275"/>
              <a:ext cx="273050" cy="315913"/>
            </a:xfrm>
            <a:custGeom>
              <a:avLst/>
              <a:gdLst>
                <a:gd name="T0" fmla="*/ 101 w 102"/>
                <a:gd name="T1" fmla="*/ 0 h 118"/>
                <a:gd name="T2" fmla="*/ 0 w 102"/>
                <a:gd name="T3" fmla="*/ 117 h 118"/>
                <a:gd name="T4" fmla="*/ 1 w 102"/>
                <a:gd name="T5" fmla="*/ 118 h 118"/>
                <a:gd name="T6" fmla="*/ 102 w 102"/>
                <a:gd name="T7" fmla="*/ 1 h 118"/>
                <a:gd name="T8" fmla="*/ 102 w 102"/>
                <a:gd name="T9" fmla="*/ 1 h 118"/>
                <a:gd name="T10" fmla="*/ 101 w 102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8">
                  <a:moveTo>
                    <a:pt x="101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8"/>
                    <a:pt x="1" y="118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88">
              <a:extLst>
                <a:ext uri="{FF2B5EF4-FFF2-40B4-BE49-F238E27FC236}">
                  <a16:creationId xmlns="" xmlns:a16="http://schemas.microsoft.com/office/drawing/2014/main" id="{D81FA3DC-6DF1-4A13-BFEE-7C7150A7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1913" y="4330700"/>
              <a:ext cx="73025" cy="71438"/>
            </a:xfrm>
            <a:custGeom>
              <a:avLst/>
              <a:gdLst>
                <a:gd name="T0" fmla="*/ 22 w 27"/>
                <a:gd name="T1" fmla="*/ 4 h 27"/>
                <a:gd name="T2" fmla="*/ 5 w 27"/>
                <a:gd name="T3" fmla="*/ 6 h 27"/>
                <a:gd name="T4" fmla="*/ 7 w 27"/>
                <a:gd name="T5" fmla="*/ 23 h 27"/>
                <a:gd name="T6" fmla="*/ 23 w 27"/>
                <a:gd name="T7" fmla="*/ 21 h 27"/>
                <a:gd name="T8" fmla="*/ 25 w 27"/>
                <a:gd name="T9" fmla="*/ 17 h 27"/>
                <a:gd name="T10" fmla="*/ 26 w 27"/>
                <a:gd name="T11" fmla="*/ 16 h 27"/>
                <a:gd name="T12" fmla="*/ 22 w 27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2" y="4"/>
                  </a:moveTo>
                  <a:cubicBezTo>
                    <a:pt x="16" y="0"/>
                    <a:pt x="9" y="1"/>
                    <a:pt x="5" y="6"/>
                  </a:cubicBezTo>
                  <a:cubicBezTo>
                    <a:pt x="0" y="11"/>
                    <a:pt x="1" y="19"/>
                    <a:pt x="7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7" y="12"/>
                    <a:pt x="25" y="7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89">
              <a:extLst>
                <a:ext uri="{FF2B5EF4-FFF2-40B4-BE49-F238E27FC236}">
                  <a16:creationId xmlns="" xmlns:a16="http://schemas.microsoft.com/office/drawing/2014/main" id="{8216ED38-55B0-4E00-AAF6-F635E9D0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775" y="4672013"/>
              <a:ext cx="73025" cy="73025"/>
            </a:xfrm>
            <a:custGeom>
              <a:avLst/>
              <a:gdLst>
                <a:gd name="T0" fmla="*/ 4 w 27"/>
                <a:gd name="T1" fmla="*/ 6 h 27"/>
                <a:gd name="T2" fmla="*/ 3 w 27"/>
                <a:gd name="T3" fmla="*/ 6 h 27"/>
                <a:gd name="T4" fmla="*/ 3 w 27"/>
                <a:gd name="T5" fmla="*/ 8 h 27"/>
                <a:gd name="T6" fmla="*/ 6 w 27"/>
                <a:gd name="T7" fmla="*/ 23 h 27"/>
                <a:gd name="T8" fmla="*/ 23 w 27"/>
                <a:gd name="T9" fmla="*/ 21 h 27"/>
                <a:gd name="T10" fmla="*/ 21 w 27"/>
                <a:gd name="T11" fmla="*/ 4 h 27"/>
                <a:gd name="T12" fmla="*/ 17 w 27"/>
                <a:gd name="T13" fmla="*/ 2 h 27"/>
                <a:gd name="T14" fmla="*/ 16 w 27"/>
                <a:gd name="T15" fmla="*/ 2 h 27"/>
                <a:gd name="T16" fmla="*/ 4 w 27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0" y="13"/>
                    <a:pt x="1" y="19"/>
                    <a:pt x="6" y="23"/>
                  </a:cubicBezTo>
                  <a:cubicBezTo>
                    <a:pt x="11" y="27"/>
                    <a:pt x="18" y="26"/>
                    <a:pt x="23" y="21"/>
                  </a:cubicBezTo>
                  <a:cubicBezTo>
                    <a:pt x="27" y="16"/>
                    <a:pt x="26" y="8"/>
                    <a:pt x="21" y="4"/>
                  </a:cubicBezTo>
                  <a:cubicBezTo>
                    <a:pt x="20" y="3"/>
                    <a:pt x="19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2" y="0"/>
                    <a:pt x="7" y="2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90">
              <a:extLst>
                <a:ext uri="{FF2B5EF4-FFF2-40B4-BE49-F238E27FC236}">
                  <a16:creationId xmlns="" xmlns:a16="http://schemas.microsoft.com/office/drawing/2014/main" id="{EA7B7875-96B1-494F-900D-AC901B39A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5575" y="3608388"/>
              <a:ext cx="71438" cy="66675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4 w 27"/>
                <a:gd name="T5" fmla="*/ 6 h 25"/>
                <a:gd name="T6" fmla="*/ 6 w 27"/>
                <a:gd name="T7" fmla="*/ 22 h 25"/>
                <a:gd name="T8" fmla="*/ 11 w 27"/>
                <a:gd name="T9" fmla="*/ 25 h 25"/>
                <a:gd name="T10" fmla="*/ 13 w 27"/>
                <a:gd name="T11" fmla="*/ 25 h 25"/>
                <a:gd name="T12" fmla="*/ 18 w 27"/>
                <a:gd name="T13" fmla="*/ 24 h 25"/>
                <a:gd name="T14" fmla="*/ 19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6" y="8"/>
                    <a:pt x="21" y="4"/>
                  </a:cubicBezTo>
                  <a:cubicBezTo>
                    <a:pt x="15" y="0"/>
                    <a:pt x="8" y="0"/>
                    <a:pt x="4" y="6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7" y="24"/>
                    <a:pt x="9" y="25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5" y="25"/>
                    <a:pt x="16" y="25"/>
                    <a:pt x="18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91">
              <a:extLst>
                <a:ext uri="{FF2B5EF4-FFF2-40B4-BE49-F238E27FC236}">
                  <a16:creationId xmlns="" xmlns:a16="http://schemas.microsoft.com/office/drawing/2014/main" id="{D9AA2713-7580-4CAD-91A4-23AD221E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1138" y="5078413"/>
              <a:ext cx="69850" cy="66675"/>
            </a:xfrm>
            <a:custGeom>
              <a:avLst/>
              <a:gdLst>
                <a:gd name="T0" fmla="*/ 23 w 26"/>
                <a:gd name="T1" fmla="*/ 20 h 25"/>
                <a:gd name="T2" fmla="*/ 25 w 26"/>
                <a:gd name="T3" fmla="*/ 11 h 25"/>
                <a:gd name="T4" fmla="*/ 25 w 26"/>
                <a:gd name="T5" fmla="*/ 10 h 25"/>
                <a:gd name="T6" fmla="*/ 21 w 26"/>
                <a:gd name="T7" fmla="*/ 3 h 25"/>
                <a:gd name="T8" fmla="*/ 11 w 26"/>
                <a:gd name="T9" fmla="*/ 1 h 25"/>
                <a:gd name="T10" fmla="*/ 10 w 26"/>
                <a:gd name="T11" fmla="*/ 1 h 25"/>
                <a:gd name="T12" fmla="*/ 4 w 26"/>
                <a:gd name="T13" fmla="*/ 5 h 25"/>
                <a:gd name="T14" fmla="*/ 6 w 26"/>
                <a:gd name="T15" fmla="*/ 22 h 25"/>
                <a:gd name="T16" fmla="*/ 17 w 26"/>
                <a:gd name="T17" fmla="*/ 24 h 25"/>
                <a:gd name="T18" fmla="*/ 18 w 26"/>
                <a:gd name="T19" fmla="*/ 23 h 25"/>
                <a:gd name="T20" fmla="*/ 23 w 26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3" y="20"/>
                  </a:moveTo>
                  <a:cubicBezTo>
                    <a:pt x="25" y="17"/>
                    <a:pt x="26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1" y="18"/>
                    <a:pt x="6" y="22"/>
                  </a:cubicBezTo>
                  <a:cubicBezTo>
                    <a:pt x="9" y="24"/>
                    <a:pt x="14" y="25"/>
                    <a:pt x="17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20" y="22"/>
                    <a:pt x="22" y="21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92">
              <a:extLst>
                <a:ext uri="{FF2B5EF4-FFF2-40B4-BE49-F238E27FC236}">
                  <a16:creationId xmlns="" xmlns:a16="http://schemas.microsoft.com/office/drawing/2014/main" id="{A16B9C1B-8F92-41F7-B56D-72A750FF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6925" y="6081713"/>
              <a:ext cx="73025" cy="69850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1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7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93">
              <a:extLst>
                <a:ext uri="{FF2B5EF4-FFF2-40B4-BE49-F238E27FC236}">
                  <a16:creationId xmlns="" xmlns:a16="http://schemas.microsoft.com/office/drawing/2014/main" id="{7AFB6B08-1DC3-4F77-A613-6DDF31454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1013" y="6434138"/>
              <a:ext cx="69850" cy="73025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3 w 26"/>
                <a:gd name="T9" fmla="*/ 7 h 27"/>
                <a:gd name="T10" fmla="*/ 22 w 26"/>
                <a:gd name="T11" fmla="*/ 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2"/>
                    <a:pt x="1" y="19"/>
                    <a:pt x="6" y="23"/>
                  </a:cubicBezTo>
                  <a:cubicBezTo>
                    <a:pt x="11" y="27"/>
                    <a:pt x="19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1" y="5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94">
              <a:extLst>
                <a:ext uri="{FF2B5EF4-FFF2-40B4-BE49-F238E27FC236}">
                  <a16:creationId xmlns="" xmlns:a16="http://schemas.microsoft.com/office/drawing/2014/main" id="{0D7D37EF-1372-4D74-BF8B-9CD3B11A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0675" y="4976813"/>
              <a:ext cx="66675" cy="73025"/>
            </a:xfrm>
            <a:custGeom>
              <a:avLst/>
              <a:gdLst>
                <a:gd name="T0" fmla="*/ 20 w 25"/>
                <a:gd name="T1" fmla="*/ 4 h 27"/>
                <a:gd name="T2" fmla="*/ 3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5 w 25"/>
                <a:gd name="T9" fmla="*/ 23 h 27"/>
                <a:gd name="T10" fmla="*/ 7 w 25"/>
                <a:gd name="T11" fmla="*/ 24 h 27"/>
                <a:gd name="T12" fmla="*/ 8 w 25"/>
                <a:gd name="T13" fmla="*/ 25 h 27"/>
                <a:gd name="T14" fmla="*/ 22 w 25"/>
                <a:gd name="T15" fmla="*/ 21 h 27"/>
                <a:gd name="T16" fmla="*/ 23 w 25"/>
                <a:gd name="T17" fmla="*/ 18 h 27"/>
                <a:gd name="T18" fmla="*/ 24 w 25"/>
                <a:gd name="T19" fmla="*/ 17 h 27"/>
                <a:gd name="T20" fmla="*/ 20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20" y="4"/>
                  </a:moveTo>
                  <a:cubicBezTo>
                    <a:pt x="14" y="0"/>
                    <a:pt x="7" y="1"/>
                    <a:pt x="3" y="6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5" y="23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3" y="27"/>
                    <a:pt x="18" y="25"/>
                    <a:pt x="22" y="21"/>
                  </a:cubicBezTo>
                  <a:cubicBezTo>
                    <a:pt x="22" y="20"/>
                    <a:pt x="23" y="19"/>
                    <a:pt x="23" y="18"/>
                  </a:cubicBezTo>
                  <a:cubicBezTo>
                    <a:pt x="23" y="18"/>
                    <a:pt x="24" y="18"/>
                    <a:pt x="24" y="17"/>
                  </a:cubicBezTo>
                  <a:cubicBezTo>
                    <a:pt x="25" y="13"/>
                    <a:pt x="24" y="7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95">
              <a:extLst>
                <a:ext uri="{FF2B5EF4-FFF2-40B4-BE49-F238E27FC236}">
                  <a16:creationId xmlns="" xmlns:a16="http://schemas.microsoft.com/office/drawing/2014/main" id="{3C369758-1978-45AB-B8A0-D7343D1F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3013" y="5789613"/>
              <a:ext cx="73025" cy="69850"/>
            </a:xfrm>
            <a:custGeom>
              <a:avLst/>
              <a:gdLst>
                <a:gd name="T0" fmla="*/ 7 w 27"/>
                <a:gd name="T1" fmla="*/ 3 h 26"/>
                <a:gd name="T2" fmla="*/ 6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19 w 27"/>
                <a:gd name="T13" fmla="*/ 3 h 26"/>
                <a:gd name="T14" fmla="*/ 18 w 27"/>
                <a:gd name="T15" fmla="*/ 2 h 26"/>
                <a:gd name="T16" fmla="*/ 7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7" y="3"/>
                  </a:move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0" y="11"/>
                    <a:pt x="0" y="18"/>
                    <a:pt x="6" y="22"/>
                  </a:cubicBezTo>
                  <a:cubicBezTo>
                    <a:pt x="11" y="26"/>
                    <a:pt x="18" y="25"/>
                    <a:pt x="23" y="20"/>
                  </a:cubicBezTo>
                  <a:cubicBezTo>
                    <a:pt x="27" y="15"/>
                    <a:pt x="26" y="8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5" y="0"/>
                    <a:pt x="10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96">
              <a:extLst>
                <a:ext uri="{FF2B5EF4-FFF2-40B4-BE49-F238E27FC236}">
                  <a16:creationId xmlns="" xmlns:a16="http://schemas.microsoft.com/office/drawing/2014/main" id="{0A6756EF-5417-4B12-B531-8AA3FE7B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9888" y="5297488"/>
              <a:ext cx="69850" cy="73025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4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6" y="9"/>
                    <a:pt x="20" y="4"/>
                  </a:cubicBezTo>
                  <a:cubicBezTo>
                    <a:pt x="15" y="0"/>
                    <a:pt x="8" y="1"/>
                    <a:pt x="4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4" y="22"/>
                    <a:pt x="4" y="22"/>
                    <a:pt x="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97">
              <a:extLst>
                <a:ext uri="{FF2B5EF4-FFF2-40B4-BE49-F238E27FC236}">
                  <a16:creationId xmlns="" xmlns:a16="http://schemas.microsoft.com/office/drawing/2014/main" id="{69C8215A-3C2B-4779-8031-BFD641D9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8650" y="-252413"/>
              <a:ext cx="636588" cy="876300"/>
            </a:xfrm>
            <a:custGeom>
              <a:avLst/>
              <a:gdLst>
                <a:gd name="T0" fmla="*/ 131 w 238"/>
                <a:gd name="T1" fmla="*/ 180 h 328"/>
                <a:gd name="T2" fmla="*/ 186 w 238"/>
                <a:gd name="T3" fmla="*/ 0 h 328"/>
                <a:gd name="T4" fmla="*/ 185 w 238"/>
                <a:gd name="T5" fmla="*/ 0 h 328"/>
                <a:gd name="T6" fmla="*/ 130 w 238"/>
                <a:gd name="T7" fmla="*/ 179 h 328"/>
                <a:gd name="T8" fmla="*/ 0 w 238"/>
                <a:gd name="T9" fmla="*/ 154 h 328"/>
                <a:gd name="T10" fmla="*/ 0 w 238"/>
                <a:gd name="T11" fmla="*/ 155 h 328"/>
                <a:gd name="T12" fmla="*/ 129 w 238"/>
                <a:gd name="T13" fmla="*/ 181 h 328"/>
                <a:gd name="T14" fmla="*/ 84 w 238"/>
                <a:gd name="T15" fmla="*/ 328 h 328"/>
                <a:gd name="T16" fmla="*/ 86 w 238"/>
                <a:gd name="T17" fmla="*/ 328 h 328"/>
                <a:gd name="T18" fmla="*/ 131 w 238"/>
                <a:gd name="T19" fmla="*/ 181 h 328"/>
                <a:gd name="T20" fmla="*/ 238 w 238"/>
                <a:gd name="T21" fmla="*/ 203 h 328"/>
                <a:gd name="T22" fmla="*/ 238 w 238"/>
                <a:gd name="T23" fmla="*/ 201 h 328"/>
                <a:gd name="T24" fmla="*/ 131 w 238"/>
                <a:gd name="T25" fmla="*/ 18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328">
                  <a:moveTo>
                    <a:pt x="131" y="18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5"/>
                    <a:pt x="0" y="155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8"/>
                    <a:pt x="85" y="328"/>
                    <a:pt x="86" y="328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238" y="203"/>
                    <a:pt x="238" y="203"/>
                    <a:pt x="238" y="203"/>
                  </a:cubicBezTo>
                  <a:cubicBezTo>
                    <a:pt x="238" y="202"/>
                    <a:pt x="238" y="202"/>
                    <a:pt x="238" y="201"/>
                  </a:cubicBezTo>
                  <a:lnTo>
                    <a:pt x="13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98">
              <a:extLst>
                <a:ext uri="{FF2B5EF4-FFF2-40B4-BE49-F238E27FC236}">
                  <a16:creationId xmlns="" xmlns:a16="http://schemas.microsoft.com/office/drawing/2014/main" id="{A95A42E0-1A0B-471C-BFB4-3D9A98F0E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3275" y="720725"/>
              <a:ext cx="1001713" cy="1430338"/>
            </a:xfrm>
            <a:custGeom>
              <a:avLst/>
              <a:gdLst>
                <a:gd name="T0" fmla="*/ 235 w 374"/>
                <a:gd name="T1" fmla="*/ 86 h 535"/>
                <a:gd name="T2" fmla="*/ 279 w 374"/>
                <a:gd name="T3" fmla="*/ 1 h 535"/>
                <a:gd name="T4" fmla="*/ 278 w 374"/>
                <a:gd name="T5" fmla="*/ 0 h 535"/>
                <a:gd name="T6" fmla="*/ 234 w 374"/>
                <a:gd name="T7" fmla="*/ 85 h 535"/>
                <a:gd name="T8" fmla="*/ 119 w 374"/>
                <a:gd name="T9" fmla="*/ 15 h 535"/>
                <a:gd name="T10" fmla="*/ 118 w 374"/>
                <a:gd name="T11" fmla="*/ 16 h 535"/>
                <a:gd name="T12" fmla="*/ 233 w 374"/>
                <a:gd name="T13" fmla="*/ 86 h 535"/>
                <a:gd name="T14" fmla="*/ 0 w 374"/>
                <a:gd name="T15" fmla="*/ 534 h 535"/>
                <a:gd name="T16" fmla="*/ 1 w 374"/>
                <a:gd name="T17" fmla="*/ 535 h 535"/>
                <a:gd name="T18" fmla="*/ 235 w 374"/>
                <a:gd name="T19" fmla="*/ 87 h 535"/>
                <a:gd name="T20" fmla="*/ 373 w 374"/>
                <a:gd name="T21" fmla="*/ 170 h 535"/>
                <a:gd name="T22" fmla="*/ 374 w 374"/>
                <a:gd name="T23" fmla="*/ 169 h 535"/>
                <a:gd name="T24" fmla="*/ 235 w 374"/>
                <a:gd name="T25" fmla="*/ 86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4" h="535">
                  <a:moveTo>
                    <a:pt x="235" y="86"/>
                  </a:moveTo>
                  <a:cubicBezTo>
                    <a:pt x="279" y="1"/>
                    <a:pt x="279" y="1"/>
                    <a:pt x="279" y="1"/>
                  </a:cubicBezTo>
                  <a:cubicBezTo>
                    <a:pt x="279" y="1"/>
                    <a:pt x="278" y="1"/>
                    <a:pt x="278" y="0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5"/>
                    <a:pt x="118" y="16"/>
                    <a:pt x="118" y="1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0" y="535"/>
                    <a:pt x="1" y="535"/>
                    <a:pt x="1" y="535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3" y="170"/>
                    <a:pt x="373" y="169"/>
                    <a:pt x="374" y="169"/>
                  </a:cubicBezTo>
                  <a:lnTo>
                    <a:pt x="235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99">
              <a:extLst>
                <a:ext uri="{FF2B5EF4-FFF2-40B4-BE49-F238E27FC236}">
                  <a16:creationId xmlns="" xmlns:a16="http://schemas.microsoft.com/office/drawing/2014/main" id="{BB1202E8-27F0-42EB-B7BF-C0DDF9E98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8163" y="2338387"/>
              <a:ext cx="1074738" cy="757238"/>
            </a:xfrm>
            <a:custGeom>
              <a:avLst/>
              <a:gdLst>
                <a:gd name="T0" fmla="*/ 0 w 401"/>
                <a:gd name="T1" fmla="*/ 281 h 283"/>
                <a:gd name="T2" fmla="*/ 1 w 401"/>
                <a:gd name="T3" fmla="*/ 282 h 283"/>
                <a:gd name="T4" fmla="*/ 1 w 401"/>
                <a:gd name="T5" fmla="*/ 283 h 283"/>
                <a:gd name="T6" fmla="*/ 401 w 401"/>
                <a:gd name="T7" fmla="*/ 0 h 283"/>
                <a:gd name="T8" fmla="*/ 400 w 401"/>
                <a:gd name="T9" fmla="*/ 0 h 283"/>
                <a:gd name="T10" fmla="*/ 0 w 401"/>
                <a:gd name="T11" fmla="*/ 2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83">
                  <a:moveTo>
                    <a:pt x="0" y="281"/>
                  </a:moveTo>
                  <a:cubicBezTo>
                    <a:pt x="0" y="282"/>
                    <a:pt x="1" y="282"/>
                    <a:pt x="1" y="28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0" y="0"/>
                    <a:pt x="400" y="0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00">
              <a:extLst>
                <a:ext uri="{FF2B5EF4-FFF2-40B4-BE49-F238E27FC236}">
                  <a16:creationId xmlns="" xmlns:a16="http://schemas.microsoft.com/office/drawing/2014/main" id="{C3A979BE-8700-4B92-A6BA-4C7067BD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75" y="201612"/>
              <a:ext cx="482600" cy="955675"/>
            </a:xfrm>
            <a:custGeom>
              <a:avLst/>
              <a:gdLst>
                <a:gd name="T0" fmla="*/ 91 w 180"/>
                <a:gd name="T1" fmla="*/ 175 h 357"/>
                <a:gd name="T2" fmla="*/ 94 w 180"/>
                <a:gd name="T3" fmla="*/ 0 h 357"/>
                <a:gd name="T4" fmla="*/ 93 w 180"/>
                <a:gd name="T5" fmla="*/ 0 h 357"/>
                <a:gd name="T6" fmla="*/ 89 w 180"/>
                <a:gd name="T7" fmla="*/ 175 h 357"/>
                <a:gd name="T8" fmla="*/ 0 w 180"/>
                <a:gd name="T9" fmla="*/ 181 h 357"/>
                <a:gd name="T10" fmla="*/ 0 w 180"/>
                <a:gd name="T11" fmla="*/ 182 h 357"/>
                <a:gd name="T12" fmla="*/ 89 w 180"/>
                <a:gd name="T13" fmla="*/ 176 h 357"/>
                <a:gd name="T14" fmla="*/ 86 w 180"/>
                <a:gd name="T15" fmla="*/ 357 h 357"/>
                <a:gd name="T16" fmla="*/ 87 w 180"/>
                <a:gd name="T17" fmla="*/ 357 h 357"/>
                <a:gd name="T18" fmla="*/ 91 w 180"/>
                <a:gd name="T19" fmla="*/ 176 h 357"/>
                <a:gd name="T20" fmla="*/ 180 w 180"/>
                <a:gd name="T21" fmla="*/ 170 h 357"/>
                <a:gd name="T22" fmla="*/ 180 w 180"/>
                <a:gd name="T23" fmla="*/ 169 h 357"/>
                <a:gd name="T24" fmla="*/ 91 w 180"/>
                <a:gd name="T25" fmla="*/ 17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57">
                  <a:moveTo>
                    <a:pt x="91" y="175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2"/>
                    <a:pt x="0" y="182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7" y="357"/>
                    <a:pt x="87" y="357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80" y="170"/>
                    <a:pt x="180" y="169"/>
                    <a:pt x="180" y="169"/>
                  </a:cubicBezTo>
                  <a:lnTo>
                    <a:pt x="91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01">
              <a:extLst>
                <a:ext uri="{FF2B5EF4-FFF2-40B4-BE49-F238E27FC236}">
                  <a16:creationId xmlns="" xmlns:a16="http://schemas.microsoft.com/office/drawing/2014/main" id="{B36286A5-36E4-4497-889A-FCF236F3A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813" y="779462"/>
              <a:ext cx="792163" cy="1500188"/>
            </a:xfrm>
            <a:custGeom>
              <a:avLst/>
              <a:gdLst>
                <a:gd name="T0" fmla="*/ 114 w 296"/>
                <a:gd name="T1" fmla="*/ 400 h 561"/>
                <a:gd name="T2" fmla="*/ 296 w 296"/>
                <a:gd name="T3" fmla="*/ 1 h 561"/>
                <a:gd name="T4" fmla="*/ 295 w 296"/>
                <a:gd name="T5" fmla="*/ 0 h 561"/>
                <a:gd name="T6" fmla="*/ 113 w 296"/>
                <a:gd name="T7" fmla="*/ 398 h 561"/>
                <a:gd name="T8" fmla="*/ 1 w 296"/>
                <a:gd name="T9" fmla="*/ 222 h 561"/>
                <a:gd name="T10" fmla="*/ 0 w 296"/>
                <a:gd name="T11" fmla="*/ 223 h 561"/>
                <a:gd name="T12" fmla="*/ 112 w 296"/>
                <a:gd name="T13" fmla="*/ 400 h 561"/>
                <a:gd name="T14" fmla="*/ 39 w 296"/>
                <a:gd name="T15" fmla="*/ 560 h 561"/>
                <a:gd name="T16" fmla="*/ 41 w 296"/>
                <a:gd name="T17" fmla="*/ 561 h 561"/>
                <a:gd name="T18" fmla="*/ 113 w 296"/>
                <a:gd name="T19" fmla="*/ 401 h 561"/>
                <a:gd name="T20" fmla="*/ 182 w 296"/>
                <a:gd name="T21" fmla="*/ 511 h 561"/>
                <a:gd name="T22" fmla="*/ 184 w 296"/>
                <a:gd name="T23" fmla="*/ 510 h 561"/>
                <a:gd name="T24" fmla="*/ 114 w 296"/>
                <a:gd name="T25" fmla="*/ 40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561">
                  <a:moveTo>
                    <a:pt x="114" y="400"/>
                  </a:moveTo>
                  <a:cubicBezTo>
                    <a:pt x="296" y="1"/>
                    <a:pt x="296" y="1"/>
                    <a:pt x="296" y="1"/>
                  </a:cubicBezTo>
                  <a:cubicBezTo>
                    <a:pt x="296" y="1"/>
                    <a:pt x="295" y="0"/>
                    <a:pt x="295" y="0"/>
                  </a:cubicBezTo>
                  <a:cubicBezTo>
                    <a:pt x="113" y="398"/>
                    <a:pt x="113" y="398"/>
                    <a:pt x="113" y="398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1" y="222"/>
                    <a:pt x="1" y="223"/>
                    <a:pt x="0" y="223"/>
                  </a:cubicBezTo>
                  <a:cubicBezTo>
                    <a:pt x="112" y="400"/>
                    <a:pt x="112" y="400"/>
                    <a:pt x="112" y="40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40" y="560"/>
                    <a:pt x="40" y="560"/>
                    <a:pt x="41" y="561"/>
                  </a:cubicBezTo>
                  <a:cubicBezTo>
                    <a:pt x="113" y="401"/>
                    <a:pt x="113" y="401"/>
                    <a:pt x="113" y="401"/>
                  </a:cubicBezTo>
                  <a:cubicBezTo>
                    <a:pt x="182" y="511"/>
                    <a:pt x="182" y="511"/>
                    <a:pt x="182" y="511"/>
                  </a:cubicBezTo>
                  <a:cubicBezTo>
                    <a:pt x="183" y="510"/>
                    <a:pt x="183" y="510"/>
                    <a:pt x="184" y="510"/>
                  </a:cubicBezTo>
                  <a:lnTo>
                    <a:pt x="1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02">
              <a:extLst>
                <a:ext uri="{FF2B5EF4-FFF2-40B4-BE49-F238E27FC236}">
                  <a16:creationId xmlns="" xmlns:a16="http://schemas.microsoft.com/office/drawing/2014/main" id="{614260DD-825F-410B-A213-4A974B721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9025" y="-331788"/>
              <a:ext cx="85725" cy="79375"/>
            </a:xfrm>
            <a:custGeom>
              <a:avLst/>
              <a:gdLst>
                <a:gd name="T0" fmla="*/ 24 w 32"/>
                <a:gd name="T1" fmla="*/ 28 h 30"/>
                <a:gd name="T2" fmla="*/ 28 w 32"/>
                <a:gd name="T3" fmla="*/ 8 h 30"/>
                <a:gd name="T4" fmla="*/ 8 w 32"/>
                <a:gd name="T5" fmla="*/ 4 h 30"/>
                <a:gd name="T6" fmla="*/ 5 w 32"/>
                <a:gd name="T7" fmla="*/ 24 h 30"/>
                <a:gd name="T8" fmla="*/ 13 w 32"/>
                <a:gd name="T9" fmla="*/ 30 h 30"/>
                <a:gd name="T10" fmla="*/ 14 w 32"/>
                <a:gd name="T11" fmla="*/ 30 h 30"/>
                <a:gd name="T12" fmla="*/ 24 w 32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24" y="28"/>
                  </a:moveTo>
                  <a:cubicBezTo>
                    <a:pt x="31" y="23"/>
                    <a:pt x="32" y="14"/>
                    <a:pt x="28" y="8"/>
                  </a:cubicBezTo>
                  <a:cubicBezTo>
                    <a:pt x="23" y="2"/>
                    <a:pt x="14" y="0"/>
                    <a:pt x="8" y="4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7" y="27"/>
                    <a:pt x="10" y="29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8" y="30"/>
                    <a:pt x="21" y="30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03">
              <a:extLst>
                <a:ext uri="{FF2B5EF4-FFF2-40B4-BE49-F238E27FC236}">
                  <a16:creationId xmlns="" xmlns:a16="http://schemas.microsoft.com/office/drawing/2014/main" id="{7CCA7AD2-9FFD-48D6-89FB-3141C49E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5238" y="252412"/>
              <a:ext cx="80963" cy="85725"/>
            </a:xfrm>
            <a:custGeom>
              <a:avLst/>
              <a:gdLst>
                <a:gd name="T0" fmla="*/ 26 w 30"/>
                <a:gd name="T1" fmla="*/ 7 h 32"/>
                <a:gd name="T2" fmla="*/ 6 w 30"/>
                <a:gd name="T3" fmla="*/ 4 h 32"/>
                <a:gd name="T4" fmla="*/ 0 w 30"/>
                <a:gd name="T5" fmla="*/ 12 h 32"/>
                <a:gd name="T6" fmla="*/ 0 w 30"/>
                <a:gd name="T7" fmla="*/ 14 h 32"/>
                <a:gd name="T8" fmla="*/ 3 w 30"/>
                <a:gd name="T9" fmla="*/ 24 h 32"/>
                <a:gd name="T10" fmla="*/ 22 w 30"/>
                <a:gd name="T11" fmla="*/ 27 h 32"/>
                <a:gd name="T12" fmla="*/ 26 w 30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">
                  <a:moveTo>
                    <a:pt x="26" y="7"/>
                  </a:moveTo>
                  <a:cubicBezTo>
                    <a:pt x="21" y="1"/>
                    <a:pt x="12" y="0"/>
                    <a:pt x="6" y="4"/>
                  </a:cubicBezTo>
                  <a:cubicBezTo>
                    <a:pt x="3" y="6"/>
                    <a:pt x="1" y="9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21"/>
                    <a:pt x="3" y="24"/>
                  </a:cubicBezTo>
                  <a:cubicBezTo>
                    <a:pt x="7" y="30"/>
                    <a:pt x="16" y="32"/>
                    <a:pt x="22" y="27"/>
                  </a:cubicBezTo>
                  <a:cubicBezTo>
                    <a:pt x="29" y="23"/>
                    <a:pt x="30" y="14"/>
                    <a:pt x="2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04">
              <a:extLst>
                <a:ext uri="{FF2B5EF4-FFF2-40B4-BE49-F238E27FC236}">
                  <a16:creationId xmlns="" xmlns:a16="http://schemas.microsoft.com/office/drawing/2014/main" id="{246D5A50-D9D7-47CC-9071-D543CBAC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7688" y="122237"/>
              <a:ext cx="82550" cy="82550"/>
            </a:xfrm>
            <a:custGeom>
              <a:avLst/>
              <a:gdLst>
                <a:gd name="T0" fmla="*/ 24 w 31"/>
                <a:gd name="T1" fmla="*/ 28 h 31"/>
                <a:gd name="T2" fmla="*/ 30 w 31"/>
                <a:gd name="T3" fmla="*/ 15 h 31"/>
                <a:gd name="T4" fmla="*/ 30 w 31"/>
                <a:gd name="T5" fmla="*/ 14 h 31"/>
                <a:gd name="T6" fmla="*/ 28 w 31"/>
                <a:gd name="T7" fmla="*/ 8 h 31"/>
                <a:gd name="T8" fmla="*/ 8 w 31"/>
                <a:gd name="T9" fmla="*/ 5 h 31"/>
                <a:gd name="T10" fmla="*/ 5 w 31"/>
                <a:gd name="T11" fmla="*/ 25 h 31"/>
                <a:gd name="T12" fmla="*/ 13 w 31"/>
                <a:gd name="T13" fmla="*/ 30 h 31"/>
                <a:gd name="T14" fmla="*/ 14 w 31"/>
                <a:gd name="T15" fmla="*/ 30 h 31"/>
                <a:gd name="T16" fmla="*/ 24 w 31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24" y="28"/>
                  </a:moveTo>
                  <a:cubicBezTo>
                    <a:pt x="28" y="25"/>
                    <a:pt x="31" y="20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0" y="12"/>
                    <a:pt x="29" y="10"/>
                    <a:pt x="28" y="8"/>
                  </a:cubicBezTo>
                  <a:cubicBezTo>
                    <a:pt x="23" y="2"/>
                    <a:pt x="14" y="0"/>
                    <a:pt x="8" y="5"/>
                  </a:cubicBezTo>
                  <a:cubicBezTo>
                    <a:pt x="2" y="9"/>
                    <a:pt x="0" y="18"/>
                    <a:pt x="5" y="25"/>
                  </a:cubicBezTo>
                  <a:cubicBezTo>
                    <a:pt x="7" y="27"/>
                    <a:pt x="9" y="29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8" y="31"/>
                    <a:pt x="21" y="30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05">
              <a:extLst>
                <a:ext uri="{FF2B5EF4-FFF2-40B4-BE49-F238E27FC236}">
                  <a16:creationId xmlns="" xmlns:a16="http://schemas.microsoft.com/office/drawing/2014/main" id="{87448B4A-2991-4C00-84EC-D26621989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2800" y="623887"/>
              <a:ext cx="82550" cy="80963"/>
            </a:xfrm>
            <a:custGeom>
              <a:avLst/>
              <a:gdLst>
                <a:gd name="T0" fmla="*/ 7 w 31"/>
                <a:gd name="T1" fmla="*/ 2 h 30"/>
                <a:gd name="T2" fmla="*/ 1 w 31"/>
                <a:gd name="T3" fmla="*/ 11 h 30"/>
                <a:gd name="T4" fmla="*/ 1 w 31"/>
                <a:gd name="T5" fmla="*/ 12 h 30"/>
                <a:gd name="T6" fmla="*/ 3 w 31"/>
                <a:gd name="T7" fmla="*/ 22 h 30"/>
                <a:gd name="T8" fmla="*/ 23 w 31"/>
                <a:gd name="T9" fmla="*/ 25 h 30"/>
                <a:gd name="T10" fmla="*/ 26 w 31"/>
                <a:gd name="T11" fmla="*/ 6 h 30"/>
                <a:gd name="T12" fmla="*/ 17 w 31"/>
                <a:gd name="T13" fmla="*/ 0 h 30"/>
                <a:gd name="T14" fmla="*/ 15 w 31"/>
                <a:gd name="T15" fmla="*/ 0 h 30"/>
                <a:gd name="T16" fmla="*/ 7 w 3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7" y="2"/>
                  </a:moveTo>
                  <a:cubicBezTo>
                    <a:pt x="4" y="4"/>
                    <a:pt x="2" y="7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8" y="28"/>
                    <a:pt x="16" y="30"/>
                    <a:pt x="23" y="25"/>
                  </a:cubicBezTo>
                  <a:cubicBezTo>
                    <a:pt x="29" y="21"/>
                    <a:pt x="31" y="12"/>
                    <a:pt x="26" y="6"/>
                  </a:cubicBezTo>
                  <a:cubicBezTo>
                    <a:pt x="24" y="2"/>
                    <a:pt x="20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2" y="0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06">
              <a:extLst>
                <a:ext uri="{FF2B5EF4-FFF2-40B4-BE49-F238E27FC236}">
                  <a16:creationId xmlns="" xmlns:a16="http://schemas.microsoft.com/office/drawing/2014/main" id="{592F27D7-D0EE-4F35-9A01-28905DA82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2413" y="646112"/>
              <a:ext cx="80963" cy="82550"/>
            </a:xfrm>
            <a:custGeom>
              <a:avLst/>
              <a:gdLst>
                <a:gd name="T0" fmla="*/ 24 w 30"/>
                <a:gd name="T1" fmla="*/ 28 h 31"/>
                <a:gd name="T2" fmla="*/ 30 w 30"/>
                <a:gd name="T3" fmla="*/ 16 h 31"/>
                <a:gd name="T4" fmla="*/ 30 w 30"/>
                <a:gd name="T5" fmla="*/ 15 h 31"/>
                <a:gd name="T6" fmla="*/ 28 w 30"/>
                <a:gd name="T7" fmla="*/ 8 h 31"/>
                <a:gd name="T8" fmla="*/ 8 w 30"/>
                <a:gd name="T9" fmla="*/ 5 h 31"/>
                <a:gd name="T10" fmla="*/ 5 w 30"/>
                <a:gd name="T11" fmla="*/ 24 h 31"/>
                <a:gd name="T12" fmla="*/ 9 w 30"/>
                <a:gd name="T13" fmla="*/ 28 h 31"/>
                <a:gd name="T14" fmla="*/ 10 w 30"/>
                <a:gd name="T15" fmla="*/ 29 h 31"/>
                <a:gd name="T16" fmla="*/ 24 w 30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24" y="28"/>
                  </a:moveTo>
                  <a:cubicBezTo>
                    <a:pt x="28" y="25"/>
                    <a:pt x="30" y="21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2"/>
                    <a:pt x="29" y="10"/>
                    <a:pt x="28" y="8"/>
                  </a:cubicBezTo>
                  <a:cubicBezTo>
                    <a:pt x="23" y="2"/>
                    <a:pt x="15" y="0"/>
                    <a:pt x="8" y="5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6" y="26"/>
                    <a:pt x="7" y="27"/>
                    <a:pt x="9" y="28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5" y="31"/>
                    <a:pt x="20" y="31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07">
              <a:extLst>
                <a:ext uri="{FF2B5EF4-FFF2-40B4-BE49-F238E27FC236}">
                  <a16:creationId xmlns="" xmlns:a16="http://schemas.microsoft.com/office/drawing/2014/main" id="{3C077B62-4CBB-4784-AD0F-A0799CEE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75" y="1157287"/>
              <a:ext cx="82550" cy="79375"/>
            </a:xfrm>
            <a:custGeom>
              <a:avLst/>
              <a:gdLst>
                <a:gd name="T0" fmla="*/ 15 w 31"/>
                <a:gd name="T1" fmla="*/ 0 h 30"/>
                <a:gd name="T2" fmla="*/ 7 w 31"/>
                <a:gd name="T3" fmla="*/ 2 h 30"/>
                <a:gd name="T4" fmla="*/ 4 w 31"/>
                <a:gd name="T5" fmla="*/ 6 h 30"/>
                <a:gd name="T6" fmla="*/ 3 w 31"/>
                <a:gd name="T7" fmla="*/ 7 h 30"/>
                <a:gd name="T8" fmla="*/ 4 w 31"/>
                <a:gd name="T9" fmla="*/ 22 h 30"/>
                <a:gd name="T10" fmla="*/ 23 w 31"/>
                <a:gd name="T11" fmla="*/ 25 h 30"/>
                <a:gd name="T12" fmla="*/ 27 w 31"/>
                <a:gd name="T13" fmla="*/ 6 h 30"/>
                <a:gd name="T14" fmla="*/ 16 w 31"/>
                <a:gd name="T15" fmla="*/ 0 h 30"/>
                <a:gd name="T16" fmla="*/ 15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2" y="0"/>
                    <a:pt x="9" y="1"/>
                    <a:pt x="7" y="2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0" y="12"/>
                    <a:pt x="0" y="17"/>
                    <a:pt x="4" y="22"/>
                  </a:cubicBezTo>
                  <a:cubicBezTo>
                    <a:pt x="8" y="28"/>
                    <a:pt x="17" y="30"/>
                    <a:pt x="23" y="25"/>
                  </a:cubicBezTo>
                  <a:cubicBezTo>
                    <a:pt x="30" y="21"/>
                    <a:pt x="31" y="12"/>
                    <a:pt x="27" y="6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08">
              <a:extLst>
                <a:ext uri="{FF2B5EF4-FFF2-40B4-BE49-F238E27FC236}">
                  <a16:creationId xmlns="" xmlns:a16="http://schemas.microsoft.com/office/drawing/2014/main" id="{EEFB2DFD-0E3F-414C-8246-B1FDC259B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2988" y="704850"/>
              <a:ext cx="80963" cy="79375"/>
            </a:xfrm>
            <a:custGeom>
              <a:avLst/>
              <a:gdLst>
                <a:gd name="T0" fmla="*/ 24 w 30"/>
                <a:gd name="T1" fmla="*/ 27 h 30"/>
                <a:gd name="T2" fmla="*/ 28 w 30"/>
                <a:gd name="T3" fmla="*/ 22 h 30"/>
                <a:gd name="T4" fmla="*/ 29 w 30"/>
                <a:gd name="T5" fmla="*/ 21 h 30"/>
                <a:gd name="T6" fmla="*/ 27 w 30"/>
                <a:gd name="T7" fmla="*/ 8 h 30"/>
                <a:gd name="T8" fmla="*/ 7 w 30"/>
                <a:gd name="T9" fmla="*/ 4 h 30"/>
                <a:gd name="T10" fmla="*/ 4 w 30"/>
                <a:gd name="T11" fmla="*/ 24 h 30"/>
                <a:gd name="T12" fmla="*/ 9 w 30"/>
                <a:gd name="T13" fmla="*/ 28 h 30"/>
                <a:gd name="T14" fmla="*/ 10 w 30"/>
                <a:gd name="T15" fmla="*/ 29 h 30"/>
                <a:gd name="T16" fmla="*/ 24 w 30"/>
                <a:gd name="T1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24" y="27"/>
                  </a:moveTo>
                  <a:cubicBezTo>
                    <a:pt x="25" y="26"/>
                    <a:pt x="27" y="24"/>
                    <a:pt x="28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17"/>
                    <a:pt x="30" y="12"/>
                    <a:pt x="27" y="8"/>
                  </a:cubicBezTo>
                  <a:cubicBezTo>
                    <a:pt x="23" y="1"/>
                    <a:pt x="14" y="0"/>
                    <a:pt x="7" y="4"/>
                  </a:cubicBezTo>
                  <a:cubicBezTo>
                    <a:pt x="1" y="9"/>
                    <a:pt x="0" y="17"/>
                    <a:pt x="4" y="24"/>
                  </a:cubicBezTo>
                  <a:cubicBezTo>
                    <a:pt x="5" y="26"/>
                    <a:pt x="7" y="27"/>
                    <a:pt x="9" y="28"/>
                  </a:cubicBezTo>
                  <a:cubicBezTo>
                    <a:pt x="9" y="28"/>
                    <a:pt x="10" y="29"/>
                    <a:pt x="10" y="29"/>
                  </a:cubicBezTo>
                  <a:cubicBezTo>
                    <a:pt x="15" y="30"/>
                    <a:pt x="20" y="30"/>
                    <a:pt x="2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09">
              <a:extLst>
                <a:ext uri="{FF2B5EF4-FFF2-40B4-BE49-F238E27FC236}">
                  <a16:creationId xmlns="" xmlns:a16="http://schemas.microsoft.com/office/drawing/2014/main" id="{6629919A-230D-46F2-8336-1D3F63CD6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8188" y="2139950"/>
              <a:ext cx="85725" cy="84138"/>
            </a:xfrm>
            <a:custGeom>
              <a:avLst/>
              <a:gdLst>
                <a:gd name="T0" fmla="*/ 24 w 32"/>
                <a:gd name="T1" fmla="*/ 3 h 31"/>
                <a:gd name="T2" fmla="*/ 12 w 32"/>
                <a:gd name="T3" fmla="*/ 1 h 31"/>
                <a:gd name="T4" fmla="*/ 10 w 32"/>
                <a:gd name="T5" fmla="*/ 2 h 31"/>
                <a:gd name="T6" fmla="*/ 7 w 32"/>
                <a:gd name="T7" fmla="*/ 3 h 31"/>
                <a:gd name="T8" fmla="*/ 4 w 32"/>
                <a:gd name="T9" fmla="*/ 23 h 31"/>
                <a:gd name="T10" fmla="*/ 24 w 32"/>
                <a:gd name="T11" fmla="*/ 26 h 31"/>
                <a:gd name="T12" fmla="*/ 27 w 32"/>
                <a:gd name="T13" fmla="*/ 7 h 31"/>
                <a:gd name="T14" fmla="*/ 25 w 32"/>
                <a:gd name="T15" fmla="*/ 4 h 31"/>
                <a:gd name="T16" fmla="*/ 24 w 32"/>
                <a:gd name="T1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4" y="3"/>
                  </a:moveTo>
                  <a:cubicBezTo>
                    <a:pt x="21" y="1"/>
                    <a:pt x="16" y="0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8"/>
                    <a:pt x="0" y="16"/>
                    <a:pt x="4" y="23"/>
                  </a:cubicBezTo>
                  <a:cubicBezTo>
                    <a:pt x="8" y="29"/>
                    <a:pt x="17" y="31"/>
                    <a:pt x="24" y="26"/>
                  </a:cubicBezTo>
                  <a:cubicBezTo>
                    <a:pt x="30" y="22"/>
                    <a:pt x="32" y="13"/>
                    <a:pt x="27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5" y="4"/>
                    <a:pt x="24" y="4"/>
                    <a:pt x="2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10">
              <a:extLst>
                <a:ext uri="{FF2B5EF4-FFF2-40B4-BE49-F238E27FC236}">
                  <a16:creationId xmlns="" xmlns:a16="http://schemas.microsoft.com/office/drawing/2014/main" id="{2CCDE897-B819-40D1-B9C4-4732D10A1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00" y="2265362"/>
              <a:ext cx="85725" cy="80963"/>
            </a:xfrm>
            <a:custGeom>
              <a:avLst/>
              <a:gdLst>
                <a:gd name="T0" fmla="*/ 8 w 32"/>
                <a:gd name="T1" fmla="*/ 3 h 30"/>
                <a:gd name="T2" fmla="*/ 4 w 32"/>
                <a:gd name="T3" fmla="*/ 23 h 30"/>
                <a:gd name="T4" fmla="*/ 8 w 32"/>
                <a:gd name="T5" fmla="*/ 27 h 30"/>
                <a:gd name="T6" fmla="*/ 9 w 32"/>
                <a:gd name="T7" fmla="*/ 27 h 30"/>
                <a:gd name="T8" fmla="*/ 24 w 32"/>
                <a:gd name="T9" fmla="*/ 27 h 30"/>
                <a:gd name="T10" fmla="*/ 28 w 32"/>
                <a:gd name="T11" fmla="*/ 7 h 30"/>
                <a:gd name="T12" fmla="*/ 26 w 32"/>
                <a:gd name="T13" fmla="*/ 5 h 30"/>
                <a:gd name="T14" fmla="*/ 24 w 32"/>
                <a:gd name="T15" fmla="*/ 4 h 30"/>
                <a:gd name="T16" fmla="*/ 8 w 32"/>
                <a:gd name="T1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0">
                  <a:moveTo>
                    <a:pt x="8" y="3"/>
                  </a:moveTo>
                  <a:cubicBezTo>
                    <a:pt x="1" y="8"/>
                    <a:pt x="0" y="17"/>
                    <a:pt x="4" y="23"/>
                  </a:cubicBezTo>
                  <a:cubicBezTo>
                    <a:pt x="5" y="25"/>
                    <a:pt x="7" y="26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4" y="30"/>
                    <a:pt x="20" y="30"/>
                    <a:pt x="24" y="27"/>
                  </a:cubicBezTo>
                  <a:cubicBezTo>
                    <a:pt x="30" y="22"/>
                    <a:pt x="32" y="13"/>
                    <a:pt x="28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0" y="0"/>
                    <a:pt x="13" y="0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11">
              <a:extLst>
                <a:ext uri="{FF2B5EF4-FFF2-40B4-BE49-F238E27FC236}">
                  <a16:creationId xmlns="" xmlns:a16="http://schemas.microsoft.com/office/drawing/2014/main" id="{8566A079-B5CD-428A-AF83-EA0BD5553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7963" y="1306512"/>
              <a:ext cx="85725" cy="85725"/>
            </a:xfrm>
            <a:custGeom>
              <a:avLst/>
              <a:gdLst>
                <a:gd name="T0" fmla="*/ 27 w 32"/>
                <a:gd name="T1" fmla="*/ 25 h 32"/>
                <a:gd name="T2" fmla="*/ 28 w 32"/>
                <a:gd name="T3" fmla="*/ 8 h 32"/>
                <a:gd name="T4" fmla="*/ 8 w 32"/>
                <a:gd name="T5" fmla="*/ 5 h 32"/>
                <a:gd name="T6" fmla="*/ 5 w 32"/>
                <a:gd name="T7" fmla="*/ 24 h 32"/>
                <a:gd name="T8" fmla="*/ 25 w 32"/>
                <a:gd name="T9" fmla="*/ 28 h 32"/>
                <a:gd name="T10" fmla="*/ 26 w 32"/>
                <a:gd name="T11" fmla="*/ 26 h 32"/>
                <a:gd name="T12" fmla="*/ 27 w 32"/>
                <a:gd name="T1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31" y="20"/>
                    <a:pt x="32" y="13"/>
                    <a:pt x="28" y="8"/>
                  </a:cubicBezTo>
                  <a:cubicBezTo>
                    <a:pt x="24" y="2"/>
                    <a:pt x="15" y="0"/>
                    <a:pt x="8" y="5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9" y="31"/>
                    <a:pt x="18" y="32"/>
                    <a:pt x="25" y="28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12">
              <a:extLst>
                <a:ext uri="{FF2B5EF4-FFF2-40B4-BE49-F238E27FC236}">
                  <a16:creationId xmlns="" xmlns:a16="http://schemas.microsoft.com/office/drawing/2014/main" id="{56418219-59BA-401B-9A2D-A0A2B897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6725" y="3073400"/>
              <a:ext cx="85725" cy="85725"/>
            </a:xfrm>
            <a:custGeom>
              <a:avLst/>
              <a:gdLst>
                <a:gd name="T0" fmla="*/ 27 w 32"/>
                <a:gd name="T1" fmla="*/ 6 h 32"/>
                <a:gd name="T2" fmla="*/ 8 w 32"/>
                <a:gd name="T3" fmla="*/ 4 h 32"/>
                <a:gd name="T4" fmla="*/ 5 w 32"/>
                <a:gd name="T5" fmla="*/ 24 h 32"/>
                <a:gd name="T6" fmla="*/ 24 w 32"/>
                <a:gd name="T7" fmla="*/ 27 h 32"/>
                <a:gd name="T8" fmla="*/ 28 w 32"/>
                <a:gd name="T9" fmla="*/ 8 h 32"/>
                <a:gd name="T10" fmla="*/ 28 w 32"/>
                <a:gd name="T11" fmla="*/ 7 h 32"/>
                <a:gd name="T12" fmla="*/ 27 w 32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7" y="6"/>
                  </a:moveTo>
                  <a:cubicBezTo>
                    <a:pt x="22" y="1"/>
                    <a:pt x="14" y="0"/>
                    <a:pt x="8" y="4"/>
                  </a:cubicBezTo>
                  <a:cubicBezTo>
                    <a:pt x="2" y="8"/>
                    <a:pt x="0" y="17"/>
                    <a:pt x="5" y="24"/>
                  </a:cubicBezTo>
                  <a:cubicBezTo>
                    <a:pt x="9" y="30"/>
                    <a:pt x="18" y="32"/>
                    <a:pt x="24" y="27"/>
                  </a:cubicBezTo>
                  <a:cubicBezTo>
                    <a:pt x="31" y="23"/>
                    <a:pt x="32" y="14"/>
                    <a:pt x="28" y="8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7" y="7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13">
              <a:extLst>
                <a:ext uri="{FF2B5EF4-FFF2-40B4-BE49-F238E27FC236}">
                  <a16:creationId xmlns="" xmlns:a16="http://schemas.microsoft.com/office/drawing/2014/main" id="{2CC8F07B-52BB-4194-B6F6-154CD36A0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6700" y="3197225"/>
              <a:ext cx="4763" cy="28575"/>
            </a:xfrm>
            <a:custGeom>
              <a:avLst/>
              <a:gdLst>
                <a:gd name="T0" fmla="*/ 0 w 2"/>
                <a:gd name="T1" fmla="*/ 11 h 11"/>
                <a:gd name="T2" fmla="*/ 2 w 2"/>
                <a:gd name="T3" fmla="*/ 11 h 11"/>
                <a:gd name="T4" fmla="*/ 1 w 2"/>
                <a:gd name="T5" fmla="*/ 0 h 11"/>
                <a:gd name="T6" fmla="*/ 0 w 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14">
              <a:extLst>
                <a:ext uri="{FF2B5EF4-FFF2-40B4-BE49-F238E27FC236}">
                  <a16:creationId xmlns="" xmlns:a16="http://schemas.microsoft.com/office/drawing/2014/main" id="{1E6BFC62-660A-45D7-8991-844619858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9888" y="841375"/>
              <a:ext cx="2395538" cy="2406650"/>
            </a:xfrm>
            <a:custGeom>
              <a:avLst/>
              <a:gdLst>
                <a:gd name="T0" fmla="*/ 893 w 895"/>
                <a:gd name="T1" fmla="*/ 900 h 900"/>
                <a:gd name="T2" fmla="*/ 895 w 895"/>
                <a:gd name="T3" fmla="*/ 899 h 900"/>
                <a:gd name="T4" fmla="*/ 2 w 895"/>
                <a:gd name="T5" fmla="*/ 0 h 900"/>
                <a:gd name="T6" fmla="*/ 0 w 895"/>
                <a:gd name="T7" fmla="*/ 2 h 900"/>
                <a:gd name="T8" fmla="*/ 893 w 895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900">
                  <a:moveTo>
                    <a:pt x="893" y="900"/>
                  </a:moveTo>
                  <a:cubicBezTo>
                    <a:pt x="894" y="900"/>
                    <a:pt x="894" y="899"/>
                    <a:pt x="895" y="89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lnTo>
                    <a:pt x="893" y="9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15">
              <a:extLst>
                <a:ext uri="{FF2B5EF4-FFF2-40B4-BE49-F238E27FC236}">
                  <a16:creationId xmlns="" xmlns:a16="http://schemas.microsoft.com/office/drawing/2014/main" id="{C7AAFBF6-5F16-422B-BAB3-484592FC7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75" y="-252413"/>
              <a:ext cx="1506538" cy="3481388"/>
            </a:xfrm>
            <a:custGeom>
              <a:avLst/>
              <a:gdLst>
                <a:gd name="T0" fmla="*/ 563 w 563"/>
                <a:gd name="T1" fmla="*/ 1302 h 1302"/>
                <a:gd name="T2" fmla="*/ 3 w 563"/>
                <a:gd name="T3" fmla="*/ 0 h 1302"/>
                <a:gd name="T4" fmla="*/ 1 w 563"/>
                <a:gd name="T5" fmla="*/ 1 h 1302"/>
                <a:gd name="T6" fmla="*/ 0 w 563"/>
                <a:gd name="T7" fmla="*/ 1 h 1302"/>
                <a:gd name="T8" fmla="*/ 560 w 563"/>
                <a:gd name="T9" fmla="*/ 1302 h 1302"/>
                <a:gd name="T10" fmla="*/ 560 w 563"/>
                <a:gd name="T11" fmla="*/ 1302 h 1302"/>
                <a:gd name="T12" fmla="*/ 563 w 563"/>
                <a:gd name="T13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302">
                  <a:moveTo>
                    <a:pt x="563" y="130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560" y="1302"/>
                    <a:pt x="560" y="1302"/>
                    <a:pt x="560" y="1302"/>
                  </a:cubicBezTo>
                  <a:cubicBezTo>
                    <a:pt x="560" y="1302"/>
                    <a:pt x="560" y="1302"/>
                    <a:pt x="560" y="1302"/>
                  </a:cubicBezTo>
                  <a:cubicBezTo>
                    <a:pt x="561" y="1302"/>
                    <a:pt x="562" y="1302"/>
                    <a:pt x="563" y="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16">
              <a:extLst>
                <a:ext uri="{FF2B5EF4-FFF2-40B4-BE49-F238E27FC236}">
                  <a16:creationId xmlns="" xmlns:a16="http://schemas.microsoft.com/office/drawing/2014/main" id="{C105A718-CCD7-40C2-8120-E2632A0A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1588" y="950912"/>
              <a:ext cx="620713" cy="2274888"/>
            </a:xfrm>
            <a:custGeom>
              <a:avLst/>
              <a:gdLst>
                <a:gd name="T0" fmla="*/ 100 w 232"/>
                <a:gd name="T1" fmla="*/ 840 h 851"/>
                <a:gd name="T2" fmla="*/ 101 w 232"/>
                <a:gd name="T3" fmla="*/ 851 h 851"/>
                <a:gd name="T4" fmla="*/ 104 w 232"/>
                <a:gd name="T5" fmla="*/ 851 h 851"/>
                <a:gd name="T6" fmla="*/ 101 w 232"/>
                <a:gd name="T7" fmla="*/ 832 h 851"/>
                <a:gd name="T8" fmla="*/ 232 w 232"/>
                <a:gd name="T9" fmla="*/ 0 h 851"/>
                <a:gd name="T10" fmla="*/ 229 w 232"/>
                <a:gd name="T11" fmla="*/ 0 h 851"/>
                <a:gd name="T12" fmla="*/ 100 w 232"/>
                <a:gd name="T13" fmla="*/ 824 h 851"/>
                <a:gd name="T14" fmla="*/ 2 w 232"/>
                <a:gd name="T15" fmla="*/ 1 h 851"/>
                <a:gd name="T16" fmla="*/ 0 w 232"/>
                <a:gd name="T17" fmla="*/ 1 h 851"/>
                <a:gd name="T18" fmla="*/ 99 w 232"/>
                <a:gd name="T19" fmla="*/ 832 h 851"/>
                <a:gd name="T20" fmla="*/ 96 w 232"/>
                <a:gd name="T21" fmla="*/ 851 h 851"/>
                <a:gd name="T22" fmla="*/ 99 w 232"/>
                <a:gd name="T23" fmla="*/ 851 h 851"/>
                <a:gd name="T24" fmla="*/ 100 w 232"/>
                <a:gd name="T25" fmla="*/ 84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851">
                  <a:moveTo>
                    <a:pt x="100" y="840"/>
                  </a:moveTo>
                  <a:cubicBezTo>
                    <a:pt x="101" y="851"/>
                    <a:pt x="101" y="851"/>
                    <a:pt x="101" y="851"/>
                  </a:cubicBezTo>
                  <a:cubicBezTo>
                    <a:pt x="102" y="851"/>
                    <a:pt x="103" y="851"/>
                    <a:pt x="104" y="851"/>
                  </a:cubicBezTo>
                  <a:cubicBezTo>
                    <a:pt x="101" y="832"/>
                    <a:pt x="101" y="832"/>
                    <a:pt x="101" y="832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0" y="0"/>
                    <a:pt x="229" y="0"/>
                  </a:cubicBezTo>
                  <a:cubicBezTo>
                    <a:pt x="100" y="824"/>
                    <a:pt x="100" y="824"/>
                    <a:pt x="100" y="8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9" y="832"/>
                    <a:pt x="99" y="832"/>
                    <a:pt x="99" y="832"/>
                  </a:cubicBezTo>
                  <a:cubicBezTo>
                    <a:pt x="96" y="851"/>
                    <a:pt x="96" y="851"/>
                    <a:pt x="96" y="851"/>
                  </a:cubicBezTo>
                  <a:cubicBezTo>
                    <a:pt x="97" y="851"/>
                    <a:pt x="98" y="851"/>
                    <a:pt x="99" y="851"/>
                  </a:cubicBezTo>
                  <a:lnTo>
                    <a:pt x="10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17">
              <a:extLst>
                <a:ext uri="{FF2B5EF4-FFF2-40B4-BE49-F238E27FC236}">
                  <a16:creationId xmlns="" xmlns:a16="http://schemas.microsoft.com/office/drawing/2014/main" id="{FB102361-4362-40A2-9E41-CCAE1303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7963" y="3225800"/>
              <a:ext cx="120650" cy="117475"/>
            </a:xfrm>
            <a:custGeom>
              <a:avLst/>
              <a:gdLst>
                <a:gd name="T0" fmla="*/ 3 w 45"/>
                <a:gd name="T1" fmla="*/ 28 h 44"/>
                <a:gd name="T2" fmla="*/ 29 w 45"/>
                <a:gd name="T3" fmla="*/ 40 h 44"/>
                <a:gd name="T4" fmla="*/ 41 w 45"/>
                <a:gd name="T5" fmla="*/ 12 h 44"/>
                <a:gd name="T6" fmla="*/ 27 w 45"/>
                <a:gd name="T7" fmla="*/ 0 h 44"/>
                <a:gd name="T8" fmla="*/ 24 w 45"/>
                <a:gd name="T9" fmla="*/ 0 h 44"/>
                <a:gd name="T10" fmla="*/ 22 w 45"/>
                <a:gd name="T11" fmla="*/ 0 h 44"/>
                <a:gd name="T12" fmla="*/ 19 w 45"/>
                <a:gd name="T13" fmla="*/ 0 h 44"/>
                <a:gd name="T14" fmla="*/ 17 w 45"/>
                <a:gd name="T15" fmla="*/ 1 h 44"/>
                <a:gd name="T16" fmla="*/ 14 w 45"/>
                <a:gd name="T17" fmla="*/ 1 h 44"/>
                <a:gd name="T18" fmla="*/ 14 w 45"/>
                <a:gd name="T19" fmla="*/ 1 h 44"/>
                <a:gd name="T20" fmla="*/ 7 w 45"/>
                <a:gd name="T21" fmla="*/ 7 h 44"/>
                <a:gd name="T22" fmla="*/ 5 w 45"/>
                <a:gd name="T23" fmla="*/ 8 h 44"/>
                <a:gd name="T24" fmla="*/ 3 w 45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4">
                  <a:moveTo>
                    <a:pt x="3" y="28"/>
                  </a:moveTo>
                  <a:cubicBezTo>
                    <a:pt x="7" y="39"/>
                    <a:pt x="19" y="44"/>
                    <a:pt x="29" y="40"/>
                  </a:cubicBezTo>
                  <a:cubicBezTo>
                    <a:pt x="40" y="35"/>
                    <a:pt x="45" y="23"/>
                    <a:pt x="41" y="12"/>
                  </a:cubicBezTo>
                  <a:cubicBezTo>
                    <a:pt x="38" y="6"/>
                    <a:pt x="33" y="2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9" y="4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1" y="14"/>
                    <a:pt x="0" y="21"/>
                    <a:pt x="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18">
              <a:extLst>
                <a:ext uri="{FF2B5EF4-FFF2-40B4-BE49-F238E27FC236}">
                  <a16:creationId xmlns="" xmlns:a16="http://schemas.microsoft.com/office/drawing/2014/main" id="{912340DE-35ED-430C-9401-20B14EBD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3050" y="742950"/>
              <a:ext cx="120650" cy="125413"/>
            </a:xfrm>
            <a:custGeom>
              <a:avLst/>
              <a:gdLst>
                <a:gd name="T0" fmla="*/ 4 w 45"/>
                <a:gd name="T1" fmla="*/ 32 h 47"/>
                <a:gd name="T2" fmla="*/ 30 w 45"/>
                <a:gd name="T3" fmla="*/ 43 h 47"/>
                <a:gd name="T4" fmla="*/ 36 w 45"/>
                <a:gd name="T5" fmla="*/ 39 h 47"/>
                <a:gd name="T6" fmla="*/ 38 w 45"/>
                <a:gd name="T7" fmla="*/ 37 h 47"/>
                <a:gd name="T8" fmla="*/ 42 w 45"/>
                <a:gd name="T9" fmla="*/ 16 h 47"/>
                <a:gd name="T10" fmla="*/ 16 w 45"/>
                <a:gd name="T11" fmla="*/ 5 h 47"/>
                <a:gd name="T12" fmla="*/ 4 w 45"/>
                <a:gd name="T1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7">
                  <a:moveTo>
                    <a:pt x="4" y="32"/>
                  </a:moveTo>
                  <a:cubicBezTo>
                    <a:pt x="8" y="42"/>
                    <a:pt x="20" y="47"/>
                    <a:pt x="30" y="43"/>
                  </a:cubicBezTo>
                  <a:cubicBezTo>
                    <a:pt x="33" y="42"/>
                    <a:pt x="35" y="41"/>
                    <a:pt x="36" y="39"/>
                  </a:cubicBezTo>
                  <a:cubicBezTo>
                    <a:pt x="37" y="39"/>
                    <a:pt x="38" y="38"/>
                    <a:pt x="38" y="37"/>
                  </a:cubicBezTo>
                  <a:cubicBezTo>
                    <a:pt x="43" y="32"/>
                    <a:pt x="45" y="23"/>
                    <a:pt x="42" y="16"/>
                  </a:cubicBezTo>
                  <a:cubicBezTo>
                    <a:pt x="38" y="5"/>
                    <a:pt x="26" y="0"/>
                    <a:pt x="16" y="5"/>
                  </a:cubicBezTo>
                  <a:cubicBezTo>
                    <a:pt x="5" y="9"/>
                    <a:pt x="0" y="21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19">
              <a:extLst>
                <a:ext uri="{FF2B5EF4-FFF2-40B4-BE49-F238E27FC236}">
                  <a16:creationId xmlns="" xmlns:a16="http://schemas.microsoft.com/office/drawing/2014/main" id="{57DB7BE1-7BF6-424D-8D06-843E3EEE1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4913" y="-365126"/>
              <a:ext cx="123825" cy="125413"/>
            </a:xfrm>
            <a:custGeom>
              <a:avLst/>
              <a:gdLst>
                <a:gd name="T0" fmla="*/ 33 w 46"/>
                <a:gd name="T1" fmla="*/ 42 h 47"/>
                <a:gd name="T2" fmla="*/ 43 w 46"/>
                <a:gd name="T3" fmla="*/ 16 h 47"/>
                <a:gd name="T4" fmla="*/ 16 w 46"/>
                <a:gd name="T5" fmla="*/ 4 h 47"/>
                <a:gd name="T6" fmla="*/ 4 w 46"/>
                <a:gd name="T7" fmla="*/ 31 h 47"/>
                <a:gd name="T8" fmla="*/ 30 w 46"/>
                <a:gd name="T9" fmla="*/ 43 h 47"/>
                <a:gd name="T10" fmla="*/ 31 w 46"/>
                <a:gd name="T11" fmla="*/ 43 h 47"/>
                <a:gd name="T12" fmla="*/ 33 w 46"/>
                <a:gd name="T13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7">
                  <a:moveTo>
                    <a:pt x="33" y="42"/>
                  </a:moveTo>
                  <a:cubicBezTo>
                    <a:pt x="42" y="37"/>
                    <a:pt x="46" y="25"/>
                    <a:pt x="43" y="16"/>
                  </a:cubicBezTo>
                  <a:cubicBezTo>
                    <a:pt x="39" y="5"/>
                    <a:pt x="27" y="0"/>
                    <a:pt x="16" y="4"/>
                  </a:cubicBezTo>
                  <a:cubicBezTo>
                    <a:pt x="6" y="9"/>
                    <a:pt x="0" y="21"/>
                    <a:pt x="4" y="31"/>
                  </a:cubicBezTo>
                  <a:cubicBezTo>
                    <a:pt x="8" y="42"/>
                    <a:pt x="20" y="47"/>
                    <a:pt x="3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2"/>
                    <a:pt x="32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20">
              <a:extLst>
                <a:ext uri="{FF2B5EF4-FFF2-40B4-BE49-F238E27FC236}">
                  <a16:creationId xmlns="" xmlns:a16="http://schemas.microsoft.com/office/drawing/2014/main" id="{7D2FCE6C-495D-4122-ABF8-8026B8E8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4913" y="835025"/>
              <a:ext cx="125413" cy="120650"/>
            </a:xfrm>
            <a:custGeom>
              <a:avLst/>
              <a:gdLst>
                <a:gd name="T0" fmla="*/ 27 w 47"/>
                <a:gd name="T1" fmla="*/ 44 h 45"/>
                <a:gd name="T2" fmla="*/ 31 w 47"/>
                <a:gd name="T3" fmla="*/ 43 h 45"/>
                <a:gd name="T4" fmla="*/ 43 w 47"/>
                <a:gd name="T5" fmla="*/ 16 h 45"/>
                <a:gd name="T6" fmla="*/ 16 w 47"/>
                <a:gd name="T7" fmla="*/ 5 h 45"/>
                <a:gd name="T8" fmla="*/ 4 w 47"/>
                <a:gd name="T9" fmla="*/ 32 h 45"/>
                <a:gd name="T10" fmla="*/ 25 w 47"/>
                <a:gd name="T11" fmla="*/ 44 h 45"/>
                <a:gd name="T12" fmla="*/ 27 w 47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27" y="44"/>
                  </a:moveTo>
                  <a:cubicBezTo>
                    <a:pt x="28" y="44"/>
                    <a:pt x="30" y="43"/>
                    <a:pt x="31" y="43"/>
                  </a:cubicBezTo>
                  <a:cubicBezTo>
                    <a:pt x="41" y="39"/>
                    <a:pt x="47" y="26"/>
                    <a:pt x="43" y="16"/>
                  </a:cubicBezTo>
                  <a:cubicBezTo>
                    <a:pt x="39" y="5"/>
                    <a:pt x="27" y="0"/>
                    <a:pt x="16" y="5"/>
                  </a:cubicBezTo>
                  <a:cubicBezTo>
                    <a:pt x="6" y="9"/>
                    <a:pt x="0" y="21"/>
                    <a:pt x="4" y="32"/>
                  </a:cubicBezTo>
                  <a:cubicBezTo>
                    <a:pt x="8" y="40"/>
                    <a:pt x="16" y="45"/>
                    <a:pt x="25" y="44"/>
                  </a:cubicBezTo>
                  <a:cubicBezTo>
                    <a:pt x="26" y="44"/>
                    <a:pt x="26" y="44"/>
                    <a:pt x="2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21">
              <a:extLst>
                <a:ext uri="{FF2B5EF4-FFF2-40B4-BE49-F238E27FC236}">
                  <a16:creationId xmlns="" xmlns:a16="http://schemas.microsoft.com/office/drawing/2014/main" id="{2EF9A6AA-0FAF-47CA-AEC6-1F9CC180F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0863" y="833437"/>
              <a:ext cx="125413" cy="120650"/>
            </a:xfrm>
            <a:custGeom>
              <a:avLst/>
              <a:gdLst>
                <a:gd name="T0" fmla="*/ 31 w 47"/>
                <a:gd name="T1" fmla="*/ 43 h 45"/>
                <a:gd name="T2" fmla="*/ 43 w 47"/>
                <a:gd name="T3" fmla="*/ 16 h 45"/>
                <a:gd name="T4" fmla="*/ 16 w 47"/>
                <a:gd name="T5" fmla="*/ 4 h 45"/>
                <a:gd name="T6" fmla="*/ 4 w 47"/>
                <a:gd name="T7" fmla="*/ 32 h 45"/>
                <a:gd name="T8" fmla="*/ 24 w 47"/>
                <a:gd name="T9" fmla="*/ 44 h 45"/>
                <a:gd name="T10" fmla="*/ 27 w 47"/>
                <a:gd name="T11" fmla="*/ 44 h 45"/>
                <a:gd name="T12" fmla="*/ 31 w 47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31" y="43"/>
                  </a:moveTo>
                  <a:cubicBezTo>
                    <a:pt x="41" y="38"/>
                    <a:pt x="47" y="26"/>
                    <a:pt x="43" y="16"/>
                  </a:cubicBezTo>
                  <a:cubicBezTo>
                    <a:pt x="38" y="5"/>
                    <a:pt x="27" y="0"/>
                    <a:pt x="16" y="4"/>
                  </a:cubicBezTo>
                  <a:cubicBezTo>
                    <a:pt x="5" y="9"/>
                    <a:pt x="0" y="21"/>
                    <a:pt x="4" y="32"/>
                  </a:cubicBezTo>
                  <a:cubicBezTo>
                    <a:pt x="7" y="40"/>
                    <a:pt x="16" y="45"/>
                    <a:pt x="24" y="44"/>
                  </a:cubicBezTo>
                  <a:cubicBezTo>
                    <a:pt x="25" y="44"/>
                    <a:pt x="26" y="44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3" name="组合 262">
            <a:extLst>
              <a:ext uri="{FF2B5EF4-FFF2-40B4-BE49-F238E27FC236}">
                <a16:creationId xmlns="" xmlns:a16="http://schemas.microsoft.com/office/drawing/2014/main" id="{8224C936-A1A8-4B83-9CBB-925DF3EA2997}"/>
              </a:ext>
            </a:extLst>
          </p:cNvPr>
          <p:cNvGrpSpPr/>
          <p:nvPr userDrawn="1"/>
        </p:nvGrpSpPr>
        <p:grpSpPr>
          <a:xfrm>
            <a:off x="1645101" y="459469"/>
            <a:ext cx="5853798" cy="5932196"/>
            <a:chOff x="4314825" y="1628775"/>
            <a:chExt cx="3556001" cy="3603626"/>
          </a:xfrm>
        </p:grpSpPr>
        <p:grpSp>
          <p:nvGrpSpPr>
            <p:cNvPr id="264" name="组合 263">
              <a:extLst>
                <a:ext uri="{FF2B5EF4-FFF2-40B4-BE49-F238E27FC236}">
                  <a16:creationId xmlns="" xmlns:a16="http://schemas.microsoft.com/office/drawing/2014/main" id="{5190B6E9-35E9-48C3-B9D6-A8F63E614606}"/>
                </a:ext>
              </a:extLst>
            </p:cNvPr>
            <p:cNvGrpSpPr/>
            <p:nvPr/>
          </p:nvGrpSpPr>
          <p:grpSpPr>
            <a:xfrm>
              <a:off x="4338637" y="1651000"/>
              <a:ext cx="3514726" cy="3562351"/>
              <a:chOff x="4337050" y="1651000"/>
              <a:chExt cx="3514726" cy="3562351"/>
            </a:xfrm>
          </p:grpSpPr>
          <p:sp>
            <p:nvSpPr>
              <p:cNvPr id="325" name="Line 225">
                <a:extLst>
                  <a:ext uri="{FF2B5EF4-FFF2-40B4-BE49-F238E27FC236}">
                    <a16:creationId xmlns="" xmlns:a16="http://schemas.microsoft.com/office/drawing/2014/main" id="{680F7B80-A8D4-4158-83E3-80E2C6D23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1675" y="2112963"/>
                <a:ext cx="284163" cy="6699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Line 226">
                <a:extLst>
                  <a:ext uri="{FF2B5EF4-FFF2-40B4-BE49-F238E27FC236}">
                    <a16:creationId xmlns="" xmlns:a16="http://schemas.microsoft.com/office/drawing/2014/main" id="{D1FD7264-30BC-4B11-891C-EDB7F2A19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1675" y="2620963"/>
                <a:ext cx="568325" cy="1619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Line 227">
                <a:extLst>
                  <a:ext uri="{FF2B5EF4-FFF2-40B4-BE49-F238E27FC236}">
                    <a16:creationId xmlns="" xmlns:a16="http://schemas.microsoft.com/office/drawing/2014/main" id="{3F0EF568-CE83-4F59-976A-93B35F1C6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0000" y="1855788"/>
                <a:ext cx="268288" cy="7747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Line 228">
                <a:extLst>
                  <a:ext uri="{FF2B5EF4-FFF2-40B4-BE49-F238E27FC236}">
                    <a16:creationId xmlns="" xmlns:a16="http://schemas.microsoft.com/office/drawing/2014/main" id="{B744B29D-1A2A-4A04-9082-157FF2190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488" y="2128838"/>
                <a:ext cx="720725" cy="31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Line 229">
                <a:extLst>
                  <a:ext uri="{FF2B5EF4-FFF2-40B4-BE49-F238E27FC236}">
                    <a16:creationId xmlns="" xmlns:a16="http://schemas.microsoft.com/office/drawing/2014/main" id="{1F9ED060-6542-49A1-B7AB-FED902247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0213" y="1657350"/>
                <a:ext cx="504825" cy="4746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Line 230">
                <a:extLst>
                  <a:ext uri="{FF2B5EF4-FFF2-40B4-BE49-F238E27FC236}">
                    <a16:creationId xmlns="" xmlns:a16="http://schemas.microsoft.com/office/drawing/2014/main" id="{DCD6FB1C-2E70-43D4-9C4B-2E4968C31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8688" y="1657350"/>
                <a:ext cx="611188" cy="3238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Line 231">
                <a:extLst>
                  <a:ext uri="{FF2B5EF4-FFF2-40B4-BE49-F238E27FC236}">
                    <a16:creationId xmlns="" xmlns:a16="http://schemas.microsoft.com/office/drawing/2014/main" id="{CC81CC77-5237-4E0C-911B-4DAEDDFF0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9875" y="1981200"/>
                <a:ext cx="366713" cy="3857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Line 232">
                <a:extLst>
                  <a:ext uri="{FF2B5EF4-FFF2-40B4-BE49-F238E27FC236}">
                    <a16:creationId xmlns="" xmlns:a16="http://schemas.microsoft.com/office/drawing/2014/main" id="{6D411690-CFCC-4DBC-A000-D552D0456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86588" y="2146300"/>
                <a:ext cx="474663" cy="2206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Line 233">
                <a:extLst>
                  <a:ext uri="{FF2B5EF4-FFF2-40B4-BE49-F238E27FC236}">
                    <a16:creationId xmlns="" xmlns:a16="http://schemas.microsoft.com/office/drawing/2014/main" id="{2B9542FD-5A23-4396-B892-A3848C522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35838" y="2139950"/>
                <a:ext cx="131763" cy="5238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Line 234">
                <a:extLst>
                  <a:ext uri="{FF2B5EF4-FFF2-40B4-BE49-F238E27FC236}">
                    <a16:creationId xmlns="" xmlns:a16="http://schemas.microsoft.com/office/drawing/2014/main" id="{DA1BC8C4-F729-472B-9F94-7470740FE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5838" y="2663825"/>
                <a:ext cx="515938" cy="4746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Line 235">
                <a:extLst>
                  <a:ext uri="{FF2B5EF4-FFF2-40B4-BE49-F238E27FC236}">
                    <a16:creationId xmlns="" xmlns:a16="http://schemas.microsoft.com/office/drawing/2014/main" id="{0B1D23BF-819A-45D4-B743-8A68AA6CB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56463" y="3138488"/>
                <a:ext cx="595313" cy="3921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Line 236">
                <a:extLst>
                  <a:ext uri="{FF2B5EF4-FFF2-40B4-BE49-F238E27FC236}">
                    <a16:creationId xmlns="" xmlns:a16="http://schemas.microsoft.com/office/drawing/2014/main" id="{B9F8BDC7-C834-45FC-9EB9-6848A18E0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3530600"/>
                <a:ext cx="357188" cy="4826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Line 237">
                <a:extLst>
                  <a:ext uri="{FF2B5EF4-FFF2-40B4-BE49-F238E27FC236}">
                    <a16:creationId xmlns="" xmlns:a16="http://schemas.microsoft.com/office/drawing/2014/main" id="{5283FBD3-A5B2-4AC0-A951-303EC420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8200" y="4000500"/>
                <a:ext cx="422275" cy="2428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Line 238">
                <a:extLst>
                  <a:ext uri="{FF2B5EF4-FFF2-40B4-BE49-F238E27FC236}">
                    <a16:creationId xmlns="" xmlns:a16="http://schemas.microsoft.com/office/drawing/2014/main" id="{C569B88A-DFA7-4B49-9D38-3CEA7933B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9450" y="4243388"/>
                <a:ext cx="158750" cy="5048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Line 239">
                <a:extLst>
                  <a:ext uri="{FF2B5EF4-FFF2-40B4-BE49-F238E27FC236}">
                    <a16:creationId xmlns="" xmlns:a16="http://schemas.microsoft.com/office/drawing/2014/main" id="{96D6D713-AC3D-4A49-BD06-E84965079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18250" y="4711700"/>
                <a:ext cx="711200" cy="365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Line 240">
                <a:extLst>
                  <a:ext uri="{FF2B5EF4-FFF2-40B4-BE49-F238E27FC236}">
                    <a16:creationId xmlns="" xmlns:a16="http://schemas.microsoft.com/office/drawing/2014/main" id="{B527056F-EFFA-4B92-8DC8-BBE6F977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34050" y="4708525"/>
                <a:ext cx="584200" cy="2714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Line 241">
                <a:extLst>
                  <a:ext uri="{FF2B5EF4-FFF2-40B4-BE49-F238E27FC236}">
                    <a16:creationId xmlns="" xmlns:a16="http://schemas.microsoft.com/office/drawing/2014/main" id="{79A85FBB-D5E8-47E4-B2A9-8FA695DC2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00675" y="4629150"/>
                <a:ext cx="333375" cy="3508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Line 242">
                <a:extLst>
                  <a:ext uri="{FF2B5EF4-FFF2-40B4-BE49-F238E27FC236}">
                    <a16:creationId xmlns="" xmlns:a16="http://schemas.microsoft.com/office/drawing/2014/main" id="{71CAE9E2-853B-4891-B2B7-9E28F1B21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95838" y="4619625"/>
                <a:ext cx="620713" cy="984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Line 243">
                <a:extLst>
                  <a:ext uri="{FF2B5EF4-FFF2-40B4-BE49-F238E27FC236}">
                    <a16:creationId xmlns="" xmlns:a16="http://schemas.microsoft.com/office/drawing/2014/main" id="{43C55C59-96AF-4DE4-85AC-2458398A1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9488" y="4059238"/>
                <a:ext cx="6350" cy="6588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Line 244">
                <a:extLst>
                  <a:ext uri="{FF2B5EF4-FFF2-40B4-BE49-F238E27FC236}">
                    <a16:creationId xmlns="" xmlns:a16="http://schemas.microsoft.com/office/drawing/2014/main" id="{3DC82468-FBA8-418B-BEC7-1F7A6CA22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89438" y="3824288"/>
                <a:ext cx="400050" cy="2349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Line 245">
                <a:extLst>
                  <a:ext uri="{FF2B5EF4-FFF2-40B4-BE49-F238E27FC236}">
                    <a16:creationId xmlns="" xmlns:a16="http://schemas.microsoft.com/office/drawing/2014/main" id="{13B9833A-B967-42F5-A1B1-CC37D6423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9438" y="3276600"/>
                <a:ext cx="293688" cy="5476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Line 246">
                <a:extLst>
                  <a:ext uri="{FF2B5EF4-FFF2-40B4-BE49-F238E27FC236}">
                    <a16:creationId xmlns="" xmlns:a16="http://schemas.microsoft.com/office/drawing/2014/main" id="{1C2C11B6-A542-4095-BEA7-C81E495F6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11675" y="2782888"/>
                <a:ext cx="171450" cy="4937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Line 247">
                <a:extLst>
                  <a:ext uri="{FF2B5EF4-FFF2-40B4-BE49-F238E27FC236}">
                    <a16:creationId xmlns="" xmlns:a16="http://schemas.microsoft.com/office/drawing/2014/main" id="{CE6F4BE8-7DE9-4CB5-973B-E16E3344D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3413" y="2630488"/>
                <a:ext cx="636588" cy="6334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Line 248">
                <a:extLst>
                  <a:ext uri="{FF2B5EF4-FFF2-40B4-BE49-F238E27FC236}">
                    <a16:creationId xmlns="" xmlns:a16="http://schemas.microsoft.com/office/drawing/2014/main" id="{ABDAC9C3-76DF-4F1F-B76C-6BD204543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413" y="3263900"/>
                <a:ext cx="309563" cy="3921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Line 249">
                <a:extLst>
                  <a:ext uri="{FF2B5EF4-FFF2-40B4-BE49-F238E27FC236}">
                    <a16:creationId xmlns="" xmlns:a16="http://schemas.microsoft.com/office/drawing/2014/main" id="{9B7C937B-B3EA-4DD5-AFF5-445F9FDBA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9450" y="3656013"/>
                <a:ext cx="263525" cy="4460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Line 250">
                <a:extLst>
                  <a:ext uri="{FF2B5EF4-FFF2-40B4-BE49-F238E27FC236}">
                    <a16:creationId xmlns="" xmlns:a16="http://schemas.microsoft.com/office/drawing/2014/main" id="{327DCFE8-3DA5-4024-9722-A0709C1B9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625" y="4086225"/>
                <a:ext cx="627063" cy="190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Line 251">
                <a:extLst>
                  <a:ext uri="{FF2B5EF4-FFF2-40B4-BE49-F238E27FC236}">
                    <a16:creationId xmlns="" xmlns:a16="http://schemas.microsoft.com/office/drawing/2014/main" id="{B2F28F03-8482-49FD-B24B-1C959D5D5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9688" y="4105275"/>
                <a:ext cx="409575" cy="7715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Line 252">
                <a:extLst>
                  <a:ext uri="{FF2B5EF4-FFF2-40B4-BE49-F238E27FC236}">
                    <a16:creationId xmlns="" xmlns:a16="http://schemas.microsoft.com/office/drawing/2014/main" id="{11D6D767-3964-4099-9B43-81ACAF91C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32438" y="4718050"/>
                <a:ext cx="274638" cy="1587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Line 253">
                <a:extLst>
                  <a:ext uri="{FF2B5EF4-FFF2-40B4-BE49-F238E27FC236}">
                    <a16:creationId xmlns="" xmlns:a16="http://schemas.microsoft.com/office/drawing/2014/main" id="{43AA28DF-DEC7-442B-BD2F-376BC6AC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3900" y="4718050"/>
                <a:ext cx="425450" cy="3175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Line 254">
                <a:extLst>
                  <a:ext uri="{FF2B5EF4-FFF2-40B4-BE49-F238E27FC236}">
                    <a16:creationId xmlns="" xmlns:a16="http://schemas.microsoft.com/office/drawing/2014/main" id="{228A4550-9AB5-44CC-BE55-D96462682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6175" y="4518025"/>
                <a:ext cx="293688" cy="5143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Line 255">
                <a:extLst>
                  <a:ext uri="{FF2B5EF4-FFF2-40B4-BE49-F238E27FC236}">
                    <a16:creationId xmlns="" xmlns:a16="http://schemas.microsoft.com/office/drawing/2014/main" id="{F4F238CA-69EC-4FBD-9210-F54AC3210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9863" y="4521200"/>
                <a:ext cx="577850" cy="1651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Line 256">
                <a:extLst>
                  <a:ext uri="{FF2B5EF4-FFF2-40B4-BE49-F238E27FC236}">
                    <a16:creationId xmlns="" xmlns:a16="http://schemas.microsoft.com/office/drawing/2014/main" id="{54CE7EF4-70EA-4A4C-962A-BC49341C6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7713" y="4117975"/>
                <a:ext cx="204788" cy="5683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Line 257">
                <a:extLst>
                  <a:ext uri="{FF2B5EF4-FFF2-40B4-BE49-F238E27FC236}">
                    <a16:creationId xmlns="" xmlns:a16="http://schemas.microsoft.com/office/drawing/2014/main" id="{C4EEB72C-1079-4563-B966-A495F659E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02500" y="3795713"/>
                <a:ext cx="357188" cy="3222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Line 258">
                <a:extLst>
                  <a:ext uri="{FF2B5EF4-FFF2-40B4-BE49-F238E27FC236}">
                    <a16:creationId xmlns="" xmlns:a16="http://schemas.microsoft.com/office/drawing/2014/main" id="{CEB83FB3-6B58-4FE5-A4EA-3AAFAAC86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12038" y="3300413"/>
                <a:ext cx="247650" cy="4953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Line 259">
                <a:extLst>
                  <a:ext uri="{FF2B5EF4-FFF2-40B4-BE49-F238E27FC236}">
                    <a16:creationId xmlns="" xmlns:a16="http://schemas.microsoft.com/office/drawing/2014/main" id="{3D6E69C2-242E-4356-9AF6-718B7F3A6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2587625"/>
                <a:ext cx="287338" cy="7127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Line 260">
                <a:extLst>
                  <a:ext uri="{FF2B5EF4-FFF2-40B4-BE49-F238E27FC236}">
                    <a16:creationId xmlns="" xmlns:a16="http://schemas.microsoft.com/office/drawing/2014/main" id="{D49DF0B4-19DD-4F50-974F-8FCB7C520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6788" y="2551113"/>
                <a:ext cx="382588" cy="365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Line 261">
                <a:extLst>
                  <a:ext uri="{FF2B5EF4-FFF2-40B4-BE49-F238E27FC236}">
                    <a16:creationId xmlns="" xmlns:a16="http://schemas.microsoft.com/office/drawing/2014/main" id="{70EE2A43-377D-4426-A4B2-04AD7FB7A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59638" y="1997075"/>
                <a:ext cx="57150" cy="5540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Line 262">
                <a:extLst>
                  <a:ext uri="{FF2B5EF4-FFF2-40B4-BE49-F238E27FC236}">
                    <a16:creationId xmlns="" xmlns:a16="http://schemas.microsoft.com/office/drawing/2014/main" id="{3BBF925B-B074-4804-A5FA-CB6752322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23050" y="1997075"/>
                <a:ext cx="636588" cy="1555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Line 263">
                <a:extLst>
                  <a:ext uri="{FF2B5EF4-FFF2-40B4-BE49-F238E27FC236}">
                    <a16:creationId xmlns="" xmlns:a16="http://schemas.microsoft.com/office/drawing/2014/main" id="{A1EF4926-2F77-4C51-AB06-CC0CD9A45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5875" y="1668463"/>
                <a:ext cx="266700" cy="4873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Line 264">
                <a:extLst>
                  <a:ext uri="{FF2B5EF4-FFF2-40B4-BE49-F238E27FC236}">
                    <a16:creationId xmlns="" xmlns:a16="http://schemas.microsoft.com/office/drawing/2014/main" id="{5EFA7FB1-1533-43BA-B3B1-ED7E8E9E1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8675" y="1668463"/>
                <a:ext cx="457200" cy="2825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Line 265">
                <a:extLst>
                  <a:ext uri="{FF2B5EF4-FFF2-40B4-BE49-F238E27FC236}">
                    <a16:creationId xmlns="" xmlns:a16="http://schemas.microsoft.com/office/drawing/2014/main" id="{E897075A-33E3-4C30-B6B5-0A60A43FC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48288" y="1855788"/>
                <a:ext cx="560388" cy="952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Line 266">
                <a:extLst>
                  <a:ext uri="{FF2B5EF4-FFF2-40B4-BE49-F238E27FC236}">
                    <a16:creationId xmlns="" xmlns:a16="http://schemas.microsoft.com/office/drawing/2014/main" id="{C0AC31D0-76C1-4907-BF54-320A0AB27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2350" y="2125663"/>
                <a:ext cx="409575" cy="3175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Line 267">
                <a:extLst>
                  <a:ext uri="{FF2B5EF4-FFF2-40B4-BE49-F238E27FC236}">
                    <a16:creationId xmlns="" xmlns:a16="http://schemas.microsoft.com/office/drawing/2014/main" id="{25AF7BA3-FAAF-48A2-BFC6-C37E879D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9488" y="2128838"/>
                <a:ext cx="42863" cy="3143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Line 268">
                <a:extLst>
                  <a:ext uri="{FF2B5EF4-FFF2-40B4-BE49-F238E27FC236}">
                    <a16:creationId xmlns="" xmlns:a16="http://schemas.microsoft.com/office/drawing/2014/main" id="{E3A94415-B7BF-4509-8B2F-64405C741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8288" y="1651000"/>
                <a:ext cx="263525" cy="2047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Line 269">
                <a:extLst>
                  <a:ext uri="{FF2B5EF4-FFF2-40B4-BE49-F238E27FC236}">
                    <a16:creationId xmlns="" xmlns:a16="http://schemas.microsoft.com/office/drawing/2014/main" id="{7CC35A47-0750-4B52-B1D7-3E0E2598F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11813" y="1651000"/>
                <a:ext cx="182563" cy="4000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Line 270">
                <a:extLst>
                  <a:ext uri="{FF2B5EF4-FFF2-40B4-BE49-F238E27FC236}">
                    <a16:creationId xmlns="" xmlns:a16="http://schemas.microsoft.com/office/drawing/2014/main" id="{1FDA679D-4CE0-4958-B848-B6223F6EB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1675" y="2443163"/>
                <a:ext cx="320675" cy="3397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Line 271">
                <a:extLst>
                  <a:ext uri="{FF2B5EF4-FFF2-40B4-BE49-F238E27FC236}">
                    <a16:creationId xmlns="" xmlns:a16="http://schemas.microsoft.com/office/drawing/2014/main" id="{69E4B173-B967-4272-BBF3-8A92AB342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37050" y="3052763"/>
                <a:ext cx="274638" cy="333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Line 272">
                <a:extLst>
                  <a:ext uri="{FF2B5EF4-FFF2-40B4-BE49-F238E27FC236}">
                    <a16:creationId xmlns="" xmlns:a16="http://schemas.microsoft.com/office/drawing/2014/main" id="{3BAAB2F8-2607-4F02-83C7-305042D32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050" y="3052763"/>
                <a:ext cx="106363" cy="2111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Line 273">
                <a:extLst>
                  <a:ext uri="{FF2B5EF4-FFF2-40B4-BE49-F238E27FC236}">
                    <a16:creationId xmlns="" xmlns:a16="http://schemas.microsoft.com/office/drawing/2014/main" id="{B9E96211-60C3-4950-A8E3-D1E460660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9450" y="4102100"/>
                <a:ext cx="323850" cy="6238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Line 274">
                <a:extLst>
                  <a:ext uri="{FF2B5EF4-FFF2-40B4-BE49-F238E27FC236}">
                    <a16:creationId xmlns="" xmlns:a16="http://schemas.microsoft.com/office/drawing/2014/main" id="{DA78E1C9-30EE-40B1-9A6E-081F03AEC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9263" y="4876800"/>
                <a:ext cx="204788" cy="1031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Line 275">
                <a:extLst>
                  <a:ext uri="{FF2B5EF4-FFF2-40B4-BE49-F238E27FC236}">
                    <a16:creationId xmlns="" xmlns:a16="http://schemas.microsoft.com/office/drawing/2014/main" id="{E5A9C1BB-D8DF-4ABE-AD09-5AF93B167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9863" y="4243388"/>
                <a:ext cx="668338" cy="2746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Line 276">
                <a:extLst>
                  <a:ext uri="{FF2B5EF4-FFF2-40B4-BE49-F238E27FC236}">
                    <a16:creationId xmlns="" xmlns:a16="http://schemas.microsoft.com/office/drawing/2014/main" id="{149E484D-3863-4EBC-9B23-F89D99E23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9688" y="3138488"/>
                <a:ext cx="192088" cy="6572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Line 277">
                <a:extLst>
                  <a:ext uri="{FF2B5EF4-FFF2-40B4-BE49-F238E27FC236}">
                    <a16:creationId xmlns="" xmlns:a16="http://schemas.microsoft.com/office/drawing/2014/main" id="{D88501D2-BC0D-4253-8F17-205FD44FF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5875" y="1668463"/>
                <a:ext cx="893763" cy="3286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Line 278">
                <a:extLst>
                  <a:ext uri="{FF2B5EF4-FFF2-40B4-BE49-F238E27FC236}">
                    <a16:creationId xmlns="" xmlns:a16="http://schemas.microsoft.com/office/drawing/2014/main" id="{DBE397FA-5469-44B9-A462-DC25B4E2E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6588" y="2366963"/>
                <a:ext cx="349250" cy="2968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Line 279">
                <a:extLst>
                  <a:ext uri="{FF2B5EF4-FFF2-40B4-BE49-F238E27FC236}">
                    <a16:creationId xmlns="" xmlns:a16="http://schemas.microsoft.com/office/drawing/2014/main" id="{9DA94AB0-0BA7-42EC-931B-18336727A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4375" y="1925638"/>
                <a:ext cx="703263" cy="1254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Line 280">
                <a:extLst>
                  <a:ext uri="{FF2B5EF4-FFF2-40B4-BE49-F238E27FC236}">
                    <a16:creationId xmlns="" xmlns:a16="http://schemas.microsoft.com/office/drawing/2014/main" id="{4C9984AF-7DF9-43BA-99B0-983FCF27D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75" y="2587625"/>
                <a:ext cx="73025" cy="1984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Line 281">
                <a:extLst>
                  <a:ext uri="{FF2B5EF4-FFF2-40B4-BE49-F238E27FC236}">
                    <a16:creationId xmlns="" xmlns:a16="http://schemas.microsoft.com/office/drawing/2014/main" id="{33538362-0983-4247-B396-7F143E56E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786063"/>
                <a:ext cx="476250" cy="2079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Line 282">
                <a:extLst>
                  <a:ext uri="{FF2B5EF4-FFF2-40B4-BE49-F238E27FC236}">
                    <a16:creationId xmlns="" xmlns:a16="http://schemas.microsoft.com/office/drawing/2014/main" id="{14E1872F-38AA-4E44-A1A8-3DEAA5875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6150" y="2994025"/>
                <a:ext cx="115888" cy="3063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Line 283">
                <a:extLst>
                  <a:ext uri="{FF2B5EF4-FFF2-40B4-BE49-F238E27FC236}">
                    <a16:creationId xmlns="" xmlns:a16="http://schemas.microsoft.com/office/drawing/2014/main" id="{585A5697-A309-40D9-BAAE-9E2A9CCFC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4050" y="4965700"/>
                <a:ext cx="492125" cy="2476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Line 284">
                <a:extLst>
                  <a:ext uri="{FF2B5EF4-FFF2-40B4-BE49-F238E27FC236}">
                    <a16:creationId xmlns="" xmlns:a16="http://schemas.microsoft.com/office/drawing/2014/main" id="{5FB2AA4C-40A2-4BD5-A843-894BCA792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6175" y="4729163"/>
                <a:ext cx="406400" cy="4841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5" name="组合 264">
              <a:extLst>
                <a:ext uri="{FF2B5EF4-FFF2-40B4-BE49-F238E27FC236}">
                  <a16:creationId xmlns="" xmlns:a16="http://schemas.microsoft.com/office/drawing/2014/main" id="{3295F85D-D775-4999-A482-3568028FDF18}"/>
                </a:ext>
              </a:extLst>
            </p:cNvPr>
            <p:cNvGrpSpPr/>
            <p:nvPr/>
          </p:nvGrpSpPr>
          <p:grpSpPr>
            <a:xfrm>
              <a:off x="4314825" y="1628775"/>
              <a:ext cx="3556001" cy="3603626"/>
              <a:chOff x="4314825" y="1628775"/>
              <a:chExt cx="3556001" cy="3603626"/>
            </a:xfrm>
            <a:solidFill>
              <a:srgbClr val="161714">
                <a:alpha val="81000"/>
              </a:srgbClr>
            </a:solidFill>
          </p:grpSpPr>
          <p:sp>
            <p:nvSpPr>
              <p:cNvPr id="266" name="Freeform 288">
                <a:extLst>
                  <a:ext uri="{FF2B5EF4-FFF2-40B4-BE49-F238E27FC236}">
                    <a16:creationId xmlns="" xmlns:a16="http://schemas.microsoft.com/office/drawing/2014/main" id="{B24CA177-5DC8-4994-8720-096D2CA95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25" y="1895475"/>
                <a:ext cx="49213" cy="52388"/>
              </a:xfrm>
              <a:custGeom>
                <a:avLst/>
                <a:gdLst>
                  <a:gd name="T0" fmla="*/ 14 w 15"/>
                  <a:gd name="T1" fmla="*/ 9 h 16"/>
                  <a:gd name="T2" fmla="*/ 6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3"/>
                      <a:pt x="10" y="16"/>
                      <a:pt x="6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89">
                <a:extLst>
                  <a:ext uri="{FF2B5EF4-FFF2-40B4-BE49-F238E27FC236}">
                    <a16:creationId xmlns="" xmlns:a16="http://schemas.microsoft.com/office/drawing/2014/main" id="{C63721D5-840B-4A79-883A-2693468A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0" y="2109788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90">
                <a:extLst>
                  <a:ext uri="{FF2B5EF4-FFF2-40B4-BE49-F238E27FC236}">
                    <a16:creationId xmlns="" xmlns:a16="http://schemas.microsoft.com/office/drawing/2014/main" id="{56885157-732E-4309-89A8-74F853534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2409825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91">
                <a:extLst>
                  <a:ext uri="{FF2B5EF4-FFF2-40B4-BE49-F238E27FC236}">
                    <a16:creationId xmlns="" xmlns:a16="http://schemas.microsoft.com/office/drawing/2014/main" id="{C40C088A-8194-4DAE-9294-538F8E425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425" y="2605088"/>
                <a:ext cx="52388" cy="49213"/>
              </a:xfrm>
              <a:custGeom>
                <a:avLst/>
                <a:gdLst>
                  <a:gd name="T0" fmla="*/ 15 w 16"/>
                  <a:gd name="T1" fmla="*/ 8 h 15"/>
                  <a:gd name="T2" fmla="*/ 7 w 16"/>
                  <a:gd name="T3" fmla="*/ 14 h 15"/>
                  <a:gd name="T4" fmla="*/ 1 w 16"/>
                  <a:gd name="T5" fmla="*/ 6 h 15"/>
                  <a:gd name="T6" fmla="*/ 9 w 16"/>
                  <a:gd name="T7" fmla="*/ 0 h 15"/>
                  <a:gd name="T8" fmla="*/ 15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8"/>
                    </a:moveTo>
                    <a:cubicBezTo>
                      <a:pt x="15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1" y="6"/>
                    </a:cubicBezTo>
                    <a:cubicBezTo>
                      <a:pt x="1" y="2"/>
                      <a:pt x="5" y="0"/>
                      <a:pt x="9" y="0"/>
                    </a:cubicBezTo>
                    <a:cubicBezTo>
                      <a:pt x="13" y="1"/>
                      <a:pt x="16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92">
                <a:extLst>
                  <a:ext uri="{FF2B5EF4-FFF2-40B4-BE49-F238E27FC236}">
                    <a16:creationId xmlns="" xmlns:a16="http://schemas.microsoft.com/office/drawing/2014/main" id="{0EF0E597-D591-4284-A1FD-E810FC6D5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813" y="3065463"/>
                <a:ext cx="49213" cy="50800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293">
                <a:extLst>
                  <a:ext uri="{FF2B5EF4-FFF2-40B4-BE49-F238E27FC236}">
                    <a16:creationId xmlns="" xmlns:a16="http://schemas.microsoft.com/office/drawing/2014/main" id="{F089F851-0C5D-4CAE-8949-7E6BC796F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3236913"/>
                <a:ext cx="50800" cy="53975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1 w 15"/>
                  <a:gd name="T5" fmla="*/ 7 h 16"/>
                  <a:gd name="T6" fmla="*/ 9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294">
                <a:extLst>
                  <a:ext uri="{FF2B5EF4-FFF2-40B4-BE49-F238E27FC236}">
                    <a16:creationId xmlns="" xmlns:a16="http://schemas.microsoft.com/office/drawing/2014/main" id="{165BF068-82F4-4060-A75A-44041C367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900" y="3254375"/>
                <a:ext cx="50800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295">
                <a:extLst>
                  <a:ext uri="{FF2B5EF4-FFF2-40B4-BE49-F238E27FC236}">
                    <a16:creationId xmlns="" xmlns:a16="http://schemas.microsoft.com/office/drawing/2014/main" id="{CACED944-5C46-4CA6-84E5-810A14A75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650" y="3432175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296">
                <a:extLst>
                  <a:ext uri="{FF2B5EF4-FFF2-40B4-BE49-F238E27FC236}">
                    <a16:creationId xmlns="" xmlns:a16="http://schemas.microsoft.com/office/drawing/2014/main" id="{45667D94-D9F8-4EF1-8E78-36DEC9A47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38" y="37988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297">
                <a:extLst>
                  <a:ext uri="{FF2B5EF4-FFF2-40B4-BE49-F238E27FC236}">
                    <a16:creationId xmlns="" xmlns:a16="http://schemas.microsoft.com/office/drawing/2014/main" id="{34F71AEC-A6B5-4AC1-8B31-AD01288BF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575" y="36337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298">
                <a:extLst>
                  <a:ext uri="{FF2B5EF4-FFF2-40B4-BE49-F238E27FC236}">
                    <a16:creationId xmlns="" xmlns:a16="http://schemas.microsoft.com/office/drawing/2014/main" id="{527CFD80-F531-4DE3-929A-FB762DFC2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5" y="3913188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299">
                <a:extLst>
                  <a:ext uri="{FF2B5EF4-FFF2-40B4-BE49-F238E27FC236}">
                    <a16:creationId xmlns="" xmlns:a16="http://schemas.microsoft.com/office/drawing/2014/main" id="{4815B53D-F303-4A6F-BD30-5B40AE559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406876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300">
                <a:extLst>
                  <a:ext uri="{FF2B5EF4-FFF2-40B4-BE49-F238E27FC236}">
                    <a16:creationId xmlns="" xmlns:a16="http://schemas.microsoft.com/office/drawing/2014/main" id="{A7E233C7-FB6D-4C14-8CB0-D86B74FE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263" y="4032250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301">
                <a:extLst>
                  <a:ext uri="{FF2B5EF4-FFF2-40B4-BE49-F238E27FC236}">
                    <a16:creationId xmlns="" xmlns:a16="http://schemas.microsoft.com/office/drawing/2014/main" id="{98A28123-55D0-4F00-84D9-B840CD76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4081463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302">
                <a:extLst>
                  <a:ext uri="{FF2B5EF4-FFF2-40B4-BE49-F238E27FC236}">
                    <a16:creationId xmlns="" xmlns:a16="http://schemas.microsoft.com/office/drawing/2014/main" id="{937F7F78-EE59-4144-9B84-BEB5FE6BA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88" y="46878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303">
                <a:extLst>
                  <a:ext uri="{FF2B5EF4-FFF2-40B4-BE49-F238E27FC236}">
                    <a16:creationId xmlns="" xmlns:a16="http://schemas.microsoft.com/office/drawing/2014/main" id="{D0BB51CD-6BD5-41F1-B306-D5073B80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450" y="4598988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304">
                <a:extLst>
                  <a:ext uri="{FF2B5EF4-FFF2-40B4-BE49-F238E27FC236}">
                    <a16:creationId xmlns="" xmlns:a16="http://schemas.microsoft.com/office/drawing/2014/main" id="{9AAD08F4-FEE1-4AC5-B9A4-3BC6F520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263" y="4699000"/>
                <a:ext cx="50800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305">
                <a:extLst>
                  <a:ext uri="{FF2B5EF4-FFF2-40B4-BE49-F238E27FC236}">
                    <a16:creationId xmlns="" xmlns:a16="http://schemas.microsoft.com/office/drawing/2014/main" id="{60060AB8-15D7-4BC1-AB35-4D8B68BFD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00856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306">
                <a:extLst>
                  <a:ext uri="{FF2B5EF4-FFF2-40B4-BE49-F238E27FC236}">
                    <a16:creationId xmlns="" xmlns:a16="http://schemas.microsoft.com/office/drawing/2014/main" id="{9B74826E-6B51-43A5-852D-FE89EB81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5" y="5183188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307">
                <a:extLst>
                  <a:ext uri="{FF2B5EF4-FFF2-40B4-BE49-F238E27FC236}">
                    <a16:creationId xmlns="" xmlns:a16="http://schemas.microsoft.com/office/drawing/2014/main" id="{6656C164-2C05-4029-BCF3-463410265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675" y="4687888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308">
                <a:extLst>
                  <a:ext uri="{FF2B5EF4-FFF2-40B4-BE49-F238E27FC236}">
                    <a16:creationId xmlns="" xmlns:a16="http://schemas.microsoft.com/office/drawing/2014/main" id="{1631F65A-0190-4C28-BFDC-E563C22A2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50373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309">
                <a:extLst>
                  <a:ext uri="{FF2B5EF4-FFF2-40B4-BE49-F238E27FC236}">
                    <a16:creationId xmlns="" xmlns:a16="http://schemas.microsoft.com/office/drawing/2014/main" id="{B9C9E87A-3236-4897-9983-08EF3C58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2313" y="465931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310">
                <a:extLst>
                  <a:ext uri="{FF2B5EF4-FFF2-40B4-BE49-F238E27FC236}">
                    <a16:creationId xmlns="" xmlns:a16="http://schemas.microsoft.com/office/drawing/2014/main" id="{B9D69A5C-949F-4C68-85EE-AE9C368BA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4718050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311">
                <a:extLst>
                  <a:ext uri="{FF2B5EF4-FFF2-40B4-BE49-F238E27FC236}">
                    <a16:creationId xmlns="" xmlns:a16="http://schemas.microsoft.com/office/drawing/2014/main" id="{32DE1AD3-8AD4-4171-BAD7-B11621E33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6938" y="4167188"/>
                <a:ext cx="49213" cy="52388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1 w 15"/>
                  <a:gd name="T5" fmla="*/ 7 h 16"/>
                  <a:gd name="T6" fmla="*/ 8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312">
                <a:extLst>
                  <a:ext uri="{FF2B5EF4-FFF2-40B4-BE49-F238E27FC236}">
                    <a16:creationId xmlns="" xmlns:a16="http://schemas.microsoft.com/office/drawing/2014/main" id="{521B169E-7477-400E-A8A8-33D80692D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488" y="397986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1 w 15"/>
                  <a:gd name="T5" fmla="*/ 6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1" y="6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313">
                <a:extLst>
                  <a:ext uri="{FF2B5EF4-FFF2-40B4-BE49-F238E27FC236}">
                    <a16:creationId xmlns="" xmlns:a16="http://schemas.microsoft.com/office/drawing/2014/main" id="{537A3C9A-C2A0-4F07-822D-54E7DB8F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5" y="3517900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314">
                <a:extLst>
                  <a:ext uri="{FF2B5EF4-FFF2-40B4-BE49-F238E27FC236}">
                    <a16:creationId xmlns="" xmlns:a16="http://schemas.microsoft.com/office/drawing/2014/main" id="{96766B32-FF7F-4ED3-BB64-277980E08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700" y="3765550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315">
                <a:extLst>
                  <a:ext uri="{FF2B5EF4-FFF2-40B4-BE49-F238E27FC236}">
                    <a16:creationId xmlns="" xmlns:a16="http://schemas.microsoft.com/office/drawing/2014/main" id="{01EB5AFA-2069-415F-99AB-134F5690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050" y="3273425"/>
                <a:ext cx="49213" cy="53975"/>
              </a:xfrm>
              <a:custGeom>
                <a:avLst/>
                <a:gdLst>
                  <a:gd name="T0" fmla="*/ 14 w 15"/>
                  <a:gd name="T1" fmla="*/ 9 h 16"/>
                  <a:gd name="T2" fmla="*/ 6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3"/>
                      <a:pt x="10" y="16"/>
                      <a:pt x="6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316">
                <a:extLst>
                  <a:ext uri="{FF2B5EF4-FFF2-40B4-BE49-F238E27FC236}">
                    <a16:creationId xmlns="" xmlns:a16="http://schemas.microsoft.com/office/drawing/2014/main" id="{DCE3C610-38A1-42E6-B68F-41A4EE649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1613" y="311943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0"/>
                      <a:pt x="1" y="7"/>
                    </a:cubicBezTo>
                    <a:cubicBezTo>
                      <a:pt x="1" y="3"/>
                      <a:pt x="5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317">
                <a:extLst>
                  <a:ext uri="{FF2B5EF4-FFF2-40B4-BE49-F238E27FC236}">
                    <a16:creationId xmlns="" xmlns:a16="http://schemas.microsoft.com/office/drawing/2014/main" id="{12816F51-53A1-4193-90E5-9882C3D3B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2338" y="2970213"/>
                <a:ext cx="50800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318">
                <a:extLst>
                  <a:ext uri="{FF2B5EF4-FFF2-40B4-BE49-F238E27FC236}">
                    <a16:creationId xmlns="" xmlns:a16="http://schemas.microsoft.com/office/drawing/2014/main" id="{3FBFF67E-70D8-4FD5-BEFA-0922D711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2762250"/>
                <a:ext cx="49213" cy="50800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319">
                <a:extLst>
                  <a:ext uri="{FF2B5EF4-FFF2-40B4-BE49-F238E27FC236}">
                    <a16:creationId xmlns="" xmlns:a16="http://schemas.microsoft.com/office/drawing/2014/main" id="{F8A0AB1B-F3B2-4221-BDC9-5BC5868C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388" y="2565400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320">
                <a:extLst>
                  <a:ext uri="{FF2B5EF4-FFF2-40B4-BE49-F238E27FC236}">
                    <a16:creationId xmlns="" xmlns:a16="http://schemas.microsoft.com/office/drawing/2014/main" id="{147BAB38-C701-4D56-8A81-3061FD6D6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2025" y="2641600"/>
                <a:ext cx="50800" cy="52388"/>
              </a:xfrm>
              <a:custGeom>
                <a:avLst/>
                <a:gdLst>
                  <a:gd name="T0" fmla="*/ 14 w 15"/>
                  <a:gd name="T1" fmla="*/ 9 h 16"/>
                  <a:gd name="T2" fmla="*/ 7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3"/>
                      <a:pt x="10" y="16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321">
                <a:extLst>
                  <a:ext uri="{FF2B5EF4-FFF2-40B4-BE49-F238E27FC236}">
                    <a16:creationId xmlns="" xmlns:a16="http://schemas.microsoft.com/office/drawing/2014/main" id="{F2E799A5-4B4F-4F68-AE35-61CBE6143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325" y="285591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322">
                <a:extLst>
                  <a:ext uri="{FF2B5EF4-FFF2-40B4-BE49-F238E27FC236}">
                    <a16:creationId xmlns="" xmlns:a16="http://schemas.microsoft.com/office/drawing/2014/main" id="{7145E53B-B22A-4A08-ACDE-5A0AAED7D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9800" y="2525713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323">
                <a:extLst>
                  <a:ext uri="{FF2B5EF4-FFF2-40B4-BE49-F238E27FC236}">
                    <a16:creationId xmlns="" xmlns:a16="http://schemas.microsoft.com/office/drawing/2014/main" id="{9F98649C-35FE-44C0-B77B-DBA86B65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234156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324">
                <a:extLst>
                  <a:ext uri="{FF2B5EF4-FFF2-40B4-BE49-F238E27FC236}">
                    <a16:creationId xmlns="" xmlns:a16="http://schemas.microsoft.com/office/drawing/2014/main" id="{7E440FF7-51A1-4C7C-95EC-C3111F0D0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1978025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8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325">
                <a:extLst>
                  <a:ext uri="{FF2B5EF4-FFF2-40B4-BE49-F238E27FC236}">
                    <a16:creationId xmlns="" xmlns:a16="http://schemas.microsoft.com/office/drawing/2014/main" id="{8FB6F2DA-D2E6-445A-82F1-9B6422E03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588" y="2127250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326">
                <a:extLst>
                  <a:ext uri="{FF2B5EF4-FFF2-40B4-BE49-F238E27FC236}">
                    <a16:creationId xmlns="" xmlns:a16="http://schemas.microsoft.com/office/drawing/2014/main" id="{3228829D-DB81-4F4F-9DDD-EDDA9DD7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5" y="1901825"/>
                <a:ext cx="50800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0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327">
                <a:extLst>
                  <a:ext uri="{FF2B5EF4-FFF2-40B4-BE49-F238E27FC236}">
                    <a16:creationId xmlns="" xmlns:a16="http://schemas.microsoft.com/office/drawing/2014/main" id="{47A3D258-605C-4AFC-A683-530C012F7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5238" y="1644650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328">
                <a:extLst>
                  <a:ext uri="{FF2B5EF4-FFF2-40B4-BE49-F238E27FC236}">
                    <a16:creationId xmlns="" xmlns:a16="http://schemas.microsoft.com/office/drawing/2014/main" id="{E35318CD-30D5-4589-B3F6-CCA50C63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563" y="202406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1 w 15"/>
                  <a:gd name="T5" fmla="*/ 6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1" y="6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329">
                <a:extLst>
                  <a:ext uri="{FF2B5EF4-FFF2-40B4-BE49-F238E27FC236}">
                    <a16:creationId xmlns="" xmlns:a16="http://schemas.microsoft.com/office/drawing/2014/main" id="{5BC5ABFB-696E-423C-908B-85220F97F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1928813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330">
                <a:extLst>
                  <a:ext uri="{FF2B5EF4-FFF2-40B4-BE49-F238E27FC236}">
                    <a16:creationId xmlns="" xmlns:a16="http://schemas.microsoft.com/office/drawing/2014/main" id="{372CB9C4-FC89-49B7-8D44-56870320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25" y="4945063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331">
                <a:extLst>
                  <a:ext uri="{FF2B5EF4-FFF2-40B4-BE49-F238E27FC236}">
                    <a16:creationId xmlns="" xmlns:a16="http://schemas.microsoft.com/office/drawing/2014/main" id="{A97CE613-DEA3-4ED0-A733-E96ADD762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4856163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5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332">
                <a:extLst>
                  <a:ext uri="{FF2B5EF4-FFF2-40B4-BE49-F238E27FC236}">
                    <a16:creationId xmlns="" xmlns:a16="http://schemas.microsoft.com/office/drawing/2014/main" id="{BD8216C6-F977-4D20-9920-5F8668225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628775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333">
                <a:extLst>
                  <a:ext uri="{FF2B5EF4-FFF2-40B4-BE49-F238E27FC236}">
                    <a16:creationId xmlns="" xmlns:a16="http://schemas.microsoft.com/office/drawing/2014/main" id="{AB62C597-B783-461E-AB5B-6ADA60C11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5" y="1827213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334">
                <a:extLst>
                  <a:ext uri="{FF2B5EF4-FFF2-40B4-BE49-F238E27FC236}">
                    <a16:creationId xmlns="" xmlns:a16="http://schemas.microsoft.com/office/drawing/2014/main" id="{A5358B3A-7768-4D62-8261-CB71E94F9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875" y="21097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335">
                <a:extLst>
                  <a:ext uri="{FF2B5EF4-FFF2-40B4-BE49-F238E27FC236}">
                    <a16:creationId xmlns="" xmlns:a16="http://schemas.microsoft.com/office/drawing/2014/main" id="{A2DCA5A8-2716-475B-A44E-27CFB076A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88" y="2103438"/>
                <a:ext cx="52388" cy="49213"/>
              </a:xfrm>
              <a:custGeom>
                <a:avLst/>
                <a:gdLst>
                  <a:gd name="T0" fmla="*/ 15 w 16"/>
                  <a:gd name="T1" fmla="*/ 8 h 15"/>
                  <a:gd name="T2" fmla="*/ 7 w 16"/>
                  <a:gd name="T3" fmla="*/ 15 h 15"/>
                  <a:gd name="T4" fmla="*/ 1 w 16"/>
                  <a:gd name="T5" fmla="*/ 7 h 15"/>
                  <a:gd name="T6" fmla="*/ 9 w 16"/>
                  <a:gd name="T7" fmla="*/ 1 h 15"/>
                  <a:gd name="T8" fmla="*/ 15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6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336">
                <a:extLst>
                  <a:ext uri="{FF2B5EF4-FFF2-40B4-BE49-F238E27FC236}">
                    <a16:creationId xmlns="" xmlns:a16="http://schemas.microsoft.com/office/drawing/2014/main" id="{3BB710BD-845B-49E8-B7BD-F17B7D671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5" y="2759075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337">
                <a:extLst>
                  <a:ext uri="{FF2B5EF4-FFF2-40B4-BE49-F238E27FC236}">
                    <a16:creationId xmlns="" xmlns:a16="http://schemas.microsoft.com/office/drawing/2014/main" id="{91E983D3-504D-4CA0-91C0-3E8BE9C3D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036888"/>
                <a:ext cx="49213" cy="52388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338">
                <a:extLst>
                  <a:ext uri="{FF2B5EF4-FFF2-40B4-BE49-F238E27FC236}">
                    <a16:creationId xmlns="" xmlns:a16="http://schemas.microsoft.com/office/drawing/2014/main" id="{FAB3DC8A-E588-419C-9EA5-82BF3FC57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50" y="1638300"/>
                <a:ext cx="50800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339">
                <a:extLst>
                  <a:ext uri="{FF2B5EF4-FFF2-40B4-BE49-F238E27FC236}">
                    <a16:creationId xmlns="" xmlns:a16="http://schemas.microsoft.com/office/drawing/2014/main" id="{43CDCE6E-AACF-4014-9711-85CF222A8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628775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340">
                <a:extLst>
                  <a:ext uri="{FF2B5EF4-FFF2-40B4-BE49-F238E27FC236}">
                    <a16:creationId xmlns="" xmlns:a16="http://schemas.microsoft.com/office/drawing/2014/main" id="{24551390-9F42-452F-9AA5-57A8738A0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5" y="1827213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341">
                <a:extLst>
                  <a:ext uri="{FF2B5EF4-FFF2-40B4-BE49-F238E27FC236}">
                    <a16:creationId xmlns="" xmlns:a16="http://schemas.microsoft.com/office/drawing/2014/main" id="{F04B6971-4827-4B20-B5FD-1A3C1E93C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875" y="21097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342">
                <a:extLst>
                  <a:ext uri="{FF2B5EF4-FFF2-40B4-BE49-F238E27FC236}">
                    <a16:creationId xmlns="" xmlns:a16="http://schemas.microsoft.com/office/drawing/2014/main" id="{974AF3EA-A3E5-42B0-9952-B0FC1277F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88" y="2103438"/>
                <a:ext cx="52388" cy="49213"/>
              </a:xfrm>
              <a:custGeom>
                <a:avLst/>
                <a:gdLst>
                  <a:gd name="T0" fmla="*/ 15 w 16"/>
                  <a:gd name="T1" fmla="*/ 8 h 15"/>
                  <a:gd name="T2" fmla="*/ 7 w 16"/>
                  <a:gd name="T3" fmla="*/ 15 h 15"/>
                  <a:gd name="T4" fmla="*/ 1 w 16"/>
                  <a:gd name="T5" fmla="*/ 7 h 15"/>
                  <a:gd name="T6" fmla="*/ 9 w 16"/>
                  <a:gd name="T7" fmla="*/ 1 h 15"/>
                  <a:gd name="T8" fmla="*/ 15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6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343">
                <a:extLst>
                  <a:ext uri="{FF2B5EF4-FFF2-40B4-BE49-F238E27FC236}">
                    <a16:creationId xmlns="" xmlns:a16="http://schemas.microsoft.com/office/drawing/2014/main" id="{CC3592A1-1EA0-4C8C-BBEE-11162332E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5" y="2759075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344">
                <a:extLst>
                  <a:ext uri="{FF2B5EF4-FFF2-40B4-BE49-F238E27FC236}">
                    <a16:creationId xmlns="" xmlns:a16="http://schemas.microsoft.com/office/drawing/2014/main" id="{5539944B-F366-4580-828C-499F816F8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036888"/>
                <a:ext cx="49213" cy="52388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345">
                <a:extLst>
                  <a:ext uri="{FF2B5EF4-FFF2-40B4-BE49-F238E27FC236}">
                    <a16:creationId xmlns="" xmlns:a16="http://schemas.microsoft.com/office/drawing/2014/main" id="{7AF2D769-8BF4-49D8-862D-009B374A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50" y="1638300"/>
                <a:ext cx="50800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346">
                <a:extLst>
                  <a:ext uri="{FF2B5EF4-FFF2-40B4-BE49-F238E27FC236}">
                    <a16:creationId xmlns="" xmlns:a16="http://schemas.microsoft.com/office/drawing/2014/main" id="{CB212955-2D61-483F-936B-E822EF75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0" y="2122488"/>
                <a:ext cx="49213" cy="50800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5759745" y="4548104"/>
            <a:ext cx="4094442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2524779" y="2389098"/>
            <a:ext cx="4094442" cy="96370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68045" y="4799782"/>
            <a:ext cx="1807910" cy="248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68045" y="5051184"/>
            <a:ext cx="1807910" cy="248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=""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矩形 572">
            <a:extLst>
              <a:ext uri="{FF2B5EF4-FFF2-40B4-BE49-F238E27FC236}">
                <a16:creationId xmlns="" xmlns:a16="http://schemas.microsoft.com/office/drawing/2014/main" id="{4C632670-2FE4-478D-B367-024F235D813F}"/>
              </a:ext>
            </a:extLst>
          </p:cNvPr>
          <p:cNvSpPr/>
          <p:nvPr userDrawn="1"/>
        </p:nvSpPr>
        <p:spPr>
          <a:xfrm>
            <a:off x="0" y="0"/>
            <a:ext cx="8077200" cy="6858000"/>
          </a:xfrm>
          <a:prstGeom prst="rect">
            <a:avLst/>
          </a:prstGeom>
          <a:blipFill>
            <a:blip r:embed="rId2" cstate="print"/>
            <a:srcRect/>
            <a:stretch>
              <a:fillRect l="-3774" t="-4452" r="545" b="-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216145AC-F283-4F44-8544-CDBCAC49E69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02444" y="3224379"/>
            <a:ext cx="4666294" cy="11748"/>
          </a:xfrm>
          <a:prstGeom prst="line">
            <a:avLst/>
          </a:prstGeom>
          <a:ln>
            <a:solidFill>
              <a:schemeClr val="tx1"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1" name="组合 390">
            <a:extLst>
              <a:ext uri="{FF2B5EF4-FFF2-40B4-BE49-F238E27FC236}">
                <a16:creationId xmlns="" xmlns:a16="http://schemas.microsoft.com/office/drawing/2014/main" id="{780143DF-DBD0-4892-BADD-317B6D1DC5DC}"/>
              </a:ext>
            </a:extLst>
          </p:cNvPr>
          <p:cNvGrpSpPr/>
          <p:nvPr userDrawn="1"/>
        </p:nvGrpSpPr>
        <p:grpSpPr>
          <a:xfrm>
            <a:off x="4350327" y="1087295"/>
            <a:ext cx="4793673" cy="4230747"/>
            <a:chOff x="15513050" y="-365126"/>
            <a:chExt cx="7786688" cy="6872289"/>
          </a:xfrm>
        </p:grpSpPr>
        <p:sp>
          <p:nvSpPr>
            <p:cNvPr id="512" name="Freeform 161">
              <a:extLst>
                <a:ext uri="{FF2B5EF4-FFF2-40B4-BE49-F238E27FC236}">
                  <a16:creationId xmlns="" xmlns:a16="http://schemas.microsoft.com/office/drawing/2014/main" id="{003997B2-7BA8-4D83-BF17-231F5451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7263" y="3092450"/>
              <a:ext cx="376238" cy="641350"/>
            </a:xfrm>
            <a:custGeom>
              <a:avLst/>
              <a:gdLst>
                <a:gd name="T0" fmla="*/ 1 w 140"/>
                <a:gd name="T1" fmla="*/ 0 h 240"/>
                <a:gd name="T2" fmla="*/ 0 w 140"/>
                <a:gd name="T3" fmla="*/ 0 h 240"/>
                <a:gd name="T4" fmla="*/ 138 w 140"/>
                <a:gd name="T5" fmla="*/ 240 h 240"/>
                <a:gd name="T6" fmla="*/ 140 w 140"/>
                <a:gd name="T7" fmla="*/ 240 h 240"/>
                <a:gd name="T8" fmla="*/ 1 w 140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4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38" y="240"/>
                    <a:pt x="138" y="240"/>
                    <a:pt x="138" y="240"/>
                  </a:cubicBezTo>
                  <a:cubicBezTo>
                    <a:pt x="139" y="240"/>
                    <a:pt x="139" y="240"/>
                    <a:pt x="140" y="2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62">
              <a:extLst>
                <a:ext uri="{FF2B5EF4-FFF2-40B4-BE49-F238E27FC236}">
                  <a16:creationId xmlns="" xmlns:a16="http://schemas.microsoft.com/office/drawing/2014/main" id="{6045142C-7251-49B6-AD73-FE583CCC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3513" y="3795713"/>
              <a:ext cx="1144588" cy="1328738"/>
            </a:xfrm>
            <a:custGeom>
              <a:avLst/>
              <a:gdLst>
                <a:gd name="T0" fmla="*/ 0 w 428"/>
                <a:gd name="T1" fmla="*/ 496 h 497"/>
                <a:gd name="T2" fmla="*/ 1 w 428"/>
                <a:gd name="T3" fmla="*/ 497 h 497"/>
                <a:gd name="T4" fmla="*/ 428 w 428"/>
                <a:gd name="T5" fmla="*/ 0 h 497"/>
                <a:gd name="T6" fmla="*/ 427 w 428"/>
                <a:gd name="T7" fmla="*/ 0 h 497"/>
                <a:gd name="T8" fmla="*/ 0 w 428"/>
                <a:gd name="T9" fmla="*/ 4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97">
                  <a:moveTo>
                    <a:pt x="0" y="496"/>
                  </a:moveTo>
                  <a:cubicBezTo>
                    <a:pt x="1" y="497"/>
                    <a:pt x="1" y="497"/>
                    <a:pt x="1" y="497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28" y="0"/>
                    <a:pt x="427" y="0"/>
                    <a:pt x="427" y="0"/>
                  </a:cubicBezTo>
                  <a:lnTo>
                    <a:pt x="0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63">
              <a:extLst>
                <a:ext uri="{FF2B5EF4-FFF2-40B4-BE49-F238E27FC236}">
                  <a16:creationId xmlns="" xmlns:a16="http://schemas.microsoft.com/office/drawing/2014/main" id="{25F0FD00-E3C2-4BD3-B988-8F8986030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0338" y="5175250"/>
              <a:ext cx="334963" cy="122238"/>
            </a:xfrm>
            <a:custGeom>
              <a:avLst/>
              <a:gdLst>
                <a:gd name="T0" fmla="*/ 124 w 125"/>
                <a:gd name="T1" fmla="*/ 46 h 46"/>
                <a:gd name="T2" fmla="*/ 125 w 125"/>
                <a:gd name="T3" fmla="*/ 45 h 46"/>
                <a:gd name="T4" fmla="*/ 2 w 125"/>
                <a:gd name="T5" fmla="*/ 0 h 46"/>
                <a:gd name="T6" fmla="*/ 0 w 125"/>
                <a:gd name="T7" fmla="*/ 1 h 46"/>
                <a:gd name="T8" fmla="*/ 124 w 12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6">
                  <a:moveTo>
                    <a:pt x="124" y="46"/>
                  </a:moveTo>
                  <a:cubicBezTo>
                    <a:pt x="124" y="46"/>
                    <a:pt x="125" y="45"/>
                    <a:pt x="125" y="4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2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64">
              <a:extLst>
                <a:ext uri="{FF2B5EF4-FFF2-40B4-BE49-F238E27FC236}">
                  <a16:creationId xmlns="" xmlns:a16="http://schemas.microsoft.com/office/drawing/2014/main" id="{AE931835-4FA8-4CB0-86F0-784280E13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1138" y="5338763"/>
              <a:ext cx="304800" cy="1092200"/>
            </a:xfrm>
            <a:custGeom>
              <a:avLst/>
              <a:gdLst>
                <a:gd name="T0" fmla="*/ 113 w 114"/>
                <a:gd name="T1" fmla="*/ 0 h 409"/>
                <a:gd name="T2" fmla="*/ 0 w 114"/>
                <a:gd name="T3" fmla="*/ 409 h 409"/>
                <a:gd name="T4" fmla="*/ 1 w 114"/>
                <a:gd name="T5" fmla="*/ 408 h 409"/>
                <a:gd name="T6" fmla="*/ 114 w 114"/>
                <a:gd name="T7" fmla="*/ 1 h 409"/>
                <a:gd name="T8" fmla="*/ 114 w 114"/>
                <a:gd name="T9" fmla="*/ 1 h 409"/>
                <a:gd name="T10" fmla="*/ 113 w 114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09">
                  <a:moveTo>
                    <a:pt x="113" y="0"/>
                  </a:moveTo>
                  <a:cubicBezTo>
                    <a:pt x="0" y="409"/>
                    <a:pt x="0" y="409"/>
                    <a:pt x="0" y="409"/>
                  </a:cubicBezTo>
                  <a:cubicBezTo>
                    <a:pt x="0" y="409"/>
                    <a:pt x="1" y="408"/>
                    <a:pt x="1" y="408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3" y="1"/>
                    <a:pt x="113" y="1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165">
              <a:extLst>
                <a:ext uri="{FF2B5EF4-FFF2-40B4-BE49-F238E27FC236}">
                  <a16:creationId xmlns="" xmlns:a16="http://schemas.microsoft.com/office/drawing/2014/main" id="{3E7FB4D4-CE5C-4962-9EE2-BE20D96A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7575" y="3014662"/>
              <a:ext cx="80963" cy="77788"/>
            </a:xfrm>
            <a:custGeom>
              <a:avLst/>
              <a:gdLst>
                <a:gd name="T0" fmla="*/ 28 w 30"/>
                <a:gd name="T1" fmla="*/ 20 h 29"/>
                <a:gd name="T2" fmla="*/ 20 w 30"/>
                <a:gd name="T3" fmla="*/ 3 h 29"/>
                <a:gd name="T4" fmla="*/ 3 w 30"/>
                <a:gd name="T5" fmla="*/ 11 h 29"/>
                <a:gd name="T6" fmla="*/ 11 w 30"/>
                <a:gd name="T7" fmla="*/ 28 h 29"/>
                <a:gd name="T8" fmla="*/ 15 w 30"/>
                <a:gd name="T9" fmla="*/ 29 h 29"/>
                <a:gd name="T10" fmla="*/ 16 w 30"/>
                <a:gd name="T11" fmla="*/ 29 h 29"/>
                <a:gd name="T12" fmla="*/ 28 w 30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">
                  <a:moveTo>
                    <a:pt x="28" y="20"/>
                  </a:moveTo>
                  <a:cubicBezTo>
                    <a:pt x="30" y="13"/>
                    <a:pt x="27" y="5"/>
                    <a:pt x="20" y="3"/>
                  </a:cubicBezTo>
                  <a:cubicBezTo>
                    <a:pt x="13" y="0"/>
                    <a:pt x="5" y="4"/>
                    <a:pt x="3" y="11"/>
                  </a:cubicBezTo>
                  <a:cubicBezTo>
                    <a:pt x="0" y="18"/>
                    <a:pt x="4" y="25"/>
                    <a:pt x="11" y="28"/>
                  </a:cubicBezTo>
                  <a:cubicBezTo>
                    <a:pt x="12" y="28"/>
                    <a:pt x="13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21" y="28"/>
                    <a:pt x="26" y="25"/>
                    <a:pt x="2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66">
              <a:extLst>
                <a:ext uri="{FF2B5EF4-FFF2-40B4-BE49-F238E27FC236}">
                  <a16:creationId xmlns="" xmlns:a16="http://schemas.microsoft.com/office/drawing/2014/main" id="{2FC1C09C-33A2-4576-9581-B08BE185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2225" y="3733800"/>
              <a:ext cx="77788" cy="74613"/>
            </a:xfrm>
            <a:custGeom>
              <a:avLst/>
              <a:gdLst>
                <a:gd name="T0" fmla="*/ 19 w 29"/>
                <a:gd name="T1" fmla="*/ 0 h 28"/>
                <a:gd name="T2" fmla="*/ 15 w 29"/>
                <a:gd name="T3" fmla="*/ 0 h 28"/>
                <a:gd name="T4" fmla="*/ 13 w 29"/>
                <a:gd name="T5" fmla="*/ 0 h 28"/>
                <a:gd name="T6" fmla="*/ 2 w 29"/>
                <a:gd name="T7" fmla="*/ 8 h 28"/>
                <a:gd name="T8" fmla="*/ 5 w 29"/>
                <a:gd name="T9" fmla="*/ 23 h 28"/>
                <a:gd name="T10" fmla="*/ 6 w 29"/>
                <a:gd name="T11" fmla="*/ 23 h 28"/>
                <a:gd name="T12" fmla="*/ 10 w 29"/>
                <a:gd name="T13" fmla="*/ 25 h 28"/>
                <a:gd name="T14" fmla="*/ 27 w 29"/>
                <a:gd name="T15" fmla="*/ 17 h 28"/>
                <a:gd name="T16" fmla="*/ 19 w 2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19" y="0"/>
                  </a:move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8" y="0"/>
                    <a:pt x="3" y="3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4"/>
                    <a:pt x="8" y="25"/>
                    <a:pt x="10" y="25"/>
                  </a:cubicBezTo>
                  <a:cubicBezTo>
                    <a:pt x="17" y="28"/>
                    <a:pt x="24" y="24"/>
                    <a:pt x="27" y="17"/>
                  </a:cubicBezTo>
                  <a:cubicBezTo>
                    <a:pt x="29" y="11"/>
                    <a:pt x="26" y="3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67">
              <a:extLst>
                <a:ext uri="{FF2B5EF4-FFF2-40B4-BE49-F238E27FC236}">
                  <a16:creationId xmlns="" xmlns:a16="http://schemas.microsoft.com/office/drawing/2014/main" id="{9C25AAAF-E17D-4BB2-9FFD-C7C1765DB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600" y="5110163"/>
              <a:ext cx="77788" cy="77788"/>
            </a:xfrm>
            <a:custGeom>
              <a:avLst/>
              <a:gdLst>
                <a:gd name="T0" fmla="*/ 19 w 29"/>
                <a:gd name="T1" fmla="*/ 2 h 29"/>
                <a:gd name="T2" fmla="*/ 2 w 29"/>
                <a:gd name="T3" fmla="*/ 10 h 29"/>
                <a:gd name="T4" fmla="*/ 10 w 29"/>
                <a:gd name="T5" fmla="*/ 27 h 29"/>
                <a:gd name="T6" fmla="*/ 22 w 29"/>
                <a:gd name="T7" fmla="*/ 25 h 29"/>
                <a:gd name="T8" fmla="*/ 24 w 29"/>
                <a:gd name="T9" fmla="*/ 24 h 29"/>
                <a:gd name="T10" fmla="*/ 27 w 29"/>
                <a:gd name="T11" fmla="*/ 19 h 29"/>
                <a:gd name="T12" fmla="*/ 24 w 29"/>
                <a:gd name="T13" fmla="*/ 5 h 29"/>
                <a:gd name="T14" fmla="*/ 23 w 29"/>
                <a:gd name="T15" fmla="*/ 4 h 29"/>
                <a:gd name="T16" fmla="*/ 19 w 29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9" y="2"/>
                  </a:moveTo>
                  <a:cubicBezTo>
                    <a:pt x="12" y="0"/>
                    <a:pt x="5" y="3"/>
                    <a:pt x="2" y="10"/>
                  </a:cubicBezTo>
                  <a:cubicBezTo>
                    <a:pt x="0" y="17"/>
                    <a:pt x="3" y="25"/>
                    <a:pt x="10" y="27"/>
                  </a:cubicBezTo>
                  <a:cubicBezTo>
                    <a:pt x="14" y="29"/>
                    <a:pt x="19" y="28"/>
                    <a:pt x="22" y="25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5" y="23"/>
                    <a:pt x="27" y="21"/>
                    <a:pt x="27" y="19"/>
                  </a:cubicBezTo>
                  <a:cubicBezTo>
                    <a:pt x="29" y="14"/>
                    <a:pt x="28" y="9"/>
                    <a:pt x="24" y="5"/>
                  </a:cubicBezTo>
                  <a:cubicBezTo>
                    <a:pt x="24" y="5"/>
                    <a:pt x="24" y="5"/>
                    <a:pt x="23" y="4"/>
                  </a:cubicBezTo>
                  <a:cubicBezTo>
                    <a:pt x="22" y="3"/>
                    <a:pt x="21" y="3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68">
              <a:extLst>
                <a:ext uri="{FF2B5EF4-FFF2-40B4-BE49-F238E27FC236}">
                  <a16:creationId xmlns="" xmlns:a16="http://schemas.microsoft.com/office/drawing/2014/main" id="{F023507E-E6D7-43A8-827A-1FBC6AFA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8950" y="5265738"/>
              <a:ext cx="77788" cy="80963"/>
            </a:xfrm>
            <a:custGeom>
              <a:avLst/>
              <a:gdLst>
                <a:gd name="T0" fmla="*/ 9 w 29"/>
                <a:gd name="T1" fmla="*/ 27 h 30"/>
                <a:gd name="T2" fmla="*/ 10 w 29"/>
                <a:gd name="T3" fmla="*/ 28 h 30"/>
                <a:gd name="T4" fmla="*/ 10 w 29"/>
                <a:gd name="T5" fmla="*/ 28 h 30"/>
                <a:gd name="T6" fmla="*/ 27 w 29"/>
                <a:gd name="T7" fmla="*/ 20 h 30"/>
                <a:gd name="T8" fmla="*/ 19 w 29"/>
                <a:gd name="T9" fmla="*/ 3 h 30"/>
                <a:gd name="T10" fmla="*/ 2 w 29"/>
                <a:gd name="T11" fmla="*/ 11 h 30"/>
                <a:gd name="T12" fmla="*/ 2 w 29"/>
                <a:gd name="T13" fmla="*/ 11 h 30"/>
                <a:gd name="T14" fmla="*/ 1 w 29"/>
                <a:gd name="T15" fmla="*/ 12 h 30"/>
                <a:gd name="T16" fmla="*/ 9 w 29"/>
                <a:gd name="T1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0">
                  <a:moveTo>
                    <a:pt x="9" y="27"/>
                  </a:move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7" y="30"/>
                    <a:pt x="24" y="27"/>
                    <a:pt x="27" y="20"/>
                  </a:cubicBezTo>
                  <a:cubicBezTo>
                    <a:pt x="29" y="13"/>
                    <a:pt x="26" y="5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9"/>
                    <a:pt x="3" y="25"/>
                    <a:pt x="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69">
              <a:extLst>
                <a:ext uri="{FF2B5EF4-FFF2-40B4-BE49-F238E27FC236}">
                  <a16:creationId xmlns="" xmlns:a16="http://schemas.microsoft.com/office/drawing/2014/main" id="{7C32F409-A7E0-4AEF-B002-D8930BB49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4150" y="6426200"/>
              <a:ext cx="82550" cy="77788"/>
            </a:xfrm>
            <a:custGeom>
              <a:avLst/>
              <a:gdLst>
                <a:gd name="T0" fmla="*/ 10 w 31"/>
                <a:gd name="T1" fmla="*/ 2 h 29"/>
                <a:gd name="T2" fmla="*/ 3 w 31"/>
                <a:gd name="T3" fmla="*/ 9 h 29"/>
                <a:gd name="T4" fmla="*/ 11 w 31"/>
                <a:gd name="T5" fmla="*/ 27 h 29"/>
                <a:gd name="T6" fmla="*/ 28 w 31"/>
                <a:gd name="T7" fmla="*/ 19 h 29"/>
                <a:gd name="T8" fmla="*/ 20 w 31"/>
                <a:gd name="T9" fmla="*/ 1 h 29"/>
                <a:gd name="T10" fmla="*/ 11 w 31"/>
                <a:gd name="T11" fmla="*/ 1 h 29"/>
                <a:gd name="T12" fmla="*/ 10 w 31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0" y="2"/>
                  </a:moveTo>
                  <a:cubicBezTo>
                    <a:pt x="7" y="3"/>
                    <a:pt x="4" y="6"/>
                    <a:pt x="3" y="9"/>
                  </a:cubicBezTo>
                  <a:cubicBezTo>
                    <a:pt x="0" y="16"/>
                    <a:pt x="4" y="24"/>
                    <a:pt x="11" y="27"/>
                  </a:cubicBezTo>
                  <a:cubicBezTo>
                    <a:pt x="18" y="29"/>
                    <a:pt x="25" y="25"/>
                    <a:pt x="28" y="19"/>
                  </a:cubicBezTo>
                  <a:cubicBezTo>
                    <a:pt x="31" y="12"/>
                    <a:pt x="27" y="4"/>
                    <a:pt x="20" y="1"/>
                  </a:cubicBezTo>
                  <a:cubicBezTo>
                    <a:pt x="17" y="0"/>
                    <a:pt x="14" y="0"/>
                    <a:pt x="11" y="1"/>
                  </a:cubicBezTo>
                  <a:cubicBezTo>
                    <a:pt x="11" y="1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70">
              <a:extLst>
                <a:ext uri="{FF2B5EF4-FFF2-40B4-BE49-F238E27FC236}">
                  <a16:creationId xmlns="" xmlns:a16="http://schemas.microsoft.com/office/drawing/2014/main" id="{71BBE2D0-A4C3-4D7B-A70F-BEE71921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3363" y="1846262"/>
              <a:ext cx="93663" cy="735013"/>
            </a:xfrm>
            <a:custGeom>
              <a:avLst/>
              <a:gdLst>
                <a:gd name="T0" fmla="*/ 1 w 35"/>
                <a:gd name="T1" fmla="*/ 0 h 275"/>
                <a:gd name="T2" fmla="*/ 0 w 35"/>
                <a:gd name="T3" fmla="*/ 0 h 275"/>
                <a:gd name="T4" fmla="*/ 33 w 35"/>
                <a:gd name="T5" fmla="*/ 275 h 275"/>
                <a:gd name="T6" fmla="*/ 35 w 35"/>
                <a:gd name="T7" fmla="*/ 275 h 275"/>
                <a:gd name="T8" fmla="*/ 1 w 35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34" y="275"/>
                    <a:pt x="34" y="275"/>
                    <a:pt x="35" y="2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71">
              <a:extLst>
                <a:ext uri="{FF2B5EF4-FFF2-40B4-BE49-F238E27FC236}">
                  <a16:creationId xmlns="" xmlns:a16="http://schemas.microsoft.com/office/drawing/2014/main" id="{EBBADE6B-7116-44AC-A7ED-9BB4064A1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4600" y="2630487"/>
              <a:ext cx="1574800" cy="777875"/>
            </a:xfrm>
            <a:custGeom>
              <a:avLst/>
              <a:gdLst>
                <a:gd name="T0" fmla="*/ 0 w 588"/>
                <a:gd name="T1" fmla="*/ 289 h 291"/>
                <a:gd name="T2" fmla="*/ 1 w 588"/>
                <a:gd name="T3" fmla="*/ 291 h 291"/>
                <a:gd name="T4" fmla="*/ 588 w 588"/>
                <a:gd name="T5" fmla="*/ 1 h 291"/>
                <a:gd name="T6" fmla="*/ 588 w 588"/>
                <a:gd name="T7" fmla="*/ 0 h 291"/>
                <a:gd name="T8" fmla="*/ 0 w 588"/>
                <a:gd name="T9" fmla="*/ 28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291">
                  <a:moveTo>
                    <a:pt x="0" y="289"/>
                  </a:moveTo>
                  <a:cubicBezTo>
                    <a:pt x="0" y="290"/>
                    <a:pt x="1" y="290"/>
                    <a:pt x="1" y="291"/>
                  </a:cubicBezTo>
                  <a:cubicBezTo>
                    <a:pt x="588" y="1"/>
                    <a:pt x="588" y="1"/>
                    <a:pt x="588" y="1"/>
                  </a:cubicBezTo>
                  <a:cubicBezTo>
                    <a:pt x="588" y="1"/>
                    <a:pt x="588" y="0"/>
                    <a:pt x="588" y="0"/>
                  </a:cubicBezTo>
                  <a:lnTo>
                    <a:pt x="0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72">
              <a:extLst>
                <a:ext uri="{FF2B5EF4-FFF2-40B4-BE49-F238E27FC236}">
                  <a16:creationId xmlns="" xmlns:a16="http://schemas.microsoft.com/office/drawing/2014/main" id="{F8ACF9F9-C520-4ED8-BB3A-8B68B953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0788" y="3452813"/>
              <a:ext cx="258763" cy="244475"/>
            </a:xfrm>
            <a:custGeom>
              <a:avLst/>
              <a:gdLst>
                <a:gd name="T0" fmla="*/ 97 w 97"/>
                <a:gd name="T1" fmla="*/ 91 h 91"/>
                <a:gd name="T2" fmla="*/ 97 w 97"/>
                <a:gd name="T3" fmla="*/ 89 h 91"/>
                <a:gd name="T4" fmla="*/ 2 w 97"/>
                <a:gd name="T5" fmla="*/ 0 h 91"/>
                <a:gd name="T6" fmla="*/ 0 w 97"/>
                <a:gd name="T7" fmla="*/ 1 h 91"/>
                <a:gd name="T8" fmla="*/ 97 w 97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1">
                  <a:moveTo>
                    <a:pt x="97" y="91"/>
                  </a:moveTo>
                  <a:cubicBezTo>
                    <a:pt x="97" y="90"/>
                    <a:pt x="97" y="90"/>
                    <a:pt x="97" y="8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97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73">
              <a:extLst>
                <a:ext uri="{FF2B5EF4-FFF2-40B4-BE49-F238E27FC236}">
                  <a16:creationId xmlns="" xmlns:a16="http://schemas.microsoft.com/office/drawing/2014/main" id="{D7D33F14-8A53-465D-86A2-E8F2ECC2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3113" y="3738563"/>
              <a:ext cx="709613" cy="889000"/>
            </a:xfrm>
            <a:custGeom>
              <a:avLst/>
              <a:gdLst>
                <a:gd name="T0" fmla="*/ 264 w 265"/>
                <a:gd name="T1" fmla="*/ 0 h 332"/>
                <a:gd name="T2" fmla="*/ 0 w 265"/>
                <a:gd name="T3" fmla="*/ 332 h 332"/>
                <a:gd name="T4" fmla="*/ 2 w 265"/>
                <a:gd name="T5" fmla="*/ 332 h 332"/>
                <a:gd name="T6" fmla="*/ 265 w 265"/>
                <a:gd name="T7" fmla="*/ 1 h 332"/>
                <a:gd name="T8" fmla="*/ 265 w 265"/>
                <a:gd name="T9" fmla="*/ 1 h 332"/>
                <a:gd name="T10" fmla="*/ 264 w 265"/>
                <a:gd name="T1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32">
                  <a:moveTo>
                    <a:pt x="264" y="0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2" y="332"/>
                    <a:pt x="2" y="332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74">
              <a:extLst>
                <a:ext uri="{FF2B5EF4-FFF2-40B4-BE49-F238E27FC236}">
                  <a16:creationId xmlns="" xmlns:a16="http://schemas.microsoft.com/office/drawing/2014/main" id="{CF9E949E-ED58-4021-AB1D-A1A7BACA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9550" y="1774825"/>
              <a:ext cx="77788" cy="76200"/>
            </a:xfrm>
            <a:custGeom>
              <a:avLst/>
              <a:gdLst>
                <a:gd name="T0" fmla="*/ 24 w 29"/>
                <a:gd name="T1" fmla="*/ 24 h 29"/>
                <a:gd name="T2" fmla="*/ 24 w 29"/>
                <a:gd name="T3" fmla="*/ 5 h 29"/>
                <a:gd name="T4" fmla="*/ 5 w 29"/>
                <a:gd name="T5" fmla="*/ 6 h 29"/>
                <a:gd name="T6" fmla="*/ 5 w 29"/>
                <a:gd name="T7" fmla="*/ 25 h 29"/>
                <a:gd name="T8" fmla="*/ 9 w 29"/>
                <a:gd name="T9" fmla="*/ 27 h 29"/>
                <a:gd name="T10" fmla="*/ 10 w 29"/>
                <a:gd name="T11" fmla="*/ 27 h 29"/>
                <a:gd name="T12" fmla="*/ 24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29" y="18"/>
                    <a:pt x="29" y="10"/>
                    <a:pt x="24" y="5"/>
                  </a:cubicBezTo>
                  <a:cubicBezTo>
                    <a:pt x="18" y="0"/>
                    <a:pt x="10" y="0"/>
                    <a:pt x="5" y="6"/>
                  </a:cubicBezTo>
                  <a:cubicBezTo>
                    <a:pt x="0" y="11"/>
                    <a:pt x="0" y="19"/>
                    <a:pt x="5" y="25"/>
                  </a:cubicBezTo>
                  <a:cubicBezTo>
                    <a:pt x="6" y="25"/>
                    <a:pt x="8" y="26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5" y="29"/>
                    <a:pt x="20" y="28"/>
                    <a:pt x="2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75">
              <a:extLst>
                <a:ext uri="{FF2B5EF4-FFF2-40B4-BE49-F238E27FC236}">
                  <a16:creationId xmlns="" xmlns:a16="http://schemas.microsoft.com/office/drawing/2014/main" id="{DB43B4DA-6648-426B-AD08-20E954E50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3050" y="2576512"/>
              <a:ext cx="77788" cy="77788"/>
            </a:xfrm>
            <a:custGeom>
              <a:avLst/>
              <a:gdLst>
                <a:gd name="T0" fmla="*/ 23 w 29"/>
                <a:gd name="T1" fmla="*/ 5 h 29"/>
                <a:gd name="T2" fmla="*/ 20 w 29"/>
                <a:gd name="T3" fmla="*/ 2 h 29"/>
                <a:gd name="T4" fmla="*/ 18 w 29"/>
                <a:gd name="T5" fmla="*/ 2 h 29"/>
                <a:gd name="T6" fmla="*/ 4 w 29"/>
                <a:gd name="T7" fmla="*/ 5 h 29"/>
                <a:gd name="T8" fmla="*/ 2 w 29"/>
                <a:gd name="T9" fmla="*/ 20 h 29"/>
                <a:gd name="T10" fmla="*/ 2 w 29"/>
                <a:gd name="T11" fmla="*/ 21 h 29"/>
                <a:gd name="T12" fmla="*/ 5 w 29"/>
                <a:gd name="T13" fmla="*/ 24 h 29"/>
                <a:gd name="T14" fmla="*/ 24 w 29"/>
                <a:gd name="T15" fmla="*/ 24 h 29"/>
                <a:gd name="T16" fmla="*/ 23 w 29"/>
                <a:gd name="T1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3" y="5"/>
                  </a:move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3" y="0"/>
                    <a:pt x="8" y="1"/>
                    <a:pt x="4" y="5"/>
                  </a:cubicBezTo>
                  <a:cubicBezTo>
                    <a:pt x="0" y="9"/>
                    <a:pt x="0" y="15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10" y="29"/>
                    <a:pt x="19" y="29"/>
                    <a:pt x="24" y="24"/>
                  </a:cubicBezTo>
                  <a:cubicBezTo>
                    <a:pt x="29" y="18"/>
                    <a:pt x="28" y="10"/>
                    <a:pt x="2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76">
              <a:extLst>
                <a:ext uri="{FF2B5EF4-FFF2-40B4-BE49-F238E27FC236}">
                  <a16:creationId xmlns="" xmlns:a16="http://schemas.microsoft.com/office/drawing/2014/main" id="{15F5B611-A47D-423C-ADD6-E824B6F7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0" y="3381375"/>
              <a:ext cx="77788" cy="74613"/>
            </a:xfrm>
            <a:custGeom>
              <a:avLst/>
              <a:gdLst>
                <a:gd name="T0" fmla="*/ 24 w 29"/>
                <a:gd name="T1" fmla="*/ 5 h 28"/>
                <a:gd name="T2" fmla="*/ 5 w 29"/>
                <a:gd name="T3" fmla="*/ 5 h 28"/>
                <a:gd name="T4" fmla="*/ 5 w 29"/>
                <a:gd name="T5" fmla="*/ 24 h 28"/>
                <a:gd name="T6" fmla="*/ 17 w 29"/>
                <a:gd name="T7" fmla="*/ 28 h 28"/>
                <a:gd name="T8" fmla="*/ 19 w 29"/>
                <a:gd name="T9" fmla="*/ 27 h 28"/>
                <a:gd name="T10" fmla="*/ 24 w 29"/>
                <a:gd name="T11" fmla="*/ 24 h 28"/>
                <a:gd name="T12" fmla="*/ 27 w 29"/>
                <a:gd name="T13" fmla="*/ 10 h 28"/>
                <a:gd name="T14" fmla="*/ 26 w 29"/>
                <a:gd name="T15" fmla="*/ 8 h 28"/>
                <a:gd name="T16" fmla="*/ 24 w 29"/>
                <a:gd name="T1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5"/>
                  </a:moveTo>
                  <a:cubicBezTo>
                    <a:pt x="18" y="0"/>
                    <a:pt x="10" y="0"/>
                    <a:pt x="5" y="5"/>
                  </a:cubicBezTo>
                  <a:cubicBezTo>
                    <a:pt x="0" y="11"/>
                    <a:pt x="0" y="19"/>
                    <a:pt x="5" y="24"/>
                  </a:cubicBezTo>
                  <a:cubicBezTo>
                    <a:pt x="9" y="27"/>
                    <a:pt x="13" y="28"/>
                    <a:pt x="17" y="28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1" y="26"/>
                    <a:pt x="23" y="25"/>
                    <a:pt x="24" y="24"/>
                  </a:cubicBezTo>
                  <a:cubicBezTo>
                    <a:pt x="28" y="20"/>
                    <a:pt x="29" y="14"/>
                    <a:pt x="27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77">
              <a:extLst>
                <a:ext uri="{FF2B5EF4-FFF2-40B4-BE49-F238E27FC236}">
                  <a16:creationId xmlns="" xmlns:a16="http://schemas.microsoft.com/office/drawing/2014/main" id="{EC537211-BE0C-4B8B-8FE1-9F8E312C0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0025" y="3678238"/>
              <a:ext cx="77788" cy="77788"/>
            </a:xfrm>
            <a:custGeom>
              <a:avLst/>
              <a:gdLst>
                <a:gd name="T0" fmla="*/ 4 w 29"/>
                <a:gd name="T1" fmla="*/ 23 h 29"/>
                <a:gd name="T2" fmla="*/ 5 w 29"/>
                <a:gd name="T3" fmla="*/ 24 h 29"/>
                <a:gd name="T4" fmla="*/ 5 w 29"/>
                <a:gd name="T5" fmla="*/ 24 h 29"/>
                <a:gd name="T6" fmla="*/ 24 w 29"/>
                <a:gd name="T7" fmla="*/ 23 h 29"/>
                <a:gd name="T8" fmla="*/ 23 w 29"/>
                <a:gd name="T9" fmla="*/ 5 h 29"/>
                <a:gd name="T10" fmla="*/ 5 w 29"/>
                <a:gd name="T11" fmla="*/ 5 h 29"/>
                <a:gd name="T12" fmla="*/ 4 w 29"/>
                <a:gd name="T13" fmla="*/ 5 h 29"/>
                <a:gd name="T14" fmla="*/ 4 w 29"/>
                <a:gd name="T15" fmla="*/ 7 h 29"/>
                <a:gd name="T16" fmla="*/ 4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4" y="23"/>
                  </a:move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1" y="29"/>
                    <a:pt x="19" y="29"/>
                    <a:pt x="24" y="23"/>
                  </a:cubicBezTo>
                  <a:cubicBezTo>
                    <a:pt x="29" y="18"/>
                    <a:pt x="29" y="10"/>
                    <a:pt x="23" y="5"/>
                  </a:cubicBezTo>
                  <a:cubicBezTo>
                    <a:pt x="18" y="0"/>
                    <a:pt x="10" y="0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0" y="12"/>
                    <a:pt x="0" y="18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78">
              <a:extLst>
                <a:ext uri="{FF2B5EF4-FFF2-40B4-BE49-F238E27FC236}">
                  <a16:creationId xmlns="" xmlns:a16="http://schemas.microsoft.com/office/drawing/2014/main" id="{22E7D68A-24CE-402A-9549-5C94E8D1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6600" y="4627563"/>
              <a:ext cx="79375" cy="74613"/>
            </a:xfrm>
            <a:custGeom>
              <a:avLst/>
              <a:gdLst>
                <a:gd name="T0" fmla="*/ 14 w 30"/>
                <a:gd name="T1" fmla="*/ 0 h 28"/>
                <a:gd name="T2" fmla="*/ 5 w 30"/>
                <a:gd name="T3" fmla="*/ 4 h 28"/>
                <a:gd name="T4" fmla="*/ 6 w 30"/>
                <a:gd name="T5" fmla="*/ 23 h 28"/>
                <a:gd name="T6" fmla="*/ 25 w 30"/>
                <a:gd name="T7" fmla="*/ 22 h 28"/>
                <a:gd name="T8" fmla="*/ 24 w 30"/>
                <a:gd name="T9" fmla="*/ 3 h 28"/>
                <a:gd name="T10" fmla="*/ 16 w 30"/>
                <a:gd name="T11" fmla="*/ 0 h 28"/>
                <a:gd name="T12" fmla="*/ 14 w 3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4" y="0"/>
                  </a:moveTo>
                  <a:cubicBezTo>
                    <a:pt x="11" y="0"/>
                    <a:pt x="8" y="1"/>
                    <a:pt x="5" y="4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11" y="28"/>
                    <a:pt x="20" y="27"/>
                    <a:pt x="25" y="22"/>
                  </a:cubicBezTo>
                  <a:cubicBezTo>
                    <a:pt x="30" y="17"/>
                    <a:pt x="29" y="8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79">
              <a:extLst>
                <a:ext uri="{FF2B5EF4-FFF2-40B4-BE49-F238E27FC236}">
                  <a16:creationId xmlns="" xmlns:a16="http://schemas.microsoft.com/office/drawing/2014/main" id="{ADDBD4BC-E4E3-4289-8F81-ADB7A2B2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813" y="5008563"/>
              <a:ext cx="1312863" cy="100013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80">
              <a:extLst>
                <a:ext uri="{FF2B5EF4-FFF2-40B4-BE49-F238E27FC236}">
                  <a16:creationId xmlns="" xmlns:a16="http://schemas.microsoft.com/office/drawing/2014/main" id="{CEA7D549-0AD7-4A11-BFD1-0D73CDEC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0900" y="5041900"/>
              <a:ext cx="760413" cy="1050925"/>
            </a:xfrm>
            <a:custGeom>
              <a:avLst/>
              <a:gdLst>
                <a:gd name="T0" fmla="*/ 0 w 284"/>
                <a:gd name="T1" fmla="*/ 392 h 393"/>
                <a:gd name="T2" fmla="*/ 1 w 284"/>
                <a:gd name="T3" fmla="*/ 392 h 393"/>
                <a:gd name="T4" fmla="*/ 1 w 284"/>
                <a:gd name="T5" fmla="*/ 393 h 393"/>
                <a:gd name="T6" fmla="*/ 284 w 284"/>
                <a:gd name="T7" fmla="*/ 1 h 393"/>
                <a:gd name="T8" fmla="*/ 283 w 284"/>
                <a:gd name="T9" fmla="*/ 0 h 393"/>
                <a:gd name="T10" fmla="*/ 0 w 284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393">
                  <a:moveTo>
                    <a:pt x="0" y="392"/>
                  </a:moveTo>
                  <a:cubicBezTo>
                    <a:pt x="1" y="392"/>
                    <a:pt x="1" y="392"/>
                    <a:pt x="1" y="392"/>
                  </a:cubicBezTo>
                  <a:cubicBezTo>
                    <a:pt x="1" y="392"/>
                    <a:pt x="1" y="392"/>
                    <a:pt x="1" y="393"/>
                  </a:cubicBezTo>
                  <a:cubicBezTo>
                    <a:pt x="284" y="1"/>
                    <a:pt x="284" y="1"/>
                    <a:pt x="284" y="1"/>
                  </a:cubicBezTo>
                  <a:cubicBezTo>
                    <a:pt x="283" y="1"/>
                    <a:pt x="283" y="0"/>
                    <a:pt x="283" y="0"/>
                  </a:cubicBezTo>
                  <a:lnTo>
                    <a:pt x="0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81">
              <a:extLst>
                <a:ext uri="{FF2B5EF4-FFF2-40B4-BE49-F238E27FC236}">
                  <a16:creationId xmlns="" xmlns:a16="http://schemas.microsoft.com/office/drawing/2014/main" id="{FEEC83A7-3B95-4CC2-895E-84F8CCD5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7175" y="5140325"/>
              <a:ext cx="561975" cy="949325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82">
              <a:extLst>
                <a:ext uri="{FF2B5EF4-FFF2-40B4-BE49-F238E27FC236}">
                  <a16:creationId xmlns="" xmlns:a16="http://schemas.microsoft.com/office/drawing/2014/main" id="{EA9EB96B-AB6B-4F37-8CE3-12879D8A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3200" y="3670300"/>
              <a:ext cx="38100" cy="1411288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3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3" y="528"/>
                    <a:pt x="13" y="528"/>
                    <a:pt x="13" y="528"/>
                  </a:cubicBezTo>
                  <a:cubicBezTo>
                    <a:pt x="13" y="528"/>
                    <a:pt x="14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83">
              <a:extLst>
                <a:ext uri="{FF2B5EF4-FFF2-40B4-BE49-F238E27FC236}">
                  <a16:creationId xmlns="" xmlns:a16="http://schemas.microsoft.com/office/drawing/2014/main" id="{608CD133-41B3-4C83-9153-6FB779C4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6638" y="3675063"/>
              <a:ext cx="422275" cy="1003300"/>
            </a:xfrm>
            <a:custGeom>
              <a:avLst/>
              <a:gdLst>
                <a:gd name="T0" fmla="*/ 0 w 158"/>
                <a:gd name="T1" fmla="*/ 375 h 375"/>
                <a:gd name="T2" fmla="*/ 1 w 158"/>
                <a:gd name="T3" fmla="*/ 375 h 375"/>
                <a:gd name="T4" fmla="*/ 158 w 158"/>
                <a:gd name="T5" fmla="*/ 0 h 375"/>
                <a:gd name="T6" fmla="*/ 156 w 158"/>
                <a:gd name="T7" fmla="*/ 0 h 375"/>
                <a:gd name="T8" fmla="*/ 0 w 158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75">
                  <a:moveTo>
                    <a:pt x="0" y="375"/>
                  </a:moveTo>
                  <a:cubicBezTo>
                    <a:pt x="1" y="375"/>
                    <a:pt x="1" y="375"/>
                    <a:pt x="1" y="37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84">
              <a:extLst>
                <a:ext uri="{FF2B5EF4-FFF2-40B4-BE49-F238E27FC236}">
                  <a16:creationId xmlns="" xmlns:a16="http://schemas.microsoft.com/office/drawing/2014/main" id="{B6F67215-9BFA-4471-A63F-C4404348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8588" y="4373563"/>
              <a:ext cx="873125" cy="320675"/>
            </a:xfrm>
            <a:custGeom>
              <a:avLst/>
              <a:gdLst>
                <a:gd name="T0" fmla="*/ 1 w 326"/>
                <a:gd name="T1" fmla="*/ 0 h 120"/>
                <a:gd name="T2" fmla="*/ 0 w 326"/>
                <a:gd name="T3" fmla="*/ 1 h 120"/>
                <a:gd name="T4" fmla="*/ 326 w 326"/>
                <a:gd name="T5" fmla="*/ 120 h 120"/>
                <a:gd name="T6" fmla="*/ 326 w 326"/>
                <a:gd name="T7" fmla="*/ 118 h 120"/>
                <a:gd name="T8" fmla="*/ 1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19"/>
                    <a:pt x="326" y="119"/>
                    <a:pt x="326" y="1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85">
              <a:extLst>
                <a:ext uri="{FF2B5EF4-FFF2-40B4-BE49-F238E27FC236}">
                  <a16:creationId xmlns="" xmlns:a16="http://schemas.microsoft.com/office/drawing/2014/main" id="{8AF1CA65-A6D6-4EDD-BE96-140F4B3E0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0" y="5022850"/>
              <a:ext cx="881063" cy="774700"/>
            </a:xfrm>
            <a:custGeom>
              <a:avLst/>
              <a:gdLst>
                <a:gd name="T0" fmla="*/ 1 w 329"/>
                <a:gd name="T1" fmla="*/ 0 h 290"/>
                <a:gd name="T2" fmla="*/ 0 w 329"/>
                <a:gd name="T3" fmla="*/ 1 h 290"/>
                <a:gd name="T4" fmla="*/ 328 w 329"/>
                <a:gd name="T5" fmla="*/ 290 h 290"/>
                <a:gd name="T6" fmla="*/ 329 w 329"/>
                <a:gd name="T7" fmla="*/ 290 h 290"/>
                <a:gd name="T8" fmla="*/ 1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9" y="290"/>
                    <a:pt x="329" y="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86">
              <a:extLst>
                <a:ext uri="{FF2B5EF4-FFF2-40B4-BE49-F238E27FC236}">
                  <a16:creationId xmlns="" xmlns:a16="http://schemas.microsoft.com/office/drawing/2014/main" id="{B5F1DC18-EAC6-4C8E-A329-656853AE1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2225" y="5348288"/>
              <a:ext cx="355600" cy="449263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1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3" y="1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87">
              <a:extLst>
                <a:ext uri="{FF2B5EF4-FFF2-40B4-BE49-F238E27FC236}">
                  <a16:creationId xmlns="" xmlns:a16="http://schemas.microsoft.com/office/drawing/2014/main" id="{6CF0F327-27E2-4481-B067-0D8DA055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0" y="6137275"/>
              <a:ext cx="273050" cy="315913"/>
            </a:xfrm>
            <a:custGeom>
              <a:avLst/>
              <a:gdLst>
                <a:gd name="T0" fmla="*/ 101 w 102"/>
                <a:gd name="T1" fmla="*/ 0 h 118"/>
                <a:gd name="T2" fmla="*/ 0 w 102"/>
                <a:gd name="T3" fmla="*/ 117 h 118"/>
                <a:gd name="T4" fmla="*/ 1 w 102"/>
                <a:gd name="T5" fmla="*/ 118 h 118"/>
                <a:gd name="T6" fmla="*/ 102 w 102"/>
                <a:gd name="T7" fmla="*/ 1 h 118"/>
                <a:gd name="T8" fmla="*/ 102 w 102"/>
                <a:gd name="T9" fmla="*/ 1 h 118"/>
                <a:gd name="T10" fmla="*/ 101 w 102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8">
                  <a:moveTo>
                    <a:pt x="101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8"/>
                    <a:pt x="1" y="118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88">
              <a:extLst>
                <a:ext uri="{FF2B5EF4-FFF2-40B4-BE49-F238E27FC236}">
                  <a16:creationId xmlns="" xmlns:a16="http://schemas.microsoft.com/office/drawing/2014/main" id="{69C52D86-1083-4782-976D-6230D6DC8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1913" y="4330700"/>
              <a:ext cx="73025" cy="71438"/>
            </a:xfrm>
            <a:custGeom>
              <a:avLst/>
              <a:gdLst>
                <a:gd name="T0" fmla="*/ 22 w 27"/>
                <a:gd name="T1" fmla="*/ 4 h 27"/>
                <a:gd name="T2" fmla="*/ 5 w 27"/>
                <a:gd name="T3" fmla="*/ 6 h 27"/>
                <a:gd name="T4" fmla="*/ 7 w 27"/>
                <a:gd name="T5" fmla="*/ 23 h 27"/>
                <a:gd name="T6" fmla="*/ 23 w 27"/>
                <a:gd name="T7" fmla="*/ 21 h 27"/>
                <a:gd name="T8" fmla="*/ 25 w 27"/>
                <a:gd name="T9" fmla="*/ 17 h 27"/>
                <a:gd name="T10" fmla="*/ 26 w 27"/>
                <a:gd name="T11" fmla="*/ 16 h 27"/>
                <a:gd name="T12" fmla="*/ 22 w 27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2" y="4"/>
                  </a:moveTo>
                  <a:cubicBezTo>
                    <a:pt x="16" y="0"/>
                    <a:pt x="9" y="1"/>
                    <a:pt x="5" y="6"/>
                  </a:cubicBezTo>
                  <a:cubicBezTo>
                    <a:pt x="0" y="11"/>
                    <a:pt x="1" y="19"/>
                    <a:pt x="7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7" y="12"/>
                    <a:pt x="25" y="7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89">
              <a:extLst>
                <a:ext uri="{FF2B5EF4-FFF2-40B4-BE49-F238E27FC236}">
                  <a16:creationId xmlns="" xmlns:a16="http://schemas.microsoft.com/office/drawing/2014/main" id="{EE9F692E-7EE9-4761-A13C-9B8F67E3B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775" y="4672013"/>
              <a:ext cx="73025" cy="73025"/>
            </a:xfrm>
            <a:custGeom>
              <a:avLst/>
              <a:gdLst>
                <a:gd name="T0" fmla="*/ 4 w 27"/>
                <a:gd name="T1" fmla="*/ 6 h 27"/>
                <a:gd name="T2" fmla="*/ 3 w 27"/>
                <a:gd name="T3" fmla="*/ 6 h 27"/>
                <a:gd name="T4" fmla="*/ 3 w 27"/>
                <a:gd name="T5" fmla="*/ 8 h 27"/>
                <a:gd name="T6" fmla="*/ 6 w 27"/>
                <a:gd name="T7" fmla="*/ 23 h 27"/>
                <a:gd name="T8" fmla="*/ 23 w 27"/>
                <a:gd name="T9" fmla="*/ 21 h 27"/>
                <a:gd name="T10" fmla="*/ 21 w 27"/>
                <a:gd name="T11" fmla="*/ 4 h 27"/>
                <a:gd name="T12" fmla="*/ 17 w 27"/>
                <a:gd name="T13" fmla="*/ 2 h 27"/>
                <a:gd name="T14" fmla="*/ 16 w 27"/>
                <a:gd name="T15" fmla="*/ 2 h 27"/>
                <a:gd name="T16" fmla="*/ 4 w 27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0" y="13"/>
                    <a:pt x="1" y="19"/>
                    <a:pt x="6" y="23"/>
                  </a:cubicBezTo>
                  <a:cubicBezTo>
                    <a:pt x="11" y="27"/>
                    <a:pt x="18" y="26"/>
                    <a:pt x="23" y="21"/>
                  </a:cubicBezTo>
                  <a:cubicBezTo>
                    <a:pt x="27" y="16"/>
                    <a:pt x="26" y="8"/>
                    <a:pt x="21" y="4"/>
                  </a:cubicBezTo>
                  <a:cubicBezTo>
                    <a:pt x="20" y="3"/>
                    <a:pt x="19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2" y="0"/>
                    <a:pt x="7" y="2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90">
              <a:extLst>
                <a:ext uri="{FF2B5EF4-FFF2-40B4-BE49-F238E27FC236}">
                  <a16:creationId xmlns="" xmlns:a16="http://schemas.microsoft.com/office/drawing/2014/main" id="{649DD320-B1B2-4490-ACB3-BDDF8519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5575" y="3608388"/>
              <a:ext cx="71438" cy="66675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4 w 27"/>
                <a:gd name="T5" fmla="*/ 6 h 25"/>
                <a:gd name="T6" fmla="*/ 6 w 27"/>
                <a:gd name="T7" fmla="*/ 22 h 25"/>
                <a:gd name="T8" fmla="*/ 11 w 27"/>
                <a:gd name="T9" fmla="*/ 25 h 25"/>
                <a:gd name="T10" fmla="*/ 13 w 27"/>
                <a:gd name="T11" fmla="*/ 25 h 25"/>
                <a:gd name="T12" fmla="*/ 18 w 27"/>
                <a:gd name="T13" fmla="*/ 24 h 25"/>
                <a:gd name="T14" fmla="*/ 19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6" y="8"/>
                    <a:pt x="21" y="4"/>
                  </a:cubicBezTo>
                  <a:cubicBezTo>
                    <a:pt x="15" y="0"/>
                    <a:pt x="8" y="0"/>
                    <a:pt x="4" y="6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7" y="24"/>
                    <a:pt x="9" y="25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5" y="25"/>
                    <a:pt x="16" y="25"/>
                    <a:pt x="18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91">
              <a:extLst>
                <a:ext uri="{FF2B5EF4-FFF2-40B4-BE49-F238E27FC236}">
                  <a16:creationId xmlns="" xmlns:a16="http://schemas.microsoft.com/office/drawing/2014/main" id="{C963DB29-07D6-4E78-B7BA-F1875A6C5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1138" y="5078413"/>
              <a:ext cx="69850" cy="66675"/>
            </a:xfrm>
            <a:custGeom>
              <a:avLst/>
              <a:gdLst>
                <a:gd name="T0" fmla="*/ 23 w 26"/>
                <a:gd name="T1" fmla="*/ 20 h 25"/>
                <a:gd name="T2" fmla="*/ 25 w 26"/>
                <a:gd name="T3" fmla="*/ 11 h 25"/>
                <a:gd name="T4" fmla="*/ 25 w 26"/>
                <a:gd name="T5" fmla="*/ 10 h 25"/>
                <a:gd name="T6" fmla="*/ 21 w 26"/>
                <a:gd name="T7" fmla="*/ 3 h 25"/>
                <a:gd name="T8" fmla="*/ 11 w 26"/>
                <a:gd name="T9" fmla="*/ 1 h 25"/>
                <a:gd name="T10" fmla="*/ 10 w 26"/>
                <a:gd name="T11" fmla="*/ 1 h 25"/>
                <a:gd name="T12" fmla="*/ 4 w 26"/>
                <a:gd name="T13" fmla="*/ 5 h 25"/>
                <a:gd name="T14" fmla="*/ 6 w 26"/>
                <a:gd name="T15" fmla="*/ 22 h 25"/>
                <a:gd name="T16" fmla="*/ 17 w 26"/>
                <a:gd name="T17" fmla="*/ 24 h 25"/>
                <a:gd name="T18" fmla="*/ 18 w 26"/>
                <a:gd name="T19" fmla="*/ 23 h 25"/>
                <a:gd name="T20" fmla="*/ 23 w 26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3" y="20"/>
                  </a:moveTo>
                  <a:cubicBezTo>
                    <a:pt x="25" y="17"/>
                    <a:pt x="26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1" y="18"/>
                    <a:pt x="6" y="22"/>
                  </a:cubicBezTo>
                  <a:cubicBezTo>
                    <a:pt x="9" y="24"/>
                    <a:pt x="14" y="25"/>
                    <a:pt x="17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20" y="22"/>
                    <a:pt x="22" y="21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92">
              <a:extLst>
                <a:ext uri="{FF2B5EF4-FFF2-40B4-BE49-F238E27FC236}">
                  <a16:creationId xmlns="" xmlns:a16="http://schemas.microsoft.com/office/drawing/2014/main" id="{8CC576C7-3EAC-4DCD-BA7B-7CD818FCF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6925" y="6081713"/>
              <a:ext cx="73025" cy="69850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1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7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93">
              <a:extLst>
                <a:ext uri="{FF2B5EF4-FFF2-40B4-BE49-F238E27FC236}">
                  <a16:creationId xmlns="" xmlns:a16="http://schemas.microsoft.com/office/drawing/2014/main" id="{75E611C1-2AFD-4B37-9214-7523BC402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1013" y="6434138"/>
              <a:ext cx="69850" cy="73025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3 w 26"/>
                <a:gd name="T9" fmla="*/ 7 h 27"/>
                <a:gd name="T10" fmla="*/ 22 w 26"/>
                <a:gd name="T11" fmla="*/ 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2"/>
                    <a:pt x="1" y="19"/>
                    <a:pt x="6" y="23"/>
                  </a:cubicBezTo>
                  <a:cubicBezTo>
                    <a:pt x="11" y="27"/>
                    <a:pt x="19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1" y="5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94">
              <a:extLst>
                <a:ext uri="{FF2B5EF4-FFF2-40B4-BE49-F238E27FC236}">
                  <a16:creationId xmlns="" xmlns:a16="http://schemas.microsoft.com/office/drawing/2014/main" id="{74782C83-B2EB-430A-9267-D3E57F40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0675" y="4976813"/>
              <a:ext cx="66675" cy="73025"/>
            </a:xfrm>
            <a:custGeom>
              <a:avLst/>
              <a:gdLst>
                <a:gd name="T0" fmla="*/ 20 w 25"/>
                <a:gd name="T1" fmla="*/ 4 h 27"/>
                <a:gd name="T2" fmla="*/ 3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5 w 25"/>
                <a:gd name="T9" fmla="*/ 23 h 27"/>
                <a:gd name="T10" fmla="*/ 7 w 25"/>
                <a:gd name="T11" fmla="*/ 24 h 27"/>
                <a:gd name="T12" fmla="*/ 8 w 25"/>
                <a:gd name="T13" fmla="*/ 25 h 27"/>
                <a:gd name="T14" fmla="*/ 22 w 25"/>
                <a:gd name="T15" fmla="*/ 21 h 27"/>
                <a:gd name="T16" fmla="*/ 23 w 25"/>
                <a:gd name="T17" fmla="*/ 18 h 27"/>
                <a:gd name="T18" fmla="*/ 24 w 25"/>
                <a:gd name="T19" fmla="*/ 17 h 27"/>
                <a:gd name="T20" fmla="*/ 20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20" y="4"/>
                  </a:moveTo>
                  <a:cubicBezTo>
                    <a:pt x="14" y="0"/>
                    <a:pt x="7" y="1"/>
                    <a:pt x="3" y="6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5" y="23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3" y="27"/>
                    <a:pt x="18" y="25"/>
                    <a:pt x="22" y="21"/>
                  </a:cubicBezTo>
                  <a:cubicBezTo>
                    <a:pt x="22" y="20"/>
                    <a:pt x="23" y="19"/>
                    <a:pt x="23" y="18"/>
                  </a:cubicBezTo>
                  <a:cubicBezTo>
                    <a:pt x="23" y="18"/>
                    <a:pt x="24" y="18"/>
                    <a:pt x="24" y="17"/>
                  </a:cubicBezTo>
                  <a:cubicBezTo>
                    <a:pt x="25" y="13"/>
                    <a:pt x="24" y="7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95">
              <a:extLst>
                <a:ext uri="{FF2B5EF4-FFF2-40B4-BE49-F238E27FC236}">
                  <a16:creationId xmlns="" xmlns:a16="http://schemas.microsoft.com/office/drawing/2014/main" id="{7F9E7E4F-6AA0-47CE-AF5E-4ABC10E9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3013" y="5789613"/>
              <a:ext cx="73025" cy="69850"/>
            </a:xfrm>
            <a:custGeom>
              <a:avLst/>
              <a:gdLst>
                <a:gd name="T0" fmla="*/ 7 w 27"/>
                <a:gd name="T1" fmla="*/ 3 h 26"/>
                <a:gd name="T2" fmla="*/ 6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19 w 27"/>
                <a:gd name="T13" fmla="*/ 3 h 26"/>
                <a:gd name="T14" fmla="*/ 18 w 27"/>
                <a:gd name="T15" fmla="*/ 2 h 26"/>
                <a:gd name="T16" fmla="*/ 7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7" y="3"/>
                  </a:move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0" y="11"/>
                    <a:pt x="0" y="18"/>
                    <a:pt x="6" y="22"/>
                  </a:cubicBezTo>
                  <a:cubicBezTo>
                    <a:pt x="11" y="26"/>
                    <a:pt x="18" y="25"/>
                    <a:pt x="23" y="20"/>
                  </a:cubicBezTo>
                  <a:cubicBezTo>
                    <a:pt x="27" y="15"/>
                    <a:pt x="26" y="8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5" y="0"/>
                    <a:pt x="10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96">
              <a:extLst>
                <a:ext uri="{FF2B5EF4-FFF2-40B4-BE49-F238E27FC236}">
                  <a16:creationId xmlns="" xmlns:a16="http://schemas.microsoft.com/office/drawing/2014/main" id="{3636D15B-EF5B-4110-84C0-9EA2DEB39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9888" y="5297488"/>
              <a:ext cx="69850" cy="73025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4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6" y="9"/>
                    <a:pt x="20" y="4"/>
                  </a:cubicBezTo>
                  <a:cubicBezTo>
                    <a:pt x="15" y="0"/>
                    <a:pt x="8" y="1"/>
                    <a:pt x="4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4" y="22"/>
                    <a:pt x="4" y="22"/>
                    <a:pt x="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97">
              <a:extLst>
                <a:ext uri="{FF2B5EF4-FFF2-40B4-BE49-F238E27FC236}">
                  <a16:creationId xmlns="" xmlns:a16="http://schemas.microsoft.com/office/drawing/2014/main" id="{5B6BB1C2-EDD6-4666-B617-FFFA2262D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8650" y="-252413"/>
              <a:ext cx="636588" cy="876300"/>
            </a:xfrm>
            <a:custGeom>
              <a:avLst/>
              <a:gdLst>
                <a:gd name="T0" fmla="*/ 131 w 238"/>
                <a:gd name="T1" fmla="*/ 180 h 328"/>
                <a:gd name="T2" fmla="*/ 186 w 238"/>
                <a:gd name="T3" fmla="*/ 0 h 328"/>
                <a:gd name="T4" fmla="*/ 185 w 238"/>
                <a:gd name="T5" fmla="*/ 0 h 328"/>
                <a:gd name="T6" fmla="*/ 130 w 238"/>
                <a:gd name="T7" fmla="*/ 179 h 328"/>
                <a:gd name="T8" fmla="*/ 0 w 238"/>
                <a:gd name="T9" fmla="*/ 154 h 328"/>
                <a:gd name="T10" fmla="*/ 0 w 238"/>
                <a:gd name="T11" fmla="*/ 155 h 328"/>
                <a:gd name="T12" fmla="*/ 129 w 238"/>
                <a:gd name="T13" fmla="*/ 181 h 328"/>
                <a:gd name="T14" fmla="*/ 84 w 238"/>
                <a:gd name="T15" fmla="*/ 328 h 328"/>
                <a:gd name="T16" fmla="*/ 86 w 238"/>
                <a:gd name="T17" fmla="*/ 328 h 328"/>
                <a:gd name="T18" fmla="*/ 131 w 238"/>
                <a:gd name="T19" fmla="*/ 181 h 328"/>
                <a:gd name="T20" fmla="*/ 238 w 238"/>
                <a:gd name="T21" fmla="*/ 203 h 328"/>
                <a:gd name="T22" fmla="*/ 238 w 238"/>
                <a:gd name="T23" fmla="*/ 201 h 328"/>
                <a:gd name="T24" fmla="*/ 131 w 238"/>
                <a:gd name="T25" fmla="*/ 18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328">
                  <a:moveTo>
                    <a:pt x="131" y="18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5"/>
                    <a:pt x="0" y="155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8"/>
                    <a:pt x="85" y="328"/>
                    <a:pt x="86" y="328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238" y="203"/>
                    <a:pt x="238" y="203"/>
                    <a:pt x="238" y="203"/>
                  </a:cubicBezTo>
                  <a:cubicBezTo>
                    <a:pt x="238" y="202"/>
                    <a:pt x="238" y="202"/>
                    <a:pt x="238" y="201"/>
                  </a:cubicBezTo>
                  <a:lnTo>
                    <a:pt x="13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98">
              <a:extLst>
                <a:ext uri="{FF2B5EF4-FFF2-40B4-BE49-F238E27FC236}">
                  <a16:creationId xmlns="" xmlns:a16="http://schemas.microsoft.com/office/drawing/2014/main" id="{0F53D3C4-9C80-4E3A-AC59-C8727D072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3275" y="720725"/>
              <a:ext cx="1001713" cy="1430338"/>
            </a:xfrm>
            <a:custGeom>
              <a:avLst/>
              <a:gdLst>
                <a:gd name="T0" fmla="*/ 235 w 374"/>
                <a:gd name="T1" fmla="*/ 86 h 535"/>
                <a:gd name="T2" fmla="*/ 279 w 374"/>
                <a:gd name="T3" fmla="*/ 1 h 535"/>
                <a:gd name="T4" fmla="*/ 278 w 374"/>
                <a:gd name="T5" fmla="*/ 0 h 535"/>
                <a:gd name="T6" fmla="*/ 234 w 374"/>
                <a:gd name="T7" fmla="*/ 85 h 535"/>
                <a:gd name="T8" fmla="*/ 119 w 374"/>
                <a:gd name="T9" fmla="*/ 15 h 535"/>
                <a:gd name="T10" fmla="*/ 118 w 374"/>
                <a:gd name="T11" fmla="*/ 16 h 535"/>
                <a:gd name="T12" fmla="*/ 233 w 374"/>
                <a:gd name="T13" fmla="*/ 86 h 535"/>
                <a:gd name="T14" fmla="*/ 0 w 374"/>
                <a:gd name="T15" fmla="*/ 534 h 535"/>
                <a:gd name="T16" fmla="*/ 1 w 374"/>
                <a:gd name="T17" fmla="*/ 535 h 535"/>
                <a:gd name="T18" fmla="*/ 235 w 374"/>
                <a:gd name="T19" fmla="*/ 87 h 535"/>
                <a:gd name="T20" fmla="*/ 373 w 374"/>
                <a:gd name="T21" fmla="*/ 170 h 535"/>
                <a:gd name="T22" fmla="*/ 374 w 374"/>
                <a:gd name="T23" fmla="*/ 169 h 535"/>
                <a:gd name="T24" fmla="*/ 235 w 374"/>
                <a:gd name="T25" fmla="*/ 86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4" h="535">
                  <a:moveTo>
                    <a:pt x="235" y="86"/>
                  </a:moveTo>
                  <a:cubicBezTo>
                    <a:pt x="279" y="1"/>
                    <a:pt x="279" y="1"/>
                    <a:pt x="279" y="1"/>
                  </a:cubicBezTo>
                  <a:cubicBezTo>
                    <a:pt x="279" y="1"/>
                    <a:pt x="278" y="1"/>
                    <a:pt x="278" y="0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5"/>
                    <a:pt x="118" y="16"/>
                    <a:pt x="118" y="1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0" y="535"/>
                    <a:pt x="1" y="535"/>
                    <a:pt x="1" y="535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3" y="170"/>
                    <a:pt x="373" y="169"/>
                    <a:pt x="374" y="169"/>
                  </a:cubicBezTo>
                  <a:lnTo>
                    <a:pt x="235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99">
              <a:extLst>
                <a:ext uri="{FF2B5EF4-FFF2-40B4-BE49-F238E27FC236}">
                  <a16:creationId xmlns="" xmlns:a16="http://schemas.microsoft.com/office/drawing/2014/main" id="{1DCC875D-0091-4D70-A273-B2B815EF2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8163" y="2338387"/>
              <a:ext cx="1074738" cy="757238"/>
            </a:xfrm>
            <a:custGeom>
              <a:avLst/>
              <a:gdLst>
                <a:gd name="T0" fmla="*/ 0 w 401"/>
                <a:gd name="T1" fmla="*/ 281 h 283"/>
                <a:gd name="T2" fmla="*/ 1 w 401"/>
                <a:gd name="T3" fmla="*/ 282 h 283"/>
                <a:gd name="T4" fmla="*/ 1 w 401"/>
                <a:gd name="T5" fmla="*/ 283 h 283"/>
                <a:gd name="T6" fmla="*/ 401 w 401"/>
                <a:gd name="T7" fmla="*/ 0 h 283"/>
                <a:gd name="T8" fmla="*/ 400 w 401"/>
                <a:gd name="T9" fmla="*/ 0 h 283"/>
                <a:gd name="T10" fmla="*/ 0 w 401"/>
                <a:gd name="T11" fmla="*/ 2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83">
                  <a:moveTo>
                    <a:pt x="0" y="281"/>
                  </a:moveTo>
                  <a:cubicBezTo>
                    <a:pt x="0" y="282"/>
                    <a:pt x="1" y="282"/>
                    <a:pt x="1" y="28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0" y="0"/>
                    <a:pt x="400" y="0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200">
              <a:extLst>
                <a:ext uri="{FF2B5EF4-FFF2-40B4-BE49-F238E27FC236}">
                  <a16:creationId xmlns="" xmlns:a16="http://schemas.microsoft.com/office/drawing/2014/main" id="{731083E8-504D-4A4A-ABF6-3E8D209D9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75" y="201612"/>
              <a:ext cx="482600" cy="955675"/>
            </a:xfrm>
            <a:custGeom>
              <a:avLst/>
              <a:gdLst>
                <a:gd name="T0" fmla="*/ 91 w 180"/>
                <a:gd name="T1" fmla="*/ 175 h 357"/>
                <a:gd name="T2" fmla="*/ 94 w 180"/>
                <a:gd name="T3" fmla="*/ 0 h 357"/>
                <a:gd name="T4" fmla="*/ 93 w 180"/>
                <a:gd name="T5" fmla="*/ 0 h 357"/>
                <a:gd name="T6" fmla="*/ 89 w 180"/>
                <a:gd name="T7" fmla="*/ 175 h 357"/>
                <a:gd name="T8" fmla="*/ 0 w 180"/>
                <a:gd name="T9" fmla="*/ 181 h 357"/>
                <a:gd name="T10" fmla="*/ 0 w 180"/>
                <a:gd name="T11" fmla="*/ 182 h 357"/>
                <a:gd name="T12" fmla="*/ 89 w 180"/>
                <a:gd name="T13" fmla="*/ 176 h 357"/>
                <a:gd name="T14" fmla="*/ 86 w 180"/>
                <a:gd name="T15" fmla="*/ 357 h 357"/>
                <a:gd name="T16" fmla="*/ 87 w 180"/>
                <a:gd name="T17" fmla="*/ 357 h 357"/>
                <a:gd name="T18" fmla="*/ 91 w 180"/>
                <a:gd name="T19" fmla="*/ 176 h 357"/>
                <a:gd name="T20" fmla="*/ 180 w 180"/>
                <a:gd name="T21" fmla="*/ 170 h 357"/>
                <a:gd name="T22" fmla="*/ 180 w 180"/>
                <a:gd name="T23" fmla="*/ 169 h 357"/>
                <a:gd name="T24" fmla="*/ 91 w 180"/>
                <a:gd name="T25" fmla="*/ 17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57">
                  <a:moveTo>
                    <a:pt x="91" y="175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2"/>
                    <a:pt x="0" y="182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7" y="357"/>
                    <a:pt x="87" y="357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80" y="170"/>
                    <a:pt x="180" y="169"/>
                    <a:pt x="180" y="169"/>
                  </a:cubicBezTo>
                  <a:lnTo>
                    <a:pt x="91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201">
              <a:extLst>
                <a:ext uri="{FF2B5EF4-FFF2-40B4-BE49-F238E27FC236}">
                  <a16:creationId xmlns="" xmlns:a16="http://schemas.microsoft.com/office/drawing/2014/main" id="{16C19BE4-34F5-4F68-8C5B-54D5F73A9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813" y="779462"/>
              <a:ext cx="792163" cy="1500188"/>
            </a:xfrm>
            <a:custGeom>
              <a:avLst/>
              <a:gdLst>
                <a:gd name="T0" fmla="*/ 114 w 296"/>
                <a:gd name="T1" fmla="*/ 400 h 561"/>
                <a:gd name="T2" fmla="*/ 296 w 296"/>
                <a:gd name="T3" fmla="*/ 1 h 561"/>
                <a:gd name="T4" fmla="*/ 295 w 296"/>
                <a:gd name="T5" fmla="*/ 0 h 561"/>
                <a:gd name="T6" fmla="*/ 113 w 296"/>
                <a:gd name="T7" fmla="*/ 398 h 561"/>
                <a:gd name="T8" fmla="*/ 1 w 296"/>
                <a:gd name="T9" fmla="*/ 222 h 561"/>
                <a:gd name="T10" fmla="*/ 0 w 296"/>
                <a:gd name="T11" fmla="*/ 223 h 561"/>
                <a:gd name="T12" fmla="*/ 112 w 296"/>
                <a:gd name="T13" fmla="*/ 400 h 561"/>
                <a:gd name="T14" fmla="*/ 39 w 296"/>
                <a:gd name="T15" fmla="*/ 560 h 561"/>
                <a:gd name="T16" fmla="*/ 41 w 296"/>
                <a:gd name="T17" fmla="*/ 561 h 561"/>
                <a:gd name="T18" fmla="*/ 113 w 296"/>
                <a:gd name="T19" fmla="*/ 401 h 561"/>
                <a:gd name="T20" fmla="*/ 182 w 296"/>
                <a:gd name="T21" fmla="*/ 511 h 561"/>
                <a:gd name="T22" fmla="*/ 184 w 296"/>
                <a:gd name="T23" fmla="*/ 510 h 561"/>
                <a:gd name="T24" fmla="*/ 114 w 296"/>
                <a:gd name="T25" fmla="*/ 40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561">
                  <a:moveTo>
                    <a:pt x="114" y="400"/>
                  </a:moveTo>
                  <a:cubicBezTo>
                    <a:pt x="296" y="1"/>
                    <a:pt x="296" y="1"/>
                    <a:pt x="296" y="1"/>
                  </a:cubicBezTo>
                  <a:cubicBezTo>
                    <a:pt x="296" y="1"/>
                    <a:pt x="295" y="0"/>
                    <a:pt x="295" y="0"/>
                  </a:cubicBezTo>
                  <a:cubicBezTo>
                    <a:pt x="113" y="398"/>
                    <a:pt x="113" y="398"/>
                    <a:pt x="113" y="398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1" y="222"/>
                    <a:pt x="1" y="223"/>
                    <a:pt x="0" y="223"/>
                  </a:cubicBezTo>
                  <a:cubicBezTo>
                    <a:pt x="112" y="400"/>
                    <a:pt x="112" y="400"/>
                    <a:pt x="112" y="40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40" y="560"/>
                    <a:pt x="40" y="560"/>
                    <a:pt x="41" y="561"/>
                  </a:cubicBezTo>
                  <a:cubicBezTo>
                    <a:pt x="113" y="401"/>
                    <a:pt x="113" y="401"/>
                    <a:pt x="113" y="401"/>
                  </a:cubicBezTo>
                  <a:cubicBezTo>
                    <a:pt x="182" y="511"/>
                    <a:pt x="182" y="511"/>
                    <a:pt x="182" y="511"/>
                  </a:cubicBezTo>
                  <a:cubicBezTo>
                    <a:pt x="183" y="510"/>
                    <a:pt x="183" y="510"/>
                    <a:pt x="184" y="510"/>
                  </a:cubicBezTo>
                  <a:lnTo>
                    <a:pt x="1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202">
              <a:extLst>
                <a:ext uri="{FF2B5EF4-FFF2-40B4-BE49-F238E27FC236}">
                  <a16:creationId xmlns="" xmlns:a16="http://schemas.microsoft.com/office/drawing/2014/main" id="{ED97ABD9-F625-4B12-93C1-F813A319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9025" y="-331788"/>
              <a:ext cx="85725" cy="79375"/>
            </a:xfrm>
            <a:custGeom>
              <a:avLst/>
              <a:gdLst>
                <a:gd name="T0" fmla="*/ 24 w 32"/>
                <a:gd name="T1" fmla="*/ 28 h 30"/>
                <a:gd name="T2" fmla="*/ 28 w 32"/>
                <a:gd name="T3" fmla="*/ 8 h 30"/>
                <a:gd name="T4" fmla="*/ 8 w 32"/>
                <a:gd name="T5" fmla="*/ 4 h 30"/>
                <a:gd name="T6" fmla="*/ 5 w 32"/>
                <a:gd name="T7" fmla="*/ 24 h 30"/>
                <a:gd name="T8" fmla="*/ 13 w 32"/>
                <a:gd name="T9" fmla="*/ 30 h 30"/>
                <a:gd name="T10" fmla="*/ 14 w 32"/>
                <a:gd name="T11" fmla="*/ 30 h 30"/>
                <a:gd name="T12" fmla="*/ 24 w 32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24" y="28"/>
                  </a:moveTo>
                  <a:cubicBezTo>
                    <a:pt x="31" y="23"/>
                    <a:pt x="32" y="14"/>
                    <a:pt x="28" y="8"/>
                  </a:cubicBezTo>
                  <a:cubicBezTo>
                    <a:pt x="23" y="2"/>
                    <a:pt x="14" y="0"/>
                    <a:pt x="8" y="4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7" y="27"/>
                    <a:pt x="10" y="29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8" y="30"/>
                    <a:pt x="21" y="30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203">
              <a:extLst>
                <a:ext uri="{FF2B5EF4-FFF2-40B4-BE49-F238E27FC236}">
                  <a16:creationId xmlns="" xmlns:a16="http://schemas.microsoft.com/office/drawing/2014/main" id="{A55C5036-C9DC-4D02-89E9-1E84E254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5238" y="252412"/>
              <a:ext cx="80963" cy="85725"/>
            </a:xfrm>
            <a:custGeom>
              <a:avLst/>
              <a:gdLst>
                <a:gd name="T0" fmla="*/ 26 w 30"/>
                <a:gd name="T1" fmla="*/ 7 h 32"/>
                <a:gd name="T2" fmla="*/ 6 w 30"/>
                <a:gd name="T3" fmla="*/ 4 h 32"/>
                <a:gd name="T4" fmla="*/ 0 w 30"/>
                <a:gd name="T5" fmla="*/ 12 h 32"/>
                <a:gd name="T6" fmla="*/ 0 w 30"/>
                <a:gd name="T7" fmla="*/ 14 h 32"/>
                <a:gd name="T8" fmla="*/ 3 w 30"/>
                <a:gd name="T9" fmla="*/ 24 h 32"/>
                <a:gd name="T10" fmla="*/ 22 w 30"/>
                <a:gd name="T11" fmla="*/ 27 h 32"/>
                <a:gd name="T12" fmla="*/ 26 w 30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">
                  <a:moveTo>
                    <a:pt x="26" y="7"/>
                  </a:moveTo>
                  <a:cubicBezTo>
                    <a:pt x="21" y="1"/>
                    <a:pt x="12" y="0"/>
                    <a:pt x="6" y="4"/>
                  </a:cubicBezTo>
                  <a:cubicBezTo>
                    <a:pt x="3" y="6"/>
                    <a:pt x="1" y="9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21"/>
                    <a:pt x="3" y="24"/>
                  </a:cubicBezTo>
                  <a:cubicBezTo>
                    <a:pt x="7" y="30"/>
                    <a:pt x="16" y="32"/>
                    <a:pt x="22" y="27"/>
                  </a:cubicBezTo>
                  <a:cubicBezTo>
                    <a:pt x="29" y="23"/>
                    <a:pt x="30" y="14"/>
                    <a:pt x="2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204">
              <a:extLst>
                <a:ext uri="{FF2B5EF4-FFF2-40B4-BE49-F238E27FC236}">
                  <a16:creationId xmlns="" xmlns:a16="http://schemas.microsoft.com/office/drawing/2014/main" id="{5ECDBCE2-21CF-40A6-95B8-ADB4589C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7688" y="122237"/>
              <a:ext cx="82550" cy="82550"/>
            </a:xfrm>
            <a:custGeom>
              <a:avLst/>
              <a:gdLst>
                <a:gd name="T0" fmla="*/ 24 w 31"/>
                <a:gd name="T1" fmla="*/ 28 h 31"/>
                <a:gd name="T2" fmla="*/ 30 w 31"/>
                <a:gd name="T3" fmla="*/ 15 h 31"/>
                <a:gd name="T4" fmla="*/ 30 w 31"/>
                <a:gd name="T5" fmla="*/ 14 h 31"/>
                <a:gd name="T6" fmla="*/ 28 w 31"/>
                <a:gd name="T7" fmla="*/ 8 h 31"/>
                <a:gd name="T8" fmla="*/ 8 w 31"/>
                <a:gd name="T9" fmla="*/ 5 h 31"/>
                <a:gd name="T10" fmla="*/ 5 w 31"/>
                <a:gd name="T11" fmla="*/ 25 h 31"/>
                <a:gd name="T12" fmla="*/ 13 w 31"/>
                <a:gd name="T13" fmla="*/ 30 h 31"/>
                <a:gd name="T14" fmla="*/ 14 w 31"/>
                <a:gd name="T15" fmla="*/ 30 h 31"/>
                <a:gd name="T16" fmla="*/ 24 w 31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24" y="28"/>
                  </a:moveTo>
                  <a:cubicBezTo>
                    <a:pt x="28" y="25"/>
                    <a:pt x="31" y="20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0" y="12"/>
                    <a:pt x="29" y="10"/>
                    <a:pt x="28" y="8"/>
                  </a:cubicBezTo>
                  <a:cubicBezTo>
                    <a:pt x="23" y="2"/>
                    <a:pt x="14" y="0"/>
                    <a:pt x="8" y="5"/>
                  </a:cubicBezTo>
                  <a:cubicBezTo>
                    <a:pt x="2" y="9"/>
                    <a:pt x="0" y="18"/>
                    <a:pt x="5" y="25"/>
                  </a:cubicBezTo>
                  <a:cubicBezTo>
                    <a:pt x="7" y="27"/>
                    <a:pt x="9" y="29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8" y="31"/>
                    <a:pt x="21" y="30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205">
              <a:extLst>
                <a:ext uri="{FF2B5EF4-FFF2-40B4-BE49-F238E27FC236}">
                  <a16:creationId xmlns="" xmlns:a16="http://schemas.microsoft.com/office/drawing/2014/main" id="{84E78ADC-21D3-4324-A63E-95855BFF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2800" y="623887"/>
              <a:ext cx="82550" cy="80963"/>
            </a:xfrm>
            <a:custGeom>
              <a:avLst/>
              <a:gdLst>
                <a:gd name="T0" fmla="*/ 7 w 31"/>
                <a:gd name="T1" fmla="*/ 2 h 30"/>
                <a:gd name="T2" fmla="*/ 1 w 31"/>
                <a:gd name="T3" fmla="*/ 11 h 30"/>
                <a:gd name="T4" fmla="*/ 1 w 31"/>
                <a:gd name="T5" fmla="*/ 12 h 30"/>
                <a:gd name="T6" fmla="*/ 3 w 31"/>
                <a:gd name="T7" fmla="*/ 22 h 30"/>
                <a:gd name="T8" fmla="*/ 23 w 31"/>
                <a:gd name="T9" fmla="*/ 25 h 30"/>
                <a:gd name="T10" fmla="*/ 26 w 31"/>
                <a:gd name="T11" fmla="*/ 6 h 30"/>
                <a:gd name="T12" fmla="*/ 17 w 31"/>
                <a:gd name="T13" fmla="*/ 0 h 30"/>
                <a:gd name="T14" fmla="*/ 15 w 31"/>
                <a:gd name="T15" fmla="*/ 0 h 30"/>
                <a:gd name="T16" fmla="*/ 7 w 3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7" y="2"/>
                  </a:moveTo>
                  <a:cubicBezTo>
                    <a:pt x="4" y="4"/>
                    <a:pt x="2" y="7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8" y="28"/>
                    <a:pt x="16" y="30"/>
                    <a:pt x="23" y="25"/>
                  </a:cubicBezTo>
                  <a:cubicBezTo>
                    <a:pt x="29" y="21"/>
                    <a:pt x="31" y="12"/>
                    <a:pt x="26" y="6"/>
                  </a:cubicBezTo>
                  <a:cubicBezTo>
                    <a:pt x="24" y="2"/>
                    <a:pt x="20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2" y="0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206">
              <a:extLst>
                <a:ext uri="{FF2B5EF4-FFF2-40B4-BE49-F238E27FC236}">
                  <a16:creationId xmlns="" xmlns:a16="http://schemas.microsoft.com/office/drawing/2014/main" id="{684E5FEA-951D-4E77-A1CD-7EBD6F55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2413" y="646112"/>
              <a:ext cx="80963" cy="82550"/>
            </a:xfrm>
            <a:custGeom>
              <a:avLst/>
              <a:gdLst>
                <a:gd name="T0" fmla="*/ 24 w 30"/>
                <a:gd name="T1" fmla="*/ 28 h 31"/>
                <a:gd name="T2" fmla="*/ 30 w 30"/>
                <a:gd name="T3" fmla="*/ 16 h 31"/>
                <a:gd name="T4" fmla="*/ 30 w 30"/>
                <a:gd name="T5" fmla="*/ 15 h 31"/>
                <a:gd name="T6" fmla="*/ 28 w 30"/>
                <a:gd name="T7" fmla="*/ 8 h 31"/>
                <a:gd name="T8" fmla="*/ 8 w 30"/>
                <a:gd name="T9" fmla="*/ 5 h 31"/>
                <a:gd name="T10" fmla="*/ 5 w 30"/>
                <a:gd name="T11" fmla="*/ 24 h 31"/>
                <a:gd name="T12" fmla="*/ 9 w 30"/>
                <a:gd name="T13" fmla="*/ 28 h 31"/>
                <a:gd name="T14" fmla="*/ 10 w 30"/>
                <a:gd name="T15" fmla="*/ 29 h 31"/>
                <a:gd name="T16" fmla="*/ 24 w 30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24" y="28"/>
                  </a:moveTo>
                  <a:cubicBezTo>
                    <a:pt x="28" y="25"/>
                    <a:pt x="30" y="21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2"/>
                    <a:pt x="29" y="10"/>
                    <a:pt x="28" y="8"/>
                  </a:cubicBezTo>
                  <a:cubicBezTo>
                    <a:pt x="23" y="2"/>
                    <a:pt x="15" y="0"/>
                    <a:pt x="8" y="5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6" y="26"/>
                    <a:pt x="7" y="27"/>
                    <a:pt x="9" y="28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5" y="31"/>
                    <a:pt x="20" y="31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207">
              <a:extLst>
                <a:ext uri="{FF2B5EF4-FFF2-40B4-BE49-F238E27FC236}">
                  <a16:creationId xmlns="" xmlns:a16="http://schemas.microsoft.com/office/drawing/2014/main" id="{567BA41E-9679-4819-ABF2-37BA35424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75" y="1157287"/>
              <a:ext cx="82550" cy="79375"/>
            </a:xfrm>
            <a:custGeom>
              <a:avLst/>
              <a:gdLst>
                <a:gd name="T0" fmla="*/ 15 w 31"/>
                <a:gd name="T1" fmla="*/ 0 h 30"/>
                <a:gd name="T2" fmla="*/ 7 w 31"/>
                <a:gd name="T3" fmla="*/ 2 h 30"/>
                <a:gd name="T4" fmla="*/ 4 w 31"/>
                <a:gd name="T5" fmla="*/ 6 h 30"/>
                <a:gd name="T6" fmla="*/ 3 w 31"/>
                <a:gd name="T7" fmla="*/ 7 h 30"/>
                <a:gd name="T8" fmla="*/ 4 w 31"/>
                <a:gd name="T9" fmla="*/ 22 h 30"/>
                <a:gd name="T10" fmla="*/ 23 w 31"/>
                <a:gd name="T11" fmla="*/ 25 h 30"/>
                <a:gd name="T12" fmla="*/ 27 w 31"/>
                <a:gd name="T13" fmla="*/ 6 h 30"/>
                <a:gd name="T14" fmla="*/ 16 w 31"/>
                <a:gd name="T15" fmla="*/ 0 h 30"/>
                <a:gd name="T16" fmla="*/ 15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2" y="0"/>
                    <a:pt x="9" y="1"/>
                    <a:pt x="7" y="2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0" y="12"/>
                    <a:pt x="0" y="17"/>
                    <a:pt x="4" y="22"/>
                  </a:cubicBezTo>
                  <a:cubicBezTo>
                    <a:pt x="8" y="28"/>
                    <a:pt x="17" y="30"/>
                    <a:pt x="23" y="25"/>
                  </a:cubicBezTo>
                  <a:cubicBezTo>
                    <a:pt x="30" y="21"/>
                    <a:pt x="31" y="12"/>
                    <a:pt x="27" y="6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208">
              <a:extLst>
                <a:ext uri="{FF2B5EF4-FFF2-40B4-BE49-F238E27FC236}">
                  <a16:creationId xmlns="" xmlns:a16="http://schemas.microsoft.com/office/drawing/2014/main" id="{9F8FD00E-73E5-476C-9954-9AD51F4C8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2988" y="704850"/>
              <a:ext cx="80963" cy="79375"/>
            </a:xfrm>
            <a:custGeom>
              <a:avLst/>
              <a:gdLst>
                <a:gd name="T0" fmla="*/ 24 w 30"/>
                <a:gd name="T1" fmla="*/ 27 h 30"/>
                <a:gd name="T2" fmla="*/ 28 w 30"/>
                <a:gd name="T3" fmla="*/ 22 h 30"/>
                <a:gd name="T4" fmla="*/ 29 w 30"/>
                <a:gd name="T5" fmla="*/ 21 h 30"/>
                <a:gd name="T6" fmla="*/ 27 w 30"/>
                <a:gd name="T7" fmla="*/ 8 h 30"/>
                <a:gd name="T8" fmla="*/ 7 w 30"/>
                <a:gd name="T9" fmla="*/ 4 h 30"/>
                <a:gd name="T10" fmla="*/ 4 w 30"/>
                <a:gd name="T11" fmla="*/ 24 h 30"/>
                <a:gd name="T12" fmla="*/ 9 w 30"/>
                <a:gd name="T13" fmla="*/ 28 h 30"/>
                <a:gd name="T14" fmla="*/ 10 w 30"/>
                <a:gd name="T15" fmla="*/ 29 h 30"/>
                <a:gd name="T16" fmla="*/ 24 w 30"/>
                <a:gd name="T1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24" y="27"/>
                  </a:moveTo>
                  <a:cubicBezTo>
                    <a:pt x="25" y="26"/>
                    <a:pt x="27" y="24"/>
                    <a:pt x="28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17"/>
                    <a:pt x="30" y="12"/>
                    <a:pt x="27" y="8"/>
                  </a:cubicBezTo>
                  <a:cubicBezTo>
                    <a:pt x="23" y="1"/>
                    <a:pt x="14" y="0"/>
                    <a:pt x="7" y="4"/>
                  </a:cubicBezTo>
                  <a:cubicBezTo>
                    <a:pt x="1" y="9"/>
                    <a:pt x="0" y="17"/>
                    <a:pt x="4" y="24"/>
                  </a:cubicBezTo>
                  <a:cubicBezTo>
                    <a:pt x="5" y="26"/>
                    <a:pt x="7" y="27"/>
                    <a:pt x="9" y="28"/>
                  </a:cubicBezTo>
                  <a:cubicBezTo>
                    <a:pt x="9" y="28"/>
                    <a:pt x="10" y="29"/>
                    <a:pt x="10" y="29"/>
                  </a:cubicBezTo>
                  <a:cubicBezTo>
                    <a:pt x="15" y="30"/>
                    <a:pt x="20" y="30"/>
                    <a:pt x="2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209">
              <a:extLst>
                <a:ext uri="{FF2B5EF4-FFF2-40B4-BE49-F238E27FC236}">
                  <a16:creationId xmlns="" xmlns:a16="http://schemas.microsoft.com/office/drawing/2014/main" id="{F08E0D52-438C-4033-922F-12FA77EC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8188" y="2139950"/>
              <a:ext cx="85725" cy="84138"/>
            </a:xfrm>
            <a:custGeom>
              <a:avLst/>
              <a:gdLst>
                <a:gd name="T0" fmla="*/ 24 w 32"/>
                <a:gd name="T1" fmla="*/ 3 h 31"/>
                <a:gd name="T2" fmla="*/ 12 w 32"/>
                <a:gd name="T3" fmla="*/ 1 h 31"/>
                <a:gd name="T4" fmla="*/ 10 w 32"/>
                <a:gd name="T5" fmla="*/ 2 h 31"/>
                <a:gd name="T6" fmla="*/ 7 w 32"/>
                <a:gd name="T7" fmla="*/ 3 h 31"/>
                <a:gd name="T8" fmla="*/ 4 w 32"/>
                <a:gd name="T9" fmla="*/ 23 h 31"/>
                <a:gd name="T10" fmla="*/ 24 w 32"/>
                <a:gd name="T11" fmla="*/ 26 h 31"/>
                <a:gd name="T12" fmla="*/ 27 w 32"/>
                <a:gd name="T13" fmla="*/ 7 h 31"/>
                <a:gd name="T14" fmla="*/ 25 w 32"/>
                <a:gd name="T15" fmla="*/ 4 h 31"/>
                <a:gd name="T16" fmla="*/ 24 w 32"/>
                <a:gd name="T1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4" y="3"/>
                  </a:moveTo>
                  <a:cubicBezTo>
                    <a:pt x="21" y="1"/>
                    <a:pt x="16" y="0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8"/>
                    <a:pt x="0" y="16"/>
                    <a:pt x="4" y="23"/>
                  </a:cubicBezTo>
                  <a:cubicBezTo>
                    <a:pt x="8" y="29"/>
                    <a:pt x="17" y="31"/>
                    <a:pt x="24" y="26"/>
                  </a:cubicBezTo>
                  <a:cubicBezTo>
                    <a:pt x="30" y="22"/>
                    <a:pt x="32" y="13"/>
                    <a:pt x="27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5" y="4"/>
                    <a:pt x="24" y="4"/>
                    <a:pt x="2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210">
              <a:extLst>
                <a:ext uri="{FF2B5EF4-FFF2-40B4-BE49-F238E27FC236}">
                  <a16:creationId xmlns="" xmlns:a16="http://schemas.microsoft.com/office/drawing/2014/main" id="{0765C732-37B4-4855-AD70-79A0D939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00" y="2265362"/>
              <a:ext cx="85725" cy="80963"/>
            </a:xfrm>
            <a:custGeom>
              <a:avLst/>
              <a:gdLst>
                <a:gd name="T0" fmla="*/ 8 w 32"/>
                <a:gd name="T1" fmla="*/ 3 h 30"/>
                <a:gd name="T2" fmla="*/ 4 w 32"/>
                <a:gd name="T3" fmla="*/ 23 h 30"/>
                <a:gd name="T4" fmla="*/ 8 w 32"/>
                <a:gd name="T5" fmla="*/ 27 h 30"/>
                <a:gd name="T6" fmla="*/ 9 w 32"/>
                <a:gd name="T7" fmla="*/ 27 h 30"/>
                <a:gd name="T8" fmla="*/ 24 w 32"/>
                <a:gd name="T9" fmla="*/ 27 h 30"/>
                <a:gd name="T10" fmla="*/ 28 w 32"/>
                <a:gd name="T11" fmla="*/ 7 h 30"/>
                <a:gd name="T12" fmla="*/ 26 w 32"/>
                <a:gd name="T13" fmla="*/ 5 h 30"/>
                <a:gd name="T14" fmla="*/ 24 w 32"/>
                <a:gd name="T15" fmla="*/ 4 h 30"/>
                <a:gd name="T16" fmla="*/ 8 w 32"/>
                <a:gd name="T1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0">
                  <a:moveTo>
                    <a:pt x="8" y="3"/>
                  </a:moveTo>
                  <a:cubicBezTo>
                    <a:pt x="1" y="8"/>
                    <a:pt x="0" y="17"/>
                    <a:pt x="4" y="23"/>
                  </a:cubicBezTo>
                  <a:cubicBezTo>
                    <a:pt x="5" y="25"/>
                    <a:pt x="7" y="26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4" y="30"/>
                    <a:pt x="20" y="30"/>
                    <a:pt x="24" y="27"/>
                  </a:cubicBezTo>
                  <a:cubicBezTo>
                    <a:pt x="30" y="22"/>
                    <a:pt x="32" y="13"/>
                    <a:pt x="28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0" y="0"/>
                    <a:pt x="13" y="0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211">
              <a:extLst>
                <a:ext uri="{FF2B5EF4-FFF2-40B4-BE49-F238E27FC236}">
                  <a16:creationId xmlns="" xmlns:a16="http://schemas.microsoft.com/office/drawing/2014/main" id="{AF93219F-DDB4-4A1F-AB42-6F74059CF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7963" y="1306512"/>
              <a:ext cx="85725" cy="85725"/>
            </a:xfrm>
            <a:custGeom>
              <a:avLst/>
              <a:gdLst>
                <a:gd name="T0" fmla="*/ 27 w 32"/>
                <a:gd name="T1" fmla="*/ 25 h 32"/>
                <a:gd name="T2" fmla="*/ 28 w 32"/>
                <a:gd name="T3" fmla="*/ 8 h 32"/>
                <a:gd name="T4" fmla="*/ 8 w 32"/>
                <a:gd name="T5" fmla="*/ 5 h 32"/>
                <a:gd name="T6" fmla="*/ 5 w 32"/>
                <a:gd name="T7" fmla="*/ 24 h 32"/>
                <a:gd name="T8" fmla="*/ 25 w 32"/>
                <a:gd name="T9" fmla="*/ 28 h 32"/>
                <a:gd name="T10" fmla="*/ 26 w 32"/>
                <a:gd name="T11" fmla="*/ 26 h 32"/>
                <a:gd name="T12" fmla="*/ 27 w 32"/>
                <a:gd name="T1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31" y="20"/>
                    <a:pt x="32" y="13"/>
                    <a:pt x="28" y="8"/>
                  </a:cubicBezTo>
                  <a:cubicBezTo>
                    <a:pt x="24" y="2"/>
                    <a:pt x="15" y="0"/>
                    <a:pt x="8" y="5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9" y="31"/>
                    <a:pt x="18" y="32"/>
                    <a:pt x="25" y="28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212">
              <a:extLst>
                <a:ext uri="{FF2B5EF4-FFF2-40B4-BE49-F238E27FC236}">
                  <a16:creationId xmlns="" xmlns:a16="http://schemas.microsoft.com/office/drawing/2014/main" id="{42BC0CA9-2102-48C8-912F-7AC19AEA0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6725" y="3073400"/>
              <a:ext cx="85725" cy="85725"/>
            </a:xfrm>
            <a:custGeom>
              <a:avLst/>
              <a:gdLst>
                <a:gd name="T0" fmla="*/ 27 w 32"/>
                <a:gd name="T1" fmla="*/ 6 h 32"/>
                <a:gd name="T2" fmla="*/ 8 w 32"/>
                <a:gd name="T3" fmla="*/ 4 h 32"/>
                <a:gd name="T4" fmla="*/ 5 w 32"/>
                <a:gd name="T5" fmla="*/ 24 h 32"/>
                <a:gd name="T6" fmla="*/ 24 w 32"/>
                <a:gd name="T7" fmla="*/ 27 h 32"/>
                <a:gd name="T8" fmla="*/ 28 w 32"/>
                <a:gd name="T9" fmla="*/ 8 h 32"/>
                <a:gd name="T10" fmla="*/ 28 w 32"/>
                <a:gd name="T11" fmla="*/ 7 h 32"/>
                <a:gd name="T12" fmla="*/ 27 w 32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7" y="6"/>
                  </a:moveTo>
                  <a:cubicBezTo>
                    <a:pt x="22" y="1"/>
                    <a:pt x="14" y="0"/>
                    <a:pt x="8" y="4"/>
                  </a:cubicBezTo>
                  <a:cubicBezTo>
                    <a:pt x="2" y="8"/>
                    <a:pt x="0" y="17"/>
                    <a:pt x="5" y="24"/>
                  </a:cubicBezTo>
                  <a:cubicBezTo>
                    <a:pt x="9" y="30"/>
                    <a:pt x="18" y="32"/>
                    <a:pt x="24" y="27"/>
                  </a:cubicBezTo>
                  <a:cubicBezTo>
                    <a:pt x="31" y="23"/>
                    <a:pt x="32" y="14"/>
                    <a:pt x="28" y="8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7" y="7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213">
              <a:extLst>
                <a:ext uri="{FF2B5EF4-FFF2-40B4-BE49-F238E27FC236}">
                  <a16:creationId xmlns="" xmlns:a16="http://schemas.microsoft.com/office/drawing/2014/main" id="{E58FA866-A91A-4088-91A2-2ACDBD92C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6700" y="3197225"/>
              <a:ext cx="4763" cy="28575"/>
            </a:xfrm>
            <a:custGeom>
              <a:avLst/>
              <a:gdLst>
                <a:gd name="T0" fmla="*/ 0 w 2"/>
                <a:gd name="T1" fmla="*/ 11 h 11"/>
                <a:gd name="T2" fmla="*/ 2 w 2"/>
                <a:gd name="T3" fmla="*/ 11 h 11"/>
                <a:gd name="T4" fmla="*/ 1 w 2"/>
                <a:gd name="T5" fmla="*/ 0 h 11"/>
                <a:gd name="T6" fmla="*/ 0 w 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214">
              <a:extLst>
                <a:ext uri="{FF2B5EF4-FFF2-40B4-BE49-F238E27FC236}">
                  <a16:creationId xmlns="" xmlns:a16="http://schemas.microsoft.com/office/drawing/2014/main" id="{DC29F9FF-1C68-438C-8CFB-6418CD8E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9888" y="841375"/>
              <a:ext cx="2395538" cy="2406650"/>
            </a:xfrm>
            <a:custGeom>
              <a:avLst/>
              <a:gdLst>
                <a:gd name="T0" fmla="*/ 893 w 895"/>
                <a:gd name="T1" fmla="*/ 900 h 900"/>
                <a:gd name="T2" fmla="*/ 895 w 895"/>
                <a:gd name="T3" fmla="*/ 899 h 900"/>
                <a:gd name="T4" fmla="*/ 2 w 895"/>
                <a:gd name="T5" fmla="*/ 0 h 900"/>
                <a:gd name="T6" fmla="*/ 0 w 895"/>
                <a:gd name="T7" fmla="*/ 2 h 900"/>
                <a:gd name="T8" fmla="*/ 893 w 895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900">
                  <a:moveTo>
                    <a:pt x="893" y="900"/>
                  </a:moveTo>
                  <a:cubicBezTo>
                    <a:pt x="894" y="900"/>
                    <a:pt x="894" y="899"/>
                    <a:pt x="895" y="89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lnTo>
                    <a:pt x="893" y="9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215">
              <a:extLst>
                <a:ext uri="{FF2B5EF4-FFF2-40B4-BE49-F238E27FC236}">
                  <a16:creationId xmlns="" xmlns:a16="http://schemas.microsoft.com/office/drawing/2014/main" id="{4A361BCB-C932-4D4E-9861-8EFD8CED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75" y="-252413"/>
              <a:ext cx="1506538" cy="3481388"/>
            </a:xfrm>
            <a:custGeom>
              <a:avLst/>
              <a:gdLst>
                <a:gd name="T0" fmla="*/ 563 w 563"/>
                <a:gd name="T1" fmla="*/ 1302 h 1302"/>
                <a:gd name="T2" fmla="*/ 3 w 563"/>
                <a:gd name="T3" fmla="*/ 0 h 1302"/>
                <a:gd name="T4" fmla="*/ 1 w 563"/>
                <a:gd name="T5" fmla="*/ 1 h 1302"/>
                <a:gd name="T6" fmla="*/ 0 w 563"/>
                <a:gd name="T7" fmla="*/ 1 h 1302"/>
                <a:gd name="T8" fmla="*/ 560 w 563"/>
                <a:gd name="T9" fmla="*/ 1302 h 1302"/>
                <a:gd name="T10" fmla="*/ 560 w 563"/>
                <a:gd name="T11" fmla="*/ 1302 h 1302"/>
                <a:gd name="T12" fmla="*/ 563 w 563"/>
                <a:gd name="T13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302">
                  <a:moveTo>
                    <a:pt x="563" y="130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560" y="1302"/>
                    <a:pt x="560" y="1302"/>
                    <a:pt x="560" y="1302"/>
                  </a:cubicBezTo>
                  <a:cubicBezTo>
                    <a:pt x="560" y="1302"/>
                    <a:pt x="560" y="1302"/>
                    <a:pt x="560" y="1302"/>
                  </a:cubicBezTo>
                  <a:cubicBezTo>
                    <a:pt x="561" y="1302"/>
                    <a:pt x="562" y="1302"/>
                    <a:pt x="563" y="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216">
              <a:extLst>
                <a:ext uri="{FF2B5EF4-FFF2-40B4-BE49-F238E27FC236}">
                  <a16:creationId xmlns="" xmlns:a16="http://schemas.microsoft.com/office/drawing/2014/main" id="{AAD1FE89-A782-4ABC-A600-D34C5130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1588" y="950912"/>
              <a:ext cx="620713" cy="2274888"/>
            </a:xfrm>
            <a:custGeom>
              <a:avLst/>
              <a:gdLst>
                <a:gd name="T0" fmla="*/ 100 w 232"/>
                <a:gd name="T1" fmla="*/ 840 h 851"/>
                <a:gd name="T2" fmla="*/ 101 w 232"/>
                <a:gd name="T3" fmla="*/ 851 h 851"/>
                <a:gd name="T4" fmla="*/ 104 w 232"/>
                <a:gd name="T5" fmla="*/ 851 h 851"/>
                <a:gd name="T6" fmla="*/ 101 w 232"/>
                <a:gd name="T7" fmla="*/ 832 h 851"/>
                <a:gd name="T8" fmla="*/ 232 w 232"/>
                <a:gd name="T9" fmla="*/ 0 h 851"/>
                <a:gd name="T10" fmla="*/ 229 w 232"/>
                <a:gd name="T11" fmla="*/ 0 h 851"/>
                <a:gd name="T12" fmla="*/ 100 w 232"/>
                <a:gd name="T13" fmla="*/ 824 h 851"/>
                <a:gd name="T14" fmla="*/ 2 w 232"/>
                <a:gd name="T15" fmla="*/ 1 h 851"/>
                <a:gd name="T16" fmla="*/ 0 w 232"/>
                <a:gd name="T17" fmla="*/ 1 h 851"/>
                <a:gd name="T18" fmla="*/ 99 w 232"/>
                <a:gd name="T19" fmla="*/ 832 h 851"/>
                <a:gd name="T20" fmla="*/ 96 w 232"/>
                <a:gd name="T21" fmla="*/ 851 h 851"/>
                <a:gd name="T22" fmla="*/ 99 w 232"/>
                <a:gd name="T23" fmla="*/ 851 h 851"/>
                <a:gd name="T24" fmla="*/ 100 w 232"/>
                <a:gd name="T25" fmla="*/ 84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851">
                  <a:moveTo>
                    <a:pt x="100" y="840"/>
                  </a:moveTo>
                  <a:cubicBezTo>
                    <a:pt x="101" y="851"/>
                    <a:pt x="101" y="851"/>
                    <a:pt x="101" y="851"/>
                  </a:cubicBezTo>
                  <a:cubicBezTo>
                    <a:pt x="102" y="851"/>
                    <a:pt x="103" y="851"/>
                    <a:pt x="104" y="851"/>
                  </a:cubicBezTo>
                  <a:cubicBezTo>
                    <a:pt x="101" y="832"/>
                    <a:pt x="101" y="832"/>
                    <a:pt x="101" y="832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0" y="0"/>
                    <a:pt x="229" y="0"/>
                  </a:cubicBezTo>
                  <a:cubicBezTo>
                    <a:pt x="100" y="824"/>
                    <a:pt x="100" y="824"/>
                    <a:pt x="100" y="8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9" y="832"/>
                    <a:pt x="99" y="832"/>
                    <a:pt x="99" y="832"/>
                  </a:cubicBezTo>
                  <a:cubicBezTo>
                    <a:pt x="96" y="851"/>
                    <a:pt x="96" y="851"/>
                    <a:pt x="96" y="851"/>
                  </a:cubicBezTo>
                  <a:cubicBezTo>
                    <a:pt x="97" y="851"/>
                    <a:pt x="98" y="851"/>
                    <a:pt x="99" y="851"/>
                  </a:cubicBezTo>
                  <a:lnTo>
                    <a:pt x="10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217">
              <a:extLst>
                <a:ext uri="{FF2B5EF4-FFF2-40B4-BE49-F238E27FC236}">
                  <a16:creationId xmlns="" xmlns:a16="http://schemas.microsoft.com/office/drawing/2014/main" id="{C57AF930-12DB-4CFD-893C-39C178136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7963" y="3225800"/>
              <a:ext cx="120650" cy="117475"/>
            </a:xfrm>
            <a:custGeom>
              <a:avLst/>
              <a:gdLst>
                <a:gd name="T0" fmla="*/ 3 w 45"/>
                <a:gd name="T1" fmla="*/ 28 h 44"/>
                <a:gd name="T2" fmla="*/ 29 w 45"/>
                <a:gd name="T3" fmla="*/ 40 h 44"/>
                <a:gd name="T4" fmla="*/ 41 w 45"/>
                <a:gd name="T5" fmla="*/ 12 h 44"/>
                <a:gd name="T6" fmla="*/ 27 w 45"/>
                <a:gd name="T7" fmla="*/ 0 h 44"/>
                <a:gd name="T8" fmla="*/ 24 w 45"/>
                <a:gd name="T9" fmla="*/ 0 h 44"/>
                <a:gd name="T10" fmla="*/ 22 w 45"/>
                <a:gd name="T11" fmla="*/ 0 h 44"/>
                <a:gd name="T12" fmla="*/ 19 w 45"/>
                <a:gd name="T13" fmla="*/ 0 h 44"/>
                <a:gd name="T14" fmla="*/ 17 w 45"/>
                <a:gd name="T15" fmla="*/ 1 h 44"/>
                <a:gd name="T16" fmla="*/ 14 w 45"/>
                <a:gd name="T17" fmla="*/ 1 h 44"/>
                <a:gd name="T18" fmla="*/ 14 w 45"/>
                <a:gd name="T19" fmla="*/ 1 h 44"/>
                <a:gd name="T20" fmla="*/ 7 w 45"/>
                <a:gd name="T21" fmla="*/ 7 h 44"/>
                <a:gd name="T22" fmla="*/ 5 w 45"/>
                <a:gd name="T23" fmla="*/ 8 h 44"/>
                <a:gd name="T24" fmla="*/ 3 w 45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4">
                  <a:moveTo>
                    <a:pt x="3" y="28"/>
                  </a:moveTo>
                  <a:cubicBezTo>
                    <a:pt x="7" y="39"/>
                    <a:pt x="19" y="44"/>
                    <a:pt x="29" y="40"/>
                  </a:cubicBezTo>
                  <a:cubicBezTo>
                    <a:pt x="40" y="35"/>
                    <a:pt x="45" y="23"/>
                    <a:pt x="41" y="12"/>
                  </a:cubicBezTo>
                  <a:cubicBezTo>
                    <a:pt x="38" y="6"/>
                    <a:pt x="33" y="2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9" y="4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1" y="14"/>
                    <a:pt x="0" y="21"/>
                    <a:pt x="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218">
              <a:extLst>
                <a:ext uri="{FF2B5EF4-FFF2-40B4-BE49-F238E27FC236}">
                  <a16:creationId xmlns="" xmlns:a16="http://schemas.microsoft.com/office/drawing/2014/main" id="{FF7D1A0D-1CC5-4235-A27C-56EC3D729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3050" y="742950"/>
              <a:ext cx="120650" cy="125413"/>
            </a:xfrm>
            <a:custGeom>
              <a:avLst/>
              <a:gdLst>
                <a:gd name="T0" fmla="*/ 4 w 45"/>
                <a:gd name="T1" fmla="*/ 32 h 47"/>
                <a:gd name="T2" fmla="*/ 30 w 45"/>
                <a:gd name="T3" fmla="*/ 43 h 47"/>
                <a:gd name="T4" fmla="*/ 36 w 45"/>
                <a:gd name="T5" fmla="*/ 39 h 47"/>
                <a:gd name="T6" fmla="*/ 38 w 45"/>
                <a:gd name="T7" fmla="*/ 37 h 47"/>
                <a:gd name="T8" fmla="*/ 42 w 45"/>
                <a:gd name="T9" fmla="*/ 16 h 47"/>
                <a:gd name="T10" fmla="*/ 16 w 45"/>
                <a:gd name="T11" fmla="*/ 5 h 47"/>
                <a:gd name="T12" fmla="*/ 4 w 45"/>
                <a:gd name="T1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7">
                  <a:moveTo>
                    <a:pt x="4" y="32"/>
                  </a:moveTo>
                  <a:cubicBezTo>
                    <a:pt x="8" y="42"/>
                    <a:pt x="20" y="47"/>
                    <a:pt x="30" y="43"/>
                  </a:cubicBezTo>
                  <a:cubicBezTo>
                    <a:pt x="33" y="42"/>
                    <a:pt x="35" y="41"/>
                    <a:pt x="36" y="39"/>
                  </a:cubicBezTo>
                  <a:cubicBezTo>
                    <a:pt x="37" y="39"/>
                    <a:pt x="38" y="38"/>
                    <a:pt x="38" y="37"/>
                  </a:cubicBezTo>
                  <a:cubicBezTo>
                    <a:pt x="43" y="32"/>
                    <a:pt x="45" y="23"/>
                    <a:pt x="42" y="16"/>
                  </a:cubicBezTo>
                  <a:cubicBezTo>
                    <a:pt x="38" y="5"/>
                    <a:pt x="26" y="0"/>
                    <a:pt x="16" y="5"/>
                  </a:cubicBezTo>
                  <a:cubicBezTo>
                    <a:pt x="5" y="9"/>
                    <a:pt x="0" y="21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219">
              <a:extLst>
                <a:ext uri="{FF2B5EF4-FFF2-40B4-BE49-F238E27FC236}">
                  <a16:creationId xmlns="" xmlns:a16="http://schemas.microsoft.com/office/drawing/2014/main" id="{D084A2A5-0553-4C28-B27E-05068D6DF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4913" y="-365126"/>
              <a:ext cx="123825" cy="125413"/>
            </a:xfrm>
            <a:custGeom>
              <a:avLst/>
              <a:gdLst>
                <a:gd name="T0" fmla="*/ 33 w 46"/>
                <a:gd name="T1" fmla="*/ 42 h 47"/>
                <a:gd name="T2" fmla="*/ 43 w 46"/>
                <a:gd name="T3" fmla="*/ 16 h 47"/>
                <a:gd name="T4" fmla="*/ 16 w 46"/>
                <a:gd name="T5" fmla="*/ 4 h 47"/>
                <a:gd name="T6" fmla="*/ 4 w 46"/>
                <a:gd name="T7" fmla="*/ 31 h 47"/>
                <a:gd name="T8" fmla="*/ 30 w 46"/>
                <a:gd name="T9" fmla="*/ 43 h 47"/>
                <a:gd name="T10" fmla="*/ 31 w 46"/>
                <a:gd name="T11" fmla="*/ 43 h 47"/>
                <a:gd name="T12" fmla="*/ 33 w 46"/>
                <a:gd name="T13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7">
                  <a:moveTo>
                    <a:pt x="33" y="42"/>
                  </a:moveTo>
                  <a:cubicBezTo>
                    <a:pt x="42" y="37"/>
                    <a:pt x="46" y="25"/>
                    <a:pt x="43" y="16"/>
                  </a:cubicBezTo>
                  <a:cubicBezTo>
                    <a:pt x="39" y="5"/>
                    <a:pt x="27" y="0"/>
                    <a:pt x="16" y="4"/>
                  </a:cubicBezTo>
                  <a:cubicBezTo>
                    <a:pt x="6" y="9"/>
                    <a:pt x="0" y="21"/>
                    <a:pt x="4" y="31"/>
                  </a:cubicBezTo>
                  <a:cubicBezTo>
                    <a:pt x="8" y="42"/>
                    <a:pt x="20" y="47"/>
                    <a:pt x="3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2"/>
                    <a:pt x="32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220">
              <a:extLst>
                <a:ext uri="{FF2B5EF4-FFF2-40B4-BE49-F238E27FC236}">
                  <a16:creationId xmlns="" xmlns:a16="http://schemas.microsoft.com/office/drawing/2014/main" id="{CB7D8D4E-F9FA-4032-A9D7-C8A2BCD0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4913" y="835025"/>
              <a:ext cx="125413" cy="120650"/>
            </a:xfrm>
            <a:custGeom>
              <a:avLst/>
              <a:gdLst>
                <a:gd name="T0" fmla="*/ 27 w 47"/>
                <a:gd name="T1" fmla="*/ 44 h 45"/>
                <a:gd name="T2" fmla="*/ 31 w 47"/>
                <a:gd name="T3" fmla="*/ 43 h 45"/>
                <a:gd name="T4" fmla="*/ 43 w 47"/>
                <a:gd name="T5" fmla="*/ 16 h 45"/>
                <a:gd name="T6" fmla="*/ 16 w 47"/>
                <a:gd name="T7" fmla="*/ 5 h 45"/>
                <a:gd name="T8" fmla="*/ 4 w 47"/>
                <a:gd name="T9" fmla="*/ 32 h 45"/>
                <a:gd name="T10" fmla="*/ 25 w 47"/>
                <a:gd name="T11" fmla="*/ 44 h 45"/>
                <a:gd name="T12" fmla="*/ 27 w 47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27" y="44"/>
                  </a:moveTo>
                  <a:cubicBezTo>
                    <a:pt x="28" y="44"/>
                    <a:pt x="30" y="43"/>
                    <a:pt x="31" y="43"/>
                  </a:cubicBezTo>
                  <a:cubicBezTo>
                    <a:pt x="41" y="39"/>
                    <a:pt x="47" y="26"/>
                    <a:pt x="43" y="16"/>
                  </a:cubicBezTo>
                  <a:cubicBezTo>
                    <a:pt x="39" y="5"/>
                    <a:pt x="27" y="0"/>
                    <a:pt x="16" y="5"/>
                  </a:cubicBezTo>
                  <a:cubicBezTo>
                    <a:pt x="6" y="9"/>
                    <a:pt x="0" y="21"/>
                    <a:pt x="4" y="32"/>
                  </a:cubicBezTo>
                  <a:cubicBezTo>
                    <a:pt x="8" y="40"/>
                    <a:pt x="16" y="45"/>
                    <a:pt x="25" y="44"/>
                  </a:cubicBezTo>
                  <a:cubicBezTo>
                    <a:pt x="26" y="44"/>
                    <a:pt x="26" y="44"/>
                    <a:pt x="2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221">
              <a:extLst>
                <a:ext uri="{FF2B5EF4-FFF2-40B4-BE49-F238E27FC236}">
                  <a16:creationId xmlns="" xmlns:a16="http://schemas.microsoft.com/office/drawing/2014/main" id="{0B49632D-9BE5-45A9-A396-9E159616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0863" y="833437"/>
              <a:ext cx="125413" cy="120650"/>
            </a:xfrm>
            <a:custGeom>
              <a:avLst/>
              <a:gdLst>
                <a:gd name="T0" fmla="*/ 31 w 47"/>
                <a:gd name="T1" fmla="*/ 43 h 45"/>
                <a:gd name="T2" fmla="*/ 43 w 47"/>
                <a:gd name="T3" fmla="*/ 16 h 45"/>
                <a:gd name="T4" fmla="*/ 16 w 47"/>
                <a:gd name="T5" fmla="*/ 4 h 45"/>
                <a:gd name="T6" fmla="*/ 4 w 47"/>
                <a:gd name="T7" fmla="*/ 32 h 45"/>
                <a:gd name="T8" fmla="*/ 24 w 47"/>
                <a:gd name="T9" fmla="*/ 44 h 45"/>
                <a:gd name="T10" fmla="*/ 27 w 47"/>
                <a:gd name="T11" fmla="*/ 44 h 45"/>
                <a:gd name="T12" fmla="*/ 31 w 47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31" y="43"/>
                  </a:moveTo>
                  <a:cubicBezTo>
                    <a:pt x="41" y="38"/>
                    <a:pt x="47" y="26"/>
                    <a:pt x="43" y="16"/>
                  </a:cubicBezTo>
                  <a:cubicBezTo>
                    <a:pt x="38" y="5"/>
                    <a:pt x="27" y="0"/>
                    <a:pt x="16" y="4"/>
                  </a:cubicBezTo>
                  <a:cubicBezTo>
                    <a:pt x="5" y="9"/>
                    <a:pt x="0" y="21"/>
                    <a:pt x="4" y="32"/>
                  </a:cubicBezTo>
                  <a:cubicBezTo>
                    <a:pt x="7" y="40"/>
                    <a:pt x="16" y="45"/>
                    <a:pt x="24" y="44"/>
                  </a:cubicBezTo>
                  <a:cubicBezTo>
                    <a:pt x="25" y="44"/>
                    <a:pt x="26" y="44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2" name="组合 391">
            <a:extLst>
              <a:ext uri="{FF2B5EF4-FFF2-40B4-BE49-F238E27FC236}">
                <a16:creationId xmlns="" xmlns:a16="http://schemas.microsoft.com/office/drawing/2014/main" id="{41F47ABB-DFED-4D05-960A-B65A04A4D51C}"/>
              </a:ext>
            </a:extLst>
          </p:cNvPr>
          <p:cNvGrpSpPr/>
          <p:nvPr/>
        </p:nvGrpSpPr>
        <p:grpSpPr>
          <a:xfrm>
            <a:off x="5060987" y="1524919"/>
            <a:ext cx="3731401" cy="3781961"/>
            <a:chOff x="4337050" y="1651000"/>
            <a:chExt cx="3514726" cy="3562351"/>
          </a:xfrm>
        </p:grpSpPr>
        <p:sp>
          <p:nvSpPr>
            <p:cNvPr id="452" name="Line 225">
              <a:extLst>
                <a:ext uri="{FF2B5EF4-FFF2-40B4-BE49-F238E27FC236}">
                  <a16:creationId xmlns="" xmlns:a16="http://schemas.microsoft.com/office/drawing/2014/main" id="{37B3FF0B-CC55-4245-A023-BF9D9C97F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1675" y="2112963"/>
              <a:ext cx="284163" cy="6699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Line 226">
              <a:extLst>
                <a:ext uri="{FF2B5EF4-FFF2-40B4-BE49-F238E27FC236}">
                  <a16:creationId xmlns="" xmlns:a16="http://schemas.microsoft.com/office/drawing/2014/main" id="{FDED719A-2FF8-4FBC-AE05-30F4A3888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1675" y="2620963"/>
              <a:ext cx="568325" cy="1619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Line 227">
              <a:extLst>
                <a:ext uri="{FF2B5EF4-FFF2-40B4-BE49-F238E27FC236}">
                  <a16:creationId xmlns="" xmlns:a16="http://schemas.microsoft.com/office/drawing/2014/main" id="{DEEFB5B8-B2FA-4D7F-8BB6-3BC181A63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000" y="1855788"/>
              <a:ext cx="268288" cy="77470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Line 228">
              <a:extLst>
                <a:ext uri="{FF2B5EF4-FFF2-40B4-BE49-F238E27FC236}">
                  <a16:creationId xmlns="" xmlns:a16="http://schemas.microsoft.com/office/drawing/2014/main" id="{39D082C7-DD41-4880-B267-584178CA7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488" y="2128838"/>
              <a:ext cx="720725" cy="317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Line 229">
              <a:extLst>
                <a:ext uri="{FF2B5EF4-FFF2-40B4-BE49-F238E27FC236}">
                  <a16:creationId xmlns="" xmlns:a16="http://schemas.microsoft.com/office/drawing/2014/main" id="{AB5EDC4E-50B7-45C9-ADED-D995E23A4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0213" y="1657350"/>
              <a:ext cx="504825" cy="4746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Line 230">
              <a:extLst>
                <a:ext uri="{FF2B5EF4-FFF2-40B4-BE49-F238E27FC236}">
                  <a16:creationId xmlns="" xmlns:a16="http://schemas.microsoft.com/office/drawing/2014/main" id="{F5C20EF0-F446-410F-BCB9-7F6815E3A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8688" y="1657350"/>
              <a:ext cx="611188" cy="3238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Line 231">
              <a:extLst>
                <a:ext uri="{FF2B5EF4-FFF2-40B4-BE49-F238E27FC236}">
                  <a16:creationId xmlns="" xmlns:a16="http://schemas.microsoft.com/office/drawing/2014/main" id="{49BB0913-260F-4FF6-8504-4B3BFB00F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9875" y="1981200"/>
              <a:ext cx="366713" cy="3857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Line 232">
              <a:extLst>
                <a:ext uri="{FF2B5EF4-FFF2-40B4-BE49-F238E27FC236}">
                  <a16:creationId xmlns="" xmlns:a16="http://schemas.microsoft.com/office/drawing/2014/main" id="{7C064390-B6DF-4327-8011-9989D3C0F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6588" y="2146300"/>
              <a:ext cx="474663" cy="2206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Line 233">
              <a:extLst>
                <a:ext uri="{FF2B5EF4-FFF2-40B4-BE49-F238E27FC236}">
                  <a16:creationId xmlns="" xmlns:a16="http://schemas.microsoft.com/office/drawing/2014/main" id="{59390DDE-9610-4102-A2BF-273DA4D48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5838" y="2139950"/>
              <a:ext cx="131763" cy="52387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Line 234">
              <a:extLst>
                <a:ext uri="{FF2B5EF4-FFF2-40B4-BE49-F238E27FC236}">
                  <a16:creationId xmlns="" xmlns:a16="http://schemas.microsoft.com/office/drawing/2014/main" id="{4EB40E81-C072-4C6D-990B-163A0F583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5838" y="2663825"/>
              <a:ext cx="515938" cy="4746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Line 235">
              <a:extLst>
                <a:ext uri="{FF2B5EF4-FFF2-40B4-BE49-F238E27FC236}">
                  <a16:creationId xmlns="" xmlns:a16="http://schemas.microsoft.com/office/drawing/2014/main" id="{2CC4D0EF-ECC4-4660-85A6-5679FB627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6463" y="3138488"/>
              <a:ext cx="595313" cy="3921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Line 236">
              <a:extLst>
                <a:ext uri="{FF2B5EF4-FFF2-40B4-BE49-F238E27FC236}">
                  <a16:creationId xmlns="" xmlns:a16="http://schemas.microsoft.com/office/drawing/2014/main" id="{A603FC97-5C64-4B45-AC66-B7C290565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463" y="3530600"/>
              <a:ext cx="357188" cy="48260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Line 237">
              <a:extLst>
                <a:ext uri="{FF2B5EF4-FFF2-40B4-BE49-F238E27FC236}">
                  <a16:creationId xmlns="" xmlns:a16="http://schemas.microsoft.com/office/drawing/2014/main" id="{83E19362-5E27-41EE-BF74-C1735127B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8200" y="4000500"/>
              <a:ext cx="422275" cy="2428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Line 238">
              <a:extLst>
                <a:ext uri="{FF2B5EF4-FFF2-40B4-BE49-F238E27FC236}">
                  <a16:creationId xmlns="" xmlns:a16="http://schemas.microsoft.com/office/drawing/2014/main" id="{8A30B08D-F28F-4183-B0F5-7A8C9404F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9450" y="4243388"/>
              <a:ext cx="158750" cy="5048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Line 239">
              <a:extLst>
                <a:ext uri="{FF2B5EF4-FFF2-40B4-BE49-F238E27FC236}">
                  <a16:creationId xmlns="" xmlns:a16="http://schemas.microsoft.com/office/drawing/2014/main" id="{F560BD46-68AF-4BFF-84E0-6850EDA50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18250" y="4711700"/>
              <a:ext cx="711200" cy="365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Line 240">
              <a:extLst>
                <a:ext uri="{FF2B5EF4-FFF2-40B4-BE49-F238E27FC236}">
                  <a16:creationId xmlns="" xmlns:a16="http://schemas.microsoft.com/office/drawing/2014/main" id="{BFD76770-D88C-43A4-8BEF-529B8D86C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4050" y="4708525"/>
              <a:ext cx="584200" cy="2714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Line 241">
              <a:extLst>
                <a:ext uri="{FF2B5EF4-FFF2-40B4-BE49-F238E27FC236}">
                  <a16:creationId xmlns="" xmlns:a16="http://schemas.microsoft.com/office/drawing/2014/main" id="{5A84067E-F200-425E-A3FE-BE54463D1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0675" y="4629150"/>
              <a:ext cx="333375" cy="35083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Line 242">
              <a:extLst>
                <a:ext uri="{FF2B5EF4-FFF2-40B4-BE49-F238E27FC236}">
                  <a16:creationId xmlns="" xmlns:a16="http://schemas.microsoft.com/office/drawing/2014/main" id="{22363005-2D91-4130-8A9E-BE95FDF5D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5838" y="4619625"/>
              <a:ext cx="620713" cy="984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Line 243">
              <a:extLst>
                <a:ext uri="{FF2B5EF4-FFF2-40B4-BE49-F238E27FC236}">
                  <a16:creationId xmlns="" xmlns:a16="http://schemas.microsoft.com/office/drawing/2014/main" id="{EB79B7CC-89CC-408E-A6A7-FB3C51F07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89488" y="4059238"/>
              <a:ext cx="6350" cy="6588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Line 244">
              <a:extLst>
                <a:ext uri="{FF2B5EF4-FFF2-40B4-BE49-F238E27FC236}">
                  <a16:creationId xmlns="" xmlns:a16="http://schemas.microsoft.com/office/drawing/2014/main" id="{0B7EBDE7-38F0-43DB-BB52-3805B5987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89438" y="3824288"/>
              <a:ext cx="400050" cy="2349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Line 245">
              <a:extLst>
                <a:ext uri="{FF2B5EF4-FFF2-40B4-BE49-F238E27FC236}">
                  <a16:creationId xmlns="" xmlns:a16="http://schemas.microsoft.com/office/drawing/2014/main" id="{AE8BE10D-5B2E-408E-BCEB-CF8F7F2F0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438" y="3276600"/>
              <a:ext cx="293688" cy="5476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Line 246">
              <a:extLst>
                <a:ext uri="{FF2B5EF4-FFF2-40B4-BE49-F238E27FC236}">
                  <a16:creationId xmlns="" xmlns:a16="http://schemas.microsoft.com/office/drawing/2014/main" id="{0DDFCCC9-DF55-4906-8869-43005EDA5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1675" y="2782888"/>
              <a:ext cx="171450" cy="4937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Line 247">
              <a:extLst>
                <a:ext uri="{FF2B5EF4-FFF2-40B4-BE49-F238E27FC236}">
                  <a16:creationId xmlns="" xmlns:a16="http://schemas.microsoft.com/office/drawing/2014/main" id="{CC175137-4915-402D-BDA0-8C9B37B6C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43413" y="2630488"/>
              <a:ext cx="636588" cy="6334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Line 248">
              <a:extLst>
                <a:ext uri="{FF2B5EF4-FFF2-40B4-BE49-F238E27FC236}">
                  <a16:creationId xmlns="" xmlns:a16="http://schemas.microsoft.com/office/drawing/2014/main" id="{DC5B4003-0982-4FB7-9DD7-03D52CFE6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3413" y="3263900"/>
              <a:ext cx="309563" cy="3921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Line 249">
              <a:extLst>
                <a:ext uri="{FF2B5EF4-FFF2-40B4-BE49-F238E27FC236}">
                  <a16:creationId xmlns="" xmlns:a16="http://schemas.microsoft.com/office/drawing/2014/main" id="{27FC1F1B-34F3-4C6C-A163-6405DAC93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9450" y="3656013"/>
              <a:ext cx="263525" cy="4460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Line 250">
              <a:extLst>
                <a:ext uri="{FF2B5EF4-FFF2-40B4-BE49-F238E27FC236}">
                  <a16:creationId xmlns="" xmlns:a16="http://schemas.microsoft.com/office/drawing/2014/main" id="{5FD7E4C0-9DB9-44CC-ABD3-1A081EEE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625" y="4086225"/>
              <a:ext cx="627063" cy="190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Line 251">
              <a:extLst>
                <a:ext uri="{FF2B5EF4-FFF2-40B4-BE49-F238E27FC236}">
                  <a16:creationId xmlns="" xmlns:a16="http://schemas.microsoft.com/office/drawing/2014/main" id="{ED5CA322-7D2E-48CB-A273-FA3A3A5F7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9688" y="4105275"/>
              <a:ext cx="409575" cy="7715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Line 252">
              <a:extLst>
                <a:ext uri="{FF2B5EF4-FFF2-40B4-BE49-F238E27FC236}">
                  <a16:creationId xmlns="" xmlns:a16="http://schemas.microsoft.com/office/drawing/2014/main" id="{706B60C0-E578-4D24-88DB-E9919DE89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2438" y="4718050"/>
              <a:ext cx="274638" cy="1587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Line 253">
              <a:extLst>
                <a:ext uri="{FF2B5EF4-FFF2-40B4-BE49-F238E27FC236}">
                  <a16:creationId xmlns="" xmlns:a16="http://schemas.microsoft.com/office/drawing/2014/main" id="{955EF1D4-0EE8-4EF2-893C-8D750F096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0" y="4718050"/>
              <a:ext cx="425450" cy="31750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Line 254">
              <a:extLst>
                <a:ext uri="{FF2B5EF4-FFF2-40B4-BE49-F238E27FC236}">
                  <a16:creationId xmlns="" xmlns:a16="http://schemas.microsoft.com/office/drawing/2014/main" id="{4BB86E80-6C1A-4659-8C73-2D2EB254E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6175" y="4518025"/>
              <a:ext cx="293688" cy="5143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Line 255">
              <a:extLst>
                <a:ext uri="{FF2B5EF4-FFF2-40B4-BE49-F238E27FC236}">
                  <a16:creationId xmlns="" xmlns:a16="http://schemas.microsoft.com/office/drawing/2014/main" id="{763A23DE-9921-435E-BE84-0CD92367D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9863" y="4521200"/>
              <a:ext cx="577850" cy="16510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Line 256">
              <a:extLst>
                <a:ext uri="{FF2B5EF4-FFF2-40B4-BE49-F238E27FC236}">
                  <a16:creationId xmlns="" xmlns:a16="http://schemas.microsoft.com/office/drawing/2014/main" id="{45F90CC0-18EC-4C20-B63F-0CEC82C77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97713" y="4117975"/>
              <a:ext cx="204788" cy="5683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Line 257">
              <a:extLst>
                <a:ext uri="{FF2B5EF4-FFF2-40B4-BE49-F238E27FC236}">
                  <a16:creationId xmlns="" xmlns:a16="http://schemas.microsoft.com/office/drawing/2014/main" id="{3802E8DF-B3DA-4A8C-9FC7-2558D5BC2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2500" y="3795713"/>
              <a:ext cx="357188" cy="3222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Line 258">
              <a:extLst>
                <a:ext uri="{FF2B5EF4-FFF2-40B4-BE49-F238E27FC236}">
                  <a16:creationId xmlns="" xmlns:a16="http://schemas.microsoft.com/office/drawing/2014/main" id="{19776238-AE07-451A-A27A-C87E4B472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12038" y="3300413"/>
              <a:ext cx="247650" cy="49530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Line 259">
              <a:extLst>
                <a:ext uri="{FF2B5EF4-FFF2-40B4-BE49-F238E27FC236}">
                  <a16:creationId xmlns="" xmlns:a16="http://schemas.microsoft.com/office/drawing/2014/main" id="{FF56288E-303C-4A3C-ACE5-419EB47C1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2038" y="2587625"/>
              <a:ext cx="287338" cy="7127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Line 260">
              <a:extLst>
                <a:ext uri="{FF2B5EF4-FFF2-40B4-BE49-F238E27FC236}">
                  <a16:creationId xmlns="" xmlns:a16="http://schemas.microsoft.com/office/drawing/2014/main" id="{73E99F37-4871-40CF-96AD-97CD4F27C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16788" y="2551113"/>
              <a:ext cx="382588" cy="365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Line 261">
              <a:extLst>
                <a:ext uri="{FF2B5EF4-FFF2-40B4-BE49-F238E27FC236}">
                  <a16:creationId xmlns="" xmlns:a16="http://schemas.microsoft.com/office/drawing/2014/main" id="{7B8A7C4A-D8D2-446C-B417-C9467848F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59638" y="1997075"/>
              <a:ext cx="57150" cy="55403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Line 262">
              <a:extLst>
                <a:ext uri="{FF2B5EF4-FFF2-40B4-BE49-F238E27FC236}">
                  <a16:creationId xmlns="" xmlns:a16="http://schemas.microsoft.com/office/drawing/2014/main" id="{7A9CA8EB-F651-4833-BCD1-FFBF3C5C6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3050" y="1997075"/>
              <a:ext cx="636588" cy="15557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Line 263">
              <a:extLst>
                <a:ext uri="{FF2B5EF4-FFF2-40B4-BE49-F238E27FC236}">
                  <a16:creationId xmlns="" xmlns:a16="http://schemas.microsoft.com/office/drawing/2014/main" id="{D30A4CB6-2FA8-4971-987F-ED0CBAFBB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65875" y="1668463"/>
              <a:ext cx="266700" cy="4873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Line 264">
              <a:extLst>
                <a:ext uri="{FF2B5EF4-FFF2-40B4-BE49-F238E27FC236}">
                  <a16:creationId xmlns="" xmlns:a16="http://schemas.microsoft.com/office/drawing/2014/main" id="{FF54A9D2-5870-42D6-A3CA-4D07B5ACE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8675" y="1668463"/>
              <a:ext cx="457200" cy="28257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Line 265">
              <a:extLst>
                <a:ext uri="{FF2B5EF4-FFF2-40B4-BE49-F238E27FC236}">
                  <a16:creationId xmlns="" xmlns:a16="http://schemas.microsoft.com/office/drawing/2014/main" id="{913C37EB-2FD6-4278-B8F2-068F10680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48288" y="1855788"/>
              <a:ext cx="560388" cy="952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Line 266">
              <a:extLst>
                <a:ext uri="{FF2B5EF4-FFF2-40B4-BE49-F238E27FC236}">
                  <a16:creationId xmlns="" xmlns:a16="http://schemas.microsoft.com/office/drawing/2014/main" id="{629C5D1C-ABF8-4C46-AC88-0C1DA95C2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2350" y="2125663"/>
              <a:ext cx="409575" cy="31750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Line 267">
              <a:extLst>
                <a:ext uri="{FF2B5EF4-FFF2-40B4-BE49-F238E27FC236}">
                  <a16:creationId xmlns="" xmlns:a16="http://schemas.microsoft.com/office/drawing/2014/main" id="{ADB832DB-8B73-4ADE-AF21-8B00E7CAF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89488" y="2128838"/>
              <a:ext cx="42863" cy="3143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Line 268">
              <a:extLst>
                <a:ext uri="{FF2B5EF4-FFF2-40B4-BE49-F238E27FC236}">
                  <a16:creationId xmlns="" xmlns:a16="http://schemas.microsoft.com/office/drawing/2014/main" id="{A460E5AD-0E8A-450B-B65A-00B52ED5B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8288" y="1651000"/>
              <a:ext cx="263525" cy="2047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Line 269">
              <a:extLst>
                <a:ext uri="{FF2B5EF4-FFF2-40B4-BE49-F238E27FC236}">
                  <a16:creationId xmlns="" xmlns:a16="http://schemas.microsoft.com/office/drawing/2014/main" id="{AF4BE0D4-8F2D-4277-AF00-B5F551FBA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11813" y="1651000"/>
              <a:ext cx="182563" cy="4000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Line 270">
              <a:extLst>
                <a:ext uri="{FF2B5EF4-FFF2-40B4-BE49-F238E27FC236}">
                  <a16:creationId xmlns="" xmlns:a16="http://schemas.microsoft.com/office/drawing/2014/main" id="{DD507347-A9E1-4AEC-B5BC-490D00928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1675" y="2443163"/>
              <a:ext cx="320675" cy="3397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Line 271">
              <a:extLst>
                <a:ext uri="{FF2B5EF4-FFF2-40B4-BE49-F238E27FC236}">
                  <a16:creationId xmlns="" xmlns:a16="http://schemas.microsoft.com/office/drawing/2014/main" id="{95F910EA-F53C-4D60-9FA7-018784907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7050" y="3052763"/>
              <a:ext cx="274638" cy="3333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Line 272">
              <a:extLst>
                <a:ext uri="{FF2B5EF4-FFF2-40B4-BE49-F238E27FC236}">
                  <a16:creationId xmlns="" xmlns:a16="http://schemas.microsoft.com/office/drawing/2014/main" id="{CEB49AFE-0CE5-42C2-9F48-AFC4BF6B2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050" y="3052763"/>
              <a:ext cx="106363" cy="21113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Line 273">
              <a:extLst>
                <a:ext uri="{FF2B5EF4-FFF2-40B4-BE49-F238E27FC236}">
                  <a16:creationId xmlns="" xmlns:a16="http://schemas.microsoft.com/office/drawing/2014/main" id="{2D9FEA22-BD81-4483-8A76-651C90FA8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9450" y="4102100"/>
              <a:ext cx="323850" cy="6238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Line 274">
              <a:extLst>
                <a:ext uri="{FF2B5EF4-FFF2-40B4-BE49-F238E27FC236}">
                  <a16:creationId xmlns="" xmlns:a16="http://schemas.microsoft.com/office/drawing/2014/main" id="{07CF2388-E8D9-4D20-8A97-4A01CF488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9263" y="4876800"/>
              <a:ext cx="204788" cy="1031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Line 275">
              <a:extLst>
                <a:ext uri="{FF2B5EF4-FFF2-40B4-BE49-F238E27FC236}">
                  <a16:creationId xmlns="" xmlns:a16="http://schemas.microsoft.com/office/drawing/2014/main" id="{12D6E93F-9FA8-41F9-9B4E-FA2AC2508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9863" y="4243388"/>
              <a:ext cx="668338" cy="27463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Line 276">
              <a:extLst>
                <a:ext uri="{FF2B5EF4-FFF2-40B4-BE49-F238E27FC236}">
                  <a16:creationId xmlns="" xmlns:a16="http://schemas.microsoft.com/office/drawing/2014/main" id="{05D67A0E-E3A0-4369-9E35-2BACEFB6A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9688" y="3138488"/>
              <a:ext cx="192088" cy="657225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Line 277">
              <a:extLst>
                <a:ext uri="{FF2B5EF4-FFF2-40B4-BE49-F238E27FC236}">
                  <a16:creationId xmlns="" xmlns:a16="http://schemas.microsoft.com/office/drawing/2014/main" id="{28720E07-9082-46C4-B8DE-7F0954B75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5875" y="1668463"/>
              <a:ext cx="893763" cy="3286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Line 278">
              <a:extLst>
                <a:ext uri="{FF2B5EF4-FFF2-40B4-BE49-F238E27FC236}">
                  <a16:creationId xmlns="" xmlns:a16="http://schemas.microsoft.com/office/drawing/2014/main" id="{E8760F3C-021A-43F1-895E-0EAA0B9B7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6588" y="2366963"/>
              <a:ext cx="349250" cy="2968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Line 279">
              <a:extLst>
                <a:ext uri="{FF2B5EF4-FFF2-40B4-BE49-F238E27FC236}">
                  <a16:creationId xmlns="" xmlns:a16="http://schemas.microsoft.com/office/drawing/2014/main" id="{C37D2B6E-B983-4A21-88C4-A54BD9BB3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4375" y="1925638"/>
              <a:ext cx="703263" cy="12541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Line 280">
              <a:extLst>
                <a:ext uri="{FF2B5EF4-FFF2-40B4-BE49-F238E27FC236}">
                  <a16:creationId xmlns="" xmlns:a16="http://schemas.microsoft.com/office/drawing/2014/main" id="{8CFDEE18-DC41-434B-8C11-413EBDDA3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9375" y="2587625"/>
              <a:ext cx="73025" cy="19843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Line 281">
              <a:extLst>
                <a:ext uri="{FF2B5EF4-FFF2-40B4-BE49-F238E27FC236}">
                  <a16:creationId xmlns="" xmlns:a16="http://schemas.microsoft.com/office/drawing/2014/main" id="{10B82D69-62DC-4126-AC7F-4200F490F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786063"/>
              <a:ext cx="476250" cy="207963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Line 282">
              <a:extLst>
                <a:ext uri="{FF2B5EF4-FFF2-40B4-BE49-F238E27FC236}">
                  <a16:creationId xmlns="" xmlns:a16="http://schemas.microsoft.com/office/drawing/2014/main" id="{C54F5FCD-15B0-4EE0-8BD1-E98AA2FD5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6150" y="2994025"/>
              <a:ext cx="115888" cy="3063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Line 283">
              <a:extLst>
                <a:ext uri="{FF2B5EF4-FFF2-40B4-BE49-F238E27FC236}">
                  <a16:creationId xmlns="" xmlns:a16="http://schemas.microsoft.com/office/drawing/2014/main" id="{C817DE70-5CA4-4630-B522-30DA19CF9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4965700"/>
              <a:ext cx="492125" cy="247650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Line 284">
              <a:extLst>
                <a:ext uri="{FF2B5EF4-FFF2-40B4-BE49-F238E27FC236}">
                  <a16:creationId xmlns="" xmlns:a16="http://schemas.microsoft.com/office/drawing/2014/main" id="{EE0C0137-84A2-41B7-858F-8683B5837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6175" y="4729163"/>
              <a:ext cx="406400" cy="484188"/>
            </a:xfrm>
            <a:prstGeom prst="line">
              <a:avLst/>
            </a:prstGeom>
            <a:noFill/>
            <a:ln w="3175" cap="flat">
              <a:solidFill>
                <a:srgbClr val="161714">
                  <a:alpha val="1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3" name="Freeform 288">
            <a:extLst>
              <a:ext uri="{FF2B5EF4-FFF2-40B4-BE49-F238E27FC236}">
                <a16:creationId xmlns="" xmlns:a16="http://schemas.microsoft.com/office/drawing/2014/main" id="{20640AD7-77B9-4B36-8E84-7BAE9BB57D79}"/>
              </a:ext>
            </a:extLst>
          </p:cNvPr>
          <p:cNvSpPr>
            <a:spLocks/>
          </p:cNvSpPr>
          <p:nvPr/>
        </p:nvSpPr>
        <p:spPr bwMode="auto">
          <a:xfrm>
            <a:off x="6518829" y="1784465"/>
            <a:ext cx="52247" cy="55618"/>
          </a:xfrm>
          <a:custGeom>
            <a:avLst/>
            <a:gdLst>
              <a:gd name="T0" fmla="*/ 14 w 15"/>
              <a:gd name="T1" fmla="*/ 9 h 16"/>
              <a:gd name="T2" fmla="*/ 6 w 15"/>
              <a:gd name="T3" fmla="*/ 15 h 16"/>
              <a:gd name="T4" fmla="*/ 0 w 15"/>
              <a:gd name="T5" fmla="*/ 7 h 16"/>
              <a:gd name="T6" fmla="*/ 8 w 15"/>
              <a:gd name="T7" fmla="*/ 1 h 16"/>
              <a:gd name="T8" fmla="*/ 14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4" y="9"/>
                </a:moveTo>
                <a:cubicBezTo>
                  <a:pt x="14" y="13"/>
                  <a:pt x="10" y="16"/>
                  <a:pt x="6" y="15"/>
                </a:cubicBezTo>
                <a:cubicBezTo>
                  <a:pt x="2" y="15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289">
            <a:extLst>
              <a:ext uri="{FF2B5EF4-FFF2-40B4-BE49-F238E27FC236}">
                <a16:creationId xmlns="" xmlns:a16="http://schemas.microsoft.com/office/drawing/2014/main" id="{CAB42FD9-14F9-47A7-AF97-D1B9851BD53D}"/>
              </a:ext>
            </a:extLst>
          </p:cNvPr>
          <p:cNvSpPr>
            <a:spLocks/>
          </p:cNvSpPr>
          <p:nvPr/>
        </p:nvSpPr>
        <p:spPr bwMode="auto">
          <a:xfrm>
            <a:off x="6272766" y="2011990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1" y="3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290">
            <a:extLst>
              <a:ext uri="{FF2B5EF4-FFF2-40B4-BE49-F238E27FC236}">
                <a16:creationId xmlns="" xmlns:a16="http://schemas.microsoft.com/office/drawing/2014/main" id="{45B4BAE2-F236-4DD3-9DE2-FC27D807A481}"/>
              </a:ext>
            </a:extLst>
          </p:cNvPr>
          <p:cNvSpPr>
            <a:spLocks/>
          </p:cNvSpPr>
          <p:nvPr/>
        </p:nvSpPr>
        <p:spPr bwMode="auto">
          <a:xfrm>
            <a:off x="5561541" y="2330524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291">
            <a:extLst>
              <a:ext uri="{FF2B5EF4-FFF2-40B4-BE49-F238E27FC236}">
                <a16:creationId xmlns="" xmlns:a16="http://schemas.microsoft.com/office/drawing/2014/main" id="{900ADE83-A7C9-4C01-B43A-C02CEEEED445}"/>
              </a:ext>
            </a:extLst>
          </p:cNvPr>
          <p:cNvSpPr>
            <a:spLocks/>
          </p:cNvSpPr>
          <p:nvPr/>
        </p:nvSpPr>
        <p:spPr bwMode="auto">
          <a:xfrm>
            <a:off x="5817717" y="2537824"/>
            <a:ext cx="55618" cy="52247"/>
          </a:xfrm>
          <a:custGeom>
            <a:avLst/>
            <a:gdLst>
              <a:gd name="T0" fmla="*/ 15 w 16"/>
              <a:gd name="T1" fmla="*/ 8 h 15"/>
              <a:gd name="T2" fmla="*/ 7 w 16"/>
              <a:gd name="T3" fmla="*/ 14 h 15"/>
              <a:gd name="T4" fmla="*/ 1 w 16"/>
              <a:gd name="T5" fmla="*/ 6 h 15"/>
              <a:gd name="T6" fmla="*/ 9 w 16"/>
              <a:gd name="T7" fmla="*/ 0 h 15"/>
              <a:gd name="T8" fmla="*/ 15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5" y="8"/>
                </a:moveTo>
                <a:cubicBezTo>
                  <a:pt x="15" y="12"/>
                  <a:pt x="11" y="15"/>
                  <a:pt x="7" y="14"/>
                </a:cubicBezTo>
                <a:cubicBezTo>
                  <a:pt x="3" y="14"/>
                  <a:pt x="0" y="10"/>
                  <a:pt x="1" y="6"/>
                </a:cubicBezTo>
                <a:cubicBezTo>
                  <a:pt x="1" y="2"/>
                  <a:pt x="5" y="0"/>
                  <a:pt x="9" y="0"/>
                </a:cubicBezTo>
                <a:cubicBezTo>
                  <a:pt x="13" y="1"/>
                  <a:pt x="16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292">
            <a:extLst>
              <a:ext uri="{FF2B5EF4-FFF2-40B4-BE49-F238E27FC236}">
                <a16:creationId xmlns="" xmlns:a16="http://schemas.microsoft.com/office/drawing/2014/main" id="{CCBB7AEE-723F-43BB-8F83-5DB077B30684}"/>
              </a:ext>
            </a:extLst>
          </p:cNvPr>
          <p:cNvSpPr>
            <a:spLocks/>
          </p:cNvSpPr>
          <p:nvPr/>
        </p:nvSpPr>
        <p:spPr bwMode="auto">
          <a:xfrm>
            <a:off x="5334017" y="3026580"/>
            <a:ext cx="52247" cy="53932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1"/>
                  <a:pt x="15" y="5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293">
            <a:extLst>
              <a:ext uri="{FF2B5EF4-FFF2-40B4-BE49-F238E27FC236}">
                <a16:creationId xmlns="" xmlns:a16="http://schemas.microsoft.com/office/drawing/2014/main" id="{060D8915-6E3B-4823-B68E-169F9E5B6EA5}"/>
              </a:ext>
            </a:extLst>
          </p:cNvPr>
          <p:cNvSpPr>
            <a:spLocks/>
          </p:cNvSpPr>
          <p:nvPr/>
        </p:nvSpPr>
        <p:spPr bwMode="auto">
          <a:xfrm>
            <a:off x="5143570" y="3208600"/>
            <a:ext cx="53932" cy="57302"/>
          </a:xfrm>
          <a:custGeom>
            <a:avLst/>
            <a:gdLst>
              <a:gd name="T0" fmla="*/ 15 w 15"/>
              <a:gd name="T1" fmla="*/ 9 h 16"/>
              <a:gd name="T2" fmla="*/ 7 w 15"/>
              <a:gd name="T3" fmla="*/ 15 h 16"/>
              <a:gd name="T4" fmla="*/ 1 w 15"/>
              <a:gd name="T5" fmla="*/ 7 h 16"/>
              <a:gd name="T6" fmla="*/ 9 w 15"/>
              <a:gd name="T7" fmla="*/ 1 h 16"/>
              <a:gd name="T8" fmla="*/ 15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9"/>
                </a:moveTo>
                <a:cubicBezTo>
                  <a:pt x="14" y="13"/>
                  <a:pt x="11" y="16"/>
                  <a:pt x="7" y="15"/>
                </a:cubicBezTo>
                <a:cubicBezTo>
                  <a:pt x="3" y="15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Freeform 294">
            <a:extLst>
              <a:ext uri="{FF2B5EF4-FFF2-40B4-BE49-F238E27FC236}">
                <a16:creationId xmlns="" xmlns:a16="http://schemas.microsoft.com/office/drawing/2014/main" id="{81AC65B7-4E5D-4AE4-8947-EC055C0637CD}"/>
              </a:ext>
            </a:extLst>
          </p:cNvPr>
          <p:cNvSpPr>
            <a:spLocks/>
          </p:cNvSpPr>
          <p:nvPr/>
        </p:nvSpPr>
        <p:spPr bwMode="auto">
          <a:xfrm>
            <a:off x="5403117" y="3227138"/>
            <a:ext cx="53932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Freeform 295">
            <a:extLst>
              <a:ext uri="{FF2B5EF4-FFF2-40B4-BE49-F238E27FC236}">
                <a16:creationId xmlns="" xmlns:a16="http://schemas.microsoft.com/office/drawing/2014/main" id="{649BE466-3D5E-4AB5-949F-0175B8C3F6F6}"/>
              </a:ext>
            </a:extLst>
          </p:cNvPr>
          <p:cNvSpPr>
            <a:spLocks/>
          </p:cNvSpPr>
          <p:nvPr/>
        </p:nvSpPr>
        <p:spPr bwMode="auto">
          <a:xfrm>
            <a:off x="5301995" y="3415899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0" y="2"/>
                  <a:pt x="4" y="0"/>
                  <a:pt x="8" y="0"/>
                </a:cubicBezTo>
                <a:cubicBezTo>
                  <a:pt x="12" y="0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296">
            <a:extLst>
              <a:ext uri="{FF2B5EF4-FFF2-40B4-BE49-F238E27FC236}">
                <a16:creationId xmlns="" xmlns:a16="http://schemas.microsoft.com/office/drawing/2014/main" id="{CF7D6973-D465-4298-A440-BACEB9A383EF}"/>
              </a:ext>
            </a:extLst>
          </p:cNvPr>
          <p:cNvSpPr>
            <a:spLocks/>
          </p:cNvSpPr>
          <p:nvPr/>
        </p:nvSpPr>
        <p:spPr bwMode="auto">
          <a:xfrm>
            <a:off x="5087954" y="3805219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5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0"/>
                </a:cubicBezTo>
                <a:cubicBezTo>
                  <a:pt x="13" y="1"/>
                  <a:pt x="15" y="5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297">
            <a:extLst>
              <a:ext uri="{FF2B5EF4-FFF2-40B4-BE49-F238E27FC236}">
                <a16:creationId xmlns="" xmlns:a16="http://schemas.microsoft.com/office/drawing/2014/main" id="{240CCA12-D706-4344-B8D6-F8B9C8A8425B}"/>
              </a:ext>
            </a:extLst>
          </p:cNvPr>
          <p:cNvSpPr>
            <a:spLocks/>
          </p:cNvSpPr>
          <p:nvPr/>
        </p:nvSpPr>
        <p:spPr bwMode="auto">
          <a:xfrm>
            <a:off x="5473902" y="3629941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298">
            <a:extLst>
              <a:ext uri="{FF2B5EF4-FFF2-40B4-BE49-F238E27FC236}">
                <a16:creationId xmlns="" xmlns:a16="http://schemas.microsoft.com/office/drawing/2014/main" id="{26356CC1-274F-4002-9AAC-C5DECC38EADF}"/>
              </a:ext>
            </a:extLst>
          </p:cNvPr>
          <p:cNvSpPr>
            <a:spLocks/>
          </p:cNvSpPr>
          <p:nvPr/>
        </p:nvSpPr>
        <p:spPr bwMode="auto">
          <a:xfrm>
            <a:off x="5298624" y="3926566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5"/>
                </a:cubicBezTo>
                <a:cubicBezTo>
                  <a:pt x="2" y="14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1"/>
                  <a:pt x="15" y="5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299">
            <a:extLst>
              <a:ext uri="{FF2B5EF4-FFF2-40B4-BE49-F238E27FC236}">
                <a16:creationId xmlns="" xmlns:a16="http://schemas.microsoft.com/office/drawing/2014/main" id="{64BC4EB5-2A5A-40F2-BBCA-C269A4DB3F03}"/>
              </a:ext>
            </a:extLst>
          </p:cNvPr>
          <p:cNvSpPr>
            <a:spLocks/>
          </p:cNvSpPr>
          <p:nvPr/>
        </p:nvSpPr>
        <p:spPr bwMode="auto">
          <a:xfrm>
            <a:off x="5204244" y="4091731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7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300">
            <a:extLst>
              <a:ext uri="{FF2B5EF4-FFF2-40B4-BE49-F238E27FC236}">
                <a16:creationId xmlns="" xmlns:a16="http://schemas.microsoft.com/office/drawing/2014/main" id="{C46E0383-C3CE-4D2E-A8D4-27C9916497B6}"/>
              </a:ext>
            </a:extLst>
          </p:cNvPr>
          <p:cNvSpPr>
            <a:spLocks/>
          </p:cNvSpPr>
          <p:nvPr/>
        </p:nvSpPr>
        <p:spPr bwMode="auto">
          <a:xfrm>
            <a:off x="5516037" y="4052968"/>
            <a:ext cx="52247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3"/>
                  <a:pt x="11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301">
            <a:extLst>
              <a:ext uri="{FF2B5EF4-FFF2-40B4-BE49-F238E27FC236}">
                <a16:creationId xmlns="" xmlns:a16="http://schemas.microsoft.com/office/drawing/2014/main" id="{9D3834CF-5B16-4B21-837B-16340748382C}"/>
              </a:ext>
            </a:extLst>
          </p:cNvPr>
          <p:cNvSpPr>
            <a:spLocks/>
          </p:cNvSpPr>
          <p:nvPr/>
        </p:nvSpPr>
        <p:spPr bwMode="auto">
          <a:xfrm>
            <a:off x="5859852" y="4105214"/>
            <a:ext cx="52247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3"/>
                  <a:pt x="11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302">
            <a:extLst>
              <a:ext uri="{FF2B5EF4-FFF2-40B4-BE49-F238E27FC236}">
                <a16:creationId xmlns="" xmlns:a16="http://schemas.microsoft.com/office/drawing/2014/main" id="{1462D743-07CF-4A0D-92DC-7C63534BF826}"/>
              </a:ext>
            </a:extLst>
          </p:cNvPr>
          <p:cNvSpPr>
            <a:spLocks/>
          </p:cNvSpPr>
          <p:nvPr/>
        </p:nvSpPr>
        <p:spPr bwMode="auto">
          <a:xfrm>
            <a:off x="5526149" y="4749024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303">
            <a:extLst>
              <a:ext uri="{FF2B5EF4-FFF2-40B4-BE49-F238E27FC236}">
                <a16:creationId xmlns="" xmlns:a16="http://schemas.microsoft.com/office/drawing/2014/main" id="{7DD45F79-2C46-45B7-BF5A-ACD377D28FD6}"/>
              </a:ext>
            </a:extLst>
          </p:cNvPr>
          <p:cNvSpPr>
            <a:spLocks/>
          </p:cNvSpPr>
          <p:nvPr/>
        </p:nvSpPr>
        <p:spPr bwMode="auto">
          <a:xfrm>
            <a:off x="6164902" y="4654644"/>
            <a:ext cx="52247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3"/>
                  <a:pt x="10" y="15"/>
                  <a:pt x="6" y="15"/>
                </a:cubicBezTo>
                <a:cubicBezTo>
                  <a:pt x="2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304">
            <a:extLst>
              <a:ext uri="{FF2B5EF4-FFF2-40B4-BE49-F238E27FC236}">
                <a16:creationId xmlns="" xmlns:a16="http://schemas.microsoft.com/office/drawing/2014/main" id="{1A839DA3-3E44-431B-85BE-0D2FA297E16C}"/>
              </a:ext>
            </a:extLst>
          </p:cNvPr>
          <p:cNvSpPr>
            <a:spLocks/>
          </p:cNvSpPr>
          <p:nvPr/>
        </p:nvSpPr>
        <p:spPr bwMode="auto">
          <a:xfrm>
            <a:off x="6594671" y="4760821"/>
            <a:ext cx="53932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305">
            <a:extLst>
              <a:ext uri="{FF2B5EF4-FFF2-40B4-BE49-F238E27FC236}">
                <a16:creationId xmlns="" xmlns:a16="http://schemas.microsoft.com/office/drawing/2014/main" id="{6D159BF9-6C9D-4C42-B308-C80D84AABCA3}"/>
              </a:ext>
            </a:extLst>
          </p:cNvPr>
          <p:cNvSpPr>
            <a:spLocks/>
          </p:cNvSpPr>
          <p:nvPr/>
        </p:nvSpPr>
        <p:spPr bwMode="auto">
          <a:xfrm>
            <a:off x="7041293" y="5089468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0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306">
            <a:extLst>
              <a:ext uri="{FF2B5EF4-FFF2-40B4-BE49-F238E27FC236}">
                <a16:creationId xmlns="" xmlns:a16="http://schemas.microsoft.com/office/drawing/2014/main" id="{CA637381-2CD5-40A6-B217-9CBD61E8DDF0}"/>
              </a:ext>
            </a:extLst>
          </p:cNvPr>
          <p:cNvSpPr>
            <a:spLocks/>
          </p:cNvSpPr>
          <p:nvPr/>
        </p:nvSpPr>
        <p:spPr bwMode="auto">
          <a:xfrm>
            <a:off x="7037922" y="5274858"/>
            <a:ext cx="52247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3"/>
                  <a:pt x="10" y="15"/>
                  <a:pt x="6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307">
            <a:extLst>
              <a:ext uri="{FF2B5EF4-FFF2-40B4-BE49-F238E27FC236}">
                <a16:creationId xmlns="" xmlns:a16="http://schemas.microsoft.com/office/drawing/2014/main" id="{D1E71799-3436-4029-9FEF-1E0B327AE216}"/>
              </a:ext>
            </a:extLst>
          </p:cNvPr>
          <p:cNvSpPr>
            <a:spLocks/>
          </p:cNvSpPr>
          <p:nvPr/>
        </p:nvSpPr>
        <p:spPr bwMode="auto">
          <a:xfrm>
            <a:off x="7132302" y="4749024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308">
            <a:extLst>
              <a:ext uri="{FF2B5EF4-FFF2-40B4-BE49-F238E27FC236}">
                <a16:creationId xmlns="" xmlns:a16="http://schemas.microsoft.com/office/drawing/2014/main" id="{2B146EF4-441C-4866-97DF-B15AC123E3CF}"/>
              </a:ext>
            </a:extLst>
          </p:cNvPr>
          <p:cNvSpPr>
            <a:spLocks/>
          </p:cNvSpPr>
          <p:nvPr/>
        </p:nvSpPr>
        <p:spPr bwMode="auto">
          <a:xfrm>
            <a:off x="7353086" y="4553522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309">
            <a:extLst>
              <a:ext uri="{FF2B5EF4-FFF2-40B4-BE49-F238E27FC236}">
                <a16:creationId xmlns="" xmlns:a16="http://schemas.microsoft.com/office/drawing/2014/main" id="{337C80E0-974A-4CED-BC1C-8E3F34E87FD1}"/>
              </a:ext>
            </a:extLst>
          </p:cNvPr>
          <p:cNvSpPr>
            <a:spLocks/>
          </p:cNvSpPr>
          <p:nvPr/>
        </p:nvSpPr>
        <p:spPr bwMode="auto">
          <a:xfrm>
            <a:off x="7963188" y="4718687"/>
            <a:ext cx="52247" cy="52247"/>
          </a:xfrm>
          <a:custGeom>
            <a:avLst/>
            <a:gdLst>
              <a:gd name="T0" fmla="*/ 14 w 15"/>
              <a:gd name="T1" fmla="*/ 8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310">
            <a:extLst>
              <a:ext uri="{FF2B5EF4-FFF2-40B4-BE49-F238E27FC236}">
                <a16:creationId xmlns="" xmlns:a16="http://schemas.microsoft.com/office/drawing/2014/main" id="{717E4D35-C498-428E-9950-DB354E5359EC}"/>
              </a:ext>
            </a:extLst>
          </p:cNvPr>
          <p:cNvSpPr>
            <a:spLocks/>
          </p:cNvSpPr>
          <p:nvPr/>
        </p:nvSpPr>
        <p:spPr bwMode="auto">
          <a:xfrm>
            <a:off x="7892403" y="4781045"/>
            <a:ext cx="52247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3"/>
                  <a:pt x="10" y="15"/>
                  <a:pt x="6" y="15"/>
                </a:cubicBezTo>
                <a:cubicBezTo>
                  <a:pt x="2" y="15"/>
                  <a:pt x="0" y="11"/>
                  <a:pt x="0" y="7"/>
                </a:cubicBezTo>
                <a:cubicBezTo>
                  <a:pt x="0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311">
            <a:extLst>
              <a:ext uri="{FF2B5EF4-FFF2-40B4-BE49-F238E27FC236}">
                <a16:creationId xmlns="" xmlns:a16="http://schemas.microsoft.com/office/drawing/2014/main" id="{F7157B8A-FDE4-440C-8A04-386203248BA9}"/>
              </a:ext>
            </a:extLst>
          </p:cNvPr>
          <p:cNvSpPr>
            <a:spLocks/>
          </p:cNvSpPr>
          <p:nvPr/>
        </p:nvSpPr>
        <p:spPr bwMode="auto">
          <a:xfrm>
            <a:off x="8148579" y="4196224"/>
            <a:ext cx="52247" cy="55618"/>
          </a:xfrm>
          <a:custGeom>
            <a:avLst/>
            <a:gdLst>
              <a:gd name="T0" fmla="*/ 15 w 15"/>
              <a:gd name="T1" fmla="*/ 9 h 16"/>
              <a:gd name="T2" fmla="*/ 7 w 15"/>
              <a:gd name="T3" fmla="*/ 15 h 16"/>
              <a:gd name="T4" fmla="*/ 1 w 15"/>
              <a:gd name="T5" fmla="*/ 7 h 16"/>
              <a:gd name="T6" fmla="*/ 8 w 15"/>
              <a:gd name="T7" fmla="*/ 1 h 16"/>
              <a:gd name="T8" fmla="*/ 15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9"/>
                </a:moveTo>
                <a:cubicBezTo>
                  <a:pt x="14" y="13"/>
                  <a:pt x="11" y="16"/>
                  <a:pt x="7" y="15"/>
                </a:cubicBezTo>
                <a:cubicBezTo>
                  <a:pt x="3" y="15"/>
                  <a:pt x="0" y="11"/>
                  <a:pt x="1" y="7"/>
                </a:cubicBezTo>
                <a:cubicBezTo>
                  <a:pt x="1" y="3"/>
                  <a:pt x="5" y="0"/>
                  <a:pt x="8" y="1"/>
                </a:cubicBezTo>
                <a:cubicBezTo>
                  <a:pt x="12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312">
            <a:extLst>
              <a:ext uri="{FF2B5EF4-FFF2-40B4-BE49-F238E27FC236}">
                <a16:creationId xmlns="" xmlns:a16="http://schemas.microsoft.com/office/drawing/2014/main" id="{BE5B5934-8224-4AC5-AE34-79D29B1E16AB}"/>
              </a:ext>
            </a:extLst>
          </p:cNvPr>
          <p:cNvSpPr>
            <a:spLocks/>
          </p:cNvSpPr>
          <p:nvPr/>
        </p:nvSpPr>
        <p:spPr bwMode="auto">
          <a:xfrm>
            <a:off x="8505876" y="3997351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1 w 15"/>
              <a:gd name="T5" fmla="*/ 6 h 15"/>
              <a:gd name="T6" fmla="*/ 9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1" y="6"/>
                </a:cubicBezTo>
                <a:cubicBezTo>
                  <a:pt x="1" y="3"/>
                  <a:pt x="5" y="0"/>
                  <a:pt x="9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Freeform 313">
            <a:extLst>
              <a:ext uri="{FF2B5EF4-FFF2-40B4-BE49-F238E27FC236}">
                <a16:creationId xmlns="" xmlns:a16="http://schemas.microsoft.com/office/drawing/2014/main" id="{DDB3A01B-6E29-495A-BCC8-220DD6A622E7}"/>
              </a:ext>
            </a:extLst>
          </p:cNvPr>
          <p:cNvSpPr>
            <a:spLocks/>
          </p:cNvSpPr>
          <p:nvPr/>
        </p:nvSpPr>
        <p:spPr bwMode="auto">
          <a:xfrm>
            <a:off x="8130039" y="3506909"/>
            <a:ext cx="53932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Freeform 314">
            <a:extLst>
              <a:ext uri="{FF2B5EF4-FFF2-40B4-BE49-F238E27FC236}">
                <a16:creationId xmlns="" xmlns:a16="http://schemas.microsoft.com/office/drawing/2014/main" id="{EE608CC6-3075-4CC6-9ADC-5DDA58F22E01}"/>
              </a:ext>
            </a:extLst>
          </p:cNvPr>
          <p:cNvSpPr>
            <a:spLocks/>
          </p:cNvSpPr>
          <p:nvPr/>
        </p:nvSpPr>
        <p:spPr bwMode="auto">
          <a:xfrm>
            <a:off x="8558122" y="3769826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Freeform 315">
            <a:extLst>
              <a:ext uri="{FF2B5EF4-FFF2-40B4-BE49-F238E27FC236}">
                <a16:creationId xmlns="" xmlns:a16="http://schemas.microsoft.com/office/drawing/2014/main" id="{C7DEE283-F35B-4555-8255-8442CA423915}"/>
              </a:ext>
            </a:extLst>
          </p:cNvPr>
          <p:cNvSpPr>
            <a:spLocks/>
          </p:cNvSpPr>
          <p:nvPr/>
        </p:nvSpPr>
        <p:spPr bwMode="auto">
          <a:xfrm>
            <a:off x="8295205" y="3247363"/>
            <a:ext cx="52247" cy="57302"/>
          </a:xfrm>
          <a:custGeom>
            <a:avLst/>
            <a:gdLst>
              <a:gd name="T0" fmla="*/ 14 w 15"/>
              <a:gd name="T1" fmla="*/ 9 h 16"/>
              <a:gd name="T2" fmla="*/ 6 w 15"/>
              <a:gd name="T3" fmla="*/ 15 h 16"/>
              <a:gd name="T4" fmla="*/ 0 w 15"/>
              <a:gd name="T5" fmla="*/ 7 h 16"/>
              <a:gd name="T6" fmla="*/ 8 w 15"/>
              <a:gd name="T7" fmla="*/ 1 h 16"/>
              <a:gd name="T8" fmla="*/ 14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4" y="9"/>
                </a:moveTo>
                <a:cubicBezTo>
                  <a:pt x="14" y="13"/>
                  <a:pt x="10" y="16"/>
                  <a:pt x="6" y="15"/>
                </a:cubicBezTo>
                <a:cubicBezTo>
                  <a:pt x="2" y="15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Freeform 316">
            <a:extLst>
              <a:ext uri="{FF2B5EF4-FFF2-40B4-BE49-F238E27FC236}">
                <a16:creationId xmlns="" xmlns:a16="http://schemas.microsoft.com/office/drawing/2014/main" id="{25C8677D-F66A-4CD4-BB89-B1F4B7DBA744}"/>
              </a:ext>
            </a:extLst>
          </p:cNvPr>
          <p:cNvSpPr>
            <a:spLocks/>
          </p:cNvSpPr>
          <p:nvPr/>
        </p:nvSpPr>
        <p:spPr bwMode="auto">
          <a:xfrm>
            <a:off x="8758681" y="3083883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1 w 15"/>
              <a:gd name="T5" fmla="*/ 7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0"/>
                  <a:pt x="1" y="7"/>
                </a:cubicBezTo>
                <a:cubicBezTo>
                  <a:pt x="1" y="3"/>
                  <a:pt x="5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Freeform 317">
            <a:extLst>
              <a:ext uri="{FF2B5EF4-FFF2-40B4-BE49-F238E27FC236}">
                <a16:creationId xmlns="" xmlns:a16="http://schemas.microsoft.com/office/drawing/2014/main" id="{144B1499-8B6E-45AF-A670-74BB29CF7C18}"/>
              </a:ext>
            </a:extLst>
          </p:cNvPr>
          <p:cNvSpPr>
            <a:spLocks/>
          </p:cNvSpPr>
          <p:nvPr/>
        </p:nvSpPr>
        <p:spPr bwMode="auto">
          <a:xfrm>
            <a:off x="8175544" y="2925458"/>
            <a:ext cx="53932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3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Freeform 318">
            <a:extLst>
              <a:ext uri="{FF2B5EF4-FFF2-40B4-BE49-F238E27FC236}">
                <a16:creationId xmlns="" xmlns:a16="http://schemas.microsoft.com/office/drawing/2014/main" id="{1F899483-535E-40C3-BCF5-5EBE6310E9F8}"/>
              </a:ext>
            </a:extLst>
          </p:cNvPr>
          <p:cNvSpPr>
            <a:spLocks/>
          </p:cNvSpPr>
          <p:nvPr/>
        </p:nvSpPr>
        <p:spPr bwMode="auto">
          <a:xfrm>
            <a:off x="8681154" y="2704675"/>
            <a:ext cx="52247" cy="53932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3"/>
                  <a:pt x="11" y="15"/>
                  <a:pt x="7" y="15"/>
                </a:cubicBezTo>
                <a:cubicBezTo>
                  <a:pt x="3" y="15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" name="Freeform 319">
            <a:extLst>
              <a:ext uri="{FF2B5EF4-FFF2-40B4-BE49-F238E27FC236}">
                <a16:creationId xmlns="" xmlns:a16="http://schemas.microsoft.com/office/drawing/2014/main" id="{4F7AEB82-FC3C-45F6-BFA9-BDB999A09FD0}"/>
              </a:ext>
            </a:extLst>
          </p:cNvPr>
          <p:cNvSpPr>
            <a:spLocks/>
          </p:cNvSpPr>
          <p:nvPr/>
        </p:nvSpPr>
        <p:spPr bwMode="auto">
          <a:xfrm>
            <a:off x="8600257" y="2495690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0" y="2"/>
                  <a:pt x="4" y="0"/>
                  <a:pt x="8" y="0"/>
                </a:cubicBezTo>
                <a:cubicBezTo>
                  <a:pt x="12" y="0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" name="Freeform 320">
            <a:extLst>
              <a:ext uri="{FF2B5EF4-FFF2-40B4-BE49-F238E27FC236}">
                <a16:creationId xmlns="" xmlns:a16="http://schemas.microsoft.com/office/drawing/2014/main" id="{476E1EDD-B8EB-4084-9CB1-9ECCC1F93DB7}"/>
              </a:ext>
            </a:extLst>
          </p:cNvPr>
          <p:cNvSpPr>
            <a:spLocks/>
          </p:cNvSpPr>
          <p:nvPr/>
        </p:nvSpPr>
        <p:spPr bwMode="auto">
          <a:xfrm>
            <a:off x="8217678" y="2576587"/>
            <a:ext cx="53932" cy="55618"/>
          </a:xfrm>
          <a:custGeom>
            <a:avLst/>
            <a:gdLst>
              <a:gd name="T0" fmla="*/ 14 w 15"/>
              <a:gd name="T1" fmla="*/ 9 h 16"/>
              <a:gd name="T2" fmla="*/ 7 w 15"/>
              <a:gd name="T3" fmla="*/ 15 h 16"/>
              <a:gd name="T4" fmla="*/ 0 w 15"/>
              <a:gd name="T5" fmla="*/ 7 h 16"/>
              <a:gd name="T6" fmla="*/ 8 w 15"/>
              <a:gd name="T7" fmla="*/ 1 h 16"/>
              <a:gd name="T8" fmla="*/ 14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4" y="9"/>
                </a:moveTo>
                <a:cubicBezTo>
                  <a:pt x="14" y="13"/>
                  <a:pt x="10" y="16"/>
                  <a:pt x="7" y="15"/>
                </a:cubicBezTo>
                <a:cubicBezTo>
                  <a:pt x="3" y="15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" name="Freeform 321">
            <a:extLst>
              <a:ext uri="{FF2B5EF4-FFF2-40B4-BE49-F238E27FC236}">
                <a16:creationId xmlns="" xmlns:a16="http://schemas.microsoft.com/office/drawing/2014/main" id="{043AC9E6-B7D4-452F-B292-31FCEE546565}"/>
              </a:ext>
            </a:extLst>
          </p:cNvPr>
          <p:cNvSpPr>
            <a:spLocks/>
          </p:cNvSpPr>
          <p:nvPr/>
        </p:nvSpPr>
        <p:spPr bwMode="auto">
          <a:xfrm>
            <a:off x="8473854" y="2804112"/>
            <a:ext cx="52247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0" y="2"/>
                  <a:pt x="4" y="0"/>
                  <a:pt x="8" y="0"/>
                </a:cubicBezTo>
                <a:cubicBezTo>
                  <a:pt x="12" y="0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" name="Freeform 322">
            <a:extLst>
              <a:ext uri="{FF2B5EF4-FFF2-40B4-BE49-F238E27FC236}">
                <a16:creationId xmlns="" xmlns:a16="http://schemas.microsoft.com/office/drawing/2014/main" id="{29F8EF0B-0C55-410A-8B91-662E4D73BA65}"/>
              </a:ext>
            </a:extLst>
          </p:cNvPr>
          <p:cNvSpPr>
            <a:spLocks/>
          </p:cNvSpPr>
          <p:nvPr/>
        </p:nvSpPr>
        <p:spPr bwMode="auto">
          <a:xfrm>
            <a:off x="8194083" y="2453556"/>
            <a:ext cx="52247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Freeform 323">
            <a:extLst>
              <a:ext uri="{FF2B5EF4-FFF2-40B4-BE49-F238E27FC236}">
                <a16:creationId xmlns="" xmlns:a16="http://schemas.microsoft.com/office/drawing/2014/main" id="{639C07A4-8268-45AD-8B59-AFE703B7F736}"/>
              </a:ext>
            </a:extLst>
          </p:cNvPr>
          <p:cNvSpPr>
            <a:spLocks/>
          </p:cNvSpPr>
          <p:nvPr/>
        </p:nvSpPr>
        <p:spPr bwMode="auto">
          <a:xfrm>
            <a:off x="7846898" y="2258054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1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" name="Freeform 324">
            <a:extLst>
              <a:ext uri="{FF2B5EF4-FFF2-40B4-BE49-F238E27FC236}">
                <a16:creationId xmlns="" xmlns:a16="http://schemas.microsoft.com/office/drawing/2014/main" id="{F80EEB0B-41F0-4D64-A64B-E796AA4C59C3}"/>
              </a:ext>
            </a:extLst>
          </p:cNvPr>
          <p:cNvSpPr>
            <a:spLocks/>
          </p:cNvSpPr>
          <p:nvPr/>
        </p:nvSpPr>
        <p:spPr bwMode="auto">
          <a:xfrm>
            <a:off x="8135096" y="1872104"/>
            <a:ext cx="52247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1 w 15"/>
              <a:gd name="T5" fmla="*/ 7 h 15"/>
              <a:gd name="T6" fmla="*/ 8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4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8" y="1"/>
                </a:cubicBezTo>
                <a:cubicBezTo>
                  <a:pt x="12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" name="Freeform 325">
            <a:extLst>
              <a:ext uri="{FF2B5EF4-FFF2-40B4-BE49-F238E27FC236}">
                <a16:creationId xmlns="" xmlns:a16="http://schemas.microsoft.com/office/drawing/2014/main" id="{FD501167-24B8-4782-95C6-1D56CCB422DD}"/>
              </a:ext>
            </a:extLst>
          </p:cNvPr>
          <p:cNvSpPr>
            <a:spLocks/>
          </p:cNvSpPr>
          <p:nvPr/>
        </p:nvSpPr>
        <p:spPr bwMode="auto">
          <a:xfrm>
            <a:off x="7467691" y="2030529"/>
            <a:ext cx="53932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7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Freeform 326">
            <a:extLst>
              <a:ext uri="{FF2B5EF4-FFF2-40B4-BE49-F238E27FC236}">
                <a16:creationId xmlns="" xmlns:a16="http://schemas.microsoft.com/office/drawing/2014/main" id="{6ABE779D-0DE9-4BA5-BF3E-BBEE235E7779}"/>
              </a:ext>
            </a:extLst>
          </p:cNvPr>
          <p:cNvSpPr>
            <a:spLocks/>
          </p:cNvSpPr>
          <p:nvPr/>
        </p:nvSpPr>
        <p:spPr bwMode="auto">
          <a:xfrm>
            <a:off x="7334546" y="1791207"/>
            <a:ext cx="53932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0" y="15"/>
                  <a:pt x="7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Freeform 327">
            <a:extLst>
              <a:ext uri="{FF2B5EF4-FFF2-40B4-BE49-F238E27FC236}">
                <a16:creationId xmlns="" xmlns:a16="http://schemas.microsoft.com/office/drawing/2014/main" id="{0C282616-F6AA-4007-AE0D-3EE86179C408}"/>
              </a:ext>
            </a:extLst>
          </p:cNvPr>
          <p:cNvSpPr>
            <a:spLocks/>
          </p:cNvSpPr>
          <p:nvPr/>
        </p:nvSpPr>
        <p:spPr bwMode="auto">
          <a:xfrm>
            <a:off x="7191291" y="1518178"/>
            <a:ext cx="52247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3"/>
                  <a:pt x="10" y="15"/>
                  <a:pt x="6" y="15"/>
                </a:cubicBezTo>
                <a:cubicBezTo>
                  <a:pt x="2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Freeform 328">
            <a:extLst>
              <a:ext uri="{FF2B5EF4-FFF2-40B4-BE49-F238E27FC236}">
                <a16:creationId xmlns="" xmlns:a16="http://schemas.microsoft.com/office/drawing/2014/main" id="{1996A4F0-DCFE-406D-8B45-2DDB73A992A6}"/>
              </a:ext>
            </a:extLst>
          </p:cNvPr>
          <p:cNvSpPr>
            <a:spLocks/>
          </p:cNvSpPr>
          <p:nvPr/>
        </p:nvSpPr>
        <p:spPr bwMode="auto">
          <a:xfrm>
            <a:off x="6581188" y="1920981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1 w 15"/>
              <a:gd name="T5" fmla="*/ 6 h 15"/>
              <a:gd name="T6" fmla="*/ 9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1" y="6"/>
                </a:cubicBezTo>
                <a:cubicBezTo>
                  <a:pt x="1" y="3"/>
                  <a:pt x="5" y="0"/>
                  <a:pt x="9" y="0"/>
                </a:cubicBezTo>
                <a:cubicBezTo>
                  <a:pt x="13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Freeform 329">
            <a:extLst>
              <a:ext uri="{FF2B5EF4-FFF2-40B4-BE49-F238E27FC236}">
                <a16:creationId xmlns="" xmlns:a16="http://schemas.microsoft.com/office/drawing/2014/main" id="{D079C275-5AD2-4E85-803F-ADEC4F6DFABA}"/>
              </a:ext>
            </a:extLst>
          </p:cNvPr>
          <p:cNvSpPr>
            <a:spLocks/>
          </p:cNvSpPr>
          <p:nvPr/>
        </p:nvSpPr>
        <p:spPr bwMode="auto">
          <a:xfrm>
            <a:off x="6700849" y="1819859"/>
            <a:ext cx="52247" cy="52247"/>
          </a:xfrm>
          <a:custGeom>
            <a:avLst/>
            <a:gdLst>
              <a:gd name="T0" fmla="*/ 14 w 15"/>
              <a:gd name="T1" fmla="*/ 9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3"/>
                  <a:pt x="10" y="15"/>
                  <a:pt x="7" y="15"/>
                </a:cubicBezTo>
                <a:cubicBezTo>
                  <a:pt x="3" y="15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" name="Freeform 330">
            <a:extLst>
              <a:ext uri="{FF2B5EF4-FFF2-40B4-BE49-F238E27FC236}">
                <a16:creationId xmlns="" xmlns:a16="http://schemas.microsoft.com/office/drawing/2014/main" id="{80FB8021-ED3D-4DC2-9907-5917B5A32047}"/>
              </a:ext>
            </a:extLst>
          </p:cNvPr>
          <p:cNvSpPr>
            <a:spLocks/>
          </p:cNvSpPr>
          <p:nvPr/>
        </p:nvSpPr>
        <p:spPr bwMode="auto">
          <a:xfrm>
            <a:off x="6518829" y="5022053"/>
            <a:ext cx="52247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2"/>
                  <a:pt x="10" y="15"/>
                  <a:pt x="6" y="15"/>
                </a:cubicBezTo>
                <a:cubicBezTo>
                  <a:pt x="2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" name="Freeform 331">
            <a:extLst>
              <a:ext uri="{FF2B5EF4-FFF2-40B4-BE49-F238E27FC236}">
                <a16:creationId xmlns="" xmlns:a16="http://schemas.microsoft.com/office/drawing/2014/main" id="{EEA16FED-26E0-482D-A2CE-BA403667313D}"/>
              </a:ext>
            </a:extLst>
          </p:cNvPr>
          <p:cNvSpPr>
            <a:spLocks/>
          </p:cNvSpPr>
          <p:nvPr/>
        </p:nvSpPr>
        <p:spPr bwMode="auto">
          <a:xfrm>
            <a:off x="6301417" y="4927673"/>
            <a:ext cx="52247" cy="52247"/>
          </a:xfrm>
          <a:custGeom>
            <a:avLst/>
            <a:gdLst>
              <a:gd name="T0" fmla="*/ 15 w 15"/>
              <a:gd name="T1" fmla="*/ 9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1 h 15"/>
              <a:gd name="T8" fmla="*/ 15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9"/>
                </a:moveTo>
                <a:cubicBezTo>
                  <a:pt x="15" y="13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" name="Freeform 332">
            <a:extLst>
              <a:ext uri="{FF2B5EF4-FFF2-40B4-BE49-F238E27FC236}">
                <a16:creationId xmlns="" xmlns:a16="http://schemas.microsoft.com/office/drawing/2014/main" id="{F5206525-E37F-4D10-AC2A-0CD4005F98EC}"/>
              </a:ext>
            </a:extLst>
          </p:cNvPr>
          <p:cNvSpPr>
            <a:spLocks/>
          </p:cNvSpPr>
          <p:nvPr/>
        </p:nvSpPr>
        <p:spPr bwMode="auto">
          <a:xfrm>
            <a:off x="6389056" y="1501324"/>
            <a:ext cx="52247" cy="52247"/>
          </a:xfrm>
          <a:custGeom>
            <a:avLst/>
            <a:gdLst>
              <a:gd name="T0" fmla="*/ 14 w 15"/>
              <a:gd name="T1" fmla="*/ 9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2"/>
                  <a:pt x="10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Freeform 333">
            <a:extLst>
              <a:ext uri="{FF2B5EF4-FFF2-40B4-BE49-F238E27FC236}">
                <a16:creationId xmlns="" xmlns:a16="http://schemas.microsoft.com/office/drawing/2014/main" id="{6DB9ED94-6EE4-4F51-AA63-F243EEBAEEB0}"/>
              </a:ext>
            </a:extLst>
          </p:cNvPr>
          <p:cNvSpPr>
            <a:spLocks/>
          </p:cNvSpPr>
          <p:nvPr/>
        </p:nvSpPr>
        <p:spPr bwMode="auto">
          <a:xfrm>
            <a:off x="6107600" y="1711995"/>
            <a:ext cx="53932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" name="Freeform 334">
            <a:extLst>
              <a:ext uri="{FF2B5EF4-FFF2-40B4-BE49-F238E27FC236}">
                <a16:creationId xmlns="" xmlns:a16="http://schemas.microsoft.com/office/drawing/2014/main" id="{EABFA581-86CA-44CC-BCA6-71A3D18CD533}"/>
              </a:ext>
            </a:extLst>
          </p:cNvPr>
          <p:cNvSpPr>
            <a:spLocks/>
          </p:cNvSpPr>
          <p:nvPr/>
        </p:nvSpPr>
        <p:spPr bwMode="auto">
          <a:xfrm>
            <a:off x="5999736" y="2011990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5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0"/>
                </a:cubicBezTo>
                <a:cubicBezTo>
                  <a:pt x="13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Freeform 335">
            <a:extLst>
              <a:ext uri="{FF2B5EF4-FFF2-40B4-BE49-F238E27FC236}">
                <a16:creationId xmlns="" xmlns:a16="http://schemas.microsoft.com/office/drawing/2014/main" id="{10026BED-E619-4B8E-8DD9-12AFDFD85B9B}"/>
              </a:ext>
            </a:extLst>
          </p:cNvPr>
          <p:cNvSpPr>
            <a:spLocks/>
          </p:cNvSpPr>
          <p:nvPr/>
        </p:nvSpPr>
        <p:spPr bwMode="auto">
          <a:xfrm>
            <a:off x="5512666" y="2005249"/>
            <a:ext cx="55618" cy="52247"/>
          </a:xfrm>
          <a:custGeom>
            <a:avLst/>
            <a:gdLst>
              <a:gd name="T0" fmla="*/ 15 w 16"/>
              <a:gd name="T1" fmla="*/ 8 h 15"/>
              <a:gd name="T2" fmla="*/ 7 w 16"/>
              <a:gd name="T3" fmla="*/ 15 h 15"/>
              <a:gd name="T4" fmla="*/ 1 w 16"/>
              <a:gd name="T5" fmla="*/ 7 h 15"/>
              <a:gd name="T6" fmla="*/ 9 w 16"/>
              <a:gd name="T7" fmla="*/ 1 h 15"/>
              <a:gd name="T8" fmla="*/ 15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5" y="8"/>
                </a:moveTo>
                <a:cubicBezTo>
                  <a:pt x="15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6" y="5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Freeform 336">
            <a:extLst>
              <a:ext uri="{FF2B5EF4-FFF2-40B4-BE49-F238E27FC236}">
                <a16:creationId xmlns="" xmlns:a16="http://schemas.microsoft.com/office/drawing/2014/main" id="{780F924B-72D4-4A1B-8249-107E7016719C}"/>
              </a:ext>
            </a:extLst>
          </p:cNvPr>
          <p:cNvSpPr>
            <a:spLocks/>
          </p:cNvSpPr>
          <p:nvPr/>
        </p:nvSpPr>
        <p:spPr bwMode="auto">
          <a:xfrm>
            <a:off x="5217727" y="2701304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0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Freeform 337">
            <a:extLst>
              <a:ext uri="{FF2B5EF4-FFF2-40B4-BE49-F238E27FC236}">
                <a16:creationId xmlns="" xmlns:a16="http://schemas.microsoft.com/office/drawing/2014/main" id="{5BE98203-9FE6-4F59-AEC5-9B8C24B4C50B}"/>
              </a:ext>
            </a:extLst>
          </p:cNvPr>
          <p:cNvSpPr>
            <a:spLocks/>
          </p:cNvSpPr>
          <p:nvPr/>
        </p:nvSpPr>
        <p:spPr bwMode="auto">
          <a:xfrm>
            <a:off x="5035707" y="2996244"/>
            <a:ext cx="52247" cy="55618"/>
          </a:xfrm>
          <a:custGeom>
            <a:avLst/>
            <a:gdLst>
              <a:gd name="T0" fmla="*/ 15 w 15"/>
              <a:gd name="T1" fmla="*/ 9 h 16"/>
              <a:gd name="T2" fmla="*/ 7 w 15"/>
              <a:gd name="T3" fmla="*/ 15 h 16"/>
              <a:gd name="T4" fmla="*/ 0 w 15"/>
              <a:gd name="T5" fmla="*/ 7 h 16"/>
              <a:gd name="T6" fmla="*/ 8 w 15"/>
              <a:gd name="T7" fmla="*/ 1 h 16"/>
              <a:gd name="T8" fmla="*/ 15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9"/>
                </a:moveTo>
                <a:cubicBezTo>
                  <a:pt x="14" y="13"/>
                  <a:pt x="11" y="16"/>
                  <a:pt x="7" y="15"/>
                </a:cubicBezTo>
                <a:cubicBezTo>
                  <a:pt x="3" y="15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Freeform 338">
            <a:extLst>
              <a:ext uri="{FF2B5EF4-FFF2-40B4-BE49-F238E27FC236}">
                <a16:creationId xmlns="" xmlns:a16="http://schemas.microsoft.com/office/drawing/2014/main" id="{F4C1F327-283F-433F-8DA9-72EA4E3CA3D6}"/>
              </a:ext>
            </a:extLst>
          </p:cNvPr>
          <p:cNvSpPr>
            <a:spLocks/>
          </p:cNvSpPr>
          <p:nvPr/>
        </p:nvSpPr>
        <p:spPr bwMode="auto">
          <a:xfrm>
            <a:off x="6812083" y="1511436"/>
            <a:ext cx="53932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2"/>
                  <a:pt x="10" y="15"/>
                  <a:pt x="6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Freeform 339">
            <a:extLst>
              <a:ext uri="{FF2B5EF4-FFF2-40B4-BE49-F238E27FC236}">
                <a16:creationId xmlns="" xmlns:a16="http://schemas.microsoft.com/office/drawing/2014/main" id="{2E16941D-07D5-47D8-9D29-9FF7D8018938}"/>
              </a:ext>
            </a:extLst>
          </p:cNvPr>
          <p:cNvSpPr>
            <a:spLocks/>
          </p:cNvSpPr>
          <p:nvPr/>
        </p:nvSpPr>
        <p:spPr bwMode="auto">
          <a:xfrm>
            <a:off x="6389056" y="1501324"/>
            <a:ext cx="52247" cy="52247"/>
          </a:xfrm>
          <a:custGeom>
            <a:avLst/>
            <a:gdLst>
              <a:gd name="T0" fmla="*/ 14 w 15"/>
              <a:gd name="T1" fmla="*/ 9 h 15"/>
              <a:gd name="T2" fmla="*/ 7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2"/>
                  <a:pt x="10" y="15"/>
                  <a:pt x="7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340">
            <a:extLst>
              <a:ext uri="{FF2B5EF4-FFF2-40B4-BE49-F238E27FC236}">
                <a16:creationId xmlns="" xmlns:a16="http://schemas.microsoft.com/office/drawing/2014/main" id="{BA21C8D7-B89C-4FAB-94A8-10DD95CD4369}"/>
              </a:ext>
            </a:extLst>
          </p:cNvPr>
          <p:cNvSpPr>
            <a:spLocks/>
          </p:cNvSpPr>
          <p:nvPr/>
        </p:nvSpPr>
        <p:spPr bwMode="auto">
          <a:xfrm>
            <a:off x="6107600" y="1711995"/>
            <a:ext cx="53932" cy="52247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341">
            <a:extLst>
              <a:ext uri="{FF2B5EF4-FFF2-40B4-BE49-F238E27FC236}">
                <a16:creationId xmlns="" xmlns:a16="http://schemas.microsoft.com/office/drawing/2014/main" id="{E79D7C70-0233-46F8-863C-6F8417F2C772}"/>
              </a:ext>
            </a:extLst>
          </p:cNvPr>
          <p:cNvSpPr>
            <a:spLocks/>
          </p:cNvSpPr>
          <p:nvPr/>
        </p:nvSpPr>
        <p:spPr bwMode="auto">
          <a:xfrm>
            <a:off x="5999736" y="2011990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5 h 15"/>
              <a:gd name="T4" fmla="*/ 1 w 15"/>
              <a:gd name="T5" fmla="*/ 7 h 15"/>
              <a:gd name="T6" fmla="*/ 9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5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0"/>
                </a:cubicBezTo>
                <a:cubicBezTo>
                  <a:pt x="13" y="1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Freeform 342">
            <a:extLst>
              <a:ext uri="{FF2B5EF4-FFF2-40B4-BE49-F238E27FC236}">
                <a16:creationId xmlns="" xmlns:a16="http://schemas.microsoft.com/office/drawing/2014/main" id="{7E8F96D4-293F-44EA-B9DA-C39F8DD44315}"/>
              </a:ext>
            </a:extLst>
          </p:cNvPr>
          <p:cNvSpPr>
            <a:spLocks/>
          </p:cNvSpPr>
          <p:nvPr/>
        </p:nvSpPr>
        <p:spPr bwMode="auto">
          <a:xfrm>
            <a:off x="5512666" y="2005249"/>
            <a:ext cx="55618" cy="52247"/>
          </a:xfrm>
          <a:custGeom>
            <a:avLst/>
            <a:gdLst>
              <a:gd name="T0" fmla="*/ 15 w 16"/>
              <a:gd name="T1" fmla="*/ 8 h 15"/>
              <a:gd name="T2" fmla="*/ 7 w 16"/>
              <a:gd name="T3" fmla="*/ 15 h 15"/>
              <a:gd name="T4" fmla="*/ 1 w 16"/>
              <a:gd name="T5" fmla="*/ 7 h 15"/>
              <a:gd name="T6" fmla="*/ 9 w 16"/>
              <a:gd name="T7" fmla="*/ 1 h 15"/>
              <a:gd name="T8" fmla="*/ 15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5" y="8"/>
                </a:moveTo>
                <a:cubicBezTo>
                  <a:pt x="15" y="12"/>
                  <a:pt x="11" y="15"/>
                  <a:pt x="7" y="15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6" y="5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343">
            <a:extLst>
              <a:ext uri="{FF2B5EF4-FFF2-40B4-BE49-F238E27FC236}">
                <a16:creationId xmlns="" xmlns:a16="http://schemas.microsoft.com/office/drawing/2014/main" id="{BA796178-4CC4-42CB-8EC0-455334C01737}"/>
              </a:ext>
            </a:extLst>
          </p:cNvPr>
          <p:cNvSpPr>
            <a:spLocks/>
          </p:cNvSpPr>
          <p:nvPr/>
        </p:nvSpPr>
        <p:spPr bwMode="auto">
          <a:xfrm>
            <a:off x="5217727" y="2701304"/>
            <a:ext cx="52247" cy="52247"/>
          </a:xfrm>
          <a:custGeom>
            <a:avLst/>
            <a:gdLst>
              <a:gd name="T0" fmla="*/ 15 w 15"/>
              <a:gd name="T1" fmla="*/ 8 h 15"/>
              <a:gd name="T2" fmla="*/ 7 w 15"/>
              <a:gd name="T3" fmla="*/ 14 h 15"/>
              <a:gd name="T4" fmla="*/ 0 w 15"/>
              <a:gd name="T5" fmla="*/ 6 h 15"/>
              <a:gd name="T6" fmla="*/ 8 w 15"/>
              <a:gd name="T7" fmla="*/ 0 h 15"/>
              <a:gd name="T8" fmla="*/ 15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8"/>
                </a:moveTo>
                <a:cubicBezTo>
                  <a:pt x="14" y="12"/>
                  <a:pt x="11" y="15"/>
                  <a:pt x="7" y="14"/>
                </a:cubicBezTo>
                <a:cubicBezTo>
                  <a:pt x="3" y="14"/>
                  <a:pt x="0" y="10"/>
                  <a:pt x="0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0"/>
                  <a:pt x="15" y="4"/>
                  <a:pt x="15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344">
            <a:extLst>
              <a:ext uri="{FF2B5EF4-FFF2-40B4-BE49-F238E27FC236}">
                <a16:creationId xmlns="" xmlns:a16="http://schemas.microsoft.com/office/drawing/2014/main" id="{F078D941-2B28-4607-8F17-0C2C34362F08}"/>
              </a:ext>
            </a:extLst>
          </p:cNvPr>
          <p:cNvSpPr>
            <a:spLocks/>
          </p:cNvSpPr>
          <p:nvPr/>
        </p:nvSpPr>
        <p:spPr bwMode="auto">
          <a:xfrm>
            <a:off x="5035707" y="2996244"/>
            <a:ext cx="52247" cy="55618"/>
          </a:xfrm>
          <a:custGeom>
            <a:avLst/>
            <a:gdLst>
              <a:gd name="T0" fmla="*/ 15 w 15"/>
              <a:gd name="T1" fmla="*/ 9 h 16"/>
              <a:gd name="T2" fmla="*/ 7 w 15"/>
              <a:gd name="T3" fmla="*/ 15 h 16"/>
              <a:gd name="T4" fmla="*/ 0 w 15"/>
              <a:gd name="T5" fmla="*/ 7 h 16"/>
              <a:gd name="T6" fmla="*/ 8 w 15"/>
              <a:gd name="T7" fmla="*/ 1 h 16"/>
              <a:gd name="T8" fmla="*/ 15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9"/>
                </a:moveTo>
                <a:cubicBezTo>
                  <a:pt x="14" y="13"/>
                  <a:pt x="11" y="16"/>
                  <a:pt x="7" y="15"/>
                </a:cubicBezTo>
                <a:cubicBezTo>
                  <a:pt x="3" y="15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Freeform 345">
            <a:extLst>
              <a:ext uri="{FF2B5EF4-FFF2-40B4-BE49-F238E27FC236}">
                <a16:creationId xmlns="" xmlns:a16="http://schemas.microsoft.com/office/drawing/2014/main" id="{76EC1AB6-1AA9-4032-A714-C4B4EADED462}"/>
              </a:ext>
            </a:extLst>
          </p:cNvPr>
          <p:cNvSpPr>
            <a:spLocks/>
          </p:cNvSpPr>
          <p:nvPr/>
        </p:nvSpPr>
        <p:spPr bwMode="auto">
          <a:xfrm>
            <a:off x="6812083" y="1511436"/>
            <a:ext cx="53932" cy="52247"/>
          </a:xfrm>
          <a:custGeom>
            <a:avLst/>
            <a:gdLst>
              <a:gd name="T0" fmla="*/ 14 w 15"/>
              <a:gd name="T1" fmla="*/ 9 h 15"/>
              <a:gd name="T2" fmla="*/ 6 w 15"/>
              <a:gd name="T3" fmla="*/ 15 h 15"/>
              <a:gd name="T4" fmla="*/ 0 w 15"/>
              <a:gd name="T5" fmla="*/ 7 h 15"/>
              <a:gd name="T6" fmla="*/ 8 w 15"/>
              <a:gd name="T7" fmla="*/ 1 h 15"/>
              <a:gd name="T8" fmla="*/ 14 w 15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9"/>
                </a:moveTo>
                <a:cubicBezTo>
                  <a:pt x="14" y="12"/>
                  <a:pt x="10" y="15"/>
                  <a:pt x="6" y="15"/>
                </a:cubicBezTo>
                <a:cubicBezTo>
                  <a:pt x="3" y="14"/>
                  <a:pt x="0" y="11"/>
                  <a:pt x="0" y="7"/>
                </a:cubicBezTo>
                <a:cubicBezTo>
                  <a:pt x="1" y="3"/>
                  <a:pt x="4" y="0"/>
                  <a:pt x="8" y="1"/>
                </a:cubicBezTo>
                <a:cubicBezTo>
                  <a:pt x="12" y="1"/>
                  <a:pt x="15" y="5"/>
                  <a:pt x="14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Freeform 346">
            <a:extLst>
              <a:ext uri="{FF2B5EF4-FFF2-40B4-BE49-F238E27FC236}">
                <a16:creationId xmlns="" xmlns:a16="http://schemas.microsoft.com/office/drawing/2014/main" id="{DB17EF43-32A8-4826-B4C8-7412FCB4003F}"/>
              </a:ext>
            </a:extLst>
          </p:cNvPr>
          <p:cNvSpPr>
            <a:spLocks/>
          </p:cNvSpPr>
          <p:nvPr/>
        </p:nvSpPr>
        <p:spPr bwMode="auto">
          <a:xfrm>
            <a:off x="8355878" y="2025473"/>
            <a:ext cx="52247" cy="53932"/>
          </a:xfrm>
          <a:custGeom>
            <a:avLst/>
            <a:gdLst>
              <a:gd name="T0" fmla="*/ 14 w 15"/>
              <a:gd name="T1" fmla="*/ 8 h 15"/>
              <a:gd name="T2" fmla="*/ 6 w 15"/>
              <a:gd name="T3" fmla="*/ 14 h 15"/>
              <a:gd name="T4" fmla="*/ 0 w 15"/>
              <a:gd name="T5" fmla="*/ 7 h 15"/>
              <a:gd name="T6" fmla="*/ 8 w 15"/>
              <a:gd name="T7" fmla="*/ 0 h 15"/>
              <a:gd name="T8" fmla="*/ 14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8"/>
                </a:moveTo>
                <a:cubicBezTo>
                  <a:pt x="14" y="12"/>
                  <a:pt x="10" y="15"/>
                  <a:pt x="6" y="14"/>
                </a:cubicBezTo>
                <a:cubicBezTo>
                  <a:pt x="2" y="14"/>
                  <a:pt x="0" y="10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1"/>
                  <a:pt x="15" y="4"/>
                  <a:pt x="14" y="8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444" y="2557694"/>
            <a:ext cx="5551994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02444" y="3495896"/>
            <a:ext cx="5551994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74" name="Freeform 293">
            <a:extLst>
              <a:ext uri="{FF2B5EF4-FFF2-40B4-BE49-F238E27FC236}">
                <a16:creationId xmlns="" xmlns:a16="http://schemas.microsoft.com/office/drawing/2014/main" id="{55CA15B9-5F3C-4096-8406-8303641B14F4}"/>
              </a:ext>
            </a:extLst>
          </p:cNvPr>
          <p:cNvSpPr>
            <a:spLocks/>
          </p:cNvSpPr>
          <p:nvPr userDrawn="1"/>
        </p:nvSpPr>
        <p:spPr bwMode="auto">
          <a:xfrm>
            <a:off x="476272" y="3198281"/>
            <a:ext cx="53932" cy="57302"/>
          </a:xfrm>
          <a:custGeom>
            <a:avLst/>
            <a:gdLst>
              <a:gd name="T0" fmla="*/ 15 w 15"/>
              <a:gd name="T1" fmla="*/ 9 h 16"/>
              <a:gd name="T2" fmla="*/ 7 w 15"/>
              <a:gd name="T3" fmla="*/ 15 h 16"/>
              <a:gd name="T4" fmla="*/ 1 w 15"/>
              <a:gd name="T5" fmla="*/ 7 h 16"/>
              <a:gd name="T6" fmla="*/ 9 w 15"/>
              <a:gd name="T7" fmla="*/ 1 h 16"/>
              <a:gd name="T8" fmla="*/ 15 w 15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9"/>
                </a:moveTo>
                <a:cubicBezTo>
                  <a:pt x="14" y="13"/>
                  <a:pt x="11" y="16"/>
                  <a:pt x="7" y="15"/>
                </a:cubicBezTo>
                <a:cubicBezTo>
                  <a:pt x="3" y="15"/>
                  <a:pt x="0" y="11"/>
                  <a:pt x="1" y="7"/>
                </a:cubicBezTo>
                <a:cubicBezTo>
                  <a:pt x="1" y="3"/>
                  <a:pt x="5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161714">
              <a:alpha val="81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矩形 296">
            <a:extLst>
              <a:ext uri="{FF2B5EF4-FFF2-40B4-BE49-F238E27FC236}">
                <a16:creationId xmlns="" xmlns:a16="http://schemas.microsoft.com/office/drawing/2014/main" id="{456CB4B5-068C-4BC9-A4CB-C69DD4C69782}"/>
              </a:ext>
            </a:extLst>
          </p:cNvPr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t="-8797" b="-8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8" name="组合 297">
            <a:extLst>
              <a:ext uri="{FF2B5EF4-FFF2-40B4-BE49-F238E27FC236}">
                <a16:creationId xmlns="" xmlns:a16="http://schemas.microsoft.com/office/drawing/2014/main" id="{2D256B89-D4DC-4831-85D8-10585DAFE219}"/>
              </a:ext>
            </a:extLst>
          </p:cNvPr>
          <p:cNvGrpSpPr/>
          <p:nvPr userDrawn="1"/>
        </p:nvGrpSpPr>
        <p:grpSpPr>
          <a:xfrm>
            <a:off x="1026998" y="0"/>
            <a:ext cx="7770497" cy="6858000"/>
            <a:chOff x="15513050" y="-365126"/>
            <a:chExt cx="7786688" cy="6872289"/>
          </a:xfrm>
        </p:grpSpPr>
        <p:sp>
          <p:nvSpPr>
            <p:cNvPr id="299" name="Freeform 161">
              <a:extLst>
                <a:ext uri="{FF2B5EF4-FFF2-40B4-BE49-F238E27FC236}">
                  <a16:creationId xmlns="" xmlns:a16="http://schemas.microsoft.com/office/drawing/2014/main" id="{EEFBB63C-5815-4AFE-9799-36CEE7DB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7263" y="3092450"/>
              <a:ext cx="376238" cy="641350"/>
            </a:xfrm>
            <a:custGeom>
              <a:avLst/>
              <a:gdLst>
                <a:gd name="T0" fmla="*/ 1 w 140"/>
                <a:gd name="T1" fmla="*/ 0 h 240"/>
                <a:gd name="T2" fmla="*/ 0 w 140"/>
                <a:gd name="T3" fmla="*/ 0 h 240"/>
                <a:gd name="T4" fmla="*/ 138 w 140"/>
                <a:gd name="T5" fmla="*/ 240 h 240"/>
                <a:gd name="T6" fmla="*/ 140 w 140"/>
                <a:gd name="T7" fmla="*/ 240 h 240"/>
                <a:gd name="T8" fmla="*/ 1 w 140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4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38" y="240"/>
                    <a:pt x="138" y="240"/>
                    <a:pt x="138" y="240"/>
                  </a:cubicBezTo>
                  <a:cubicBezTo>
                    <a:pt x="139" y="240"/>
                    <a:pt x="139" y="240"/>
                    <a:pt x="140" y="2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62">
              <a:extLst>
                <a:ext uri="{FF2B5EF4-FFF2-40B4-BE49-F238E27FC236}">
                  <a16:creationId xmlns="" xmlns:a16="http://schemas.microsoft.com/office/drawing/2014/main" id="{9AE9DE0B-F021-4B05-B71B-F13EDAD0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3513" y="3795713"/>
              <a:ext cx="1144588" cy="1328738"/>
            </a:xfrm>
            <a:custGeom>
              <a:avLst/>
              <a:gdLst>
                <a:gd name="T0" fmla="*/ 0 w 428"/>
                <a:gd name="T1" fmla="*/ 496 h 497"/>
                <a:gd name="T2" fmla="*/ 1 w 428"/>
                <a:gd name="T3" fmla="*/ 497 h 497"/>
                <a:gd name="T4" fmla="*/ 428 w 428"/>
                <a:gd name="T5" fmla="*/ 0 h 497"/>
                <a:gd name="T6" fmla="*/ 427 w 428"/>
                <a:gd name="T7" fmla="*/ 0 h 497"/>
                <a:gd name="T8" fmla="*/ 0 w 428"/>
                <a:gd name="T9" fmla="*/ 4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97">
                  <a:moveTo>
                    <a:pt x="0" y="496"/>
                  </a:moveTo>
                  <a:cubicBezTo>
                    <a:pt x="1" y="497"/>
                    <a:pt x="1" y="497"/>
                    <a:pt x="1" y="497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28" y="0"/>
                    <a:pt x="427" y="0"/>
                    <a:pt x="427" y="0"/>
                  </a:cubicBezTo>
                  <a:lnTo>
                    <a:pt x="0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63">
              <a:extLst>
                <a:ext uri="{FF2B5EF4-FFF2-40B4-BE49-F238E27FC236}">
                  <a16:creationId xmlns="" xmlns:a16="http://schemas.microsoft.com/office/drawing/2014/main" id="{8F48560F-4B01-48BE-8F78-BED2B9AF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0338" y="5175250"/>
              <a:ext cx="334963" cy="122238"/>
            </a:xfrm>
            <a:custGeom>
              <a:avLst/>
              <a:gdLst>
                <a:gd name="T0" fmla="*/ 124 w 125"/>
                <a:gd name="T1" fmla="*/ 46 h 46"/>
                <a:gd name="T2" fmla="*/ 125 w 125"/>
                <a:gd name="T3" fmla="*/ 45 h 46"/>
                <a:gd name="T4" fmla="*/ 2 w 125"/>
                <a:gd name="T5" fmla="*/ 0 h 46"/>
                <a:gd name="T6" fmla="*/ 0 w 125"/>
                <a:gd name="T7" fmla="*/ 1 h 46"/>
                <a:gd name="T8" fmla="*/ 124 w 12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6">
                  <a:moveTo>
                    <a:pt x="124" y="46"/>
                  </a:moveTo>
                  <a:cubicBezTo>
                    <a:pt x="124" y="46"/>
                    <a:pt x="125" y="45"/>
                    <a:pt x="125" y="4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2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64">
              <a:extLst>
                <a:ext uri="{FF2B5EF4-FFF2-40B4-BE49-F238E27FC236}">
                  <a16:creationId xmlns="" xmlns:a16="http://schemas.microsoft.com/office/drawing/2014/main" id="{8E91784F-A849-40A4-811E-0BFF83F5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1138" y="5338763"/>
              <a:ext cx="304800" cy="1092200"/>
            </a:xfrm>
            <a:custGeom>
              <a:avLst/>
              <a:gdLst>
                <a:gd name="T0" fmla="*/ 113 w 114"/>
                <a:gd name="T1" fmla="*/ 0 h 409"/>
                <a:gd name="T2" fmla="*/ 0 w 114"/>
                <a:gd name="T3" fmla="*/ 409 h 409"/>
                <a:gd name="T4" fmla="*/ 1 w 114"/>
                <a:gd name="T5" fmla="*/ 408 h 409"/>
                <a:gd name="T6" fmla="*/ 114 w 114"/>
                <a:gd name="T7" fmla="*/ 1 h 409"/>
                <a:gd name="T8" fmla="*/ 114 w 114"/>
                <a:gd name="T9" fmla="*/ 1 h 409"/>
                <a:gd name="T10" fmla="*/ 113 w 114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09">
                  <a:moveTo>
                    <a:pt x="113" y="0"/>
                  </a:moveTo>
                  <a:cubicBezTo>
                    <a:pt x="0" y="409"/>
                    <a:pt x="0" y="409"/>
                    <a:pt x="0" y="409"/>
                  </a:cubicBezTo>
                  <a:cubicBezTo>
                    <a:pt x="0" y="409"/>
                    <a:pt x="1" y="408"/>
                    <a:pt x="1" y="408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3" y="1"/>
                    <a:pt x="113" y="1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65">
              <a:extLst>
                <a:ext uri="{FF2B5EF4-FFF2-40B4-BE49-F238E27FC236}">
                  <a16:creationId xmlns="" xmlns:a16="http://schemas.microsoft.com/office/drawing/2014/main" id="{BB73A586-ED9F-48C6-A4DD-D7C8A6F1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7575" y="3014662"/>
              <a:ext cx="80963" cy="77788"/>
            </a:xfrm>
            <a:custGeom>
              <a:avLst/>
              <a:gdLst>
                <a:gd name="T0" fmla="*/ 28 w 30"/>
                <a:gd name="T1" fmla="*/ 20 h 29"/>
                <a:gd name="T2" fmla="*/ 20 w 30"/>
                <a:gd name="T3" fmla="*/ 3 h 29"/>
                <a:gd name="T4" fmla="*/ 3 w 30"/>
                <a:gd name="T5" fmla="*/ 11 h 29"/>
                <a:gd name="T6" fmla="*/ 11 w 30"/>
                <a:gd name="T7" fmla="*/ 28 h 29"/>
                <a:gd name="T8" fmla="*/ 15 w 30"/>
                <a:gd name="T9" fmla="*/ 29 h 29"/>
                <a:gd name="T10" fmla="*/ 16 w 30"/>
                <a:gd name="T11" fmla="*/ 29 h 29"/>
                <a:gd name="T12" fmla="*/ 28 w 30"/>
                <a:gd name="T1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">
                  <a:moveTo>
                    <a:pt x="28" y="20"/>
                  </a:moveTo>
                  <a:cubicBezTo>
                    <a:pt x="30" y="13"/>
                    <a:pt x="27" y="5"/>
                    <a:pt x="20" y="3"/>
                  </a:cubicBezTo>
                  <a:cubicBezTo>
                    <a:pt x="13" y="0"/>
                    <a:pt x="5" y="4"/>
                    <a:pt x="3" y="11"/>
                  </a:cubicBezTo>
                  <a:cubicBezTo>
                    <a:pt x="0" y="18"/>
                    <a:pt x="4" y="25"/>
                    <a:pt x="11" y="28"/>
                  </a:cubicBezTo>
                  <a:cubicBezTo>
                    <a:pt x="12" y="28"/>
                    <a:pt x="13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21" y="28"/>
                    <a:pt x="26" y="25"/>
                    <a:pt x="2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66">
              <a:extLst>
                <a:ext uri="{FF2B5EF4-FFF2-40B4-BE49-F238E27FC236}">
                  <a16:creationId xmlns="" xmlns:a16="http://schemas.microsoft.com/office/drawing/2014/main" id="{2ACB9A7E-BBE9-4C2A-99C7-8F4AD03D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2225" y="3733800"/>
              <a:ext cx="77788" cy="74613"/>
            </a:xfrm>
            <a:custGeom>
              <a:avLst/>
              <a:gdLst>
                <a:gd name="T0" fmla="*/ 19 w 29"/>
                <a:gd name="T1" fmla="*/ 0 h 28"/>
                <a:gd name="T2" fmla="*/ 15 w 29"/>
                <a:gd name="T3" fmla="*/ 0 h 28"/>
                <a:gd name="T4" fmla="*/ 13 w 29"/>
                <a:gd name="T5" fmla="*/ 0 h 28"/>
                <a:gd name="T6" fmla="*/ 2 w 29"/>
                <a:gd name="T7" fmla="*/ 8 h 28"/>
                <a:gd name="T8" fmla="*/ 5 w 29"/>
                <a:gd name="T9" fmla="*/ 23 h 28"/>
                <a:gd name="T10" fmla="*/ 6 w 29"/>
                <a:gd name="T11" fmla="*/ 23 h 28"/>
                <a:gd name="T12" fmla="*/ 10 w 29"/>
                <a:gd name="T13" fmla="*/ 25 h 28"/>
                <a:gd name="T14" fmla="*/ 27 w 29"/>
                <a:gd name="T15" fmla="*/ 17 h 28"/>
                <a:gd name="T16" fmla="*/ 19 w 2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19" y="0"/>
                  </a:move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8" y="0"/>
                    <a:pt x="3" y="3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4"/>
                    <a:pt x="8" y="25"/>
                    <a:pt x="10" y="25"/>
                  </a:cubicBezTo>
                  <a:cubicBezTo>
                    <a:pt x="17" y="28"/>
                    <a:pt x="24" y="24"/>
                    <a:pt x="27" y="17"/>
                  </a:cubicBezTo>
                  <a:cubicBezTo>
                    <a:pt x="29" y="11"/>
                    <a:pt x="26" y="3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67">
              <a:extLst>
                <a:ext uri="{FF2B5EF4-FFF2-40B4-BE49-F238E27FC236}">
                  <a16:creationId xmlns="" xmlns:a16="http://schemas.microsoft.com/office/drawing/2014/main" id="{A4514EB8-C729-4E0D-B152-34A3A8C1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600" y="5110163"/>
              <a:ext cx="77788" cy="77788"/>
            </a:xfrm>
            <a:custGeom>
              <a:avLst/>
              <a:gdLst>
                <a:gd name="T0" fmla="*/ 19 w 29"/>
                <a:gd name="T1" fmla="*/ 2 h 29"/>
                <a:gd name="T2" fmla="*/ 2 w 29"/>
                <a:gd name="T3" fmla="*/ 10 h 29"/>
                <a:gd name="T4" fmla="*/ 10 w 29"/>
                <a:gd name="T5" fmla="*/ 27 h 29"/>
                <a:gd name="T6" fmla="*/ 22 w 29"/>
                <a:gd name="T7" fmla="*/ 25 h 29"/>
                <a:gd name="T8" fmla="*/ 24 w 29"/>
                <a:gd name="T9" fmla="*/ 24 h 29"/>
                <a:gd name="T10" fmla="*/ 27 w 29"/>
                <a:gd name="T11" fmla="*/ 19 h 29"/>
                <a:gd name="T12" fmla="*/ 24 w 29"/>
                <a:gd name="T13" fmla="*/ 5 h 29"/>
                <a:gd name="T14" fmla="*/ 23 w 29"/>
                <a:gd name="T15" fmla="*/ 4 h 29"/>
                <a:gd name="T16" fmla="*/ 19 w 29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9" y="2"/>
                  </a:moveTo>
                  <a:cubicBezTo>
                    <a:pt x="12" y="0"/>
                    <a:pt x="5" y="3"/>
                    <a:pt x="2" y="10"/>
                  </a:cubicBezTo>
                  <a:cubicBezTo>
                    <a:pt x="0" y="17"/>
                    <a:pt x="3" y="25"/>
                    <a:pt x="10" y="27"/>
                  </a:cubicBezTo>
                  <a:cubicBezTo>
                    <a:pt x="14" y="29"/>
                    <a:pt x="19" y="28"/>
                    <a:pt x="22" y="25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5" y="23"/>
                    <a:pt x="27" y="21"/>
                    <a:pt x="27" y="19"/>
                  </a:cubicBezTo>
                  <a:cubicBezTo>
                    <a:pt x="29" y="14"/>
                    <a:pt x="28" y="9"/>
                    <a:pt x="24" y="5"/>
                  </a:cubicBezTo>
                  <a:cubicBezTo>
                    <a:pt x="24" y="5"/>
                    <a:pt x="24" y="5"/>
                    <a:pt x="23" y="4"/>
                  </a:cubicBezTo>
                  <a:cubicBezTo>
                    <a:pt x="22" y="3"/>
                    <a:pt x="21" y="3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68">
              <a:extLst>
                <a:ext uri="{FF2B5EF4-FFF2-40B4-BE49-F238E27FC236}">
                  <a16:creationId xmlns="" xmlns:a16="http://schemas.microsoft.com/office/drawing/2014/main" id="{DC7CE14E-1C74-44DC-B2AE-0A3F8CAF9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8950" y="5265738"/>
              <a:ext cx="77788" cy="80963"/>
            </a:xfrm>
            <a:custGeom>
              <a:avLst/>
              <a:gdLst>
                <a:gd name="T0" fmla="*/ 9 w 29"/>
                <a:gd name="T1" fmla="*/ 27 h 30"/>
                <a:gd name="T2" fmla="*/ 10 w 29"/>
                <a:gd name="T3" fmla="*/ 28 h 30"/>
                <a:gd name="T4" fmla="*/ 10 w 29"/>
                <a:gd name="T5" fmla="*/ 28 h 30"/>
                <a:gd name="T6" fmla="*/ 27 w 29"/>
                <a:gd name="T7" fmla="*/ 20 h 30"/>
                <a:gd name="T8" fmla="*/ 19 w 29"/>
                <a:gd name="T9" fmla="*/ 3 h 30"/>
                <a:gd name="T10" fmla="*/ 2 w 29"/>
                <a:gd name="T11" fmla="*/ 11 h 30"/>
                <a:gd name="T12" fmla="*/ 2 w 29"/>
                <a:gd name="T13" fmla="*/ 11 h 30"/>
                <a:gd name="T14" fmla="*/ 1 w 29"/>
                <a:gd name="T15" fmla="*/ 12 h 30"/>
                <a:gd name="T16" fmla="*/ 9 w 29"/>
                <a:gd name="T1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0">
                  <a:moveTo>
                    <a:pt x="9" y="27"/>
                  </a:move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7" y="30"/>
                    <a:pt x="24" y="27"/>
                    <a:pt x="27" y="20"/>
                  </a:cubicBezTo>
                  <a:cubicBezTo>
                    <a:pt x="29" y="13"/>
                    <a:pt x="26" y="5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9"/>
                    <a:pt x="3" y="25"/>
                    <a:pt x="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69">
              <a:extLst>
                <a:ext uri="{FF2B5EF4-FFF2-40B4-BE49-F238E27FC236}">
                  <a16:creationId xmlns="" xmlns:a16="http://schemas.microsoft.com/office/drawing/2014/main" id="{72AC6A2E-0E08-4918-B737-9A07362C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4150" y="6426200"/>
              <a:ext cx="82550" cy="77788"/>
            </a:xfrm>
            <a:custGeom>
              <a:avLst/>
              <a:gdLst>
                <a:gd name="T0" fmla="*/ 10 w 31"/>
                <a:gd name="T1" fmla="*/ 2 h 29"/>
                <a:gd name="T2" fmla="*/ 3 w 31"/>
                <a:gd name="T3" fmla="*/ 9 h 29"/>
                <a:gd name="T4" fmla="*/ 11 w 31"/>
                <a:gd name="T5" fmla="*/ 27 h 29"/>
                <a:gd name="T6" fmla="*/ 28 w 31"/>
                <a:gd name="T7" fmla="*/ 19 h 29"/>
                <a:gd name="T8" fmla="*/ 20 w 31"/>
                <a:gd name="T9" fmla="*/ 1 h 29"/>
                <a:gd name="T10" fmla="*/ 11 w 31"/>
                <a:gd name="T11" fmla="*/ 1 h 29"/>
                <a:gd name="T12" fmla="*/ 10 w 31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0" y="2"/>
                  </a:moveTo>
                  <a:cubicBezTo>
                    <a:pt x="7" y="3"/>
                    <a:pt x="4" y="6"/>
                    <a:pt x="3" y="9"/>
                  </a:cubicBezTo>
                  <a:cubicBezTo>
                    <a:pt x="0" y="16"/>
                    <a:pt x="4" y="24"/>
                    <a:pt x="11" y="27"/>
                  </a:cubicBezTo>
                  <a:cubicBezTo>
                    <a:pt x="18" y="29"/>
                    <a:pt x="25" y="25"/>
                    <a:pt x="28" y="19"/>
                  </a:cubicBezTo>
                  <a:cubicBezTo>
                    <a:pt x="31" y="12"/>
                    <a:pt x="27" y="4"/>
                    <a:pt x="20" y="1"/>
                  </a:cubicBezTo>
                  <a:cubicBezTo>
                    <a:pt x="17" y="0"/>
                    <a:pt x="14" y="0"/>
                    <a:pt x="11" y="1"/>
                  </a:cubicBezTo>
                  <a:cubicBezTo>
                    <a:pt x="11" y="1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70">
              <a:extLst>
                <a:ext uri="{FF2B5EF4-FFF2-40B4-BE49-F238E27FC236}">
                  <a16:creationId xmlns="" xmlns:a16="http://schemas.microsoft.com/office/drawing/2014/main" id="{24C5E4A7-34DF-47DA-A3ED-FDB083309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3363" y="1846262"/>
              <a:ext cx="93663" cy="735013"/>
            </a:xfrm>
            <a:custGeom>
              <a:avLst/>
              <a:gdLst>
                <a:gd name="T0" fmla="*/ 1 w 35"/>
                <a:gd name="T1" fmla="*/ 0 h 275"/>
                <a:gd name="T2" fmla="*/ 0 w 35"/>
                <a:gd name="T3" fmla="*/ 0 h 275"/>
                <a:gd name="T4" fmla="*/ 33 w 35"/>
                <a:gd name="T5" fmla="*/ 275 h 275"/>
                <a:gd name="T6" fmla="*/ 35 w 35"/>
                <a:gd name="T7" fmla="*/ 275 h 275"/>
                <a:gd name="T8" fmla="*/ 1 w 35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34" y="275"/>
                    <a:pt x="34" y="275"/>
                    <a:pt x="35" y="2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71">
              <a:extLst>
                <a:ext uri="{FF2B5EF4-FFF2-40B4-BE49-F238E27FC236}">
                  <a16:creationId xmlns="" xmlns:a16="http://schemas.microsoft.com/office/drawing/2014/main" id="{80F901EC-EB00-4102-BE57-CBECB7A5D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4600" y="2630487"/>
              <a:ext cx="1574800" cy="777875"/>
            </a:xfrm>
            <a:custGeom>
              <a:avLst/>
              <a:gdLst>
                <a:gd name="T0" fmla="*/ 0 w 588"/>
                <a:gd name="T1" fmla="*/ 289 h 291"/>
                <a:gd name="T2" fmla="*/ 1 w 588"/>
                <a:gd name="T3" fmla="*/ 291 h 291"/>
                <a:gd name="T4" fmla="*/ 588 w 588"/>
                <a:gd name="T5" fmla="*/ 1 h 291"/>
                <a:gd name="T6" fmla="*/ 588 w 588"/>
                <a:gd name="T7" fmla="*/ 0 h 291"/>
                <a:gd name="T8" fmla="*/ 0 w 588"/>
                <a:gd name="T9" fmla="*/ 28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291">
                  <a:moveTo>
                    <a:pt x="0" y="289"/>
                  </a:moveTo>
                  <a:cubicBezTo>
                    <a:pt x="0" y="290"/>
                    <a:pt x="1" y="290"/>
                    <a:pt x="1" y="291"/>
                  </a:cubicBezTo>
                  <a:cubicBezTo>
                    <a:pt x="588" y="1"/>
                    <a:pt x="588" y="1"/>
                    <a:pt x="588" y="1"/>
                  </a:cubicBezTo>
                  <a:cubicBezTo>
                    <a:pt x="588" y="1"/>
                    <a:pt x="588" y="0"/>
                    <a:pt x="588" y="0"/>
                  </a:cubicBezTo>
                  <a:lnTo>
                    <a:pt x="0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72">
              <a:extLst>
                <a:ext uri="{FF2B5EF4-FFF2-40B4-BE49-F238E27FC236}">
                  <a16:creationId xmlns="" xmlns:a16="http://schemas.microsoft.com/office/drawing/2014/main" id="{7EEBC94E-DC4F-48B8-88AA-1F4669BB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0788" y="3452813"/>
              <a:ext cx="258763" cy="244475"/>
            </a:xfrm>
            <a:custGeom>
              <a:avLst/>
              <a:gdLst>
                <a:gd name="T0" fmla="*/ 97 w 97"/>
                <a:gd name="T1" fmla="*/ 91 h 91"/>
                <a:gd name="T2" fmla="*/ 97 w 97"/>
                <a:gd name="T3" fmla="*/ 89 h 91"/>
                <a:gd name="T4" fmla="*/ 2 w 97"/>
                <a:gd name="T5" fmla="*/ 0 h 91"/>
                <a:gd name="T6" fmla="*/ 0 w 97"/>
                <a:gd name="T7" fmla="*/ 1 h 91"/>
                <a:gd name="T8" fmla="*/ 97 w 97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1">
                  <a:moveTo>
                    <a:pt x="97" y="91"/>
                  </a:moveTo>
                  <a:cubicBezTo>
                    <a:pt x="97" y="90"/>
                    <a:pt x="97" y="90"/>
                    <a:pt x="97" y="8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97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73">
              <a:extLst>
                <a:ext uri="{FF2B5EF4-FFF2-40B4-BE49-F238E27FC236}">
                  <a16:creationId xmlns="" xmlns:a16="http://schemas.microsoft.com/office/drawing/2014/main" id="{94270DC6-BC20-4850-B585-1D2D0309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3113" y="3738563"/>
              <a:ext cx="709613" cy="889000"/>
            </a:xfrm>
            <a:custGeom>
              <a:avLst/>
              <a:gdLst>
                <a:gd name="T0" fmla="*/ 264 w 265"/>
                <a:gd name="T1" fmla="*/ 0 h 332"/>
                <a:gd name="T2" fmla="*/ 0 w 265"/>
                <a:gd name="T3" fmla="*/ 332 h 332"/>
                <a:gd name="T4" fmla="*/ 2 w 265"/>
                <a:gd name="T5" fmla="*/ 332 h 332"/>
                <a:gd name="T6" fmla="*/ 265 w 265"/>
                <a:gd name="T7" fmla="*/ 1 h 332"/>
                <a:gd name="T8" fmla="*/ 265 w 265"/>
                <a:gd name="T9" fmla="*/ 1 h 332"/>
                <a:gd name="T10" fmla="*/ 264 w 265"/>
                <a:gd name="T1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32">
                  <a:moveTo>
                    <a:pt x="264" y="0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2" y="332"/>
                    <a:pt x="2" y="332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74">
              <a:extLst>
                <a:ext uri="{FF2B5EF4-FFF2-40B4-BE49-F238E27FC236}">
                  <a16:creationId xmlns="" xmlns:a16="http://schemas.microsoft.com/office/drawing/2014/main" id="{3F80F97B-BEF7-4835-98A0-7BC6E48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9550" y="1774825"/>
              <a:ext cx="77788" cy="76200"/>
            </a:xfrm>
            <a:custGeom>
              <a:avLst/>
              <a:gdLst>
                <a:gd name="T0" fmla="*/ 24 w 29"/>
                <a:gd name="T1" fmla="*/ 24 h 29"/>
                <a:gd name="T2" fmla="*/ 24 w 29"/>
                <a:gd name="T3" fmla="*/ 5 h 29"/>
                <a:gd name="T4" fmla="*/ 5 w 29"/>
                <a:gd name="T5" fmla="*/ 6 h 29"/>
                <a:gd name="T6" fmla="*/ 5 w 29"/>
                <a:gd name="T7" fmla="*/ 25 h 29"/>
                <a:gd name="T8" fmla="*/ 9 w 29"/>
                <a:gd name="T9" fmla="*/ 27 h 29"/>
                <a:gd name="T10" fmla="*/ 10 w 29"/>
                <a:gd name="T11" fmla="*/ 27 h 29"/>
                <a:gd name="T12" fmla="*/ 24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29" y="18"/>
                    <a:pt x="29" y="10"/>
                    <a:pt x="24" y="5"/>
                  </a:cubicBezTo>
                  <a:cubicBezTo>
                    <a:pt x="18" y="0"/>
                    <a:pt x="10" y="0"/>
                    <a:pt x="5" y="6"/>
                  </a:cubicBezTo>
                  <a:cubicBezTo>
                    <a:pt x="0" y="11"/>
                    <a:pt x="0" y="19"/>
                    <a:pt x="5" y="25"/>
                  </a:cubicBezTo>
                  <a:cubicBezTo>
                    <a:pt x="6" y="25"/>
                    <a:pt x="8" y="26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5" y="29"/>
                    <a:pt x="20" y="28"/>
                    <a:pt x="2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75">
              <a:extLst>
                <a:ext uri="{FF2B5EF4-FFF2-40B4-BE49-F238E27FC236}">
                  <a16:creationId xmlns="" xmlns:a16="http://schemas.microsoft.com/office/drawing/2014/main" id="{F8A8D9F6-9CF9-4284-9821-D1B7715C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3050" y="2576512"/>
              <a:ext cx="77788" cy="77788"/>
            </a:xfrm>
            <a:custGeom>
              <a:avLst/>
              <a:gdLst>
                <a:gd name="T0" fmla="*/ 23 w 29"/>
                <a:gd name="T1" fmla="*/ 5 h 29"/>
                <a:gd name="T2" fmla="*/ 20 w 29"/>
                <a:gd name="T3" fmla="*/ 2 h 29"/>
                <a:gd name="T4" fmla="*/ 18 w 29"/>
                <a:gd name="T5" fmla="*/ 2 h 29"/>
                <a:gd name="T6" fmla="*/ 4 w 29"/>
                <a:gd name="T7" fmla="*/ 5 h 29"/>
                <a:gd name="T8" fmla="*/ 2 w 29"/>
                <a:gd name="T9" fmla="*/ 20 h 29"/>
                <a:gd name="T10" fmla="*/ 2 w 29"/>
                <a:gd name="T11" fmla="*/ 21 h 29"/>
                <a:gd name="T12" fmla="*/ 5 w 29"/>
                <a:gd name="T13" fmla="*/ 24 h 29"/>
                <a:gd name="T14" fmla="*/ 24 w 29"/>
                <a:gd name="T15" fmla="*/ 24 h 29"/>
                <a:gd name="T16" fmla="*/ 23 w 29"/>
                <a:gd name="T1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3" y="5"/>
                  </a:move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3" y="0"/>
                    <a:pt x="8" y="1"/>
                    <a:pt x="4" y="5"/>
                  </a:cubicBezTo>
                  <a:cubicBezTo>
                    <a:pt x="0" y="9"/>
                    <a:pt x="0" y="15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10" y="29"/>
                    <a:pt x="19" y="29"/>
                    <a:pt x="24" y="24"/>
                  </a:cubicBezTo>
                  <a:cubicBezTo>
                    <a:pt x="29" y="18"/>
                    <a:pt x="28" y="10"/>
                    <a:pt x="2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76">
              <a:extLst>
                <a:ext uri="{FF2B5EF4-FFF2-40B4-BE49-F238E27FC236}">
                  <a16:creationId xmlns="" xmlns:a16="http://schemas.microsoft.com/office/drawing/2014/main" id="{1EAD87E0-09DD-4727-AF83-F3DA7B089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0" y="3381375"/>
              <a:ext cx="77788" cy="74613"/>
            </a:xfrm>
            <a:custGeom>
              <a:avLst/>
              <a:gdLst>
                <a:gd name="T0" fmla="*/ 24 w 29"/>
                <a:gd name="T1" fmla="*/ 5 h 28"/>
                <a:gd name="T2" fmla="*/ 5 w 29"/>
                <a:gd name="T3" fmla="*/ 5 h 28"/>
                <a:gd name="T4" fmla="*/ 5 w 29"/>
                <a:gd name="T5" fmla="*/ 24 h 28"/>
                <a:gd name="T6" fmla="*/ 17 w 29"/>
                <a:gd name="T7" fmla="*/ 28 h 28"/>
                <a:gd name="T8" fmla="*/ 19 w 29"/>
                <a:gd name="T9" fmla="*/ 27 h 28"/>
                <a:gd name="T10" fmla="*/ 24 w 29"/>
                <a:gd name="T11" fmla="*/ 24 h 28"/>
                <a:gd name="T12" fmla="*/ 27 w 29"/>
                <a:gd name="T13" fmla="*/ 10 h 28"/>
                <a:gd name="T14" fmla="*/ 26 w 29"/>
                <a:gd name="T15" fmla="*/ 8 h 28"/>
                <a:gd name="T16" fmla="*/ 24 w 29"/>
                <a:gd name="T1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4" y="5"/>
                  </a:moveTo>
                  <a:cubicBezTo>
                    <a:pt x="18" y="0"/>
                    <a:pt x="10" y="0"/>
                    <a:pt x="5" y="5"/>
                  </a:cubicBezTo>
                  <a:cubicBezTo>
                    <a:pt x="0" y="11"/>
                    <a:pt x="0" y="19"/>
                    <a:pt x="5" y="24"/>
                  </a:cubicBezTo>
                  <a:cubicBezTo>
                    <a:pt x="9" y="27"/>
                    <a:pt x="13" y="28"/>
                    <a:pt x="17" y="28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1" y="26"/>
                    <a:pt x="23" y="25"/>
                    <a:pt x="24" y="24"/>
                  </a:cubicBezTo>
                  <a:cubicBezTo>
                    <a:pt x="28" y="20"/>
                    <a:pt x="29" y="14"/>
                    <a:pt x="27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77">
              <a:extLst>
                <a:ext uri="{FF2B5EF4-FFF2-40B4-BE49-F238E27FC236}">
                  <a16:creationId xmlns="" xmlns:a16="http://schemas.microsoft.com/office/drawing/2014/main" id="{D1F93F78-0E45-4422-A566-8E27EC34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0025" y="3678238"/>
              <a:ext cx="77788" cy="77788"/>
            </a:xfrm>
            <a:custGeom>
              <a:avLst/>
              <a:gdLst>
                <a:gd name="T0" fmla="*/ 4 w 29"/>
                <a:gd name="T1" fmla="*/ 23 h 29"/>
                <a:gd name="T2" fmla="*/ 5 w 29"/>
                <a:gd name="T3" fmla="*/ 24 h 29"/>
                <a:gd name="T4" fmla="*/ 5 w 29"/>
                <a:gd name="T5" fmla="*/ 24 h 29"/>
                <a:gd name="T6" fmla="*/ 24 w 29"/>
                <a:gd name="T7" fmla="*/ 23 h 29"/>
                <a:gd name="T8" fmla="*/ 23 w 29"/>
                <a:gd name="T9" fmla="*/ 5 h 29"/>
                <a:gd name="T10" fmla="*/ 5 w 29"/>
                <a:gd name="T11" fmla="*/ 5 h 29"/>
                <a:gd name="T12" fmla="*/ 4 w 29"/>
                <a:gd name="T13" fmla="*/ 5 h 29"/>
                <a:gd name="T14" fmla="*/ 4 w 29"/>
                <a:gd name="T15" fmla="*/ 7 h 29"/>
                <a:gd name="T16" fmla="*/ 4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4" y="23"/>
                  </a:move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1" y="29"/>
                    <a:pt x="19" y="29"/>
                    <a:pt x="24" y="23"/>
                  </a:cubicBezTo>
                  <a:cubicBezTo>
                    <a:pt x="29" y="18"/>
                    <a:pt x="29" y="10"/>
                    <a:pt x="23" y="5"/>
                  </a:cubicBezTo>
                  <a:cubicBezTo>
                    <a:pt x="18" y="0"/>
                    <a:pt x="10" y="0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0" y="12"/>
                    <a:pt x="0" y="18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78">
              <a:extLst>
                <a:ext uri="{FF2B5EF4-FFF2-40B4-BE49-F238E27FC236}">
                  <a16:creationId xmlns="" xmlns:a16="http://schemas.microsoft.com/office/drawing/2014/main" id="{D6A9C592-9176-42E6-A858-82EC7B9F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6600" y="4627563"/>
              <a:ext cx="79375" cy="74613"/>
            </a:xfrm>
            <a:custGeom>
              <a:avLst/>
              <a:gdLst>
                <a:gd name="T0" fmla="*/ 14 w 30"/>
                <a:gd name="T1" fmla="*/ 0 h 28"/>
                <a:gd name="T2" fmla="*/ 5 w 30"/>
                <a:gd name="T3" fmla="*/ 4 h 28"/>
                <a:gd name="T4" fmla="*/ 6 w 30"/>
                <a:gd name="T5" fmla="*/ 23 h 28"/>
                <a:gd name="T6" fmla="*/ 25 w 30"/>
                <a:gd name="T7" fmla="*/ 22 h 28"/>
                <a:gd name="T8" fmla="*/ 24 w 30"/>
                <a:gd name="T9" fmla="*/ 3 h 28"/>
                <a:gd name="T10" fmla="*/ 16 w 30"/>
                <a:gd name="T11" fmla="*/ 0 h 28"/>
                <a:gd name="T12" fmla="*/ 14 w 3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4" y="0"/>
                  </a:moveTo>
                  <a:cubicBezTo>
                    <a:pt x="11" y="0"/>
                    <a:pt x="8" y="1"/>
                    <a:pt x="5" y="4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11" y="28"/>
                    <a:pt x="20" y="27"/>
                    <a:pt x="25" y="22"/>
                  </a:cubicBezTo>
                  <a:cubicBezTo>
                    <a:pt x="30" y="17"/>
                    <a:pt x="29" y="8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79">
              <a:extLst>
                <a:ext uri="{FF2B5EF4-FFF2-40B4-BE49-F238E27FC236}">
                  <a16:creationId xmlns="" xmlns:a16="http://schemas.microsoft.com/office/drawing/2014/main" id="{BF158EF3-0927-408F-90AE-26189B741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813" y="5008563"/>
              <a:ext cx="1312863" cy="100013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80">
              <a:extLst>
                <a:ext uri="{FF2B5EF4-FFF2-40B4-BE49-F238E27FC236}">
                  <a16:creationId xmlns="" xmlns:a16="http://schemas.microsoft.com/office/drawing/2014/main" id="{FFA02428-3874-4882-B12F-08678FBD1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0900" y="5041900"/>
              <a:ext cx="760413" cy="1050925"/>
            </a:xfrm>
            <a:custGeom>
              <a:avLst/>
              <a:gdLst>
                <a:gd name="T0" fmla="*/ 0 w 284"/>
                <a:gd name="T1" fmla="*/ 392 h 393"/>
                <a:gd name="T2" fmla="*/ 1 w 284"/>
                <a:gd name="T3" fmla="*/ 392 h 393"/>
                <a:gd name="T4" fmla="*/ 1 w 284"/>
                <a:gd name="T5" fmla="*/ 393 h 393"/>
                <a:gd name="T6" fmla="*/ 284 w 284"/>
                <a:gd name="T7" fmla="*/ 1 h 393"/>
                <a:gd name="T8" fmla="*/ 283 w 284"/>
                <a:gd name="T9" fmla="*/ 0 h 393"/>
                <a:gd name="T10" fmla="*/ 0 w 284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393">
                  <a:moveTo>
                    <a:pt x="0" y="392"/>
                  </a:moveTo>
                  <a:cubicBezTo>
                    <a:pt x="1" y="392"/>
                    <a:pt x="1" y="392"/>
                    <a:pt x="1" y="392"/>
                  </a:cubicBezTo>
                  <a:cubicBezTo>
                    <a:pt x="1" y="392"/>
                    <a:pt x="1" y="392"/>
                    <a:pt x="1" y="393"/>
                  </a:cubicBezTo>
                  <a:cubicBezTo>
                    <a:pt x="284" y="1"/>
                    <a:pt x="284" y="1"/>
                    <a:pt x="284" y="1"/>
                  </a:cubicBezTo>
                  <a:cubicBezTo>
                    <a:pt x="283" y="1"/>
                    <a:pt x="283" y="0"/>
                    <a:pt x="283" y="0"/>
                  </a:cubicBezTo>
                  <a:lnTo>
                    <a:pt x="0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81">
              <a:extLst>
                <a:ext uri="{FF2B5EF4-FFF2-40B4-BE49-F238E27FC236}">
                  <a16:creationId xmlns="" xmlns:a16="http://schemas.microsoft.com/office/drawing/2014/main" id="{172004FB-6996-4B37-9C51-1574F983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7175" y="5140325"/>
              <a:ext cx="561975" cy="949325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82">
              <a:extLst>
                <a:ext uri="{FF2B5EF4-FFF2-40B4-BE49-F238E27FC236}">
                  <a16:creationId xmlns="" xmlns:a16="http://schemas.microsoft.com/office/drawing/2014/main" id="{30CE438C-B0AC-4BAA-B401-6B50DC4C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3200" y="3670300"/>
              <a:ext cx="38100" cy="1411288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3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3" y="528"/>
                    <a:pt x="13" y="528"/>
                    <a:pt x="13" y="528"/>
                  </a:cubicBezTo>
                  <a:cubicBezTo>
                    <a:pt x="13" y="528"/>
                    <a:pt x="14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83">
              <a:extLst>
                <a:ext uri="{FF2B5EF4-FFF2-40B4-BE49-F238E27FC236}">
                  <a16:creationId xmlns="" xmlns:a16="http://schemas.microsoft.com/office/drawing/2014/main" id="{5F5C9287-D554-48FC-B068-BB26AD9BB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6638" y="3675063"/>
              <a:ext cx="422275" cy="1003300"/>
            </a:xfrm>
            <a:custGeom>
              <a:avLst/>
              <a:gdLst>
                <a:gd name="T0" fmla="*/ 0 w 158"/>
                <a:gd name="T1" fmla="*/ 375 h 375"/>
                <a:gd name="T2" fmla="*/ 1 w 158"/>
                <a:gd name="T3" fmla="*/ 375 h 375"/>
                <a:gd name="T4" fmla="*/ 158 w 158"/>
                <a:gd name="T5" fmla="*/ 0 h 375"/>
                <a:gd name="T6" fmla="*/ 156 w 158"/>
                <a:gd name="T7" fmla="*/ 0 h 375"/>
                <a:gd name="T8" fmla="*/ 0 w 158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75">
                  <a:moveTo>
                    <a:pt x="0" y="375"/>
                  </a:moveTo>
                  <a:cubicBezTo>
                    <a:pt x="1" y="375"/>
                    <a:pt x="1" y="375"/>
                    <a:pt x="1" y="37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84">
              <a:extLst>
                <a:ext uri="{FF2B5EF4-FFF2-40B4-BE49-F238E27FC236}">
                  <a16:creationId xmlns="" xmlns:a16="http://schemas.microsoft.com/office/drawing/2014/main" id="{EEBBB394-D6B3-4CC5-8ED1-399BA6C5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8588" y="4373563"/>
              <a:ext cx="873125" cy="320675"/>
            </a:xfrm>
            <a:custGeom>
              <a:avLst/>
              <a:gdLst>
                <a:gd name="T0" fmla="*/ 1 w 326"/>
                <a:gd name="T1" fmla="*/ 0 h 120"/>
                <a:gd name="T2" fmla="*/ 0 w 326"/>
                <a:gd name="T3" fmla="*/ 1 h 120"/>
                <a:gd name="T4" fmla="*/ 326 w 326"/>
                <a:gd name="T5" fmla="*/ 120 h 120"/>
                <a:gd name="T6" fmla="*/ 326 w 326"/>
                <a:gd name="T7" fmla="*/ 118 h 120"/>
                <a:gd name="T8" fmla="*/ 1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19"/>
                    <a:pt x="326" y="119"/>
                    <a:pt x="326" y="1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85">
              <a:extLst>
                <a:ext uri="{FF2B5EF4-FFF2-40B4-BE49-F238E27FC236}">
                  <a16:creationId xmlns="" xmlns:a16="http://schemas.microsoft.com/office/drawing/2014/main" id="{4E438CAC-4CD3-4B62-B12B-85A6A4AC6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0" y="5022850"/>
              <a:ext cx="881063" cy="774700"/>
            </a:xfrm>
            <a:custGeom>
              <a:avLst/>
              <a:gdLst>
                <a:gd name="T0" fmla="*/ 1 w 329"/>
                <a:gd name="T1" fmla="*/ 0 h 290"/>
                <a:gd name="T2" fmla="*/ 0 w 329"/>
                <a:gd name="T3" fmla="*/ 1 h 290"/>
                <a:gd name="T4" fmla="*/ 328 w 329"/>
                <a:gd name="T5" fmla="*/ 290 h 290"/>
                <a:gd name="T6" fmla="*/ 329 w 329"/>
                <a:gd name="T7" fmla="*/ 290 h 290"/>
                <a:gd name="T8" fmla="*/ 1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9" y="290"/>
                    <a:pt x="329" y="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86">
              <a:extLst>
                <a:ext uri="{FF2B5EF4-FFF2-40B4-BE49-F238E27FC236}">
                  <a16:creationId xmlns="" xmlns:a16="http://schemas.microsoft.com/office/drawing/2014/main" id="{CA0D672C-D3DD-4933-825A-EE0FEDD8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2225" y="5348288"/>
              <a:ext cx="355600" cy="449263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1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3" y="1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87">
              <a:extLst>
                <a:ext uri="{FF2B5EF4-FFF2-40B4-BE49-F238E27FC236}">
                  <a16:creationId xmlns="" xmlns:a16="http://schemas.microsoft.com/office/drawing/2014/main" id="{67EC3B5B-58BC-4890-B2AD-58FEEB3A0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0" y="6137275"/>
              <a:ext cx="273050" cy="315913"/>
            </a:xfrm>
            <a:custGeom>
              <a:avLst/>
              <a:gdLst>
                <a:gd name="T0" fmla="*/ 101 w 102"/>
                <a:gd name="T1" fmla="*/ 0 h 118"/>
                <a:gd name="T2" fmla="*/ 0 w 102"/>
                <a:gd name="T3" fmla="*/ 117 h 118"/>
                <a:gd name="T4" fmla="*/ 1 w 102"/>
                <a:gd name="T5" fmla="*/ 118 h 118"/>
                <a:gd name="T6" fmla="*/ 102 w 102"/>
                <a:gd name="T7" fmla="*/ 1 h 118"/>
                <a:gd name="T8" fmla="*/ 102 w 102"/>
                <a:gd name="T9" fmla="*/ 1 h 118"/>
                <a:gd name="T10" fmla="*/ 101 w 102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8">
                  <a:moveTo>
                    <a:pt x="101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8"/>
                    <a:pt x="1" y="118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88">
              <a:extLst>
                <a:ext uri="{FF2B5EF4-FFF2-40B4-BE49-F238E27FC236}">
                  <a16:creationId xmlns="" xmlns:a16="http://schemas.microsoft.com/office/drawing/2014/main" id="{5023A6AA-1C0D-47F8-A833-1F285199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1913" y="4330700"/>
              <a:ext cx="73025" cy="71438"/>
            </a:xfrm>
            <a:custGeom>
              <a:avLst/>
              <a:gdLst>
                <a:gd name="T0" fmla="*/ 22 w 27"/>
                <a:gd name="T1" fmla="*/ 4 h 27"/>
                <a:gd name="T2" fmla="*/ 5 w 27"/>
                <a:gd name="T3" fmla="*/ 6 h 27"/>
                <a:gd name="T4" fmla="*/ 7 w 27"/>
                <a:gd name="T5" fmla="*/ 23 h 27"/>
                <a:gd name="T6" fmla="*/ 23 w 27"/>
                <a:gd name="T7" fmla="*/ 21 h 27"/>
                <a:gd name="T8" fmla="*/ 25 w 27"/>
                <a:gd name="T9" fmla="*/ 17 h 27"/>
                <a:gd name="T10" fmla="*/ 26 w 27"/>
                <a:gd name="T11" fmla="*/ 16 h 27"/>
                <a:gd name="T12" fmla="*/ 22 w 27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2" y="4"/>
                  </a:moveTo>
                  <a:cubicBezTo>
                    <a:pt x="16" y="0"/>
                    <a:pt x="9" y="1"/>
                    <a:pt x="5" y="6"/>
                  </a:cubicBezTo>
                  <a:cubicBezTo>
                    <a:pt x="0" y="11"/>
                    <a:pt x="1" y="19"/>
                    <a:pt x="7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7" y="12"/>
                    <a:pt x="25" y="7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89">
              <a:extLst>
                <a:ext uri="{FF2B5EF4-FFF2-40B4-BE49-F238E27FC236}">
                  <a16:creationId xmlns="" xmlns:a16="http://schemas.microsoft.com/office/drawing/2014/main" id="{95019A5E-0946-4C2F-989F-24D3E9FB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775" y="4672013"/>
              <a:ext cx="73025" cy="73025"/>
            </a:xfrm>
            <a:custGeom>
              <a:avLst/>
              <a:gdLst>
                <a:gd name="T0" fmla="*/ 4 w 27"/>
                <a:gd name="T1" fmla="*/ 6 h 27"/>
                <a:gd name="T2" fmla="*/ 3 w 27"/>
                <a:gd name="T3" fmla="*/ 6 h 27"/>
                <a:gd name="T4" fmla="*/ 3 w 27"/>
                <a:gd name="T5" fmla="*/ 8 h 27"/>
                <a:gd name="T6" fmla="*/ 6 w 27"/>
                <a:gd name="T7" fmla="*/ 23 h 27"/>
                <a:gd name="T8" fmla="*/ 23 w 27"/>
                <a:gd name="T9" fmla="*/ 21 h 27"/>
                <a:gd name="T10" fmla="*/ 21 w 27"/>
                <a:gd name="T11" fmla="*/ 4 h 27"/>
                <a:gd name="T12" fmla="*/ 17 w 27"/>
                <a:gd name="T13" fmla="*/ 2 h 27"/>
                <a:gd name="T14" fmla="*/ 16 w 27"/>
                <a:gd name="T15" fmla="*/ 2 h 27"/>
                <a:gd name="T16" fmla="*/ 4 w 27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0" y="13"/>
                    <a:pt x="1" y="19"/>
                    <a:pt x="6" y="23"/>
                  </a:cubicBezTo>
                  <a:cubicBezTo>
                    <a:pt x="11" y="27"/>
                    <a:pt x="18" y="26"/>
                    <a:pt x="23" y="21"/>
                  </a:cubicBezTo>
                  <a:cubicBezTo>
                    <a:pt x="27" y="16"/>
                    <a:pt x="26" y="8"/>
                    <a:pt x="21" y="4"/>
                  </a:cubicBezTo>
                  <a:cubicBezTo>
                    <a:pt x="20" y="3"/>
                    <a:pt x="19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2" y="0"/>
                    <a:pt x="7" y="2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90">
              <a:extLst>
                <a:ext uri="{FF2B5EF4-FFF2-40B4-BE49-F238E27FC236}">
                  <a16:creationId xmlns="" xmlns:a16="http://schemas.microsoft.com/office/drawing/2014/main" id="{78C6A56B-4280-4762-8439-C973E0B1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5575" y="3608388"/>
              <a:ext cx="71438" cy="66675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4 w 27"/>
                <a:gd name="T5" fmla="*/ 6 h 25"/>
                <a:gd name="T6" fmla="*/ 6 w 27"/>
                <a:gd name="T7" fmla="*/ 22 h 25"/>
                <a:gd name="T8" fmla="*/ 11 w 27"/>
                <a:gd name="T9" fmla="*/ 25 h 25"/>
                <a:gd name="T10" fmla="*/ 13 w 27"/>
                <a:gd name="T11" fmla="*/ 25 h 25"/>
                <a:gd name="T12" fmla="*/ 18 w 27"/>
                <a:gd name="T13" fmla="*/ 24 h 25"/>
                <a:gd name="T14" fmla="*/ 19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6" y="8"/>
                    <a:pt x="21" y="4"/>
                  </a:cubicBezTo>
                  <a:cubicBezTo>
                    <a:pt x="15" y="0"/>
                    <a:pt x="8" y="0"/>
                    <a:pt x="4" y="6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7" y="24"/>
                    <a:pt x="9" y="25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5" y="25"/>
                    <a:pt x="16" y="25"/>
                    <a:pt x="18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91">
              <a:extLst>
                <a:ext uri="{FF2B5EF4-FFF2-40B4-BE49-F238E27FC236}">
                  <a16:creationId xmlns="" xmlns:a16="http://schemas.microsoft.com/office/drawing/2014/main" id="{2400A9FA-01B7-4841-B9BB-95BC8F06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1138" y="5078413"/>
              <a:ext cx="69850" cy="66675"/>
            </a:xfrm>
            <a:custGeom>
              <a:avLst/>
              <a:gdLst>
                <a:gd name="T0" fmla="*/ 23 w 26"/>
                <a:gd name="T1" fmla="*/ 20 h 25"/>
                <a:gd name="T2" fmla="*/ 25 w 26"/>
                <a:gd name="T3" fmla="*/ 11 h 25"/>
                <a:gd name="T4" fmla="*/ 25 w 26"/>
                <a:gd name="T5" fmla="*/ 10 h 25"/>
                <a:gd name="T6" fmla="*/ 21 w 26"/>
                <a:gd name="T7" fmla="*/ 3 h 25"/>
                <a:gd name="T8" fmla="*/ 11 w 26"/>
                <a:gd name="T9" fmla="*/ 1 h 25"/>
                <a:gd name="T10" fmla="*/ 10 w 26"/>
                <a:gd name="T11" fmla="*/ 1 h 25"/>
                <a:gd name="T12" fmla="*/ 4 w 26"/>
                <a:gd name="T13" fmla="*/ 5 h 25"/>
                <a:gd name="T14" fmla="*/ 6 w 26"/>
                <a:gd name="T15" fmla="*/ 22 h 25"/>
                <a:gd name="T16" fmla="*/ 17 w 26"/>
                <a:gd name="T17" fmla="*/ 24 h 25"/>
                <a:gd name="T18" fmla="*/ 18 w 26"/>
                <a:gd name="T19" fmla="*/ 23 h 25"/>
                <a:gd name="T20" fmla="*/ 23 w 26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3" y="20"/>
                  </a:moveTo>
                  <a:cubicBezTo>
                    <a:pt x="25" y="17"/>
                    <a:pt x="26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1" y="18"/>
                    <a:pt x="6" y="22"/>
                  </a:cubicBezTo>
                  <a:cubicBezTo>
                    <a:pt x="9" y="24"/>
                    <a:pt x="14" y="25"/>
                    <a:pt x="17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20" y="22"/>
                    <a:pt x="22" y="21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92">
              <a:extLst>
                <a:ext uri="{FF2B5EF4-FFF2-40B4-BE49-F238E27FC236}">
                  <a16:creationId xmlns="" xmlns:a16="http://schemas.microsoft.com/office/drawing/2014/main" id="{A08C5A80-464D-4DCD-82D7-34AE1342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6925" y="6081713"/>
              <a:ext cx="73025" cy="69850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1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7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93">
              <a:extLst>
                <a:ext uri="{FF2B5EF4-FFF2-40B4-BE49-F238E27FC236}">
                  <a16:creationId xmlns="" xmlns:a16="http://schemas.microsoft.com/office/drawing/2014/main" id="{B9743C0C-45D7-4AAF-876D-6A8B14F2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1013" y="6434138"/>
              <a:ext cx="69850" cy="73025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3 w 26"/>
                <a:gd name="T9" fmla="*/ 7 h 27"/>
                <a:gd name="T10" fmla="*/ 22 w 26"/>
                <a:gd name="T11" fmla="*/ 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2"/>
                    <a:pt x="1" y="19"/>
                    <a:pt x="6" y="23"/>
                  </a:cubicBezTo>
                  <a:cubicBezTo>
                    <a:pt x="11" y="27"/>
                    <a:pt x="19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1" y="5"/>
                    <a:pt x="2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94">
              <a:extLst>
                <a:ext uri="{FF2B5EF4-FFF2-40B4-BE49-F238E27FC236}">
                  <a16:creationId xmlns="" xmlns:a16="http://schemas.microsoft.com/office/drawing/2014/main" id="{4D3FBE20-5A4E-4E84-BDD7-DC30DFA2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0675" y="4976813"/>
              <a:ext cx="66675" cy="73025"/>
            </a:xfrm>
            <a:custGeom>
              <a:avLst/>
              <a:gdLst>
                <a:gd name="T0" fmla="*/ 20 w 25"/>
                <a:gd name="T1" fmla="*/ 4 h 27"/>
                <a:gd name="T2" fmla="*/ 3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5 w 25"/>
                <a:gd name="T9" fmla="*/ 23 h 27"/>
                <a:gd name="T10" fmla="*/ 7 w 25"/>
                <a:gd name="T11" fmla="*/ 24 h 27"/>
                <a:gd name="T12" fmla="*/ 8 w 25"/>
                <a:gd name="T13" fmla="*/ 25 h 27"/>
                <a:gd name="T14" fmla="*/ 22 w 25"/>
                <a:gd name="T15" fmla="*/ 21 h 27"/>
                <a:gd name="T16" fmla="*/ 23 w 25"/>
                <a:gd name="T17" fmla="*/ 18 h 27"/>
                <a:gd name="T18" fmla="*/ 24 w 25"/>
                <a:gd name="T19" fmla="*/ 17 h 27"/>
                <a:gd name="T20" fmla="*/ 20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20" y="4"/>
                  </a:moveTo>
                  <a:cubicBezTo>
                    <a:pt x="14" y="0"/>
                    <a:pt x="7" y="1"/>
                    <a:pt x="3" y="6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5" y="23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3" y="27"/>
                    <a:pt x="18" y="25"/>
                    <a:pt x="22" y="21"/>
                  </a:cubicBezTo>
                  <a:cubicBezTo>
                    <a:pt x="22" y="20"/>
                    <a:pt x="23" y="19"/>
                    <a:pt x="23" y="18"/>
                  </a:cubicBezTo>
                  <a:cubicBezTo>
                    <a:pt x="23" y="18"/>
                    <a:pt x="24" y="18"/>
                    <a:pt x="24" y="17"/>
                  </a:cubicBezTo>
                  <a:cubicBezTo>
                    <a:pt x="25" y="13"/>
                    <a:pt x="24" y="7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95">
              <a:extLst>
                <a:ext uri="{FF2B5EF4-FFF2-40B4-BE49-F238E27FC236}">
                  <a16:creationId xmlns="" xmlns:a16="http://schemas.microsoft.com/office/drawing/2014/main" id="{C534C273-F744-4B30-AC9A-C6D78B69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3013" y="5789613"/>
              <a:ext cx="73025" cy="69850"/>
            </a:xfrm>
            <a:custGeom>
              <a:avLst/>
              <a:gdLst>
                <a:gd name="T0" fmla="*/ 7 w 27"/>
                <a:gd name="T1" fmla="*/ 3 h 26"/>
                <a:gd name="T2" fmla="*/ 6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19 w 27"/>
                <a:gd name="T13" fmla="*/ 3 h 26"/>
                <a:gd name="T14" fmla="*/ 18 w 27"/>
                <a:gd name="T15" fmla="*/ 2 h 26"/>
                <a:gd name="T16" fmla="*/ 7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7" y="3"/>
                  </a:move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0" y="11"/>
                    <a:pt x="0" y="18"/>
                    <a:pt x="6" y="22"/>
                  </a:cubicBezTo>
                  <a:cubicBezTo>
                    <a:pt x="11" y="26"/>
                    <a:pt x="18" y="25"/>
                    <a:pt x="23" y="20"/>
                  </a:cubicBezTo>
                  <a:cubicBezTo>
                    <a:pt x="27" y="15"/>
                    <a:pt x="26" y="8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5" y="0"/>
                    <a:pt x="10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96">
              <a:extLst>
                <a:ext uri="{FF2B5EF4-FFF2-40B4-BE49-F238E27FC236}">
                  <a16:creationId xmlns="" xmlns:a16="http://schemas.microsoft.com/office/drawing/2014/main" id="{51337DC0-066B-428D-A719-6E26C0D5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9888" y="5297488"/>
              <a:ext cx="69850" cy="73025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4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6" y="9"/>
                    <a:pt x="20" y="4"/>
                  </a:cubicBezTo>
                  <a:cubicBezTo>
                    <a:pt x="15" y="0"/>
                    <a:pt x="8" y="1"/>
                    <a:pt x="4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4" y="22"/>
                    <a:pt x="4" y="22"/>
                    <a:pt x="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97">
              <a:extLst>
                <a:ext uri="{FF2B5EF4-FFF2-40B4-BE49-F238E27FC236}">
                  <a16:creationId xmlns="" xmlns:a16="http://schemas.microsoft.com/office/drawing/2014/main" id="{7FEECAED-8B4C-4166-B3BD-4484730F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8650" y="-252413"/>
              <a:ext cx="636588" cy="876300"/>
            </a:xfrm>
            <a:custGeom>
              <a:avLst/>
              <a:gdLst>
                <a:gd name="T0" fmla="*/ 131 w 238"/>
                <a:gd name="T1" fmla="*/ 180 h 328"/>
                <a:gd name="T2" fmla="*/ 186 w 238"/>
                <a:gd name="T3" fmla="*/ 0 h 328"/>
                <a:gd name="T4" fmla="*/ 185 w 238"/>
                <a:gd name="T5" fmla="*/ 0 h 328"/>
                <a:gd name="T6" fmla="*/ 130 w 238"/>
                <a:gd name="T7" fmla="*/ 179 h 328"/>
                <a:gd name="T8" fmla="*/ 0 w 238"/>
                <a:gd name="T9" fmla="*/ 154 h 328"/>
                <a:gd name="T10" fmla="*/ 0 w 238"/>
                <a:gd name="T11" fmla="*/ 155 h 328"/>
                <a:gd name="T12" fmla="*/ 129 w 238"/>
                <a:gd name="T13" fmla="*/ 181 h 328"/>
                <a:gd name="T14" fmla="*/ 84 w 238"/>
                <a:gd name="T15" fmla="*/ 328 h 328"/>
                <a:gd name="T16" fmla="*/ 86 w 238"/>
                <a:gd name="T17" fmla="*/ 328 h 328"/>
                <a:gd name="T18" fmla="*/ 131 w 238"/>
                <a:gd name="T19" fmla="*/ 181 h 328"/>
                <a:gd name="T20" fmla="*/ 238 w 238"/>
                <a:gd name="T21" fmla="*/ 203 h 328"/>
                <a:gd name="T22" fmla="*/ 238 w 238"/>
                <a:gd name="T23" fmla="*/ 201 h 328"/>
                <a:gd name="T24" fmla="*/ 131 w 238"/>
                <a:gd name="T25" fmla="*/ 18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328">
                  <a:moveTo>
                    <a:pt x="131" y="18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5"/>
                    <a:pt x="0" y="155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8"/>
                    <a:pt x="85" y="328"/>
                    <a:pt x="86" y="328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238" y="203"/>
                    <a:pt x="238" y="203"/>
                    <a:pt x="238" y="203"/>
                  </a:cubicBezTo>
                  <a:cubicBezTo>
                    <a:pt x="238" y="202"/>
                    <a:pt x="238" y="202"/>
                    <a:pt x="238" y="201"/>
                  </a:cubicBezTo>
                  <a:lnTo>
                    <a:pt x="13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98">
              <a:extLst>
                <a:ext uri="{FF2B5EF4-FFF2-40B4-BE49-F238E27FC236}">
                  <a16:creationId xmlns="" xmlns:a16="http://schemas.microsoft.com/office/drawing/2014/main" id="{FC1AEEEA-33CA-4A16-BF46-95C82E52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3275" y="720725"/>
              <a:ext cx="1001713" cy="1430338"/>
            </a:xfrm>
            <a:custGeom>
              <a:avLst/>
              <a:gdLst>
                <a:gd name="T0" fmla="*/ 235 w 374"/>
                <a:gd name="T1" fmla="*/ 86 h 535"/>
                <a:gd name="T2" fmla="*/ 279 w 374"/>
                <a:gd name="T3" fmla="*/ 1 h 535"/>
                <a:gd name="T4" fmla="*/ 278 w 374"/>
                <a:gd name="T5" fmla="*/ 0 h 535"/>
                <a:gd name="T6" fmla="*/ 234 w 374"/>
                <a:gd name="T7" fmla="*/ 85 h 535"/>
                <a:gd name="T8" fmla="*/ 119 w 374"/>
                <a:gd name="T9" fmla="*/ 15 h 535"/>
                <a:gd name="T10" fmla="*/ 118 w 374"/>
                <a:gd name="T11" fmla="*/ 16 h 535"/>
                <a:gd name="T12" fmla="*/ 233 w 374"/>
                <a:gd name="T13" fmla="*/ 86 h 535"/>
                <a:gd name="T14" fmla="*/ 0 w 374"/>
                <a:gd name="T15" fmla="*/ 534 h 535"/>
                <a:gd name="T16" fmla="*/ 1 w 374"/>
                <a:gd name="T17" fmla="*/ 535 h 535"/>
                <a:gd name="T18" fmla="*/ 235 w 374"/>
                <a:gd name="T19" fmla="*/ 87 h 535"/>
                <a:gd name="T20" fmla="*/ 373 w 374"/>
                <a:gd name="T21" fmla="*/ 170 h 535"/>
                <a:gd name="T22" fmla="*/ 374 w 374"/>
                <a:gd name="T23" fmla="*/ 169 h 535"/>
                <a:gd name="T24" fmla="*/ 235 w 374"/>
                <a:gd name="T25" fmla="*/ 86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4" h="535">
                  <a:moveTo>
                    <a:pt x="235" y="86"/>
                  </a:moveTo>
                  <a:cubicBezTo>
                    <a:pt x="279" y="1"/>
                    <a:pt x="279" y="1"/>
                    <a:pt x="279" y="1"/>
                  </a:cubicBezTo>
                  <a:cubicBezTo>
                    <a:pt x="279" y="1"/>
                    <a:pt x="278" y="1"/>
                    <a:pt x="278" y="0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5"/>
                    <a:pt x="118" y="16"/>
                    <a:pt x="118" y="1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0" y="535"/>
                    <a:pt x="1" y="535"/>
                    <a:pt x="1" y="535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3" y="170"/>
                    <a:pt x="373" y="169"/>
                    <a:pt x="374" y="169"/>
                  </a:cubicBezTo>
                  <a:lnTo>
                    <a:pt x="235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99">
              <a:extLst>
                <a:ext uri="{FF2B5EF4-FFF2-40B4-BE49-F238E27FC236}">
                  <a16:creationId xmlns="" xmlns:a16="http://schemas.microsoft.com/office/drawing/2014/main" id="{8F3A62E5-6522-4253-AFE8-EE4F0AD9B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8163" y="2338387"/>
              <a:ext cx="1074738" cy="757238"/>
            </a:xfrm>
            <a:custGeom>
              <a:avLst/>
              <a:gdLst>
                <a:gd name="T0" fmla="*/ 0 w 401"/>
                <a:gd name="T1" fmla="*/ 281 h 283"/>
                <a:gd name="T2" fmla="*/ 1 w 401"/>
                <a:gd name="T3" fmla="*/ 282 h 283"/>
                <a:gd name="T4" fmla="*/ 1 w 401"/>
                <a:gd name="T5" fmla="*/ 283 h 283"/>
                <a:gd name="T6" fmla="*/ 401 w 401"/>
                <a:gd name="T7" fmla="*/ 0 h 283"/>
                <a:gd name="T8" fmla="*/ 400 w 401"/>
                <a:gd name="T9" fmla="*/ 0 h 283"/>
                <a:gd name="T10" fmla="*/ 0 w 401"/>
                <a:gd name="T11" fmla="*/ 2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83">
                  <a:moveTo>
                    <a:pt x="0" y="281"/>
                  </a:moveTo>
                  <a:cubicBezTo>
                    <a:pt x="0" y="282"/>
                    <a:pt x="1" y="282"/>
                    <a:pt x="1" y="28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0" y="0"/>
                    <a:pt x="400" y="0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200">
              <a:extLst>
                <a:ext uri="{FF2B5EF4-FFF2-40B4-BE49-F238E27FC236}">
                  <a16:creationId xmlns="" xmlns:a16="http://schemas.microsoft.com/office/drawing/2014/main" id="{978D923E-99A8-4EDA-B927-1096F2FB0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75" y="201612"/>
              <a:ext cx="482600" cy="955675"/>
            </a:xfrm>
            <a:custGeom>
              <a:avLst/>
              <a:gdLst>
                <a:gd name="T0" fmla="*/ 91 w 180"/>
                <a:gd name="T1" fmla="*/ 175 h 357"/>
                <a:gd name="T2" fmla="*/ 94 w 180"/>
                <a:gd name="T3" fmla="*/ 0 h 357"/>
                <a:gd name="T4" fmla="*/ 93 w 180"/>
                <a:gd name="T5" fmla="*/ 0 h 357"/>
                <a:gd name="T6" fmla="*/ 89 w 180"/>
                <a:gd name="T7" fmla="*/ 175 h 357"/>
                <a:gd name="T8" fmla="*/ 0 w 180"/>
                <a:gd name="T9" fmla="*/ 181 h 357"/>
                <a:gd name="T10" fmla="*/ 0 w 180"/>
                <a:gd name="T11" fmla="*/ 182 h 357"/>
                <a:gd name="T12" fmla="*/ 89 w 180"/>
                <a:gd name="T13" fmla="*/ 176 h 357"/>
                <a:gd name="T14" fmla="*/ 86 w 180"/>
                <a:gd name="T15" fmla="*/ 357 h 357"/>
                <a:gd name="T16" fmla="*/ 87 w 180"/>
                <a:gd name="T17" fmla="*/ 357 h 357"/>
                <a:gd name="T18" fmla="*/ 91 w 180"/>
                <a:gd name="T19" fmla="*/ 176 h 357"/>
                <a:gd name="T20" fmla="*/ 180 w 180"/>
                <a:gd name="T21" fmla="*/ 170 h 357"/>
                <a:gd name="T22" fmla="*/ 180 w 180"/>
                <a:gd name="T23" fmla="*/ 169 h 357"/>
                <a:gd name="T24" fmla="*/ 91 w 180"/>
                <a:gd name="T25" fmla="*/ 17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57">
                  <a:moveTo>
                    <a:pt x="91" y="175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2"/>
                    <a:pt x="0" y="182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7" y="357"/>
                    <a:pt x="87" y="357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80" y="170"/>
                    <a:pt x="180" y="169"/>
                    <a:pt x="180" y="169"/>
                  </a:cubicBezTo>
                  <a:lnTo>
                    <a:pt x="91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201">
              <a:extLst>
                <a:ext uri="{FF2B5EF4-FFF2-40B4-BE49-F238E27FC236}">
                  <a16:creationId xmlns="" xmlns:a16="http://schemas.microsoft.com/office/drawing/2014/main" id="{3AE1A602-3456-46A9-BAFB-5CE57242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813" y="779462"/>
              <a:ext cx="792163" cy="1500188"/>
            </a:xfrm>
            <a:custGeom>
              <a:avLst/>
              <a:gdLst>
                <a:gd name="T0" fmla="*/ 114 w 296"/>
                <a:gd name="T1" fmla="*/ 400 h 561"/>
                <a:gd name="T2" fmla="*/ 296 w 296"/>
                <a:gd name="T3" fmla="*/ 1 h 561"/>
                <a:gd name="T4" fmla="*/ 295 w 296"/>
                <a:gd name="T5" fmla="*/ 0 h 561"/>
                <a:gd name="T6" fmla="*/ 113 w 296"/>
                <a:gd name="T7" fmla="*/ 398 h 561"/>
                <a:gd name="T8" fmla="*/ 1 w 296"/>
                <a:gd name="T9" fmla="*/ 222 h 561"/>
                <a:gd name="T10" fmla="*/ 0 w 296"/>
                <a:gd name="T11" fmla="*/ 223 h 561"/>
                <a:gd name="T12" fmla="*/ 112 w 296"/>
                <a:gd name="T13" fmla="*/ 400 h 561"/>
                <a:gd name="T14" fmla="*/ 39 w 296"/>
                <a:gd name="T15" fmla="*/ 560 h 561"/>
                <a:gd name="T16" fmla="*/ 41 w 296"/>
                <a:gd name="T17" fmla="*/ 561 h 561"/>
                <a:gd name="T18" fmla="*/ 113 w 296"/>
                <a:gd name="T19" fmla="*/ 401 h 561"/>
                <a:gd name="T20" fmla="*/ 182 w 296"/>
                <a:gd name="T21" fmla="*/ 511 h 561"/>
                <a:gd name="T22" fmla="*/ 184 w 296"/>
                <a:gd name="T23" fmla="*/ 510 h 561"/>
                <a:gd name="T24" fmla="*/ 114 w 296"/>
                <a:gd name="T25" fmla="*/ 40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561">
                  <a:moveTo>
                    <a:pt x="114" y="400"/>
                  </a:moveTo>
                  <a:cubicBezTo>
                    <a:pt x="296" y="1"/>
                    <a:pt x="296" y="1"/>
                    <a:pt x="296" y="1"/>
                  </a:cubicBezTo>
                  <a:cubicBezTo>
                    <a:pt x="296" y="1"/>
                    <a:pt x="295" y="0"/>
                    <a:pt x="295" y="0"/>
                  </a:cubicBezTo>
                  <a:cubicBezTo>
                    <a:pt x="113" y="398"/>
                    <a:pt x="113" y="398"/>
                    <a:pt x="113" y="398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1" y="222"/>
                    <a:pt x="1" y="223"/>
                    <a:pt x="0" y="223"/>
                  </a:cubicBezTo>
                  <a:cubicBezTo>
                    <a:pt x="112" y="400"/>
                    <a:pt x="112" y="400"/>
                    <a:pt x="112" y="40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40" y="560"/>
                    <a:pt x="40" y="560"/>
                    <a:pt x="41" y="561"/>
                  </a:cubicBezTo>
                  <a:cubicBezTo>
                    <a:pt x="113" y="401"/>
                    <a:pt x="113" y="401"/>
                    <a:pt x="113" y="401"/>
                  </a:cubicBezTo>
                  <a:cubicBezTo>
                    <a:pt x="182" y="511"/>
                    <a:pt x="182" y="511"/>
                    <a:pt x="182" y="511"/>
                  </a:cubicBezTo>
                  <a:cubicBezTo>
                    <a:pt x="183" y="510"/>
                    <a:pt x="183" y="510"/>
                    <a:pt x="184" y="510"/>
                  </a:cubicBezTo>
                  <a:lnTo>
                    <a:pt x="1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202">
              <a:extLst>
                <a:ext uri="{FF2B5EF4-FFF2-40B4-BE49-F238E27FC236}">
                  <a16:creationId xmlns="" xmlns:a16="http://schemas.microsoft.com/office/drawing/2014/main" id="{71369BD8-2E11-4CB6-888E-B9C3E5CD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9025" y="-331788"/>
              <a:ext cx="85725" cy="79375"/>
            </a:xfrm>
            <a:custGeom>
              <a:avLst/>
              <a:gdLst>
                <a:gd name="T0" fmla="*/ 24 w 32"/>
                <a:gd name="T1" fmla="*/ 28 h 30"/>
                <a:gd name="T2" fmla="*/ 28 w 32"/>
                <a:gd name="T3" fmla="*/ 8 h 30"/>
                <a:gd name="T4" fmla="*/ 8 w 32"/>
                <a:gd name="T5" fmla="*/ 4 h 30"/>
                <a:gd name="T6" fmla="*/ 5 w 32"/>
                <a:gd name="T7" fmla="*/ 24 h 30"/>
                <a:gd name="T8" fmla="*/ 13 w 32"/>
                <a:gd name="T9" fmla="*/ 30 h 30"/>
                <a:gd name="T10" fmla="*/ 14 w 32"/>
                <a:gd name="T11" fmla="*/ 30 h 30"/>
                <a:gd name="T12" fmla="*/ 24 w 32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24" y="28"/>
                  </a:moveTo>
                  <a:cubicBezTo>
                    <a:pt x="31" y="23"/>
                    <a:pt x="32" y="14"/>
                    <a:pt x="28" y="8"/>
                  </a:cubicBezTo>
                  <a:cubicBezTo>
                    <a:pt x="23" y="2"/>
                    <a:pt x="14" y="0"/>
                    <a:pt x="8" y="4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7" y="27"/>
                    <a:pt x="10" y="29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8" y="30"/>
                    <a:pt x="21" y="30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203">
              <a:extLst>
                <a:ext uri="{FF2B5EF4-FFF2-40B4-BE49-F238E27FC236}">
                  <a16:creationId xmlns="" xmlns:a16="http://schemas.microsoft.com/office/drawing/2014/main" id="{3BCF169C-91FF-4853-9EC0-D267404A0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5238" y="252412"/>
              <a:ext cx="80963" cy="85725"/>
            </a:xfrm>
            <a:custGeom>
              <a:avLst/>
              <a:gdLst>
                <a:gd name="T0" fmla="*/ 26 w 30"/>
                <a:gd name="T1" fmla="*/ 7 h 32"/>
                <a:gd name="T2" fmla="*/ 6 w 30"/>
                <a:gd name="T3" fmla="*/ 4 h 32"/>
                <a:gd name="T4" fmla="*/ 0 w 30"/>
                <a:gd name="T5" fmla="*/ 12 h 32"/>
                <a:gd name="T6" fmla="*/ 0 w 30"/>
                <a:gd name="T7" fmla="*/ 14 h 32"/>
                <a:gd name="T8" fmla="*/ 3 w 30"/>
                <a:gd name="T9" fmla="*/ 24 h 32"/>
                <a:gd name="T10" fmla="*/ 22 w 30"/>
                <a:gd name="T11" fmla="*/ 27 h 32"/>
                <a:gd name="T12" fmla="*/ 26 w 30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">
                  <a:moveTo>
                    <a:pt x="26" y="7"/>
                  </a:moveTo>
                  <a:cubicBezTo>
                    <a:pt x="21" y="1"/>
                    <a:pt x="12" y="0"/>
                    <a:pt x="6" y="4"/>
                  </a:cubicBezTo>
                  <a:cubicBezTo>
                    <a:pt x="3" y="6"/>
                    <a:pt x="1" y="9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21"/>
                    <a:pt x="3" y="24"/>
                  </a:cubicBezTo>
                  <a:cubicBezTo>
                    <a:pt x="7" y="30"/>
                    <a:pt x="16" y="32"/>
                    <a:pt x="22" y="27"/>
                  </a:cubicBezTo>
                  <a:cubicBezTo>
                    <a:pt x="29" y="23"/>
                    <a:pt x="30" y="14"/>
                    <a:pt x="2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204">
              <a:extLst>
                <a:ext uri="{FF2B5EF4-FFF2-40B4-BE49-F238E27FC236}">
                  <a16:creationId xmlns="" xmlns:a16="http://schemas.microsoft.com/office/drawing/2014/main" id="{A9BE131D-83BB-4193-BDFE-73D6A510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7688" y="122237"/>
              <a:ext cx="82550" cy="82550"/>
            </a:xfrm>
            <a:custGeom>
              <a:avLst/>
              <a:gdLst>
                <a:gd name="T0" fmla="*/ 24 w 31"/>
                <a:gd name="T1" fmla="*/ 28 h 31"/>
                <a:gd name="T2" fmla="*/ 30 w 31"/>
                <a:gd name="T3" fmla="*/ 15 h 31"/>
                <a:gd name="T4" fmla="*/ 30 w 31"/>
                <a:gd name="T5" fmla="*/ 14 h 31"/>
                <a:gd name="T6" fmla="*/ 28 w 31"/>
                <a:gd name="T7" fmla="*/ 8 h 31"/>
                <a:gd name="T8" fmla="*/ 8 w 31"/>
                <a:gd name="T9" fmla="*/ 5 h 31"/>
                <a:gd name="T10" fmla="*/ 5 w 31"/>
                <a:gd name="T11" fmla="*/ 25 h 31"/>
                <a:gd name="T12" fmla="*/ 13 w 31"/>
                <a:gd name="T13" fmla="*/ 30 h 31"/>
                <a:gd name="T14" fmla="*/ 14 w 31"/>
                <a:gd name="T15" fmla="*/ 30 h 31"/>
                <a:gd name="T16" fmla="*/ 24 w 31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24" y="28"/>
                  </a:moveTo>
                  <a:cubicBezTo>
                    <a:pt x="28" y="25"/>
                    <a:pt x="31" y="20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0" y="12"/>
                    <a:pt x="29" y="10"/>
                    <a:pt x="28" y="8"/>
                  </a:cubicBezTo>
                  <a:cubicBezTo>
                    <a:pt x="23" y="2"/>
                    <a:pt x="14" y="0"/>
                    <a:pt x="8" y="5"/>
                  </a:cubicBezTo>
                  <a:cubicBezTo>
                    <a:pt x="2" y="9"/>
                    <a:pt x="0" y="18"/>
                    <a:pt x="5" y="25"/>
                  </a:cubicBezTo>
                  <a:cubicBezTo>
                    <a:pt x="7" y="27"/>
                    <a:pt x="9" y="29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8" y="31"/>
                    <a:pt x="21" y="30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205">
              <a:extLst>
                <a:ext uri="{FF2B5EF4-FFF2-40B4-BE49-F238E27FC236}">
                  <a16:creationId xmlns="" xmlns:a16="http://schemas.microsoft.com/office/drawing/2014/main" id="{806D90C5-07FF-4B81-A6CE-992518A7A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2800" y="623887"/>
              <a:ext cx="82550" cy="80963"/>
            </a:xfrm>
            <a:custGeom>
              <a:avLst/>
              <a:gdLst>
                <a:gd name="T0" fmla="*/ 7 w 31"/>
                <a:gd name="T1" fmla="*/ 2 h 30"/>
                <a:gd name="T2" fmla="*/ 1 w 31"/>
                <a:gd name="T3" fmla="*/ 11 h 30"/>
                <a:gd name="T4" fmla="*/ 1 w 31"/>
                <a:gd name="T5" fmla="*/ 12 h 30"/>
                <a:gd name="T6" fmla="*/ 3 w 31"/>
                <a:gd name="T7" fmla="*/ 22 h 30"/>
                <a:gd name="T8" fmla="*/ 23 w 31"/>
                <a:gd name="T9" fmla="*/ 25 h 30"/>
                <a:gd name="T10" fmla="*/ 26 w 31"/>
                <a:gd name="T11" fmla="*/ 6 h 30"/>
                <a:gd name="T12" fmla="*/ 17 w 31"/>
                <a:gd name="T13" fmla="*/ 0 h 30"/>
                <a:gd name="T14" fmla="*/ 15 w 31"/>
                <a:gd name="T15" fmla="*/ 0 h 30"/>
                <a:gd name="T16" fmla="*/ 7 w 3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7" y="2"/>
                  </a:moveTo>
                  <a:cubicBezTo>
                    <a:pt x="4" y="4"/>
                    <a:pt x="2" y="7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6"/>
                    <a:pt x="1" y="19"/>
                    <a:pt x="3" y="22"/>
                  </a:cubicBezTo>
                  <a:cubicBezTo>
                    <a:pt x="8" y="28"/>
                    <a:pt x="16" y="30"/>
                    <a:pt x="23" y="25"/>
                  </a:cubicBezTo>
                  <a:cubicBezTo>
                    <a:pt x="29" y="21"/>
                    <a:pt x="31" y="12"/>
                    <a:pt x="26" y="6"/>
                  </a:cubicBezTo>
                  <a:cubicBezTo>
                    <a:pt x="24" y="2"/>
                    <a:pt x="20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2" y="0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206">
              <a:extLst>
                <a:ext uri="{FF2B5EF4-FFF2-40B4-BE49-F238E27FC236}">
                  <a16:creationId xmlns="" xmlns:a16="http://schemas.microsoft.com/office/drawing/2014/main" id="{FB15A00A-0CCA-4EDC-86AE-AB22D3F0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2413" y="646112"/>
              <a:ext cx="80963" cy="82550"/>
            </a:xfrm>
            <a:custGeom>
              <a:avLst/>
              <a:gdLst>
                <a:gd name="T0" fmla="*/ 24 w 30"/>
                <a:gd name="T1" fmla="*/ 28 h 31"/>
                <a:gd name="T2" fmla="*/ 30 w 30"/>
                <a:gd name="T3" fmla="*/ 16 h 31"/>
                <a:gd name="T4" fmla="*/ 30 w 30"/>
                <a:gd name="T5" fmla="*/ 15 h 31"/>
                <a:gd name="T6" fmla="*/ 28 w 30"/>
                <a:gd name="T7" fmla="*/ 8 h 31"/>
                <a:gd name="T8" fmla="*/ 8 w 30"/>
                <a:gd name="T9" fmla="*/ 5 h 31"/>
                <a:gd name="T10" fmla="*/ 5 w 30"/>
                <a:gd name="T11" fmla="*/ 24 h 31"/>
                <a:gd name="T12" fmla="*/ 9 w 30"/>
                <a:gd name="T13" fmla="*/ 28 h 31"/>
                <a:gd name="T14" fmla="*/ 10 w 30"/>
                <a:gd name="T15" fmla="*/ 29 h 31"/>
                <a:gd name="T16" fmla="*/ 24 w 30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24" y="28"/>
                  </a:moveTo>
                  <a:cubicBezTo>
                    <a:pt x="28" y="25"/>
                    <a:pt x="30" y="21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2"/>
                    <a:pt x="29" y="10"/>
                    <a:pt x="28" y="8"/>
                  </a:cubicBezTo>
                  <a:cubicBezTo>
                    <a:pt x="23" y="2"/>
                    <a:pt x="15" y="0"/>
                    <a:pt x="8" y="5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6" y="26"/>
                    <a:pt x="7" y="27"/>
                    <a:pt x="9" y="28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5" y="31"/>
                    <a:pt x="20" y="31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207">
              <a:extLst>
                <a:ext uri="{FF2B5EF4-FFF2-40B4-BE49-F238E27FC236}">
                  <a16:creationId xmlns="" xmlns:a16="http://schemas.microsoft.com/office/drawing/2014/main" id="{C775925A-F707-4C4B-8CAA-2090D591D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75" y="1157287"/>
              <a:ext cx="82550" cy="79375"/>
            </a:xfrm>
            <a:custGeom>
              <a:avLst/>
              <a:gdLst>
                <a:gd name="T0" fmla="*/ 15 w 31"/>
                <a:gd name="T1" fmla="*/ 0 h 30"/>
                <a:gd name="T2" fmla="*/ 7 w 31"/>
                <a:gd name="T3" fmla="*/ 2 h 30"/>
                <a:gd name="T4" fmla="*/ 4 w 31"/>
                <a:gd name="T5" fmla="*/ 6 h 30"/>
                <a:gd name="T6" fmla="*/ 3 w 31"/>
                <a:gd name="T7" fmla="*/ 7 h 30"/>
                <a:gd name="T8" fmla="*/ 4 w 31"/>
                <a:gd name="T9" fmla="*/ 22 h 30"/>
                <a:gd name="T10" fmla="*/ 23 w 31"/>
                <a:gd name="T11" fmla="*/ 25 h 30"/>
                <a:gd name="T12" fmla="*/ 27 w 31"/>
                <a:gd name="T13" fmla="*/ 6 h 30"/>
                <a:gd name="T14" fmla="*/ 16 w 31"/>
                <a:gd name="T15" fmla="*/ 0 h 30"/>
                <a:gd name="T16" fmla="*/ 15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2" y="0"/>
                    <a:pt x="9" y="1"/>
                    <a:pt x="7" y="2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0" y="12"/>
                    <a:pt x="0" y="17"/>
                    <a:pt x="4" y="22"/>
                  </a:cubicBezTo>
                  <a:cubicBezTo>
                    <a:pt x="8" y="28"/>
                    <a:pt x="17" y="30"/>
                    <a:pt x="23" y="25"/>
                  </a:cubicBezTo>
                  <a:cubicBezTo>
                    <a:pt x="30" y="21"/>
                    <a:pt x="31" y="12"/>
                    <a:pt x="27" y="6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208">
              <a:extLst>
                <a:ext uri="{FF2B5EF4-FFF2-40B4-BE49-F238E27FC236}">
                  <a16:creationId xmlns="" xmlns:a16="http://schemas.microsoft.com/office/drawing/2014/main" id="{D68EAE5D-0310-4563-97BC-77BA2B6D7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2988" y="704850"/>
              <a:ext cx="80963" cy="79375"/>
            </a:xfrm>
            <a:custGeom>
              <a:avLst/>
              <a:gdLst>
                <a:gd name="T0" fmla="*/ 24 w 30"/>
                <a:gd name="T1" fmla="*/ 27 h 30"/>
                <a:gd name="T2" fmla="*/ 28 w 30"/>
                <a:gd name="T3" fmla="*/ 22 h 30"/>
                <a:gd name="T4" fmla="*/ 29 w 30"/>
                <a:gd name="T5" fmla="*/ 21 h 30"/>
                <a:gd name="T6" fmla="*/ 27 w 30"/>
                <a:gd name="T7" fmla="*/ 8 h 30"/>
                <a:gd name="T8" fmla="*/ 7 w 30"/>
                <a:gd name="T9" fmla="*/ 4 h 30"/>
                <a:gd name="T10" fmla="*/ 4 w 30"/>
                <a:gd name="T11" fmla="*/ 24 h 30"/>
                <a:gd name="T12" fmla="*/ 9 w 30"/>
                <a:gd name="T13" fmla="*/ 28 h 30"/>
                <a:gd name="T14" fmla="*/ 10 w 30"/>
                <a:gd name="T15" fmla="*/ 29 h 30"/>
                <a:gd name="T16" fmla="*/ 24 w 30"/>
                <a:gd name="T1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24" y="27"/>
                  </a:moveTo>
                  <a:cubicBezTo>
                    <a:pt x="25" y="26"/>
                    <a:pt x="27" y="24"/>
                    <a:pt x="28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17"/>
                    <a:pt x="30" y="12"/>
                    <a:pt x="27" y="8"/>
                  </a:cubicBezTo>
                  <a:cubicBezTo>
                    <a:pt x="23" y="1"/>
                    <a:pt x="14" y="0"/>
                    <a:pt x="7" y="4"/>
                  </a:cubicBezTo>
                  <a:cubicBezTo>
                    <a:pt x="1" y="9"/>
                    <a:pt x="0" y="17"/>
                    <a:pt x="4" y="24"/>
                  </a:cubicBezTo>
                  <a:cubicBezTo>
                    <a:pt x="5" y="26"/>
                    <a:pt x="7" y="27"/>
                    <a:pt x="9" y="28"/>
                  </a:cubicBezTo>
                  <a:cubicBezTo>
                    <a:pt x="9" y="28"/>
                    <a:pt x="10" y="29"/>
                    <a:pt x="10" y="29"/>
                  </a:cubicBezTo>
                  <a:cubicBezTo>
                    <a:pt x="15" y="30"/>
                    <a:pt x="20" y="30"/>
                    <a:pt x="2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209">
              <a:extLst>
                <a:ext uri="{FF2B5EF4-FFF2-40B4-BE49-F238E27FC236}">
                  <a16:creationId xmlns="" xmlns:a16="http://schemas.microsoft.com/office/drawing/2014/main" id="{B100DB7A-7D6A-4D2D-AC59-B48494C68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8188" y="2139950"/>
              <a:ext cx="85725" cy="84138"/>
            </a:xfrm>
            <a:custGeom>
              <a:avLst/>
              <a:gdLst>
                <a:gd name="T0" fmla="*/ 24 w 32"/>
                <a:gd name="T1" fmla="*/ 3 h 31"/>
                <a:gd name="T2" fmla="*/ 12 w 32"/>
                <a:gd name="T3" fmla="*/ 1 h 31"/>
                <a:gd name="T4" fmla="*/ 10 w 32"/>
                <a:gd name="T5" fmla="*/ 2 h 31"/>
                <a:gd name="T6" fmla="*/ 7 w 32"/>
                <a:gd name="T7" fmla="*/ 3 h 31"/>
                <a:gd name="T8" fmla="*/ 4 w 32"/>
                <a:gd name="T9" fmla="*/ 23 h 31"/>
                <a:gd name="T10" fmla="*/ 24 w 32"/>
                <a:gd name="T11" fmla="*/ 26 h 31"/>
                <a:gd name="T12" fmla="*/ 27 w 32"/>
                <a:gd name="T13" fmla="*/ 7 h 31"/>
                <a:gd name="T14" fmla="*/ 25 w 32"/>
                <a:gd name="T15" fmla="*/ 4 h 31"/>
                <a:gd name="T16" fmla="*/ 24 w 32"/>
                <a:gd name="T1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4" y="3"/>
                  </a:moveTo>
                  <a:cubicBezTo>
                    <a:pt x="21" y="1"/>
                    <a:pt x="16" y="0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8"/>
                    <a:pt x="0" y="16"/>
                    <a:pt x="4" y="23"/>
                  </a:cubicBezTo>
                  <a:cubicBezTo>
                    <a:pt x="8" y="29"/>
                    <a:pt x="17" y="31"/>
                    <a:pt x="24" y="26"/>
                  </a:cubicBezTo>
                  <a:cubicBezTo>
                    <a:pt x="30" y="22"/>
                    <a:pt x="32" y="13"/>
                    <a:pt x="27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5" y="4"/>
                    <a:pt x="24" y="4"/>
                    <a:pt x="2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210">
              <a:extLst>
                <a:ext uri="{FF2B5EF4-FFF2-40B4-BE49-F238E27FC236}">
                  <a16:creationId xmlns="" xmlns:a16="http://schemas.microsoft.com/office/drawing/2014/main" id="{B8512FD5-923B-4DD2-936A-26C72F90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00" y="2265362"/>
              <a:ext cx="85725" cy="80963"/>
            </a:xfrm>
            <a:custGeom>
              <a:avLst/>
              <a:gdLst>
                <a:gd name="T0" fmla="*/ 8 w 32"/>
                <a:gd name="T1" fmla="*/ 3 h 30"/>
                <a:gd name="T2" fmla="*/ 4 w 32"/>
                <a:gd name="T3" fmla="*/ 23 h 30"/>
                <a:gd name="T4" fmla="*/ 8 w 32"/>
                <a:gd name="T5" fmla="*/ 27 h 30"/>
                <a:gd name="T6" fmla="*/ 9 w 32"/>
                <a:gd name="T7" fmla="*/ 27 h 30"/>
                <a:gd name="T8" fmla="*/ 24 w 32"/>
                <a:gd name="T9" fmla="*/ 27 h 30"/>
                <a:gd name="T10" fmla="*/ 28 w 32"/>
                <a:gd name="T11" fmla="*/ 7 h 30"/>
                <a:gd name="T12" fmla="*/ 26 w 32"/>
                <a:gd name="T13" fmla="*/ 5 h 30"/>
                <a:gd name="T14" fmla="*/ 24 w 32"/>
                <a:gd name="T15" fmla="*/ 4 h 30"/>
                <a:gd name="T16" fmla="*/ 8 w 32"/>
                <a:gd name="T1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0">
                  <a:moveTo>
                    <a:pt x="8" y="3"/>
                  </a:moveTo>
                  <a:cubicBezTo>
                    <a:pt x="1" y="8"/>
                    <a:pt x="0" y="17"/>
                    <a:pt x="4" y="23"/>
                  </a:cubicBezTo>
                  <a:cubicBezTo>
                    <a:pt x="5" y="25"/>
                    <a:pt x="7" y="26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4" y="30"/>
                    <a:pt x="20" y="30"/>
                    <a:pt x="24" y="27"/>
                  </a:cubicBezTo>
                  <a:cubicBezTo>
                    <a:pt x="30" y="22"/>
                    <a:pt x="32" y="13"/>
                    <a:pt x="28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0" y="0"/>
                    <a:pt x="13" y="0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211">
              <a:extLst>
                <a:ext uri="{FF2B5EF4-FFF2-40B4-BE49-F238E27FC236}">
                  <a16:creationId xmlns="" xmlns:a16="http://schemas.microsoft.com/office/drawing/2014/main" id="{747286ED-ABC4-4BB9-B54B-D0C9824F4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7963" y="1306512"/>
              <a:ext cx="85725" cy="85725"/>
            </a:xfrm>
            <a:custGeom>
              <a:avLst/>
              <a:gdLst>
                <a:gd name="T0" fmla="*/ 27 w 32"/>
                <a:gd name="T1" fmla="*/ 25 h 32"/>
                <a:gd name="T2" fmla="*/ 28 w 32"/>
                <a:gd name="T3" fmla="*/ 8 h 32"/>
                <a:gd name="T4" fmla="*/ 8 w 32"/>
                <a:gd name="T5" fmla="*/ 5 h 32"/>
                <a:gd name="T6" fmla="*/ 5 w 32"/>
                <a:gd name="T7" fmla="*/ 24 h 32"/>
                <a:gd name="T8" fmla="*/ 25 w 32"/>
                <a:gd name="T9" fmla="*/ 28 h 32"/>
                <a:gd name="T10" fmla="*/ 26 w 32"/>
                <a:gd name="T11" fmla="*/ 26 h 32"/>
                <a:gd name="T12" fmla="*/ 27 w 32"/>
                <a:gd name="T1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31" y="20"/>
                    <a:pt x="32" y="13"/>
                    <a:pt x="28" y="8"/>
                  </a:cubicBezTo>
                  <a:cubicBezTo>
                    <a:pt x="24" y="2"/>
                    <a:pt x="15" y="0"/>
                    <a:pt x="8" y="5"/>
                  </a:cubicBezTo>
                  <a:cubicBezTo>
                    <a:pt x="2" y="9"/>
                    <a:pt x="0" y="18"/>
                    <a:pt x="5" y="24"/>
                  </a:cubicBezTo>
                  <a:cubicBezTo>
                    <a:pt x="9" y="31"/>
                    <a:pt x="18" y="32"/>
                    <a:pt x="25" y="28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212">
              <a:extLst>
                <a:ext uri="{FF2B5EF4-FFF2-40B4-BE49-F238E27FC236}">
                  <a16:creationId xmlns="" xmlns:a16="http://schemas.microsoft.com/office/drawing/2014/main" id="{DC72BCA1-985C-4C4B-9E12-88CAEA717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6725" y="3073400"/>
              <a:ext cx="85725" cy="85725"/>
            </a:xfrm>
            <a:custGeom>
              <a:avLst/>
              <a:gdLst>
                <a:gd name="T0" fmla="*/ 27 w 32"/>
                <a:gd name="T1" fmla="*/ 6 h 32"/>
                <a:gd name="T2" fmla="*/ 8 w 32"/>
                <a:gd name="T3" fmla="*/ 4 h 32"/>
                <a:gd name="T4" fmla="*/ 5 w 32"/>
                <a:gd name="T5" fmla="*/ 24 h 32"/>
                <a:gd name="T6" fmla="*/ 24 w 32"/>
                <a:gd name="T7" fmla="*/ 27 h 32"/>
                <a:gd name="T8" fmla="*/ 28 w 32"/>
                <a:gd name="T9" fmla="*/ 8 h 32"/>
                <a:gd name="T10" fmla="*/ 28 w 32"/>
                <a:gd name="T11" fmla="*/ 7 h 32"/>
                <a:gd name="T12" fmla="*/ 27 w 32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7" y="6"/>
                  </a:moveTo>
                  <a:cubicBezTo>
                    <a:pt x="22" y="1"/>
                    <a:pt x="14" y="0"/>
                    <a:pt x="8" y="4"/>
                  </a:cubicBezTo>
                  <a:cubicBezTo>
                    <a:pt x="2" y="8"/>
                    <a:pt x="0" y="17"/>
                    <a:pt x="5" y="24"/>
                  </a:cubicBezTo>
                  <a:cubicBezTo>
                    <a:pt x="9" y="30"/>
                    <a:pt x="18" y="32"/>
                    <a:pt x="24" y="27"/>
                  </a:cubicBezTo>
                  <a:cubicBezTo>
                    <a:pt x="31" y="23"/>
                    <a:pt x="32" y="14"/>
                    <a:pt x="28" y="8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7" y="7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213">
              <a:extLst>
                <a:ext uri="{FF2B5EF4-FFF2-40B4-BE49-F238E27FC236}">
                  <a16:creationId xmlns="" xmlns:a16="http://schemas.microsoft.com/office/drawing/2014/main" id="{976BBD24-3A1A-42FC-A23E-20551710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6700" y="3197225"/>
              <a:ext cx="4763" cy="28575"/>
            </a:xfrm>
            <a:custGeom>
              <a:avLst/>
              <a:gdLst>
                <a:gd name="T0" fmla="*/ 0 w 2"/>
                <a:gd name="T1" fmla="*/ 11 h 11"/>
                <a:gd name="T2" fmla="*/ 2 w 2"/>
                <a:gd name="T3" fmla="*/ 11 h 11"/>
                <a:gd name="T4" fmla="*/ 1 w 2"/>
                <a:gd name="T5" fmla="*/ 0 h 11"/>
                <a:gd name="T6" fmla="*/ 0 w 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14">
              <a:extLst>
                <a:ext uri="{FF2B5EF4-FFF2-40B4-BE49-F238E27FC236}">
                  <a16:creationId xmlns="" xmlns:a16="http://schemas.microsoft.com/office/drawing/2014/main" id="{8426D637-3D93-487B-8CC7-9BC2AC481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9888" y="841375"/>
              <a:ext cx="2395538" cy="2406650"/>
            </a:xfrm>
            <a:custGeom>
              <a:avLst/>
              <a:gdLst>
                <a:gd name="T0" fmla="*/ 893 w 895"/>
                <a:gd name="T1" fmla="*/ 900 h 900"/>
                <a:gd name="T2" fmla="*/ 895 w 895"/>
                <a:gd name="T3" fmla="*/ 899 h 900"/>
                <a:gd name="T4" fmla="*/ 2 w 895"/>
                <a:gd name="T5" fmla="*/ 0 h 900"/>
                <a:gd name="T6" fmla="*/ 0 w 895"/>
                <a:gd name="T7" fmla="*/ 2 h 900"/>
                <a:gd name="T8" fmla="*/ 893 w 895"/>
                <a:gd name="T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900">
                  <a:moveTo>
                    <a:pt x="893" y="900"/>
                  </a:moveTo>
                  <a:cubicBezTo>
                    <a:pt x="894" y="900"/>
                    <a:pt x="894" y="899"/>
                    <a:pt x="895" y="89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lnTo>
                    <a:pt x="893" y="9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15">
              <a:extLst>
                <a:ext uri="{FF2B5EF4-FFF2-40B4-BE49-F238E27FC236}">
                  <a16:creationId xmlns="" xmlns:a16="http://schemas.microsoft.com/office/drawing/2014/main" id="{F558A1ED-9F74-403D-B9CD-CDBCF445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75" y="-252413"/>
              <a:ext cx="1506538" cy="3481388"/>
            </a:xfrm>
            <a:custGeom>
              <a:avLst/>
              <a:gdLst>
                <a:gd name="T0" fmla="*/ 563 w 563"/>
                <a:gd name="T1" fmla="*/ 1302 h 1302"/>
                <a:gd name="T2" fmla="*/ 3 w 563"/>
                <a:gd name="T3" fmla="*/ 0 h 1302"/>
                <a:gd name="T4" fmla="*/ 1 w 563"/>
                <a:gd name="T5" fmla="*/ 1 h 1302"/>
                <a:gd name="T6" fmla="*/ 0 w 563"/>
                <a:gd name="T7" fmla="*/ 1 h 1302"/>
                <a:gd name="T8" fmla="*/ 560 w 563"/>
                <a:gd name="T9" fmla="*/ 1302 h 1302"/>
                <a:gd name="T10" fmla="*/ 560 w 563"/>
                <a:gd name="T11" fmla="*/ 1302 h 1302"/>
                <a:gd name="T12" fmla="*/ 563 w 563"/>
                <a:gd name="T13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302">
                  <a:moveTo>
                    <a:pt x="563" y="130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560" y="1302"/>
                    <a:pt x="560" y="1302"/>
                    <a:pt x="560" y="1302"/>
                  </a:cubicBezTo>
                  <a:cubicBezTo>
                    <a:pt x="560" y="1302"/>
                    <a:pt x="560" y="1302"/>
                    <a:pt x="560" y="1302"/>
                  </a:cubicBezTo>
                  <a:cubicBezTo>
                    <a:pt x="561" y="1302"/>
                    <a:pt x="562" y="1302"/>
                    <a:pt x="563" y="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216">
              <a:extLst>
                <a:ext uri="{FF2B5EF4-FFF2-40B4-BE49-F238E27FC236}">
                  <a16:creationId xmlns="" xmlns:a16="http://schemas.microsoft.com/office/drawing/2014/main" id="{2DD13CDB-B20E-4EBC-A90C-3E781420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1588" y="950912"/>
              <a:ext cx="620713" cy="2274888"/>
            </a:xfrm>
            <a:custGeom>
              <a:avLst/>
              <a:gdLst>
                <a:gd name="T0" fmla="*/ 100 w 232"/>
                <a:gd name="T1" fmla="*/ 840 h 851"/>
                <a:gd name="T2" fmla="*/ 101 w 232"/>
                <a:gd name="T3" fmla="*/ 851 h 851"/>
                <a:gd name="T4" fmla="*/ 104 w 232"/>
                <a:gd name="T5" fmla="*/ 851 h 851"/>
                <a:gd name="T6" fmla="*/ 101 w 232"/>
                <a:gd name="T7" fmla="*/ 832 h 851"/>
                <a:gd name="T8" fmla="*/ 232 w 232"/>
                <a:gd name="T9" fmla="*/ 0 h 851"/>
                <a:gd name="T10" fmla="*/ 229 w 232"/>
                <a:gd name="T11" fmla="*/ 0 h 851"/>
                <a:gd name="T12" fmla="*/ 100 w 232"/>
                <a:gd name="T13" fmla="*/ 824 h 851"/>
                <a:gd name="T14" fmla="*/ 2 w 232"/>
                <a:gd name="T15" fmla="*/ 1 h 851"/>
                <a:gd name="T16" fmla="*/ 0 w 232"/>
                <a:gd name="T17" fmla="*/ 1 h 851"/>
                <a:gd name="T18" fmla="*/ 99 w 232"/>
                <a:gd name="T19" fmla="*/ 832 h 851"/>
                <a:gd name="T20" fmla="*/ 96 w 232"/>
                <a:gd name="T21" fmla="*/ 851 h 851"/>
                <a:gd name="T22" fmla="*/ 99 w 232"/>
                <a:gd name="T23" fmla="*/ 851 h 851"/>
                <a:gd name="T24" fmla="*/ 100 w 232"/>
                <a:gd name="T25" fmla="*/ 84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851">
                  <a:moveTo>
                    <a:pt x="100" y="840"/>
                  </a:moveTo>
                  <a:cubicBezTo>
                    <a:pt x="101" y="851"/>
                    <a:pt x="101" y="851"/>
                    <a:pt x="101" y="851"/>
                  </a:cubicBezTo>
                  <a:cubicBezTo>
                    <a:pt x="102" y="851"/>
                    <a:pt x="103" y="851"/>
                    <a:pt x="104" y="851"/>
                  </a:cubicBezTo>
                  <a:cubicBezTo>
                    <a:pt x="101" y="832"/>
                    <a:pt x="101" y="832"/>
                    <a:pt x="101" y="832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0" y="0"/>
                    <a:pt x="229" y="0"/>
                  </a:cubicBezTo>
                  <a:cubicBezTo>
                    <a:pt x="100" y="824"/>
                    <a:pt x="100" y="824"/>
                    <a:pt x="100" y="8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9" y="832"/>
                    <a:pt x="99" y="832"/>
                    <a:pt x="99" y="832"/>
                  </a:cubicBezTo>
                  <a:cubicBezTo>
                    <a:pt x="96" y="851"/>
                    <a:pt x="96" y="851"/>
                    <a:pt x="96" y="851"/>
                  </a:cubicBezTo>
                  <a:cubicBezTo>
                    <a:pt x="97" y="851"/>
                    <a:pt x="98" y="851"/>
                    <a:pt x="99" y="851"/>
                  </a:cubicBezTo>
                  <a:lnTo>
                    <a:pt x="10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217">
              <a:extLst>
                <a:ext uri="{FF2B5EF4-FFF2-40B4-BE49-F238E27FC236}">
                  <a16:creationId xmlns="" xmlns:a16="http://schemas.microsoft.com/office/drawing/2014/main" id="{3BE2035E-0A29-4BDB-A4C4-8AD2CA441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7963" y="3225800"/>
              <a:ext cx="120650" cy="117475"/>
            </a:xfrm>
            <a:custGeom>
              <a:avLst/>
              <a:gdLst>
                <a:gd name="T0" fmla="*/ 3 w 45"/>
                <a:gd name="T1" fmla="*/ 28 h 44"/>
                <a:gd name="T2" fmla="*/ 29 w 45"/>
                <a:gd name="T3" fmla="*/ 40 h 44"/>
                <a:gd name="T4" fmla="*/ 41 w 45"/>
                <a:gd name="T5" fmla="*/ 12 h 44"/>
                <a:gd name="T6" fmla="*/ 27 w 45"/>
                <a:gd name="T7" fmla="*/ 0 h 44"/>
                <a:gd name="T8" fmla="*/ 24 w 45"/>
                <a:gd name="T9" fmla="*/ 0 h 44"/>
                <a:gd name="T10" fmla="*/ 22 w 45"/>
                <a:gd name="T11" fmla="*/ 0 h 44"/>
                <a:gd name="T12" fmla="*/ 19 w 45"/>
                <a:gd name="T13" fmla="*/ 0 h 44"/>
                <a:gd name="T14" fmla="*/ 17 w 45"/>
                <a:gd name="T15" fmla="*/ 1 h 44"/>
                <a:gd name="T16" fmla="*/ 14 w 45"/>
                <a:gd name="T17" fmla="*/ 1 h 44"/>
                <a:gd name="T18" fmla="*/ 14 w 45"/>
                <a:gd name="T19" fmla="*/ 1 h 44"/>
                <a:gd name="T20" fmla="*/ 7 w 45"/>
                <a:gd name="T21" fmla="*/ 7 h 44"/>
                <a:gd name="T22" fmla="*/ 5 w 45"/>
                <a:gd name="T23" fmla="*/ 8 h 44"/>
                <a:gd name="T24" fmla="*/ 3 w 45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4">
                  <a:moveTo>
                    <a:pt x="3" y="28"/>
                  </a:moveTo>
                  <a:cubicBezTo>
                    <a:pt x="7" y="39"/>
                    <a:pt x="19" y="44"/>
                    <a:pt x="29" y="40"/>
                  </a:cubicBezTo>
                  <a:cubicBezTo>
                    <a:pt x="40" y="35"/>
                    <a:pt x="45" y="23"/>
                    <a:pt x="41" y="12"/>
                  </a:cubicBezTo>
                  <a:cubicBezTo>
                    <a:pt x="38" y="6"/>
                    <a:pt x="33" y="2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9" y="4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1" y="14"/>
                    <a:pt x="0" y="21"/>
                    <a:pt x="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18">
              <a:extLst>
                <a:ext uri="{FF2B5EF4-FFF2-40B4-BE49-F238E27FC236}">
                  <a16:creationId xmlns="" xmlns:a16="http://schemas.microsoft.com/office/drawing/2014/main" id="{6329C2BE-4B6C-4522-9734-1E1B67685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3050" y="742950"/>
              <a:ext cx="120650" cy="125413"/>
            </a:xfrm>
            <a:custGeom>
              <a:avLst/>
              <a:gdLst>
                <a:gd name="T0" fmla="*/ 4 w 45"/>
                <a:gd name="T1" fmla="*/ 32 h 47"/>
                <a:gd name="T2" fmla="*/ 30 w 45"/>
                <a:gd name="T3" fmla="*/ 43 h 47"/>
                <a:gd name="T4" fmla="*/ 36 w 45"/>
                <a:gd name="T5" fmla="*/ 39 h 47"/>
                <a:gd name="T6" fmla="*/ 38 w 45"/>
                <a:gd name="T7" fmla="*/ 37 h 47"/>
                <a:gd name="T8" fmla="*/ 42 w 45"/>
                <a:gd name="T9" fmla="*/ 16 h 47"/>
                <a:gd name="T10" fmla="*/ 16 w 45"/>
                <a:gd name="T11" fmla="*/ 5 h 47"/>
                <a:gd name="T12" fmla="*/ 4 w 45"/>
                <a:gd name="T1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7">
                  <a:moveTo>
                    <a:pt x="4" y="32"/>
                  </a:moveTo>
                  <a:cubicBezTo>
                    <a:pt x="8" y="42"/>
                    <a:pt x="20" y="47"/>
                    <a:pt x="30" y="43"/>
                  </a:cubicBezTo>
                  <a:cubicBezTo>
                    <a:pt x="33" y="42"/>
                    <a:pt x="35" y="41"/>
                    <a:pt x="36" y="39"/>
                  </a:cubicBezTo>
                  <a:cubicBezTo>
                    <a:pt x="37" y="39"/>
                    <a:pt x="38" y="38"/>
                    <a:pt x="38" y="37"/>
                  </a:cubicBezTo>
                  <a:cubicBezTo>
                    <a:pt x="43" y="32"/>
                    <a:pt x="45" y="23"/>
                    <a:pt x="42" y="16"/>
                  </a:cubicBezTo>
                  <a:cubicBezTo>
                    <a:pt x="38" y="5"/>
                    <a:pt x="26" y="0"/>
                    <a:pt x="16" y="5"/>
                  </a:cubicBezTo>
                  <a:cubicBezTo>
                    <a:pt x="5" y="9"/>
                    <a:pt x="0" y="21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219">
              <a:extLst>
                <a:ext uri="{FF2B5EF4-FFF2-40B4-BE49-F238E27FC236}">
                  <a16:creationId xmlns="" xmlns:a16="http://schemas.microsoft.com/office/drawing/2014/main" id="{ABA2BE47-1541-4682-AB0B-992DA71F0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4913" y="-365126"/>
              <a:ext cx="123825" cy="125413"/>
            </a:xfrm>
            <a:custGeom>
              <a:avLst/>
              <a:gdLst>
                <a:gd name="T0" fmla="*/ 33 w 46"/>
                <a:gd name="T1" fmla="*/ 42 h 47"/>
                <a:gd name="T2" fmla="*/ 43 w 46"/>
                <a:gd name="T3" fmla="*/ 16 h 47"/>
                <a:gd name="T4" fmla="*/ 16 w 46"/>
                <a:gd name="T5" fmla="*/ 4 h 47"/>
                <a:gd name="T6" fmla="*/ 4 w 46"/>
                <a:gd name="T7" fmla="*/ 31 h 47"/>
                <a:gd name="T8" fmla="*/ 30 w 46"/>
                <a:gd name="T9" fmla="*/ 43 h 47"/>
                <a:gd name="T10" fmla="*/ 31 w 46"/>
                <a:gd name="T11" fmla="*/ 43 h 47"/>
                <a:gd name="T12" fmla="*/ 33 w 46"/>
                <a:gd name="T13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7">
                  <a:moveTo>
                    <a:pt x="33" y="42"/>
                  </a:moveTo>
                  <a:cubicBezTo>
                    <a:pt x="42" y="37"/>
                    <a:pt x="46" y="25"/>
                    <a:pt x="43" y="16"/>
                  </a:cubicBezTo>
                  <a:cubicBezTo>
                    <a:pt x="39" y="5"/>
                    <a:pt x="27" y="0"/>
                    <a:pt x="16" y="4"/>
                  </a:cubicBezTo>
                  <a:cubicBezTo>
                    <a:pt x="6" y="9"/>
                    <a:pt x="0" y="21"/>
                    <a:pt x="4" y="31"/>
                  </a:cubicBezTo>
                  <a:cubicBezTo>
                    <a:pt x="8" y="42"/>
                    <a:pt x="20" y="47"/>
                    <a:pt x="3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2"/>
                    <a:pt x="32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220">
              <a:extLst>
                <a:ext uri="{FF2B5EF4-FFF2-40B4-BE49-F238E27FC236}">
                  <a16:creationId xmlns="" xmlns:a16="http://schemas.microsoft.com/office/drawing/2014/main" id="{C19187F7-87B5-4AF7-8597-11609B4D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4913" y="835025"/>
              <a:ext cx="125413" cy="120650"/>
            </a:xfrm>
            <a:custGeom>
              <a:avLst/>
              <a:gdLst>
                <a:gd name="T0" fmla="*/ 27 w 47"/>
                <a:gd name="T1" fmla="*/ 44 h 45"/>
                <a:gd name="T2" fmla="*/ 31 w 47"/>
                <a:gd name="T3" fmla="*/ 43 h 45"/>
                <a:gd name="T4" fmla="*/ 43 w 47"/>
                <a:gd name="T5" fmla="*/ 16 h 45"/>
                <a:gd name="T6" fmla="*/ 16 w 47"/>
                <a:gd name="T7" fmla="*/ 5 h 45"/>
                <a:gd name="T8" fmla="*/ 4 w 47"/>
                <a:gd name="T9" fmla="*/ 32 h 45"/>
                <a:gd name="T10" fmla="*/ 25 w 47"/>
                <a:gd name="T11" fmla="*/ 44 h 45"/>
                <a:gd name="T12" fmla="*/ 27 w 47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27" y="44"/>
                  </a:moveTo>
                  <a:cubicBezTo>
                    <a:pt x="28" y="44"/>
                    <a:pt x="30" y="43"/>
                    <a:pt x="31" y="43"/>
                  </a:cubicBezTo>
                  <a:cubicBezTo>
                    <a:pt x="41" y="39"/>
                    <a:pt x="47" y="26"/>
                    <a:pt x="43" y="16"/>
                  </a:cubicBezTo>
                  <a:cubicBezTo>
                    <a:pt x="39" y="5"/>
                    <a:pt x="27" y="0"/>
                    <a:pt x="16" y="5"/>
                  </a:cubicBezTo>
                  <a:cubicBezTo>
                    <a:pt x="6" y="9"/>
                    <a:pt x="0" y="21"/>
                    <a:pt x="4" y="32"/>
                  </a:cubicBezTo>
                  <a:cubicBezTo>
                    <a:pt x="8" y="40"/>
                    <a:pt x="16" y="45"/>
                    <a:pt x="25" y="44"/>
                  </a:cubicBezTo>
                  <a:cubicBezTo>
                    <a:pt x="26" y="44"/>
                    <a:pt x="26" y="44"/>
                    <a:pt x="2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221">
              <a:extLst>
                <a:ext uri="{FF2B5EF4-FFF2-40B4-BE49-F238E27FC236}">
                  <a16:creationId xmlns="" xmlns:a16="http://schemas.microsoft.com/office/drawing/2014/main" id="{65F36510-5EB0-4ECC-85A5-23267381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0863" y="833437"/>
              <a:ext cx="125413" cy="120650"/>
            </a:xfrm>
            <a:custGeom>
              <a:avLst/>
              <a:gdLst>
                <a:gd name="T0" fmla="*/ 31 w 47"/>
                <a:gd name="T1" fmla="*/ 43 h 45"/>
                <a:gd name="T2" fmla="*/ 43 w 47"/>
                <a:gd name="T3" fmla="*/ 16 h 45"/>
                <a:gd name="T4" fmla="*/ 16 w 47"/>
                <a:gd name="T5" fmla="*/ 4 h 45"/>
                <a:gd name="T6" fmla="*/ 4 w 47"/>
                <a:gd name="T7" fmla="*/ 32 h 45"/>
                <a:gd name="T8" fmla="*/ 24 w 47"/>
                <a:gd name="T9" fmla="*/ 44 h 45"/>
                <a:gd name="T10" fmla="*/ 27 w 47"/>
                <a:gd name="T11" fmla="*/ 44 h 45"/>
                <a:gd name="T12" fmla="*/ 31 w 47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31" y="43"/>
                  </a:moveTo>
                  <a:cubicBezTo>
                    <a:pt x="41" y="38"/>
                    <a:pt x="47" y="26"/>
                    <a:pt x="43" y="16"/>
                  </a:cubicBezTo>
                  <a:cubicBezTo>
                    <a:pt x="38" y="5"/>
                    <a:pt x="27" y="0"/>
                    <a:pt x="16" y="4"/>
                  </a:cubicBezTo>
                  <a:cubicBezTo>
                    <a:pt x="5" y="9"/>
                    <a:pt x="0" y="21"/>
                    <a:pt x="4" y="32"/>
                  </a:cubicBezTo>
                  <a:cubicBezTo>
                    <a:pt x="7" y="40"/>
                    <a:pt x="16" y="45"/>
                    <a:pt x="24" y="44"/>
                  </a:cubicBezTo>
                  <a:cubicBezTo>
                    <a:pt x="25" y="44"/>
                    <a:pt x="26" y="44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0" name="组合 359">
            <a:extLst>
              <a:ext uri="{FF2B5EF4-FFF2-40B4-BE49-F238E27FC236}">
                <a16:creationId xmlns="" xmlns:a16="http://schemas.microsoft.com/office/drawing/2014/main" id="{86361A6A-F884-4F64-9AD9-0E298208696D}"/>
              </a:ext>
            </a:extLst>
          </p:cNvPr>
          <p:cNvGrpSpPr/>
          <p:nvPr userDrawn="1"/>
        </p:nvGrpSpPr>
        <p:grpSpPr>
          <a:xfrm>
            <a:off x="1645101" y="459469"/>
            <a:ext cx="5853798" cy="5932196"/>
            <a:chOff x="4314825" y="1628775"/>
            <a:chExt cx="3556001" cy="3603626"/>
          </a:xfrm>
        </p:grpSpPr>
        <p:grpSp>
          <p:nvGrpSpPr>
            <p:cNvPr id="361" name="组合 360">
              <a:extLst>
                <a:ext uri="{FF2B5EF4-FFF2-40B4-BE49-F238E27FC236}">
                  <a16:creationId xmlns="" xmlns:a16="http://schemas.microsoft.com/office/drawing/2014/main" id="{CF19EDEE-69B4-4BDA-AD05-E9E467CB76B7}"/>
                </a:ext>
              </a:extLst>
            </p:cNvPr>
            <p:cNvGrpSpPr/>
            <p:nvPr/>
          </p:nvGrpSpPr>
          <p:grpSpPr>
            <a:xfrm>
              <a:off x="4338637" y="1651000"/>
              <a:ext cx="3514726" cy="3562351"/>
              <a:chOff x="4337050" y="1651000"/>
              <a:chExt cx="3514726" cy="3562351"/>
            </a:xfrm>
          </p:grpSpPr>
          <p:sp>
            <p:nvSpPr>
              <p:cNvPr id="422" name="Line 225">
                <a:extLst>
                  <a:ext uri="{FF2B5EF4-FFF2-40B4-BE49-F238E27FC236}">
                    <a16:creationId xmlns="" xmlns:a16="http://schemas.microsoft.com/office/drawing/2014/main" id="{E868E968-0D2E-4D32-B86A-266660053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1675" y="2112963"/>
                <a:ext cx="284163" cy="6699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Line 226">
                <a:extLst>
                  <a:ext uri="{FF2B5EF4-FFF2-40B4-BE49-F238E27FC236}">
                    <a16:creationId xmlns="" xmlns:a16="http://schemas.microsoft.com/office/drawing/2014/main" id="{6BDD6030-CDA5-4A90-9BAF-3E60A7AA0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1675" y="2620963"/>
                <a:ext cx="568325" cy="1619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Line 227">
                <a:extLst>
                  <a:ext uri="{FF2B5EF4-FFF2-40B4-BE49-F238E27FC236}">
                    <a16:creationId xmlns="" xmlns:a16="http://schemas.microsoft.com/office/drawing/2014/main" id="{D9BF4326-C552-4A34-AD66-6070A24DC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0000" y="1855788"/>
                <a:ext cx="268288" cy="7747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Line 228">
                <a:extLst>
                  <a:ext uri="{FF2B5EF4-FFF2-40B4-BE49-F238E27FC236}">
                    <a16:creationId xmlns="" xmlns:a16="http://schemas.microsoft.com/office/drawing/2014/main" id="{71187ABE-F962-49CA-B68B-E361ADAF2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488" y="2128838"/>
                <a:ext cx="720725" cy="31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Line 229">
                <a:extLst>
                  <a:ext uri="{FF2B5EF4-FFF2-40B4-BE49-F238E27FC236}">
                    <a16:creationId xmlns="" xmlns:a16="http://schemas.microsoft.com/office/drawing/2014/main" id="{868B02B8-4406-4277-9987-41FEE5833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0213" y="1657350"/>
                <a:ext cx="504825" cy="4746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Line 230">
                <a:extLst>
                  <a:ext uri="{FF2B5EF4-FFF2-40B4-BE49-F238E27FC236}">
                    <a16:creationId xmlns="" xmlns:a16="http://schemas.microsoft.com/office/drawing/2014/main" id="{03C346DA-8A99-4F06-8B01-D41831C4F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8688" y="1657350"/>
                <a:ext cx="611188" cy="3238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Line 231">
                <a:extLst>
                  <a:ext uri="{FF2B5EF4-FFF2-40B4-BE49-F238E27FC236}">
                    <a16:creationId xmlns="" xmlns:a16="http://schemas.microsoft.com/office/drawing/2014/main" id="{101B7DD5-C972-4376-8B61-65B100CEE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9875" y="1981200"/>
                <a:ext cx="366713" cy="3857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Line 232">
                <a:extLst>
                  <a:ext uri="{FF2B5EF4-FFF2-40B4-BE49-F238E27FC236}">
                    <a16:creationId xmlns="" xmlns:a16="http://schemas.microsoft.com/office/drawing/2014/main" id="{69750A0F-664D-4D40-B595-AE7DC64AE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86588" y="2146300"/>
                <a:ext cx="474663" cy="2206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Line 233">
                <a:extLst>
                  <a:ext uri="{FF2B5EF4-FFF2-40B4-BE49-F238E27FC236}">
                    <a16:creationId xmlns="" xmlns:a16="http://schemas.microsoft.com/office/drawing/2014/main" id="{B52E552A-2330-46E1-8845-10589612A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35838" y="2139950"/>
                <a:ext cx="131763" cy="5238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Line 234">
                <a:extLst>
                  <a:ext uri="{FF2B5EF4-FFF2-40B4-BE49-F238E27FC236}">
                    <a16:creationId xmlns="" xmlns:a16="http://schemas.microsoft.com/office/drawing/2014/main" id="{0F5E7908-50CD-4724-975E-4FABD5308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5838" y="2663825"/>
                <a:ext cx="515938" cy="4746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Line 235">
                <a:extLst>
                  <a:ext uri="{FF2B5EF4-FFF2-40B4-BE49-F238E27FC236}">
                    <a16:creationId xmlns="" xmlns:a16="http://schemas.microsoft.com/office/drawing/2014/main" id="{FB972F78-680B-4642-8873-265339147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56463" y="3138488"/>
                <a:ext cx="595313" cy="3921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Line 236">
                <a:extLst>
                  <a:ext uri="{FF2B5EF4-FFF2-40B4-BE49-F238E27FC236}">
                    <a16:creationId xmlns="" xmlns:a16="http://schemas.microsoft.com/office/drawing/2014/main" id="{A49170E2-4EE3-4399-810B-F453CD4FE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3530600"/>
                <a:ext cx="357188" cy="4826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Line 237">
                <a:extLst>
                  <a:ext uri="{FF2B5EF4-FFF2-40B4-BE49-F238E27FC236}">
                    <a16:creationId xmlns="" xmlns:a16="http://schemas.microsoft.com/office/drawing/2014/main" id="{45C6F8A8-AA73-4FA0-A630-320748F3E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8200" y="4000500"/>
                <a:ext cx="422275" cy="2428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Line 238">
                <a:extLst>
                  <a:ext uri="{FF2B5EF4-FFF2-40B4-BE49-F238E27FC236}">
                    <a16:creationId xmlns="" xmlns:a16="http://schemas.microsoft.com/office/drawing/2014/main" id="{210D92B5-443E-4B02-BF37-0C06DE232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9450" y="4243388"/>
                <a:ext cx="158750" cy="5048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Line 239">
                <a:extLst>
                  <a:ext uri="{FF2B5EF4-FFF2-40B4-BE49-F238E27FC236}">
                    <a16:creationId xmlns="" xmlns:a16="http://schemas.microsoft.com/office/drawing/2014/main" id="{1518ED85-3CA5-4ED0-8685-5E4E03709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18250" y="4711700"/>
                <a:ext cx="711200" cy="365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Line 240">
                <a:extLst>
                  <a:ext uri="{FF2B5EF4-FFF2-40B4-BE49-F238E27FC236}">
                    <a16:creationId xmlns="" xmlns:a16="http://schemas.microsoft.com/office/drawing/2014/main" id="{42A58B08-18AE-401E-B63A-350A6C1DF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34050" y="4708525"/>
                <a:ext cx="584200" cy="2714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Line 241">
                <a:extLst>
                  <a:ext uri="{FF2B5EF4-FFF2-40B4-BE49-F238E27FC236}">
                    <a16:creationId xmlns="" xmlns:a16="http://schemas.microsoft.com/office/drawing/2014/main" id="{68FA03A8-A957-45EB-8D0D-9EA3F7E7D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00675" y="4629150"/>
                <a:ext cx="333375" cy="3508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Line 242">
                <a:extLst>
                  <a:ext uri="{FF2B5EF4-FFF2-40B4-BE49-F238E27FC236}">
                    <a16:creationId xmlns="" xmlns:a16="http://schemas.microsoft.com/office/drawing/2014/main" id="{4B2DF845-BF75-4BAE-99DE-A2ECD9365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95838" y="4619625"/>
                <a:ext cx="620713" cy="984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Line 243">
                <a:extLst>
                  <a:ext uri="{FF2B5EF4-FFF2-40B4-BE49-F238E27FC236}">
                    <a16:creationId xmlns="" xmlns:a16="http://schemas.microsoft.com/office/drawing/2014/main" id="{D02CFD13-6CE8-4444-ABD8-946046012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9488" y="4059238"/>
                <a:ext cx="6350" cy="6588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Line 244">
                <a:extLst>
                  <a:ext uri="{FF2B5EF4-FFF2-40B4-BE49-F238E27FC236}">
                    <a16:creationId xmlns="" xmlns:a16="http://schemas.microsoft.com/office/drawing/2014/main" id="{36A049BD-DAAF-4CAA-83ED-EF0D9E067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89438" y="3824288"/>
                <a:ext cx="400050" cy="2349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Line 245">
                <a:extLst>
                  <a:ext uri="{FF2B5EF4-FFF2-40B4-BE49-F238E27FC236}">
                    <a16:creationId xmlns="" xmlns:a16="http://schemas.microsoft.com/office/drawing/2014/main" id="{2725F31B-6EFC-4330-9CFD-2F8CFE2AD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9438" y="3276600"/>
                <a:ext cx="293688" cy="5476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Line 246">
                <a:extLst>
                  <a:ext uri="{FF2B5EF4-FFF2-40B4-BE49-F238E27FC236}">
                    <a16:creationId xmlns="" xmlns:a16="http://schemas.microsoft.com/office/drawing/2014/main" id="{B0B697F7-F72D-457C-885D-8EDDC2D6D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11675" y="2782888"/>
                <a:ext cx="171450" cy="4937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Line 247">
                <a:extLst>
                  <a:ext uri="{FF2B5EF4-FFF2-40B4-BE49-F238E27FC236}">
                    <a16:creationId xmlns="" xmlns:a16="http://schemas.microsoft.com/office/drawing/2014/main" id="{9E4A41C9-46B6-4A73-BD5F-B8ABC77BC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3413" y="2630488"/>
                <a:ext cx="636588" cy="6334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Line 248">
                <a:extLst>
                  <a:ext uri="{FF2B5EF4-FFF2-40B4-BE49-F238E27FC236}">
                    <a16:creationId xmlns="" xmlns:a16="http://schemas.microsoft.com/office/drawing/2014/main" id="{1AB30078-6C9B-4954-AC2B-509BEC374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413" y="3263900"/>
                <a:ext cx="309563" cy="3921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Line 249">
                <a:extLst>
                  <a:ext uri="{FF2B5EF4-FFF2-40B4-BE49-F238E27FC236}">
                    <a16:creationId xmlns="" xmlns:a16="http://schemas.microsoft.com/office/drawing/2014/main" id="{A91F0F22-ADC3-4246-8890-5CCCAAD93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9450" y="3656013"/>
                <a:ext cx="263525" cy="4460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Line 250">
                <a:extLst>
                  <a:ext uri="{FF2B5EF4-FFF2-40B4-BE49-F238E27FC236}">
                    <a16:creationId xmlns="" xmlns:a16="http://schemas.microsoft.com/office/drawing/2014/main" id="{C325640D-3BAB-407A-A581-C670DA0A9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625" y="4086225"/>
                <a:ext cx="627063" cy="190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Line 251">
                <a:extLst>
                  <a:ext uri="{FF2B5EF4-FFF2-40B4-BE49-F238E27FC236}">
                    <a16:creationId xmlns="" xmlns:a16="http://schemas.microsoft.com/office/drawing/2014/main" id="{4BAE528D-3A45-4C93-84BC-43F36EE36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9688" y="4105275"/>
                <a:ext cx="409575" cy="7715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Line 252">
                <a:extLst>
                  <a:ext uri="{FF2B5EF4-FFF2-40B4-BE49-F238E27FC236}">
                    <a16:creationId xmlns="" xmlns:a16="http://schemas.microsoft.com/office/drawing/2014/main" id="{3276009C-86B2-4270-B708-8D163F9AB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32438" y="4718050"/>
                <a:ext cx="274638" cy="1587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Line 253">
                <a:extLst>
                  <a:ext uri="{FF2B5EF4-FFF2-40B4-BE49-F238E27FC236}">
                    <a16:creationId xmlns="" xmlns:a16="http://schemas.microsoft.com/office/drawing/2014/main" id="{65C1D039-3F6D-4498-97DC-2F6039F10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3900" y="4718050"/>
                <a:ext cx="425450" cy="3175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Line 254">
                <a:extLst>
                  <a:ext uri="{FF2B5EF4-FFF2-40B4-BE49-F238E27FC236}">
                    <a16:creationId xmlns="" xmlns:a16="http://schemas.microsoft.com/office/drawing/2014/main" id="{40D37476-D9CD-4332-8687-E253E4E31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6175" y="4518025"/>
                <a:ext cx="293688" cy="5143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Line 255">
                <a:extLst>
                  <a:ext uri="{FF2B5EF4-FFF2-40B4-BE49-F238E27FC236}">
                    <a16:creationId xmlns="" xmlns:a16="http://schemas.microsoft.com/office/drawing/2014/main" id="{135D4EB5-0210-42A3-A231-F74A5338A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9863" y="4521200"/>
                <a:ext cx="577850" cy="1651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Line 256">
                <a:extLst>
                  <a:ext uri="{FF2B5EF4-FFF2-40B4-BE49-F238E27FC236}">
                    <a16:creationId xmlns="" xmlns:a16="http://schemas.microsoft.com/office/drawing/2014/main" id="{F03B1779-F337-42BA-802E-F56A24921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7713" y="4117975"/>
                <a:ext cx="204788" cy="5683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Line 257">
                <a:extLst>
                  <a:ext uri="{FF2B5EF4-FFF2-40B4-BE49-F238E27FC236}">
                    <a16:creationId xmlns="" xmlns:a16="http://schemas.microsoft.com/office/drawing/2014/main" id="{CB3A352B-DC5C-4A44-A4E7-A57B5994F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02500" y="3795713"/>
                <a:ext cx="357188" cy="3222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Line 258">
                <a:extLst>
                  <a:ext uri="{FF2B5EF4-FFF2-40B4-BE49-F238E27FC236}">
                    <a16:creationId xmlns="" xmlns:a16="http://schemas.microsoft.com/office/drawing/2014/main" id="{E9CF8D90-941C-4191-AD57-5FFDF0F80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12038" y="3300413"/>
                <a:ext cx="247650" cy="4953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Line 259">
                <a:extLst>
                  <a:ext uri="{FF2B5EF4-FFF2-40B4-BE49-F238E27FC236}">
                    <a16:creationId xmlns="" xmlns:a16="http://schemas.microsoft.com/office/drawing/2014/main" id="{F77C07E3-6AA7-433B-B43F-05C91C47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2587625"/>
                <a:ext cx="287338" cy="7127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Line 260">
                <a:extLst>
                  <a:ext uri="{FF2B5EF4-FFF2-40B4-BE49-F238E27FC236}">
                    <a16:creationId xmlns="" xmlns:a16="http://schemas.microsoft.com/office/drawing/2014/main" id="{C65ABEC1-729F-43E8-B849-DAD7AE202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6788" y="2551113"/>
                <a:ext cx="382588" cy="365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Line 261">
                <a:extLst>
                  <a:ext uri="{FF2B5EF4-FFF2-40B4-BE49-F238E27FC236}">
                    <a16:creationId xmlns="" xmlns:a16="http://schemas.microsoft.com/office/drawing/2014/main" id="{9F174C20-9185-482B-86FD-5FCF2A999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59638" y="1997075"/>
                <a:ext cx="57150" cy="5540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Line 262">
                <a:extLst>
                  <a:ext uri="{FF2B5EF4-FFF2-40B4-BE49-F238E27FC236}">
                    <a16:creationId xmlns="" xmlns:a16="http://schemas.microsoft.com/office/drawing/2014/main" id="{34DBF4B0-2850-48E0-9C4F-20FFFB13A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23050" y="1997075"/>
                <a:ext cx="636588" cy="1555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Line 263">
                <a:extLst>
                  <a:ext uri="{FF2B5EF4-FFF2-40B4-BE49-F238E27FC236}">
                    <a16:creationId xmlns="" xmlns:a16="http://schemas.microsoft.com/office/drawing/2014/main" id="{96C4AAB5-EF8B-446D-9285-469CABD46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5875" y="1668463"/>
                <a:ext cx="266700" cy="4873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Line 264">
                <a:extLst>
                  <a:ext uri="{FF2B5EF4-FFF2-40B4-BE49-F238E27FC236}">
                    <a16:creationId xmlns="" xmlns:a16="http://schemas.microsoft.com/office/drawing/2014/main" id="{7C1D9159-2AB3-47F0-8E6F-CB539E6ED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8675" y="1668463"/>
                <a:ext cx="457200" cy="28257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Line 265">
                <a:extLst>
                  <a:ext uri="{FF2B5EF4-FFF2-40B4-BE49-F238E27FC236}">
                    <a16:creationId xmlns="" xmlns:a16="http://schemas.microsoft.com/office/drawing/2014/main" id="{95F8D1ED-0159-4892-BEF7-DBD90F98A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48288" y="1855788"/>
                <a:ext cx="560388" cy="952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Line 266">
                <a:extLst>
                  <a:ext uri="{FF2B5EF4-FFF2-40B4-BE49-F238E27FC236}">
                    <a16:creationId xmlns="" xmlns:a16="http://schemas.microsoft.com/office/drawing/2014/main" id="{2E5342BD-01DC-4EEB-989D-EA17ECE76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2350" y="2125663"/>
                <a:ext cx="409575" cy="31750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Line 267">
                <a:extLst>
                  <a:ext uri="{FF2B5EF4-FFF2-40B4-BE49-F238E27FC236}">
                    <a16:creationId xmlns="" xmlns:a16="http://schemas.microsoft.com/office/drawing/2014/main" id="{CC7323B8-20AE-48B3-BA34-39F7025A8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9488" y="2128838"/>
                <a:ext cx="42863" cy="3143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Line 268">
                <a:extLst>
                  <a:ext uri="{FF2B5EF4-FFF2-40B4-BE49-F238E27FC236}">
                    <a16:creationId xmlns="" xmlns:a16="http://schemas.microsoft.com/office/drawing/2014/main" id="{B17B0A04-E9ED-4F53-AD79-36EAC5AB5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8288" y="1651000"/>
                <a:ext cx="263525" cy="2047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Line 269">
                <a:extLst>
                  <a:ext uri="{FF2B5EF4-FFF2-40B4-BE49-F238E27FC236}">
                    <a16:creationId xmlns="" xmlns:a16="http://schemas.microsoft.com/office/drawing/2014/main" id="{A8C443B8-EBA1-46F3-A528-45C79EB5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11813" y="1651000"/>
                <a:ext cx="182563" cy="4000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Line 270">
                <a:extLst>
                  <a:ext uri="{FF2B5EF4-FFF2-40B4-BE49-F238E27FC236}">
                    <a16:creationId xmlns="" xmlns:a16="http://schemas.microsoft.com/office/drawing/2014/main" id="{58AC6C15-A04D-4804-8CAF-68A7CBBA2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1675" y="2443163"/>
                <a:ext cx="320675" cy="3397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Line 271">
                <a:extLst>
                  <a:ext uri="{FF2B5EF4-FFF2-40B4-BE49-F238E27FC236}">
                    <a16:creationId xmlns="" xmlns:a16="http://schemas.microsoft.com/office/drawing/2014/main" id="{D1A68FC9-2D30-45A6-BA53-E8C4004DE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37050" y="3052763"/>
                <a:ext cx="274638" cy="333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Line 272">
                <a:extLst>
                  <a:ext uri="{FF2B5EF4-FFF2-40B4-BE49-F238E27FC236}">
                    <a16:creationId xmlns="" xmlns:a16="http://schemas.microsoft.com/office/drawing/2014/main" id="{C1DEDDC3-23B0-4FAB-9724-856C35CA7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050" y="3052763"/>
                <a:ext cx="106363" cy="2111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Line 273">
                <a:extLst>
                  <a:ext uri="{FF2B5EF4-FFF2-40B4-BE49-F238E27FC236}">
                    <a16:creationId xmlns="" xmlns:a16="http://schemas.microsoft.com/office/drawing/2014/main" id="{505EBFC8-75A6-481F-B671-63943ECA9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9450" y="4102100"/>
                <a:ext cx="323850" cy="6238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Line 274">
                <a:extLst>
                  <a:ext uri="{FF2B5EF4-FFF2-40B4-BE49-F238E27FC236}">
                    <a16:creationId xmlns="" xmlns:a16="http://schemas.microsoft.com/office/drawing/2014/main" id="{1C7A25A8-F1B1-42C2-93B8-2FAB8489F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9263" y="4876800"/>
                <a:ext cx="204788" cy="1031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Line 275">
                <a:extLst>
                  <a:ext uri="{FF2B5EF4-FFF2-40B4-BE49-F238E27FC236}">
                    <a16:creationId xmlns="" xmlns:a16="http://schemas.microsoft.com/office/drawing/2014/main" id="{BAEA95FA-E384-4588-9229-0EDDCEFED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9863" y="4243388"/>
                <a:ext cx="668338" cy="2746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Line 276">
                <a:extLst>
                  <a:ext uri="{FF2B5EF4-FFF2-40B4-BE49-F238E27FC236}">
                    <a16:creationId xmlns="" xmlns:a16="http://schemas.microsoft.com/office/drawing/2014/main" id="{A302CCD0-4B59-4C08-905F-1FDB8EBC9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9688" y="3138488"/>
                <a:ext cx="192088" cy="657225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Line 277">
                <a:extLst>
                  <a:ext uri="{FF2B5EF4-FFF2-40B4-BE49-F238E27FC236}">
                    <a16:creationId xmlns="" xmlns:a16="http://schemas.microsoft.com/office/drawing/2014/main" id="{03F96AD8-089B-4EA3-ABA9-C5CB74090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5875" y="1668463"/>
                <a:ext cx="893763" cy="3286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Line 278">
                <a:extLst>
                  <a:ext uri="{FF2B5EF4-FFF2-40B4-BE49-F238E27FC236}">
                    <a16:creationId xmlns="" xmlns:a16="http://schemas.microsoft.com/office/drawing/2014/main" id="{77BE524A-9143-40A7-9960-D627FC604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6588" y="2366963"/>
                <a:ext cx="349250" cy="2968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Line 279">
                <a:extLst>
                  <a:ext uri="{FF2B5EF4-FFF2-40B4-BE49-F238E27FC236}">
                    <a16:creationId xmlns="" xmlns:a16="http://schemas.microsoft.com/office/drawing/2014/main" id="{BDD4E1E6-0E0E-4C25-B211-27F06284C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4375" y="1925638"/>
                <a:ext cx="703263" cy="12541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Line 280">
                <a:extLst>
                  <a:ext uri="{FF2B5EF4-FFF2-40B4-BE49-F238E27FC236}">
                    <a16:creationId xmlns="" xmlns:a16="http://schemas.microsoft.com/office/drawing/2014/main" id="{72D8397A-BB3A-46A4-8DAB-F3092DCC6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75" y="2587625"/>
                <a:ext cx="73025" cy="19843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Line 281">
                <a:extLst>
                  <a:ext uri="{FF2B5EF4-FFF2-40B4-BE49-F238E27FC236}">
                    <a16:creationId xmlns="" xmlns:a16="http://schemas.microsoft.com/office/drawing/2014/main" id="{95A97C34-8E14-49CB-AFDD-1E220DDE4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786063"/>
                <a:ext cx="476250" cy="207963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Line 282">
                <a:extLst>
                  <a:ext uri="{FF2B5EF4-FFF2-40B4-BE49-F238E27FC236}">
                    <a16:creationId xmlns="" xmlns:a16="http://schemas.microsoft.com/office/drawing/2014/main" id="{4AD0B6CF-6557-4225-BB73-8822A137A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6150" y="2994025"/>
                <a:ext cx="115888" cy="3063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Line 283">
                <a:extLst>
                  <a:ext uri="{FF2B5EF4-FFF2-40B4-BE49-F238E27FC236}">
                    <a16:creationId xmlns="" xmlns:a16="http://schemas.microsoft.com/office/drawing/2014/main" id="{3619B1E4-9834-4E05-9741-2BA792BF8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4050" y="4965700"/>
                <a:ext cx="492125" cy="247650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Line 284">
                <a:extLst>
                  <a:ext uri="{FF2B5EF4-FFF2-40B4-BE49-F238E27FC236}">
                    <a16:creationId xmlns="" xmlns:a16="http://schemas.microsoft.com/office/drawing/2014/main" id="{7431BD21-C482-4E7C-AB2D-E3C4C0F04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6175" y="4729163"/>
                <a:ext cx="406400" cy="484188"/>
              </a:xfrm>
              <a:prstGeom prst="line">
                <a:avLst/>
              </a:prstGeom>
              <a:noFill/>
              <a:ln w="3175" cap="flat">
                <a:solidFill>
                  <a:srgbClr val="161714">
                    <a:alpha val="1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2" name="组合 361">
              <a:extLst>
                <a:ext uri="{FF2B5EF4-FFF2-40B4-BE49-F238E27FC236}">
                  <a16:creationId xmlns="" xmlns:a16="http://schemas.microsoft.com/office/drawing/2014/main" id="{710FB370-4C90-4772-AD19-3A37F326BC7D}"/>
                </a:ext>
              </a:extLst>
            </p:cNvPr>
            <p:cNvGrpSpPr/>
            <p:nvPr/>
          </p:nvGrpSpPr>
          <p:grpSpPr>
            <a:xfrm>
              <a:off x="4314825" y="1628775"/>
              <a:ext cx="3556001" cy="3603626"/>
              <a:chOff x="4314825" y="1628775"/>
              <a:chExt cx="3556001" cy="3603626"/>
            </a:xfrm>
            <a:solidFill>
              <a:srgbClr val="161714">
                <a:alpha val="81000"/>
              </a:srgbClr>
            </a:solidFill>
          </p:grpSpPr>
          <p:sp>
            <p:nvSpPr>
              <p:cNvPr id="363" name="Freeform 288">
                <a:extLst>
                  <a:ext uri="{FF2B5EF4-FFF2-40B4-BE49-F238E27FC236}">
                    <a16:creationId xmlns="" xmlns:a16="http://schemas.microsoft.com/office/drawing/2014/main" id="{76A42AF0-8BB5-40BE-AE6F-61DABC45E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25" y="1895475"/>
                <a:ext cx="49213" cy="52388"/>
              </a:xfrm>
              <a:custGeom>
                <a:avLst/>
                <a:gdLst>
                  <a:gd name="T0" fmla="*/ 14 w 15"/>
                  <a:gd name="T1" fmla="*/ 9 h 16"/>
                  <a:gd name="T2" fmla="*/ 6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3"/>
                      <a:pt x="10" y="16"/>
                      <a:pt x="6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289">
                <a:extLst>
                  <a:ext uri="{FF2B5EF4-FFF2-40B4-BE49-F238E27FC236}">
                    <a16:creationId xmlns="" xmlns:a16="http://schemas.microsoft.com/office/drawing/2014/main" id="{4DBE54BC-80A5-4D9B-979E-A6ED6BD7F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0" y="2109788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290">
                <a:extLst>
                  <a:ext uri="{FF2B5EF4-FFF2-40B4-BE49-F238E27FC236}">
                    <a16:creationId xmlns="" xmlns:a16="http://schemas.microsoft.com/office/drawing/2014/main" id="{2FB34B15-27B1-401D-BEAC-9B4E36D55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2409825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291">
                <a:extLst>
                  <a:ext uri="{FF2B5EF4-FFF2-40B4-BE49-F238E27FC236}">
                    <a16:creationId xmlns="" xmlns:a16="http://schemas.microsoft.com/office/drawing/2014/main" id="{6C1C7C55-FFB6-4965-A557-588979B89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425" y="2605088"/>
                <a:ext cx="52388" cy="49213"/>
              </a:xfrm>
              <a:custGeom>
                <a:avLst/>
                <a:gdLst>
                  <a:gd name="T0" fmla="*/ 15 w 16"/>
                  <a:gd name="T1" fmla="*/ 8 h 15"/>
                  <a:gd name="T2" fmla="*/ 7 w 16"/>
                  <a:gd name="T3" fmla="*/ 14 h 15"/>
                  <a:gd name="T4" fmla="*/ 1 w 16"/>
                  <a:gd name="T5" fmla="*/ 6 h 15"/>
                  <a:gd name="T6" fmla="*/ 9 w 16"/>
                  <a:gd name="T7" fmla="*/ 0 h 15"/>
                  <a:gd name="T8" fmla="*/ 15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8"/>
                    </a:moveTo>
                    <a:cubicBezTo>
                      <a:pt x="15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1" y="6"/>
                    </a:cubicBezTo>
                    <a:cubicBezTo>
                      <a:pt x="1" y="2"/>
                      <a:pt x="5" y="0"/>
                      <a:pt x="9" y="0"/>
                    </a:cubicBezTo>
                    <a:cubicBezTo>
                      <a:pt x="13" y="1"/>
                      <a:pt x="16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292">
                <a:extLst>
                  <a:ext uri="{FF2B5EF4-FFF2-40B4-BE49-F238E27FC236}">
                    <a16:creationId xmlns="" xmlns:a16="http://schemas.microsoft.com/office/drawing/2014/main" id="{6367888F-BE95-4B11-A0FB-CD835161B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813" y="3065463"/>
                <a:ext cx="49213" cy="50800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293">
                <a:extLst>
                  <a:ext uri="{FF2B5EF4-FFF2-40B4-BE49-F238E27FC236}">
                    <a16:creationId xmlns="" xmlns:a16="http://schemas.microsoft.com/office/drawing/2014/main" id="{DDF0D87A-E883-4A77-9B96-75295DAFC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3236913"/>
                <a:ext cx="50800" cy="53975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1 w 15"/>
                  <a:gd name="T5" fmla="*/ 7 h 16"/>
                  <a:gd name="T6" fmla="*/ 9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294">
                <a:extLst>
                  <a:ext uri="{FF2B5EF4-FFF2-40B4-BE49-F238E27FC236}">
                    <a16:creationId xmlns="" xmlns:a16="http://schemas.microsoft.com/office/drawing/2014/main" id="{8B23169D-0300-490E-B020-73D196CEF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900" y="3254375"/>
                <a:ext cx="50800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295">
                <a:extLst>
                  <a:ext uri="{FF2B5EF4-FFF2-40B4-BE49-F238E27FC236}">
                    <a16:creationId xmlns="" xmlns:a16="http://schemas.microsoft.com/office/drawing/2014/main" id="{EF2EEE8C-B412-451D-AFD8-AB88CAA74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650" y="3432175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296">
                <a:extLst>
                  <a:ext uri="{FF2B5EF4-FFF2-40B4-BE49-F238E27FC236}">
                    <a16:creationId xmlns="" xmlns:a16="http://schemas.microsoft.com/office/drawing/2014/main" id="{2DEFF2DF-2364-4131-B6AC-A13B150EF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38" y="37988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297">
                <a:extLst>
                  <a:ext uri="{FF2B5EF4-FFF2-40B4-BE49-F238E27FC236}">
                    <a16:creationId xmlns="" xmlns:a16="http://schemas.microsoft.com/office/drawing/2014/main" id="{CEDB1EFC-DEFA-46D3-906D-84F5F545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575" y="36337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298">
                <a:extLst>
                  <a:ext uri="{FF2B5EF4-FFF2-40B4-BE49-F238E27FC236}">
                    <a16:creationId xmlns="" xmlns:a16="http://schemas.microsoft.com/office/drawing/2014/main" id="{F7B717D0-2D95-4538-B94A-E75774B40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5" y="3913188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299">
                <a:extLst>
                  <a:ext uri="{FF2B5EF4-FFF2-40B4-BE49-F238E27FC236}">
                    <a16:creationId xmlns="" xmlns:a16="http://schemas.microsoft.com/office/drawing/2014/main" id="{6DBBC2BA-9121-4DCA-AAF9-34BEF21E7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406876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00">
                <a:extLst>
                  <a:ext uri="{FF2B5EF4-FFF2-40B4-BE49-F238E27FC236}">
                    <a16:creationId xmlns="" xmlns:a16="http://schemas.microsoft.com/office/drawing/2014/main" id="{3976520A-72C5-40FA-B6D6-373A2808D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263" y="4032250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01">
                <a:extLst>
                  <a:ext uri="{FF2B5EF4-FFF2-40B4-BE49-F238E27FC236}">
                    <a16:creationId xmlns="" xmlns:a16="http://schemas.microsoft.com/office/drawing/2014/main" id="{E1C82443-AB0A-436A-9541-371D9497F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4081463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02">
                <a:extLst>
                  <a:ext uri="{FF2B5EF4-FFF2-40B4-BE49-F238E27FC236}">
                    <a16:creationId xmlns="" xmlns:a16="http://schemas.microsoft.com/office/drawing/2014/main" id="{654524B3-FCBE-4713-9D74-51A3BC23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88" y="46878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03">
                <a:extLst>
                  <a:ext uri="{FF2B5EF4-FFF2-40B4-BE49-F238E27FC236}">
                    <a16:creationId xmlns="" xmlns:a16="http://schemas.microsoft.com/office/drawing/2014/main" id="{A7781413-FF9E-45D1-8B86-360449052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450" y="4598988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04">
                <a:extLst>
                  <a:ext uri="{FF2B5EF4-FFF2-40B4-BE49-F238E27FC236}">
                    <a16:creationId xmlns="" xmlns:a16="http://schemas.microsoft.com/office/drawing/2014/main" id="{B1F2AB65-948E-4B5D-96C9-DC83FAAAD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263" y="4699000"/>
                <a:ext cx="50800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05">
                <a:extLst>
                  <a:ext uri="{FF2B5EF4-FFF2-40B4-BE49-F238E27FC236}">
                    <a16:creationId xmlns="" xmlns:a16="http://schemas.microsoft.com/office/drawing/2014/main" id="{D72DE597-CD32-4383-A3A9-249A2C9F6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00856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06">
                <a:extLst>
                  <a:ext uri="{FF2B5EF4-FFF2-40B4-BE49-F238E27FC236}">
                    <a16:creationId xmlns="" xmlns:a16="http://schemas.microsoft.com/office/drawing/2014/main" id="{62CAE3D3-A430-45B9-8E31-9740508F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5" y="5183188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307">
                <a:extLst>
                  <a:ext uri="{FF2B5EF4-FFF2-40B4-BE49-F238E27FC236}">
                    <a16:creationId xmlns="" xmlns:a16="http://schemas.microsoft.com/office/drawing/2014/main" id="{42F1303A-BC24-41FE-9FB4-7BE188CE3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675" y="4687888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308">
                <a:extLst>
                  <a:ext uri="{FF2B5EF4-FFF2-40B4-BE49-F238E27FC236}">
                    <a16:creationId xmlns="" xmlns:a16="http://schemas.microsoft.com/office/drawing/2014/main" id="{5F70273B-F17C-41E0-BA1F-810AD322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50373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309">
                <a:extLst>
                  <a:ext uri="{FF2B5EF4-FFF2-40B4-BE49-F238E27FC236}">
                    <a16:creationId xmlns="" xmlns:a16="http://schemas.microsoft.com/office/drawing/2014/main" id="{1321DED2-3883-4A89-8203-E61D8DDC9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2313" y="465931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310">
                <a:extLst>
                  <a:ext uri="{FF2B5EF4-FFF2-40B4-BE49-F238E27FC236}">
                    <a16:creationId xmlns="" xmlns:a16="http://schemas.microsoft.com/office/drawing/2014/main" id="{6531DFB0-6F8B-402E-87D0-A93A75CC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4718050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311">
                <a:extLst>
                  <a:ext uri="{FF2B5EF4-FFF2-40B4-BE49-F238E27FC236}">
                    <a16:creationId xmlns="" xmlns:a16="http://schemas.microsoft.com/office/drawing/2014/main" id="{EBC099E5-3FB3-4268-BDEF-0738E1A5E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6938" y="4167188"/>
                <a:ext cx="49213" cy="52388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1 w 15"/>
                  <a:gd name="T5" fmla="*/ 7 h 16"/>
                  <a:gd name="T6" fmla="*/ 8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312">
                <a:extLst>
                  <a:ext uri="{FF2B5EF4-FFF2-40B4-BE49-F238E27FC236}">
                    <a16:creationId xmlns="" xmlns:a16="http://schemas.microsoft.com/office/drawing/2014/main" id="{EC077030-D06A-496E-B2B6-CE7665671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488" y="397986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1 w 15"/>
                  <a:gd name="T5" fmla="*/ 6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1" y="6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313">
                <a:extLst>
                  <a:ext uri="{FF2B5EF4-FFF2-40B4-BE49-F238E27FC236}">
                    <a16:creationId xmlns="" xmlns:a16="http://schemas.microsoft.com/office/drawing/2014/main" id="{3361AE12-F60D-40E7-B90A-0B9A6E938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5" y="3517900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314">
                <a:extLst>
                  <a:ext uri="{FF2B5EF4-FFF2-40B4-BE49-F238E27FC236}">
                    <a16:creationId xmlns="" xmlns:a16="http://schemas.microsoft.com/office/drawing/2014/main" id="{C8C1F2C9-67D3-4EC6-82B2-5E160AA2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700" y="3765550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315">
                <a:extLst>
                  <a:ext uri="{FF2B5EF4-FFF2-40B4-BE49-F238E27FC236}">
                    <a16:creationId xmlns="" xmlns:a16="http://schemas.microsoft.com/office/drawing/2014/main" id="{87E03330-FF2B-4C39-ACD9-FFF9A60A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050" y="3273425"/>
                <a:ext cx="49213" cy="53975"/>
              </a:xfrm>
              <a:custGeom>
                <a:avLst/>
                <a:gdLst>
                  <a:gd name="T0" fmla="*/ 14 w 15"/>
                  <a:gd name="T1" fmla="*/ 9 h 16"/>
                  <a:gd name="T2" fmla="*/ 6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3"/>
                      <a:pt x="10" y="16"/>
                      <a:pt x="6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316">
                <a:extLst>
                  <a:ext uri="{FF2B5EF4-FFF2-40B4-BE49-F238E27FC236}">
                    <a16:creationId xmlns="" xmlns:a16="http://schemas.microsoft.com/office/drawing/2014/main" id="{CBBE423B-35E2-4EDF-9315-99A845E8F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1613" y="311943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0"/>
                      <a:pt x="1" y="7"/>
                    </a:cubicBezTo>
                    <a:cubicBezTo>
                      <a:pt x="1" y="3"/>
                      <a:pt x="5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317">
                <a:extLst>
                  <a:ext uri="{FF2B5EF4-FFF2-40B4-BE49-F238E27FC236}">
                    <a16:creationId xmlns="" xmlns:a16="http://schemas.microsoft.com/office/drawing/2014/main" id="{EA91A2C7-F423-4E16-A46D-44B5428FE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2338" y="2970213"/>
                <a:ext cx="50800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318">
                <a:extLst>
                  <a:ext uri="{FF2B5EF4-FFF2-40B4-BE49-F238E27FC236}">
                    <a16:creationId xmlns="" xmlns:a16="http://schemas.microsoft.com/office/drawing/2014/main" id="{612D56BE-3625-4734-BEE6-BC85811F3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2762250"/>
                <a:ext cx="49213" cy="50800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3"/>
                      <a:pt x="11" y="15"/>
                      <a:pt x="7" y="15"/>
                    </a:cubicBezTo>
                    <a:cubicBezTo>
                      <a:pt x="3" y="15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319">
                <a:extLst>
                  <a:ext uri="{FF2B5EF4-FFF2-40B4-BE49-F238E27FC236}">
                    <a16:creationId xmlns="" xmlns:a16="http://schemas.microsoft.com/office/drawing/2014/main" id="{4E05D166-149F-4C17-A26B-69FCABF38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388" y="2565400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320">
                <a:extLst>
                  <a:ext uri="{FF2B5EF4-FFF2-40B4-BE49-F238E27FC236}">
                    <a16:creationId xmlns="" xmlns:a16="http://schemas.microsoft.com/office/drawing/2014/main" id="{F3C8B4F4-B412-4DD8-9E14-6F97F2CFE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2025" y="2641600"/>
                <a:ext cx="50800" cy="52388"/>
              </a:xfrm>
              <a:custGeom>
                <a:avLst/>
                <a:gdLst>
                  <a:gd name="T0" fmla="*/ 14 w 15"/>
                  <a:gd name="T1" fmla="*/ 9 h 16"/>
                  <a:gd name="T2" fmla="*/ 7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3"/>
                      <a:pt x="10" y="16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321">
                <a:extLst>
                  <a:ext uri="{FF2B5EF4-FFF2-40B4-BE49-F238E27FC236}">
                    <a16:creationId xmlns="" xmlns:a16="http://schemas.microsoft.com/office/drawing/2014/main" id="{81F1D934-BF9F-43AD-859B-8FAD9B210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325" y="2855913"/>
                <a:ext cx="49213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322">
                <a:extLst>
                  <a:ext uri="{FF2B5EF4-FFF2-40B4-BE49-F238E27FC236}">
                    <a16:creationId xmlns="" xmlns:a16="http://schemas.microsoft.com/office/drawing/2014/main" id="{7A55EC88-235A-47C4-89AD-AD28E841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9800" y="2525713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323">
                <a:extLst>
                  <a:ext uri="{FF2B5EF4-FFF2-40B4-BE49-F238E27FC236}">
                    <a16:creationId xmlns="" xmlns:a16="http://schemas.microsoft.com/office/drawing/2014/main" id="{FE277A76-EFB3-4A9D-AA0E-F65D51DFA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234156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324">
                <a:extLst>
                  <a:ext uri="{FF2B5EF4-FFF2-40B4-BE49-F238E27FC236}">
                    <a16:creationId xmlns="" xmlns:a16="http://schemas.microsoft.com/office/drawing/2014/main" id="{3A9D8887-E425-482A-8269-BDAF512D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1978025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8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4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325">
                <a:extLst>
                  <a:ext uri="{FF2B5EF4-FFF2-40B4-BE49-F238E27FC236}">
                    <a16:creationId xmlns="" xmlns:a16="http://schemas.microsoft.com/office/drawing/2014/main" id="{D2922308-FC12-4C0F-8D18-863E2AF5E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588" y="2127250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1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326">
                <a:extLst>
                  <a:ext uri="{FF2B5EF4-FFF2-40B4-BE49-F238E27FC236}">
                    <a16:creationId xmlns="" xmlns:a16="http://schemas.microsoft.com/office/drawing/2014/main" id="{0716F237-914B-4BF5-B35A-C1DC08FD3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5" y="1901825"/>
                <a:ext cx="50800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0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327">
                <a:extLst>
                  <a:ext uri="{FF2B5EF4-FFF2-40B4-BE49-F238E27FC236}">
                    <a16:creationId xmlns="" xmlns:a16="http://schemas.microsoft.com/office/drawing/2014/main" id="{3A48BFB9-F2A8-4F35-95E9-24323D25F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5238" y="1644650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328">
                <a:extLst>
                  <a:ext uri="{FF2B5EF4-FFF2-40B4-BE49-F238E27FC236}">
                    <a16:creationId xmlns="" xmlns:a16="http://schemas.microsoft.com/office/drawing/2014/main" id="{5BC5A177-72B5-4898-AD3A-6AE7335B1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563" y="202406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1 w 15"/>
                  <a:gd name="T5" fmla="*/ 6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1" y="6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329">
                <a:extLst>
                  <a:ext uri="{FF2B5EF4-FFF2-40B4-BE49-F238E27FC236}">
                    <a16:creationId xmlns="" xmlns:a16="http://schemas.microsoft.com/office/drawing/2014/main" id="{21EDE099-0F6C-47FC-B7B0-69C65630A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1928813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3"/>
                      <a:pt x="10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330">
                <a:extLst>
                  <a:ext uri="{FF2B5EF4-FFF2-40B4-BE49-F238E27FC236}">
                    <a16:creationId xmlns="" xmlns:a16="http://schemas.microsoft.com/office/drawing/2014/main" id="{714CAC6D-61BF-4876-9189-069E37121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25" y="4945063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331">
                <a:extLst>
                  <a:ext uri="{FF2B5EF4-FFF2-40B4-BE49-F238E27FC236}">
                    <a16:creationId xmlns="" xmlns:a16="http://schemas.microsoft.com/office/drawing/2014/main" id="{DAD87E20-AFBD-4957-A0E0-B5DA93A8F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4856163"/>
                <a:ext cx="49213" cy="49213"/>
              </a:xfrm>
              <a:custGeom>
                <a:avLst/>
                <a:gdLst>
                  <a:gd name="T0" fmla="*/ 15 w 15"/>
                  <a:gd name="T1" fmla="*/ 9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1 h 15"/>
                  <a:gd name="T8" fmla="*/ 15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9"/>
                    </a:moveTo>
                    <a:cubicBezTo>
                      <a:pt x="15" y="13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332">
                <a:extLst>
                  <a:ext uri="{FF2B5EF4-FFF2-40B4-BE49-F238E27FC236}">
                    <a16:creationId xmlns="" xmlns:a16="http://schemas.microsoft.com/office/drawing/2014/main" id="{F76EFB3C-BF44-4415-9D98-245D88288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628775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333">
                <a:extLst>
                  <a:ext uri="{FF2B5EF4-FFF2-40B4-BE49-F238E27FC236}">
                    <a16:creationId xmlns="" xmlns:a16="http://schemas.microsoft.com/office/drawing/2014/main" id="{F58545A2-E13D-446D-A6A8-B4A87CE7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5" y="1827213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334">
                <a:extLst>
                  <a:ext uri="{FF2B5EF4-FFF2-40B4-BE49-F238E27FC236}">
                    <a16:creationId xmlns="" xmlns:a16="http://schemas.microsoft.com/office/drawing/2014/main" id="{9072B708-116F-454F-9DF1-EF4FFD4F3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875" y="21097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335">
                <a:extLst>
                  <a:ext uri="{FF2B5EF4-FFF2-40B4-BE49-F238E27FC236}">
                    <a16:creationId xmlns="" xmlns:a16="http://schemas.microsoft.com/office/drawing/2014/main" id="{402903C9-61F4-42A5-A998-36B616A3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88" y="2103438"/>
                <a:ext cx="52388" cy="49213"/>
              </a:xfrm>
              <a:custGeom>
                <a:avLst/>
                <a:gdLst>
                  <a:gd name="T0" fmla="*/ 15 w 16"/>
                  <a:gd name="T1" fmla="*/ 8 h 15"/>
                  <a:gd name="T2" fmla="*/ 7 w 16"/>
                  <a:gd name="T3" fmla="*/ 15 h 15"/>
                  <a:gd name="T4" fmla="*/ 1 w 16"/>
                  <a:gd name="T5" fmla="*/ 7 h 15"/>
                  <a:gd name="T6" fmla="*/ 9 w 16"/>
                  <a:gd name="T7" fmla="*/ 1 h 15"/>
                  <a:gd name="T8" fmla="*/ 15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6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336">
                <a:extLst>
                  <a:ext uri="{FF2B5EF4-FFF2-40B4-BE49-F238E27FC236}">
                    <a16:creationId xmlns="" xmlns:a16="http://schemas.microsoft.com/office/drawing/2014/main" id="{8B9D58B4-7238-4A8A-A278-F03058288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5" y="2759075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337">
                <a:extLst>
                  <a:ext uri="{FF2B5EF4-FFF2-40B4-BE49-F238E27FC236}">
                    <a16:creationId xmlns="" xmlns:a16="http://schemas.microsoft.com/office/drawing/2014/main" id="{E25C1985-2E41-40D3-9359-7CF27BA85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036888"/>
                <a:ext cx="49213" cy="52388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338">
                <a:extLst>
                  <a:ext uri="{FF2B5EF4-FFF2-40B4-BE49-F238E27FC236}">
                    <a16:creationId xmlns="" xmlns:a16="http://schemas.microsoft.com/office/drawing/2014/main" id="{878AE346-2D61-4C42-BDA3-C6D08AF26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50" y="1638300"/>
                <a:ext cx="50800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339">
                <a:extLst>
                  <a:ext uri="{FF2B5EF4-FFF2-40B4-BE49-F238E27FC236}">
                    <a16:creationId xmlns="" xmlns:a16="http://schemas.microsoft.com/office/drawing/2014/main" id="{A376B0A8-6A9A-4C70-9B6C-24673AFF3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588" y="1628775"/>
                <a:ext cx="49213" cy="49213"/>
              </a:xfrm>
              <a:custGeom>
                <a:avLst/>
                <a:gdLst>
                  <a:gd name="T0" fmla="*/ 14 w 15"/>
                  <a:gd name="T1" fmla="*/ 9 h 15"/>
                  <a:gd name="T2" fmla="*/ 7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340">
                <a:extLst>
                  <a:ext uri="{FF2B5EF4-FFF2-40B4-BE49-F238E27FC236}">
                    <a16:creationId xmlns="" xmlns:a16="http://schemas.microsoft.com/office/drawing/2014/main" id="{1CE8CDA4-65E9-43BE-96A4-6515477B0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5" y="1827213"/>
                <a:ext cx="50800" cy="49213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341">
                <a:extLst>
                  <a:ext uri="{FF2B5EF4-FFF2-40B4-BE49-F238E27FC236}">
                    <a16:creationId xmlns="" xmlns:a16="http://schemas.microsoft.com/office/drawing/2014/main" id="{B416E909-483B-4A41-954A-C268FC6B5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875" y="2109788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5 h 15"/>
                  <a:gd name="T4" fmla="*/ 1 w 15"/>
                  <a:gd name="T5" fmla="*/ 7 h 15"/>
                  <a:gd name="T6" fmla="*/ 9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3" y="1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342">
                <a:extLst>
                  <a:ext uri="{FF2B5EF4-FFF2-40B4-BE49-F238E27FC236}">
                    <a16:creationId xmlns="" xmlns:a16="http://schemas.microsoft.com/office/drawing/2014/main" id="{280A840C-93BB-40A7-AD68-82A156CBF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88" y="2103438"/>
                <a:ext cx="52388" cy="49213"/>
              </a:xfrm>
              <a:custGeom>
                <a:avLst/>
                <a:gdLst>
                  <a:gd name="T0" fmla="*/ 15 w 16"/>
                  <a:gd name="T1" fmla="*/ 8 h 15"/>
                  <a:gd name="T2" fmla="*/ 7 w 16"/>
                  <a:gd name="T3" fmla="*/ 15 h 15"/>
                  <a:gd name="T4" fmla="*/ 1 w 16"/>
                  <a:gd name="T5" fmla="*/ 7 h 15"/>
                  <a:gd name="T6" fmla="*/ 9 w 16"/>
                  <a:gd name="T7" fmla="*/ 1 h 15"/>
                  <a:gd name="T8" fmla="*/ 15 w 16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8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6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343">
                <a:extLst>
                  <a:ext uri="{FF2B5EF4-FFF2-40B4-BE49-F238E27FC236}">
                    <a16:creationId xmlns="" xmlns:a16="http://schemas.microsoft.com/office/drawing/2014/main" id="{F8C02F2D-BD61-4D6C-8C7B-6F8DB541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5" y="2759075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7 w 15"/>
                  <a:gd name="T3" fmla="*/ 14 h 15"/>
                  <a:gd name="T4" fmla="*/ 0 w 15"/>
                  <a:gd name="T5" fmla="*/ 6 h 15"/>
                  <a:gd name="T6" fmla="*/ 8 w 15"/>
                  <a:gd name="T7" fmla="*/ 0 h 15"/>
                  <a:gd name="T8" fmla="*/ 15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4" y="12"/>
                      <a:pt x="11" y="15"/>
                      <a:pt x="7" y="14"/>
                    </a:cubicBezTo>
                    <a:cubicBezTo>
                      <a:pt x="3" y="14"/>
                      <a:pt x="0" y="10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344">
                <a:extLst>
                  <a:ext uri="{FF2B5EF4-FFF2-40B4-BE49-F238E27FC236}">
                    <a16:creationId xmlns="" xmlns:a16="http://schemas.microsoft.com/office/drawing/2014/main" id="{54074F99-BB42-498C-8C67-F1AEA584E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036888"/>
                <a:ext cx="49213" cy="52388"/>
              </a:xfrm>
              <a:custGeom>
                <a:avLst/>
                <a:gdLst>
                  <a:gd name="T0" fmla="*/ 15 w 15"/>
                  <a:gd name="T1" fmla="*/ 9 h 16"/>
                  <a:gd name="T2" fmla="*/ 7 w 15"/>
                  <a:gd name="T3" fmla="*/ 15 h 16"/>
                  <a:gd name="T4" fmla="*/ 0 w 15"/>
                  <a:gd name="T5" fmla="*/ 7 h 16"/>
                  <a:gd name="T6" fmla="*/ 8 w 15"/>
                  <a:gd name="T7" fmla="*/ 1 h 16"/>
                  <a:gd name="T8" fmla="*/ 15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9"/>
                    </a:moveTo>
                    <a:cubicBezTo>
                      <a:pt x="14" y="13"/>
                      <a:pt x="11" y="16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345">
                <a:extLst>
                  <a:ext uri="{FF2B5EF4-FFF2-40B4-BE49-F238E27FC236}">
                    <a16:creationId xmlns="" xmlns:a16="http://schemas.microsoft.com/office/drawing/2014/main" id="{DFE0180C-91F5-42C6-A73E-1000B7B3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50" y="1638300"/>
                <a:ext cx="50800" cy="49213"/>
              </a:xfrm>
              <a:custGeom>
                <a:avLst/>
                <a:gdLst>
                  <a:gd name="T0" fmla="*/ 14 w 15"/>
                  <a:gd name="T1" fmla="*/ 9 h 15"/>
                  <a:gd name="T2" fmla="*/ 6 w 15"/>
                  <a:gd name="T3" fmla="*/ 15 h 15"/>
                  <a:gd name="T4" fmla="*/ 0 w 15"/>
                  <a:gd name="T5" fmla="*/ 7 h 15"/>
                  <a:gd name="T6" fmla="*/ 8 w 15"/>
                  <a:gd name="T7" fmla="*/ 1 h 15"/>
                  <a:gd name="T8" fmla="*/ 14 w 15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9"/>
                    </a:moveTo>
                    <a:cubicBezTo>
                      <a:pt x="14" y="12"/>
                      <a:pt x="10" y="15"/>
                      <a:pt x="6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1" y="3"/>
                      <a:pt x="4" y="0"/>
                      <a:pt x="8" y="1"/>
                    </a:cubicBezTo>
                    <a:cubicBezTo>
                      <a:pt x="12" y="1"/>
                      <a:pt x="15" y="5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346">
                <a:extLst>
                  <a:ext uri="{FF2B5EF4-FFF2-40B4-BE49-F238E27FC236}">
                    <a16:creationId xmlns="" xmlns:a16="http://schemas.microsoft.com/office/drawing/2014/main" id="{7D1F9FAA-8C35-49F4-8187-528B8C461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0" y="2122488"/>
                <a:ext cx="49213" cy="50800"/>
              </a:xfrm>
              <a:custGeom>
                <a:avLst/>
                <a:gdLst>
                  <a:gd name="T0" fmla="*/ 14 w 15"/>
                  <a:gd name="T1" fmla="*/ 8 h 15"/>
                  <a:gd name="T2" fmla="*/ 6 w 15"/>
                  <a:gd name="T3" fmla="*/ 14 h 15"/>
                  <a:gd name="T4" fmla="*/ 0 w 15"/>
                  <a:gd name="T5" fmla="*/ 7 h 15"/>
                  <a:gd name="T6" fmla="*/ 8 w 15"/>
                  <a:gd name="T7" fmla="*/ 0 h 15"/>
                  <a:gd name="T8" fmla="*/ 14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8"/>
                    </a:moveTo>
                    <a:cubicBezTo>
                      <a:pt x="14" y="12"/>
                      <a:pt x="10" y="15"/>
                      <a:pt x="6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295" name="直接连接符 294">
            <a:extLst>
              <a:ext uri="{FF2B5EF4-FFF2-40B4-BE49-F238E27FC236}">
                <a16:creationId xmlns="" xmlns:a16="http://schemas.microsoft.com/office/drawing/2014/main" id="{7929A4A1-687C-4660-9894-FF9CDB77D10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572000" y="3277033"/>
            <a:ext cx="0" cy="1683327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2654877" y="3168504"/>
            <a:ext cx="3834245" cy="65578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577937" y="4432670"/>
            <a:ext cx="1988127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577937" y="4748304"/>
            <a:ext cx="1988127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137525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773238"/>
            <a:ext cx="3951288" cy="43132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888" y="1773238"/>
            <a:ext cx="3951287" cy="43132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0A8D-E025-4E3E-9874-2FC082C752C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727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2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1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6240464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3" y="6240464"/>
            <a:ext cx="310515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6240464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  <p:sldLayoutId id="2147483662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28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31" userDrawn="1">
          <p15:clr>
            <a:srgbClr val="F26B43"/>
          </p15:clr>
        </p15:guide>
        <p15:guide id="8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88273" y="3350624"/>
            <a:ext cx="7315200" cy="558799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批零住餐业专场</a:t>
            </a:r>
            <a:endParaRPr lang="zh-CN" altLang="en-US" sz="4800" b="1" dirty="0">
              <a:solidFill>
                <a:srgbClr val="FFE42D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10688" y="1107076"/>
            <a:ext cx="7870372" cy="2247584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rgbClr val="FFE42D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投入产出调查方案培训</a:t>
            </a:r>
            <a:endParaRPr lang="zh-CN" altLang="en-US" sz="6000" dirty="0">
              <a:solidFill>
                <a:srgbClr val="FFE42D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628856" y="5291349"/>
            <a:ext cx="1807910" cy="643075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E42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上海市统计局</a:t>
            </a:r>
            <a:endParaRPr lang="en-US" altLang="zh-CN" sz="2000" dirty="0" smtClean="0">
              <a:solidFill>
                <a:srgbClr val="FFE42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solidFill>
                  <a:srgbClr val="FFE42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000" dirty="0" smtClean="0">
                <a:solidFill>
                  <a:srgbClr val="FFE42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年 </a:t>
            </a:r>
            <a:r>
              <a:rPr lang="en-US" altLang="zh-CN" sz="2000" dirty="0" smtClean="0">
                <a:solidFill>
                  <a:srgbClr val="FFE42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solidFill>
                  <a:srgbClr val="FFE42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月</a:t>
            </a:r>
            <a:endParaRPr lang="zh-CN" altLang="en-US" sz="2000" dirty="0">
              <a:solidFill>
                <a:srgbClr val="FFE42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616252" y="2565072"/>
            <a:ext cx="4081431" cy="1028699"/>
          </a:xfrm>
        </p:spPr>
        <p:txBody>
          <a:bodyPr>
            <a:normAutofit/>
          </a:bodyPr>
          <a:lstStyle/>
          <a:p>
            <a:pPr defTabSz="914400"/>
            <a:r>
              <a:rPr lang="en-US" altLang="zh-CN" sz="6000" b="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  <a:cs typeface="+mn-cs"/>
              </a:rPr>
              <a:t>4.</a:t>
            </a:r>
            <a:r>
              <a:rPr lang="zh-CN" altLang="en-US" sz="6000" b="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  <a:cs typeface="+mn-cs"/>
              </a:rPr>
              <a:t>主要表式</a:t>
            </a:r>
            <a:endParaRPr lang="zh-CN" altLang="en-US" sz="6000" b="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959" y="451262"/>
            <a:ext cx="7026512" cy="826821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FFFF00"/>
                </a:solidFill>
              </a:rPr>
              <a:t>批发和零售业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5522608"/>
              </p:ext>
            </p:extLst>
          </p:nvPr>
        </p:nvGraphicFramePr>
        <p:xfrm>
          <a:off x="415633" y="1555667"/>
          <a:ext cx="8277103" cy="4572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286"/>
                <a:gridCol w="2468609"/>
                <a:gridCol w="1283053"/>
                <a:gridCol w="979839"/>
                <a:gridCol w="1161698"/>
                <a:gridCol w="1391618"/>
              </a:tblGrid>
              <a:tr h="4100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表号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表名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填表单位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调查单位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各区</a:t>
                      </a: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统计局</a:t>
                      </a:r>
                      <a:endParaRPr lang="en-US" altLang="zh-CN" sz="1400" kern="0" dirty="0" smtClean="0"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数据</a:t>
                      </a: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审核</a:t>
                      </a: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、</a:t>
                      </a:r>
                      <a:endParaRPr lang="en-US" altLang="zh-CN" sz="1400" kern="0" dirty="0" smtClean="0"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验收截止</a:t>
                      </a: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4567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报送日期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报送方式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343">
                <a:tc gridSpan="6"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（一）调查单位基本情况表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8794">
                <a:tc>
                  <a:txBody>
                    <a:bodyPr/>
                    <a:lstStyle/>
                    <a:p>
                      <a:pPr marL="6794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 101 表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调查单位基本情况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gridSpan="4">
                  <a:txBody>
                    <a:bodyPr/>
                    <a:lstStyle/>
                    <a:p>
                      <a:pPr marL="6794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</a:t>
                      </a:r>
                      <a:r>
                        <a:rPr lang="zh-CN" sz="20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免</a:t>
                      </a:r>
                      <a:r>
                        <a:rPr lang="zh-CN" sz="20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填，由统计机构导入相关数据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373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sz="1600" b="1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二）重点调查表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 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批发和零售企业期间</a:t>
                      </a: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费用构成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批发和零售</a:t>
                      </a:r>
                      <a:endParaRPr lang="en-US" altLang="zh-CN" sz="1400" kern="10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</a:t>
                      </a:r>
                      <a:r>
                        <a:rPr lang="zh-CN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的重点</a:t>
                      </a:r>
                      <a:endParaRPr lang="en-US" altLang="zh-CN" sz="1400" kern="10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调查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5"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sz="1800" b="1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1800" b="1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8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800" b="1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en-US" altLang="zh-CN" sz="1800" b="1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之前</a:t>
                      </a:r>
                      <a:endParaRPr lang="zh-CN" sz="18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rowSpan="5">
                  <a:txBody>
                    <a:bodyPr/>
                    <a:lstStyle/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网上直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＋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报表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加盖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公章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rowSpan="5">
                  <a:txBody>
                    <a:bodyPr/>
                    <a:lstStyle/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1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en-US" altLang="zh-CN" sz="1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</a:tr>
              <a:tr h="4188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126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批发和零售企业利润</a:t>
                      </a: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</a:t>
                      </a:r>
                      <a:endParaRPr lang="zh-CN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4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</a:tr>
              <a:tr h="4188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127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批发和零售企业毛利</a:t>
                      </a: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额</a:t>
                      </a:r>
                      <a:endParaRPr lang="zh-CN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4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</a:tr>
              <a:tr h="4188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128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批发和零售企业购进</a:t>
                      </a: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商品来源</a:t>
                      </a:r>
                      <a:endParaRPr lang="zh-CN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4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</a:tr>
              <a:tr h="67917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129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批发企业</a:t>
                      </a: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商品销售初次去向</a:t>
                      </a:r>
                      <a:endParaRPr lang="zh-CN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批发企业</a:t>
                      </a:r>
                      <a:r>
                        <a:rPr lang="zh-CN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endParaRPr lang="en-US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重点调查单位</a:t>
                      </a:r>
                      <a:endParaRPr lang="zh-CN" altLang="en-US" sz="1400" b="1" kern="100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4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959" y="451262"/>
            <a:ext cx="7026512" cy="826821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FFFF00"/>
                </a:solidFill>
              </a:rPr>
              <a:t>住宿业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5522608"/>
              </p:ext>
            </p:extLst>
          </p:nvPr>
        </p:nvGraphicFramePr>
        <p:xfrm>
          <a:off x="439384" y="1854661"/>
          <a:ext cx="8277103" cy="392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286"/>
                <a:gridCol w="2468609"/>
                <a:gridCol w="1283053"/>
                <a:gridCol w="979839"/>
                <a:gridCol w="1161698"/>
                <a:gridCol w="1391618"/>
              </a:tblGrid>
              <a:tr h="4100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表号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表名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填表单位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调查单位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各区</a:t>
                      </a: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统计局</a:t>
                      </a:r>
                      <a:endParaRPr lang="en-US" altLang="zh-CN" sz="1400" kern="0" dirty="0" smtClean="0"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数据</a:t>
                      </a: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审核</a:t>
                      </a: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、</a:t>
                      </a:r>
                      <a:endParaRPr lang="en-US" altLang="zh-CN" sz="1400" kern="0" dirty="0" smtClean="0"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验收截止</a:t>
                      </a: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4567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报送日期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报送方式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343">
                <a:tc gridSpan="6"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（一）调查单位基本情况表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0402">
                <a:tc>
                  <a:txBody>
                    <a:bodyPr/>
                    <a:lstStyle/>
                    <a:p>
                      <a:pPr marL="6794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 101 表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调查单位基本情况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gridSpan="4">
                  <a:txBody>
                    <a:bodyPr/>
                    <a:lstStyle/>
                    <a:p>
                      <a:pPr marL="6794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</a:t>
                      </a:r>
                      <a:r>
                        <a:rPr lang="zh-CN" sz="20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免</a:t>
                      </a:r>
                      <a:r>
                        <a:rPr lang="zh-CN" sz="20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填，由统计机构导入相关数据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75013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sz="1600" b="1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二）重点调查表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415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</a:t>
                      </a:r>
                      <a:r>
                        <a:rPr 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住宿企业主营业务成本构成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住宿企业</a:t>
                      </a:r>
                      <a:r>
                        <a:rPr 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endParaRPr lang="en-US" altLang="zh-CN" sz="1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重点调查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8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之前</a:t>
                      </a:r>
                      <a:endParaRPr lang="zh-CN" sz="18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网上直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＋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报表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加盖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公章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1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en-US" altLang="zh-CN" sz="1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</a:tr>
              <a:tr h="5246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143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住宿企业期间费用构成</a:t>
                      </a:r>
                      <a:endParaRPr lang="zh-CN" altLang="zh-CN" sz="1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</a:tr>
              <a:tr h="546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144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住宿企业利润表</a:t>
                      </a:r>
                      <a:endParaRPr lang="zh-CN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959" y="451262"/>
            <a:ext cx="7026512" cy="826821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solidFill>
                  <a:srgbClr val="FFFF00"/>
                </a:solidFill>
              </a:rPr>
              <a:t>餐饮业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5522608"/>
              </p:ext>
            </p:extLst>
          </p:nvPr>
        </p:nvGraphicFramePr>
        <p:xfrm>
          <a:off x="439384" y="1854661"/>
          <a:ext cx="8277103" cy="392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286"/>
                <a:gridCol w="2468609"/>
                <a:gridCol w="1283053"/>
                <a:gridCol w="979839"/>
                <a:gridCol w="1161698"/>
                <a:gridCol w="1391618"/>
              </a:tblGrid>
              <a:tr h="4100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表号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表名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填表单位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调查单位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各区</a:t>
                      </a: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统计局</a:t>
                      </a:r>
                      <a:endParaRPr lang="en-US" altLang="zh-CN" sz="1400" kern="0" dirty="0" smtClean="0"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数据</a:t>
                      </a: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审核</a:t>
                      </a: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、</a:t>
                      </a:r>
                      <a:endParaRPr lang="en-US" altLang="zh-CN" sz="1400" kern="0" dirty="0" smtClean="0"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验收截止</a:t>
                      </a:r>
                      <a:r>
                        <a:rPr lang="zh-CN" sz="1400" kern="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4567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报送日期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报送方式</a:t>
                      </a:r>
                      <a:endParaRPr lang="zh-CN" sz="140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343">
                <a:tc gridSpan="6"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（一）调查单位基本情况表</a:t>
                      </a:r>
                      <a:endParaRPr 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0402">
                <a:tc>
                  <a:txBody>
                    <a:bodyPr/>
                    <a:lstStyle/>
                    <a:p>
                      <a:pPr marL="6794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 101 表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调查单位基本情况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gridSpan="4">
                  <a:txBody>
                    <a:bodyPr/>
                    <a:lstStyle/>
                    <a:p>
                      <a:pPr marL="6794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</a:t>
                      </a:r>
                      <a:r>
                        <a:rPr lang="zh-CN" sz="20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免</a:t>
                      </a:r>
                      <a:r>
                        <a:rPr lang="zh-CN" sz="20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填，由统计机构导入相关数据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75013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sz="1600" b="1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二）重点调查表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415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  <a:r>
                        <a:rPr 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餐饮企业营业成本构成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餐饮企业</a:t>
                      </a:r>
                      <a:r>
                        <a:rPr 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endParaRPr lang="en-US" altLang="zh-CN" sz="1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重点调查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8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之前</a:t>
                      </a:r>
                      <a:endParaRPr lang="zh-CN" sz="18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网上直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＋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报表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加盖</a:t>
                      </a: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8580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zh-CN" sz="1400" b="1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公章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1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sz="1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en-US" altLang="zh-CN" sz="14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</a:tr>
              <a:tr h="5246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146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餐饮企业期间费用构成</a:t>
                      </a:r>
                      <a:endParaRPr lang="zh-CN" altLang="zh-CN" sz="14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</a:tr>
              <a:tr h="546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</a:t>
                      </a:r>
                      <a:r>
                        <a:rPr lang="en-US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147 </a:t>
                      </a:r>
                      <a:r>
                        <a:rPr lang="zh-CN" altLang="zh-CN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餐饮企业利润表</a:t>
                      </a:r>
                      <a:endParaRPr lang="zh-CN" alt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6000" marR="3600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7945" algn="ctr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616252" y="2565072"/>
            <a:ext cx="4081431" cy="1028699"/>
          </a:xfrm>
        </p:spPr>
        <p:txBody>
          <a:bodyPr>
            <a:normAutofit/>
          </a:bodyPr>
          <a:lstStyle/>
          <a:p>
            <a:pPr defTabSz="914400"/>
            <a:r>
              <a:rPr lang="en-US" altLang="zh-CN" sz="6000" b="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  <a:cs typeface="+mn-cs"/>
              </a:rPr>
              <a:t>5.</a:t>
            </a:r>
            <a:r>
              <a:rPr lang="zh-CN" altLang="en-US" sz="6000" b="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  <a:cs typeface="+mn-cs"/>
              </a:rPr>
              <a:t> 填报原则</a:t>
            </a:r>
            <a:endParaRPr lang="zh-CN" altLang="en-US" sz="6000" b="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05905" y="1025160"/>
            <a:ext cx="5739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000" algn="just">
              <a:spcBef>
                <a:spcPct val="0"/>
              </a:spcBef>
              <a:buNone/>
            </a:pPr>
            <a:r>
              <a:rPr lang="zh-CN" altLang="en-US" sz="24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对于每一笔支出，都要按照各被调查单位会计核算中实际使用的费用划分</a:t>
            </a: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方法填报，且</a:t>
            </a:r>
            <a:r>
              <a:rPr lang="zh-CN" altLang="en-US" sz="24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仅填报一次</a:t>
            </a: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。</a:t>
            </a:r>
            <a:endParaRPr lang="en-US" altLang="zh-CN" sz="2400" kern="1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/>
            </a:endParaRPr>
          </a:p>
          <a:p>
            <a:pPr indent="612000" algn="just">
              <a:spcBef>
                <a:spcPct val="0"/>
              </a:spcBef>
              <a:buNone/>
            </a:pP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“不重”表示</a:t>
            </a:r>
            <a:r>
              <a:rPr lang="zh-CN" altLang="en-US" sz="24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不在两个及以上地方填报同一笔费用</a:t>
            </a: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。“不漏”表示</a:t>
            </a:r>
            <a:r>
              <a:rPr lang="zh-CN" altLang="en-US" sz="24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该笔费用要找到一个地方填报。</a:t>
            </a:r>
          </a:p>
        </p:txBody>
      </p:sp>
      <p:sp>
        <p:nvSpPr>
          <p:cNvPr id="9" name="六边形 4"/>
          <p:cNvSpPr>
            <a:spLocks noChangeArrowheads="1"/>
          </p:cNvSpPr>
          <p:nvPr/>
        </p:nvSpPr>
        <p:spPr bwMode="auto">
          <a:xfrm>
            <a:off x="547721" y="3845753"/>
            <a:ext cx="1980000" cy="1800000"/>
          </a:xfrm>
          <a:prstGeom prst="hexagon">
            <a:avLst>
              <a:gd name="adj" fmla="val 24991"/>
              <a:gd name="vf" fmla="val 11547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xtLst/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宋体" pitchFamily="2" charset="-122"/>
              </a:rPr>
              <a:t>结构</a:t>
            </a:r>
            <a:endParaRPr lang="en-US" altLang="zh-CN" sz="36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  <a:sym typeface="宋体" pitchFamily="2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宋体" pitchFamily="2" charset="-122"/>
              </a:rPr>
              <a:t>分解</a:t>
            </a:r>
            <a:endParaRPr lang="zh-CN" altLang="en-US" sz="36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  <a:sym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6099" y="3933450"/>
            <a:ext cx="5759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000" algn="just" defTabSz="45713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投入产出调查表针对各行业的特点设置了非常详细的成本、费用指标。与普查等关注“总量”的</a:t>
            </a:r>
            <a:r>
              <a:rPr lang="zh-CN" altLang="en-US" sz="24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调查不太一样</a:t>
            </a: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，投入产出调查主要关注</a:t>
            </a:r>
            <a:r>
              <a:rPr lang="zh-CN" altLang="en-US" sz="24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的</a:t>
            </a:r>
            <a:r>
              <a:rPr lang="zh-CN" altLang="en-US" sz="24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是“结构”。</a:t>
            </a:r>
            <a:endParaRPr lang="zh-CN" altLang="en-US" sz="2400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/>
            </a:endParaRPr>
          </a:p>
        </p:txBody>
      </p:sp>
      <p:sp>
        <p:nvSpPr>
          <p:cNvPr id="12" name="六边形 4"/>
          <p:cNvSpPr>
            <a:spLocks noChangeArrowheads="1"/>
          </p:cNvSpPr>
          <p:nvPr/>
        </p:nvSpPr>
        <p:spPr bwMode="auto">
          <a:xfrm>
            <a:off x="533867" y="1278704"/>
            <a:ext cx="1980000" cy="1800000"/>
          </a:xfrm>
          <a:prstGeom prst="hexagon">
            <a:avLst>
              <a:gd name="adj" fmla="val 24991"/>
              <a:gd name="vf" fmla="val 115470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xtLst/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dirty="0" smtClean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  <a:sym typeface="宋体" pitchFamily="2" charset="-122"/>
              </a:rPr>
              <a:t>不重</a:t>
            </a:r>
            <a:endParaRPr lang="en-US" altLang="zh-CN" sz="3600" dirty="0" smtClean="0">
              <a:solidFill>
                <a:schemeClr val="accent1"/>
              </a:solidFill>
              <a:latin typeface="华文行楷" pitchFamily="2" charset="-122"/>
              <a:ea typeface="华文行楷" pitchFamily="2" charset="-122"/>
              <a:sym typeface="宋体" pitchFamily="2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dirty="0" smtClean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  <a:sym typeface="宋体" pitchFamily="2" charset="-122"/>
              </a:rPr>
              <a:t>不漏</a:t>
            </a:r>
            <a:endParaRPr lang="zh-CN" altLang="en-US" sz="3600" dirty="0">
              <a:solidFill>
                <a:schemeClr val="accent1"/>
              </a:solidFill>
              <a:latin typeface="华文行楷" pitchFamily="2" charset="-122"/>
              <a:ea typeface="华文行楷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0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89231" y="1850581"/>
            <a:ext cx="4800286" cy="738240"/>
          </a:xfrm>
        </p:spPr>
        <p:txBody>
          <a:bodyPr>
            <a:noAutofit/>
          </a:bodyPr>
          <a:lstStyle/>
          <a:p>
            <a:r>
              <a:rPr lang="zh-CN" altLang="en-US" sz="5400" b="0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调查表式</a:t>
            </a:r>
            <a:r>
              <a:rPr lang="en-US" altLang="zh-CN" sz="5400" b="0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5400" b="0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5400" b="0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及填报说明</a:t>
            </a:r>
            <a:endParaRPr lang="zh-CN" altLang="en-US" sz="5400" b="0" dirty="0">
              <a:solidFill>
                <a:srgbClr val="FF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2445" y="3733402"/>
            <a:ext cx="4485192" cy="1479865"/>
          </a:xfrm>
        </p:spPr>
        <p:txBody>
          <a:bodyPr>
            <a:noAutofit/>
          </a:bodyPr>
          <a:lstStyle/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、基本情况表</a:t>
            </a:r>
            <a:endParaRPr lang="zh-CN" altLang="en-US" sz="36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、重点调查表</a:t>
            </a:r>
            <a:endParaRPr lang="en-US" altLang="zh-CN" sz="3600" dirty="0" smtClean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2EF1B0E-0F23-4A40-96C5-FECBF81F5141}"/>
              </a:ext>
            </a:extLst>
          </p:cNvPr>
          <p:cNvSpPr txBox="1"/>
          <p:nvPr/>
        </p:nvSpPr>
        <p:spPr>
          <a:xfrm>
            <a:off x="6067535" y="2532906"/>
            <a:ext cx="1459092" cy="1359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141240" y="2617120"/>
            <a:ext cx="5150210" cy="1016728"/>
          </a:xfrm>
        </p:spPr>
        <p:txBody>
          <a:bodyPr>
            <a:noAutofit/>
          </a:bodyPr>
          <a:lstStyle/>
          <a:p>
            <a:pPr lvl="0"/>
            <a:r>
              <a:rPr lang="en-US" altLang="zh-CN" sz="54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54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、基本情况表</a:t>
            </a:r>
            <a:endParaRPr lang="zh-CN" altLang="en-US" sz="54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5"/>
          <p:cNvSpPr txBox="1">
            <a:spLocks/>
          </p:cNvSpPr>
          <p:nvPr/>
        </p:nvSpPr>
        <p:spPr>
          <a:xfrm>
            <a:off x="383690" y="380010"/>
            <a:ext cx="8392175" cy="6531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589" lvl="0" indent="-228589" algn="ctr" defTabSz="914354">
              <a:lnSpc>
                <a:spcPct val="90000"/>
              </a:lnSpc>
              <a:spcBef>
                <a:spcPts val="1000"/>
              </a:spcBef>
            </a:pPr>
            <a:r>
              <a:rPr lang="zh-CN" altLang="en-US" sz="3600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投</a:t>
            </a:r>
            <a:r>
              <a:rPr lang="en-US" altLang="zh-CN" sz="3600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101</a:t>
            </a:r>
            <a:r>
              <a:rPr lang="zh-CN" altLang="en-US" sz="3600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表  调查表式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pic>
        <p:nvPicPr>
          <p:cNvPr id="5" name="图片 4" descr="QQ图片201804251632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117" y="1163780"/>
            <a:ext cx="8266094" cy="5474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FE65FD-F37A-4C60-863F-C018A0AE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投</a:t>
            </a:r>
            <a:r>
              <a:rPr lang="en-US" altLang="zh-CN" sz="3200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101</a:t>
            </a:r>
            <a:r>
              <a:rPr lang="zh-CN" altLang="en-US" sz="3200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表 </a:t>
            </a:r>
            <a:r>
              <a:rPr lang="zh-CN" altLang="en-US" sz="3200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 调查表</a:t>
            </a:r>
            <a:r>
              <a:rPr lang="zh-CN" altLang="en-US" sz="3200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式</a:t>
            </a:r>
          </a:p>
        </p:txBody>
      </p:sp>
      <p:sp>
        <p:nvSpPr>
          <p:cNvPr id="7" name="object 30">
            <a:extLst>
              <a:ext uri="{FF2B5EF4-FFF2-40B4-BE49-F238E27FC236}">
                <a16:creationId xmlns="" xmlns:a16="http://schemas.microsoft.com/office/drawing/2014/main" id="{8B74C72A-6608-42D6-B967-1CBE029F7E9A}"/>
              </a:ext>
            </a:extLst>
          </p:cNvPr>
          <p:cNvSpPr txBox="1"/>
          <p:nvPr/>
        </p:nvSpPr>
        <p:spPr>
          <a:xfrm>
            <a:off x="633071" y="1365663"/>
            <a:ext cx="7905287" cy="4561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40000" algn="just">
              <a:lnSpc>
                <a:spcPct val="200000"/>
              </a:lnSpc>
            </a:pP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填报本表时，表中数据主要由</a:t>
            </a:r>
            <a:r>
              <a:rPr lang="zh-CN" altLang="en-US" sz="2400" spc="35" dirty="0" smtClean="0">
                <a:solidFill>
                  <a:schemeClr val="bg1"/>
                </a:solidFill>
                <a:latin typeface="+mn-ea"/>
                <a:cs typeface="SimSun"/>
              </a:rPr>
              <a:t>国家统计局或者上海市统计局在</a:t>
            </a: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调查开始前统一导入数据采集处理软件中</a:t>
            </a:r>
            <a:r>
              <a:rPr lang="zh-CN" altLang="en-US" sz="2400" spc="35" dirty="0" smtClean="0">
                <a:solidFill>
                  <a:schemeClr val="bg1"/>
                </a:solidFill>
                <a:latin typeface="+mn-ea"/>
                <a:cs typeface="SimSun"/>
              </a:rPr>
              <a:t>，生成报表</a:t>
            </a: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数据，</a:t>
            </a:r>
            <a:r>
              <a:rPr lang="zh-CN" altLang="en-US" sz="2400" spc="35" dirty="0">
                <a:solidFill>
                  <a:srgbClr val="FF6600"/>
                </a:solidFill>
                <a:latin typeface="+mn-ea"/>
                <a:cs typeface="SimSun"/>
              </a:rPr>
              <a:t>无需调查单位填写</a:t>
            </a: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。</a:t>
            </a:r>
            <a:endParaRPr lang="en-US" altLang="zh-CN" sz="2400" spc="35" dirty="0">
              <a:solidFill>
                <a:schemeClr val="bg1"/>
              </a:solidFill>
              <a:latin typeface="+mn-ea"/>
              <a:cs typeface="SimSun"/>
            </a:endParaRPr>
          </a:p>
          <a:p>
            <a:pPr marR="5080" indent="540000" algn="just">
              <a:lnSpc>
                <a:spcPct val="200000"/>
              </a:lnSpc>
            </a:pPr>
            <a:r>
              <a:rPr lang="zh-CN" altLang="en-US" sz="2400" spc="35" dirty="0" smtClean="0">
                <a:solidFill>
                  <a:schemeClr val="bg1"/>
                </a:solidFill>
                <a:latin typeface="+mn-ea"/>
                <a:cs typeface="SimSun"/>
              </a:rPr>
              <a:t>各单位在填报分行业调查表前，应根据</a:t>
            </a: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实际情况对表中的数据进行</a:t>
            </a:r>
            <a:r>
              <a:rPr lang="zh-CN" altLang="en-US" sz="2400" spc="35" dirty="0">
                <a:solidFill>
                  <a:srgbClr val="FF6600"/>
                </a:solidFill>
                <a:latin typeface="+mn-ea"/>
                <a:cs typeface="SimSun"/>
              </a:rPr>
              <a:t>认真核对</a:t>
            </a: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，指标数据如有</a:t>
            </a:r>
            <a:r>
              <a:rPr lang="zh-CN" altLang="en-US" sz="2400" spc="35" dirty="0" smtClean="0">
                <a:solidFill>
                  <a:schemeClr val="bg1"/>
                </a:solidFill>
                <a:latin typeface="+mn-ea"/>
                <a:cs typeface="SimSun"/>
              </a:rPr>
              <a:t>变动，应</a:t>
            </a:r>
            <a:r>
              <a:rPr lang="zh-CN" altLang="en-US" sz="2400" spc="35" dirty="0">
                <a:solidFill>
                  <a:schemeClr val="bg1"/>
                </a:solidFill>
                <a:latin typeface="+mn-ea"/>
                <a:cs typeface="SimSun"/>
              </a:rPr>
              <a:t>及时与当地统计机构联系修改。</a:t>
            </a:r>
          </a:p>
        </p:txBody>
      </p:sp>
    </p:spTree>
    <p:extLst>
      <p:ext uri="{BB962C8B-B14F-4D97-AF65-F5344CB8AC3E}">
        <p14:creationId xmlns="" xmlns:p14="http://schemas.microsoft.com/office/powerpoint/2010/main" val="32866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11"/>
          <p:cNvSpPr/>
          <p:nvPr/>
        </p:nvSpPr>
        <p:spPr>
          <a:xfrm>
            <a:off x="1052513" y="815975"/>
            <a:ext cx="711200" cy="174625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50000"/>
                  <a:lumOff val="50000"/>
                  <a:shade val="300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89000">
                <a:srgbClr val="9D9D9D"/>
              </a:gs>
              <a:gs pos="6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80" t="7205" b="2766"/>
          <a:stretch>
            <a:fillRect/>
          </a:stretch>
        </p:blipFill>
        <p:spPr bwMode="auto">
          <a:xfrm>
            <a:off x="1692275" y="173038"/>
            <a:ext cx="619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圆角矩形 4"/>
          <p:cNvSpPr/>
          <p:nvPr/>
        </p:nvSpPr>
        <p:spPr>
          <a:xfrm>
            <a:off x="1331913" y="914400"/>
            <a:ext cx="1655762" cy="930275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pattFill prst="trellis">
            <a:fgClr>
              <a:sysClr val="window" lastClr="FFFFFF">
                <a:lumMod val="95000"/>
              </a:sysClr>
            </a:fgClr>
            <a:bgClr>
              <a:srgbClr val="C7C7C7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127000" dist="38100" dir="5400000" algn="t" rotWithShape="0">
              <a:prstClr val="black">
                <a:alpha val="3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74741" y="812971"/>
            <a:ext cx="1118387" cy="1148210"/>
          </a:xfrm>
          <a:prstGeom prst="rect">
            <a:avLst/>
          </a:prstGeom>
          <a:effectLst>
            <a:innerShdw blurRad="114300">
              <a:srgbClr val="004D86"/>
            </a:innerShdw>
          </a:effectLst>
        </p:spPr>
      </p:pic>
      <p:sp>
        <p:nvSpPr>
          <p:cNvPr id="38" name="TextBox 37"/>
          <p:cNvSpPr txBox="1"/>
          <p:nvPr/>
        </p:nvSpPr>
        <p:spPr>
          <a:xfrm>
            <a:off x="2188324" y="1148414"/>
            <a:ext cx="930024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itchFamily="34" charset="-122"/>
              </a:rPr>
              <a:t>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2138" y="1125538"/>
            <a:ext cx="42481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总体说明</a:t>
            </a:r>
            <a:endParaRPr lang="en-US" altLang="zh-CN" sz="320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圆角矩形 11"/>
          <p:cNvSpPr/>
          <p:nvPr/>
        </p:nvSpPr>
        <p:spPr>
          <a:xfrm>
            <a:off x="1047689" y="2607087"/>
            <a:ext cx="711200" cy="173038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50000"/>
                  <a:lumOff val="50000"/>
                  <a:shade val="300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89000">
                <a:srgbClr val="9D9D9D"/>
              </a:gs>
              <a:gs pos="6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80" t="7205" b="2766"/>
          <a:stretch>
            <a:fillRect/>
          </a:stretch>
        </p:blipFill>
        <p:spPr bwMode="auto">
          <a:xfrm>
            <a:off x="1692275" y="1892300"/>
            <a:ext cx="619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圆角矩形 4"/>
          <p:cNvSpPr/>
          <p:nvPr/>
        </p:nvSpPr>
        <p:spPr>
          <a:xfrm>
            <a:off x="1341438" y="2700812"/>
            <a:ext cx="1655762" cy="928213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pattFill prst="trellis">
            <a:fgClr>
              <a:sysClr val="window" lastClr="FFFFFF">
                <a:lumMod val="95000"/>
              </a:sysClr>
            </a:fgClr>
            <a:bgClr>
              <a:srgbClr val="C7C7C7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127000" dist="38100" dir="5400000" algn="t" rotWithShape="0">
              <a:prstClr val="black">
                <a:alpha val="3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86737" y="2607810"/>
            <a:ext cx="1118387" cy="1148210"/>
          </a:xfrm>
          <a:prstGeom prst="rect">
            <a:avLst/>
          </a:prstGeom>
          <a:effectLst>
            <a:innerShdw blurRad="114300">
              <a:srgbClr val="004D86"/>
            </a:innerShdw>
          </a:effectLst>
        </p:spPr>
      </p:pic>
      <p:sp>
        <p:nvSpPr>
          <p:cNvPr id="44" name="TextBox 43"/>
          <p:cNvSpPr txBox="1"/>
          <p:nvPr/>
        </p:nvSpPr>
        <p:spPr>
          <a:xfrm>
            <a:off x="1093788" y="2387600"/>
            <a:ext cx="898525" cy="635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28600" dist="50800" dir="5400000" algn="t" rotWithShape="0">
                    <a:schemeClr val="bg1"/>
                  </a:outerShdw>
                </a:effectLst>
                <a:uLnTx/>
                <a:uFillTx/>
                <a:latin typeface="Adidas Unity" pitchFamily="2" charset="0"/>
                <a:ea typeface="Gungsuh" pitchFamily="18" charset="-127"/>
              </a:defRPr>
            </a:lvl1pPr>
          </a:lstStyle>
          <a:p>
            <a:pPr>
              <a:defRPr/>
            </a:pPr>
            <a:endParaRPr lang="zh-CN" altLang="en-US" sz="4400" dirty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228600" dist="50800" dir="5400000" algn="t" rotWithShape="0">
                  <a:sysClr val="window" lastClr="FFFFFF"/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02599" y="2944188"/>
            <a:ext cx="930024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itchFamily="34" charset="-122"/>
              </a:rPr>
              <a:t> 二</a:t>
            </a:r>
          </a:p>
        </p:txBody>
      </p:sp>
      <p:sp>
        <p:nvSpPr>
          <p:cNvPr id="46" name="圆角矩形 11"/>
          <p:cNvSpPr/>
          <p:nvPr/>
        </p:nvSpPr>
        <p:spPr>
          <a:xfrm>
            <a:off x="1052513" y="4425889"/>
            <a:ext cx="711200" cy="17303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50000"/>
                  <a:lumOff val="50000"/>
                  <a:shade val="30000"/>
                  <a:satMod val="115000"/>
                </a:sysClr>
              </a:gs>
              <a:gs pos="100000">
                <a:sysClr val="windowText" lastClr="000000">
                  <a:lumMod val="50000"/>
                  <a:lumOff val="50000"/>
                  <a:shade val="67500"/>
                  <a:satMod val="115000"/>
                </a:sysClr>
              </a:gs>
              <a:gs pos="89000">
                <a:srgbClr val="9D9D9D"/>
              </a:gs>
              <a:gs pos="60000">
                <a:sysClr val="window" lastClr="FFFFFF">
                  <a:lumMod val="6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123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80" t="7205" b="2766"/>
          <a:stretch>
            <a:fillRect/>
          </a:stretch>
        </p:blipFill>
        <p:spPr bwMode="auto">
          <a:xfrm>
            <a:off x="1692275" y="2938463"/>
            <a:ext cx="619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圆角矩形 4"/>
          <p:cNvSpPr/>
          <p:nvPr/>
        </p:nvSpPr>
        <p:spPr>
          <a:xfrm>
            <a:off x="1355664" y="4524314"/>
            <a:ext cx="1655762" cy="922337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pattFill prst="trellis">
            <a:fgClr>
              <a:sysClr val="window" lastClr="FFFFFF">
                <a:lumMod val="95000"/>
              </a:sysClr>
            </a:fgClr>
            <a:bgClr>
              <a:srgbClr val="C7C7C7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127000" dist="38100" dir="5400000" algn="t" rotWithShape="0">
              <a:prstClr val="black">
                <a:alpha val="3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05295" y="4426618"/>
            <a:ext cx="1118387" cy="1148210"/>
          </a:xfrm>
          <a:prstGeom prst="rect">
            <a:avLst/>
          </a:prstGeom>
          <a:effectLst>
            <a:innerShdw blurRad="114300">
              <a:srgbClr val="004D86"/>
            </a:innerShdw>
          </a:effectLst>
        </p:spPr>
      </p:pic>
      <p:sp>
        <p:nvSpPr>
          <p:cNvPr id="50" name="TextBox 49"/>
          <p:cNvSpPr txBox="1"/>
          <p:nvPr/>
        </p:nvSpPr>
        <p:spPr>
          <a:xfrm>
            <a:off x="1093788" y="3767138"/>
            <a:ext cx="898525" cy="635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28600" dist="50800" dir="5400000" algn="t" rotWithShape="0">
                    <a:schemeClr val="bg1"/>
                  </a:outerShdw>
                </a:effectLst>
                <a:uLnTx/>
                <a:uFillTx/>
                <a:latin typeface="Adidas Unity" pitchFamily="2" charset="0"/>
                <a:ea typeface="Gungsuh" pitchFamily="18" charset="-127"/>
              </a:defRPr>
            </a:lvl1pPr>
          </a:lstStyle>
          <a:p>
            <a:pPr>
              <a:defRPr/>
            </a:pPr>
            <a:endParaRPr lang="zh-CN" altLang="en-US" sz="4400" dirty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228600" dist="50800" dir="5400000" algn="t" rotWithShape="0">
                  <a:sysClr val="window" lastClr="FFFFFF"/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30629" y="4743136"/>
            <a:ext cx="930024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itchFamily="34" charset="-122"/>
              </a:rPr>
              <a:t>三</a:t>
            </a:r>
          </a:p>
        </p:txBody>
      </p:sp>
      <p:sp>
        <p:nvSpPr>
          <p:cNvPr id="52" name="圆角矩形 13"/>
          <p:cNvSpPr/>
          <p:nvPr/>
        </p:nvSpPr>
        <p:spPr>
          <a:xfrm>
            <a:off x="7667625" y="813047"/>
            <a:ext cx="1476375" cy="5089525"/>
          </a:xfrm>
          <a:custGeom>
            <a:avLst/>
            <a:gdLst/>
            <a:ahLst/>
            <a:cxnLst/>
            <a:rect l="l" t="t" r="r" b="b"/>
            <a:pathLst>
              <a:path w="1475656" h="4177670">
                <a:moveTo>
                  <a:pt x="371648" y="0"/>
                </a:moveTo>
                <a:lnTo>
                  <a:pt x="1475656" y="0"/>
                </a:lnTo>
                <a:lnTo>
                  <a:pt x="1475656" y="4177670"/>
                </a:lnTo>
                <a:lnTo>
                  <a:pt x="371648" y="4177670"/>
                </a:lnTo>
                <a:cubicBezTo>
                  <a:pt x="166392" y="4177670"/>
                  <a:pt x="0" y="4011278"/>
                  <a:pt x="0" y="3806022"/>
                </a:cubicBezTo>
                <a:lnTo>
                  <a:pt x="0" y="371648"/>
                </a:lnTo>
                <a:cubicBezTo>
                  <a:pt x="0" y="166392"/>
                  <a:pt x="166392" y="0"/>
                  <a:pt x="371648" y="0"/>
                </a:cubicBezTo>
                <a:close/>
              </a:path>
            </a:pathLst>
          </a:custGeom>
          <a:pattFill prst="trellis">
            <a:fgClr>
              <a:sysClr val="window" lastClr="FFFFFF">
                <a:lumMod val="95000"/>
              </a:sysClr>
            </a:fgClr>
            <a:bgClr>
              <a:srgbClr val="C7C7C7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127000" dist="38100" dir="5400000" algn="t" rotWithShape="0">
              <a:prstClr val="black">
                <a:alpha val="3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pic>
        <p:nvPicPr>
          <p:cNvPr id="123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80" t="7205" b="2766"/>
          <a:stretch>
            <a:fillRect/>
          </a:stretch>
        </p:blipFill>
        <p:spPr bwMode="auto">
          <a:xfrm>
            <a:off x="7812088" y="1196975"/>
            <a:ext cx="1270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036004" y="1628775"/>
            <a:ext cx="1107996" cy="392112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b="1" kern="0" dirty="0">
                <a:solidFill>
                  <a:srgbClr val="0033CC"/>
                </a:solidFill>
                <a:effectLst>
                  <a:outerShdw blurRad="50800" dist="38100" dir="5400000" algn="t" rotWithShape="0">
                    <a:sysClr val="window" lastClr="FFFFFF"/>
                  </a:outerShdw>
                </a:effectLst>
                <a:latin typeface="Agency FB" pitchFamily="34" charset="0"/>
              </a:rPr>
              <a:t>主要内容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1663" y="2593975"/>
            <a:ext cx="410368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itchFamily="34" charset="0"/>
              </a:rPr>
              <a:t>调查表式</a:t>
            </a:r>
            <a:endParaRPr lang="en-US" altLang="zh-CN" sz="3200" b="1" kern="0" dirty="0" smtClean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itchFamily="34" charset="0"/>
              </a:rPr>
              <a:t>及填报说明</a:t>
            </a:r>
            <a:endParaRPr lang="en-US" altLang="zh-CN" sz="3200" b="1" kern="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5475" y="4639003"/>
            <a:ext cx="4103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itchFamily="34" charset="0"/>
              </a:rPr>
              <a:t>注意事项</a:t>
            </a:r>
            <a:endParaRPr lang="en-US" altLang="zh-CN" sz="320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3788" y="5180013"/>
            <a:ext cx="898525" cy="635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28600" dist="50800" dir="5400000" algn="t" rotWithShape="0">
                    <a:schemeClr val="bg1"/>
                  </a:outerShdw>
                </a:effectLst>
                <a:uLnTx/>
                <a:uFillTx/>
                <a:latin typeface="Adidas Unity" pitchFamily="2" charset="0"/>
                <a:ea typeface="Gungsuh" pitchFamily="18" charset="-127"/>
              </a:defRPr>
            </a:lvl1pPr>
          </a:lstStyle>
          <a:p>
            <a:pPr>
              <a:defRPr/>
            </a:pPr>
            <a:endParaRPr lang="zh-CN" altLang="en-US" sz="4400" dirty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228600" dist="50800" dir="5400000" algn="t" rotWithShape="0">
                  <a:sysClr val="window" lastClr="FFFFFF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4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141239" y="2640870"/>
            <a:ext cx="5150210" cy="1016728"/>
          </a:xfrm>
        </p:spPr>
        <p:txBody>
          <a:bodyPr>
            <a:noAutofit/>
          </a:bodyPr>
          <a:lstStyle/>
          <a:p>
            <a:pPr lvl="0"/>
            <a:r>
              <a:rPr lang="en-US" altLang="zh-CN" sz="54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54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、重点调查表</a:t>
            </a:r>
            <a:endParaRPr lang="zh-CN" altLang="en-US" sz="54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451262"/>
            <a:ext cx="5023261" cy="137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80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800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776" y="2030680"/>
            <a:ext cx="7588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批发和零售企业期间费用构成        投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125</a:t>
            </a: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表       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P6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批发和零售企业利润表                  投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126</a:t>
            </a: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表       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P16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批发和零售企业毛利额                  投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127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表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P20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批发和零售企业购进商品来源        投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128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表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P24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00B050"/>
                </a:solidFill>
                <a:latin typeface="+mn-ea"/>
              </a:rPr>
              <a:t>批发企业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商品销售初次去向          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投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129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表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P28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30681"/>
            <a:ext cx="9144000" cy="452449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572310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" name="图片 12" descr="QQ图片201804251225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440" y="2025300"/>
            <a:ext cx="8111646" cy="4529880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296884" y="1923803"/>
            <a:ext cx="2553194" cy="1175659"/>
          </a:xfrm>
          <a:prstGeom prst="wedgeRoundRectCallout">
            <a:avLst>
              <a:gd name="adj1" fmla="val 55781"/>
              <a:gd name="adj2" fmla="val 7864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2" name="圆角矩形标注 21"/>
          <p:cNvSpPr/>
          <p:nvPr/>
        </p:nvSpPr>
        <p:spPr>
          <a:xfrm>
            <a:off x="2052452" y="4510643"/>
            <a:ext cx="2697678" cy="1605149"/>
          </a:xfrm>
          <a:prstGeom prst="wedgeRoundRectCallout">
            <a:avLst>
              <a:gd name="adj1" fmla="val -51763"/>
              <a:gd name="adj2" fmla="val -7445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被调查单位当年所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经营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的商品或物资按其性质或用途划分的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个类别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6351321" y="4558148"/>
            <a:ext cx="2590798" cy="1213260"/>
          </a:xfrm>
          <a:prstGeom prst="wedgeRoundRectCallout">
            <a:avLst>
              <a:gd name="adj1" fmla="val -59555"/>
              <a:gd name="adj2" fmla="val -8477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包括主营业务收入、主营业务成本、毛利额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291938"/>
            <a:ext cx="9144000" cy="4018474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68011" y="3146962"/>
            <a:ext cx="7963467" cy="2980706"/>
          </a:xfrm>
        </p:spPr>
        <p:txBody>
          <a:bodyPr>
            <a:normAutofit fontScale="92500" lnSpcReduction="20000"/>
          </a:bodyPr>
          <a:lstStyle/>
          <a:p>
            <a:pPr marL="288000" indent="-2880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根据企业有关商品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物资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购进、销售等资料，将所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购进、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销售的商品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物资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分别归并到本调查表主栏所列的</a:t>
            </a:r>
            <a:r>
              <a:rPr lang="en-US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27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个大类中，填报其主营业务收入和主营业务成本，并计算毛利额。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-2880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为减轻企业填报工作量，本调查表可在全年商品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物资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购进、销售资料中，选择某一具有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代表性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规模大、品种全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季度资料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进行填报。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buFont typeface="Wingdings" pitchFamily="2" charset="2"/>
              <a:buChar char="u"/>
            </a:pP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1" y="2422566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291938"/>
            <a:ext cx="9144000" cy="4018474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74890" y="3218213"/>
            <a:ext cx="8046596" cy="2921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行间平衡关系：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需要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的是，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在填报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时，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如果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比重＞20%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，请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填写</a:t>
            </a:r>
            <a:r>
              <a:rPr lang="zh-CN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补充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说明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，列出其中主要项目的名称和金额，确保不能细分的其他项比重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不超过20%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zh-CN" sz="2400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毛利额＝主营业务收入－主营业务成本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572310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1" y="2410691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30681"/>
            <a:ext cx="9144000" cy="452449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7088771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2.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批发和零售企业购进商品来源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P24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图片 8" descr="QQ图片20180425135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37" y="2047218"/>
            <a:ext cx="8182100" cy="4519835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296884" y="1923803"/>
            <a:ext cx="2553194" cy="1175659"/>
          </a:xfrm>
          <a:prstGeom prst="wedgeRoundRectCallout">
            <a:avLst>
              <a:gd name="adj1" fmla="val 55781"/>
              <a:gd name="adj2" fmla="val 7864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6351321" y="4558148"/>
            <a:ext cx="2590798" cy="1213260"/>
          </a:xfrm>
          <a:prstGeom prst="wedgeRoundRectCallout">
            <a:avLst>
              <a:gd name="adj1" fmla="val -59555"/>
              <a:gd name="adj2" fmla="val -8477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包括购进额、国内省外购进额、进口额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2" name="圆角矩形标注 21"/>
          <p:cNvSpPr/>
          <p:nvPr/>
        </p:nvSpPr>
        <p:spPr>
          <a:xfrm>
            <a:off x="2278084" y="4973782"/>
            <a:ext cx="2697678" cy="1605149"/>
          </a:xfrm>
          <a:prstGeom prst="wedgeRoundRectCallout">
            <a:avLst>
              <a:gd name="adj1" fmla="val -51763"/>
              <a:gd name="adj2" fmla="val -7445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被调查单位当年所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购进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的商品或物资按其性质或用途划分的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个类别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80012" y="2802577"/>
            <a:ext cx="8217724" cy="3776352"/>
          </a:xfrm>
        </p:spPr>
        <p:txBody>
          <a:bodyPr>
            <a:normAutofit fontScale="92500" lnSpcReduction="20000"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企业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根据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商品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供应部门、进口管理部门等相关管理台账，按照</a:t>
            </a:r>
            <a:r>
              <a:rPr lang="zh-CN" altLang="en-US" sz="26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“产地原则”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列出各种</a:t>
            </a:r>
            <a:r>
              <a:rPr lang="zh-CN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购进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商品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的名称、价值以及生产地区，然后将所购进的商品分别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归并到本调查表主栏所列的</a:t>
            </a:r>
            <a:r>
              <a:rPr lang="en-US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27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个大类中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对于从其他商业部门购进的商品，应根据包装物标注的产地填报；实在难以区分的，按照该商业部门属地填报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为减轻企业填报工作量，本调查表可在全年商品购进资料中，选择某一具有</a:t>
            </a:r>
            <a:r>
              <a:rPr lang="x-none" altLang="zh-CN" sz="26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代表性</a:t>
            </a:r>
            <a:r>
              <a:rPr lang="zh-CN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规模大、品种全</a:t>
            </a:r>
            <a:r>
              <a:rPr lang="zh-CN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6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季度资料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进行填报。</a:t>
            </a:r>
            <a:endParaRPr lang="zh-CN" altLang="zh-CN" sz="2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2" y="2090056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7088771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2.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批发和零售企业购进商品来源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P24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06929"/>
            <a:ext cx="9144000" cy="456012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74890" y="3218213"/>
            <a:ext cx="8046596" cy="2921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行间平衡关系：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需要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的是，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在填报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时，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如果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比重＞20%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，请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填写</a:t>
            </a:r>
            <a:r>
              <a:rPr lang="zh-CN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补充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说明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，列出其中主要项目的名称和金额，确保不能细分的其他项比重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不超过20%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zh-CN" sz="2400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购进额≥国内省外购进＋进口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572310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1" y="2280062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380807" y="1207874"/>
            <a:ext cx="7088771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2.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批发和零售企业购进商品来源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P24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30681"/>
            <a:ext cx="9144000" cy="452449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8" y="1207874"/>
            <a:ext cx="6827514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3.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批发企业商品销售初次去向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P28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" name="图片 9" descr="QQ图片201804251500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50" y="2034700"/>
            <a:ext cx="8181186" cy="4532354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296884" y="1923803"/>
            <a:ext cx="2553194" cy="1175659"/>
          </a:xfrm>
          <a:prstGeom prst="wedgeRoundRectCallout">
            <a:avLst>
              <a:gd name="adj1" fmla="val 55781"/>
              <a:gd name="adj2" fmla="val 7864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2" name="圆角矩形标注 21"/>
          <p:cNvSpPr/>
          <p:nvPr/>
        </p:nvSpPr>
        <p:spPr>
          <a:xfrm>
            <a:off x="2301834" y="4570021"/>
            <a:ext cx="2697678" cy="1605149"/>
          </a:xfrm>
          <a:prstGeom prst="wedgeRoundRectCallout">
            <a:avLst>
              <a:gd name="adj1" fmla="val -51763"/>
              <a:gd name="adj2" fmla="val -7445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被调查单位当年所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的商品或物资按其性质或用途划分的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个类别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6398823" y="4570024"/>
            <a:ext cx="2590798" cy="1213260"/>
          </a:xfrm>
          <a:prstGeom prst="wedgeRoundRectCallout">
            <a:avLst>
              <a:gd name="adj1" fmla="val -59555"/>
              <a:gd name="adj2" fmla="val -8477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包括销售额、国内省外销售额、出口额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396" y="2208810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380808" y="1207874"/>
            <a:ext cx="6827514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3.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批发企业商品销售初次去向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P28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86764" y="2945080"/>
            <a:ext cx="7856591" cy="3289465"/>
          </a:xfrm>
        </p:spPr>
        <p:txBody>
          <a:bodyPr>
            <a:normAutofit fontScale="85000" lnSpcReduction="10000"/>
          </a:bodyPr>
          <a:lstStyle/>
          <a:p>
            <a:pPr marL="288000" indent="-288000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企业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根据销售部门的管理台账，首先列出本企业销售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商品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的名称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、销售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额、销往国内省外和国外的销售额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然后将所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销售的商品分别归并到本调查表主栏所列的</a:t>
            </a:r>
            <a:r>
              <a:rPr lang="en-US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27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个大类中。</a:t>
            </a:r>
            <a:endParaRPr lang="en-US" altLang="zh-CN" sz="2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-288000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为减轻企业填报工作量，本调查表可在全年商品销售资料中，选择某一具有</a:t>
            </a:r>
            <a:r>
              <a:rPr lang="x-none" altLang="zh-CN" sz="26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代表性</a:t>
            </a:r>
            <a:r>
              <a:rPr lang="zh-CN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规模大、品种全</a:t>
            </a:r>
            <a:r>
              <a:rPr lang="zh-CN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6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季度资料</a:t>
            </a:r>
            <a:r>
              <a:rPr lang="x-none" altLang="zh-CN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进行填报。</a:t>
            </a:r>
            <a:endParaRPr lang="en-US" altLang="zh-CN" sz="2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buFont typeface="Wingdings" pitchFamily="2" charset="2"/>
              <a:buChar char="u"/>
            </a:pP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0569" y="1384275"/>
            <a:ext cx="5551994" cy="656792"/>
          </a:xfrm>
        </p:spPr>
        <p:txBody>
          <a:bodyPr>
            <a:noAutofit/>
          </a:bodyPr>
          <a:lstStyle/>
          <a:p>
            <a:r>
              <a:rPr lang="zh-CN" altLang="en-US" sz="5400" b="0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总体说明</a:t>
            </a:r>
            <a:endParaRPr lang="zh-CN" altLang="en-US" sz="5400" b="0" dirty="0">
              <a:solidFill>
                <a:srgbClr val="FF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97446" y="2510244"/>
            <a:ext cx="3416414" cy="3142411"/>
          </a:xfrm>
        </p:spPr>
        <p:txBody>
          <a:bodyPr>
            <a:noAutofit/>
          </a:bodyPr>
          <a:lstStyle/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2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、调查概述</a:t>
            </a:r>
            <a:endParaRPr lang="en-US" altLang="zh-CN" sz="3600" dirty="0" smtClean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、范围与内容</a:t>
            </a:r>
            <a:endParaRPr lang="en-US" altLang="zh-CN" sz="3600" dirty="0" smtClean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、时间要求</a:t>
            </a:r>
            <a:endParaRPr lang="en-US" altLang="zh-CN" sz="3600" dirty="0" smtClean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4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、主要表式</a:t>
            </a:r>
            <a:endParaRPr lang="en-US" altLang="zh-CN" sz="3600" dirty="0" smtClean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  <a:p>
            <a:pPr lvl="0"/>
            <a:r>
              <a:rPr lang="en-US" altLang="zh-CN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5</a:t>
            </a:r>
            <a:r>
              <a:rPr lang="zh-CN" altLang="en-US" sz="2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6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、填报原则</a:t>
            </a:r>
            <a:endParaRPr lang="en-US" altLang="zh-CN" sz="36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  <a:p>
            <a:pPr lvl="0"/>
            <a:endParaRPr lang="zh-CN" altLang="en-US" sz="3600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2EF1B0E-0F23-4A40-96C5-FECBF81F5141}"/>
              </a:ext>
            </a:extLst>
          </p:cNvPr>
          <p:cNvSpPr txBox="1"/>
          <p:nvPr/>
        </p:nvSpPr>
        <p:spPr>
          <a:xfrm>
            <a:off x="6067535" y="2532906"/>
            <a:ext cx="1459092" cy="1359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06929"/>
            <a:ext cx="9144000" cy="456012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74890" y="3218213"/>
            <a:ext cx="8046596" cy="2921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行间平衡关系：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需要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的是，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在填报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时，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如果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比重＞20%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，请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填写</a:t>
            </a:r>
            <a:r>
              <a:rPr lang="zh-CN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补充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说明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，列出其中主要项目的名称和金额，确保不能细分的其他项比重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不超过20%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zh-CN" sz="2400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销售额≥国内省外销售＋出口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572310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批发和零售业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1" y="2280062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380808" y="1207874"/>
            <a:ext cx="6827514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3.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批发企业商品销售初次去向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P28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451262"/>
            <a:ext cx="5023261" cy="137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80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住宿业</a:t>
            </a:r>
            <a:endParaRPr lang="en-US" altLang="zh-CN" sz="4800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151" y="2327562"/>
            <a:ext cx="7588332" cy="270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住宿企业主营业务成本构成       投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142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表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P6</a:t>
            </a:r>
          </a:p>
          <a:p>
            <a:pPr>
              <a:lnSpc>
                <a:spcPct val="250000"/>
              </a:lnSpc>
            </a:pP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住宿企业期间费用构成              投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143</a:t>
            </a: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表        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P11</a:t>
            </a:r>
          </a:p>
          <a:p>
            <a:pPr>
              <a:lnSpc>
                <a:spcPct val="250000"/>
              </a:lnSpc>
            </a:pP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住宿企业利润表                        投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144</a:t>
            </a: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表        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P20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983179"/>
            <a:ext cx="9144000" cy="4572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572310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住宿业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25749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住宿企业主营业务成本构成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pic>
        <p:nvPicPr>
          <p:cNvPr id="10" name="图片 9" descr="QQ图片201804251652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146" y="1983179"/>
            <a:ext cx="7552707" cy="4572000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5842662" y="1828801"/>
            <a:ext cx="3028206" cy="1650669"/>
          </a:xfrm>
          <a:prstGeom prst="wedgeRoundRectCallout">
            <a:avLst>
              <a:gd name="adj1" fmla="val -97646"/>
              <a:gd name="adj2" fmla="val 4507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包括组织机构代码、统一社会信用代码、单位详细名称、登记注册类型、行业代码、新经济活动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2" name="圆角矩形标注 21"/>
          <p:cNvSpPr/>
          <p:nvPr/>
        </p:nvSpPr>
        <p:spPr>
          <a:xfrm>
            <a:off x="3073730" y="4807528"/>
            <a:ext cx="2697678" cy="1533896"/>
          </a:xfrm>
          <a:prstGeom prst="wedgeRoundRectCallout">
            <a:avLst>
              <a:gd name="adj1" fmla="val -52643"/>
              <a:gd name="adj2" fmla="val -6706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企业从事住宿业经营活动过程中发生的主营业务成本及其构成情况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6386947" y="5045038"/>
            <a:ext cx="2602674" cy="940126"/>
          </a:xfrm>
          <a:prstGeom prst="wedgeRoundRectCallout">
            <a:avLst>
              <a:gd name="adj1" fmla="val -46779"/>
              <a:gd name="adj2" fmla="val -11256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包括企业金额和住宿金额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住宿业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396" y="2208810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22514" y="3063832"/>
            <a:ext cx="7837714" cy="3170713"/>
          </a:xfrm>
        </p:spPr>
        <p:txBody>
          <a:bodyPr>
            <a:normAutofit fontScale="40000" lnSpcReduction="20000"/>
          </a:bodyPr>
          <a:lstStyle/>
          <a:p>
            <a:pPr marL="288000" indent="-288000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x-none" altLang="zh-CN" sz="60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企业</a:t>
            </a:r>
            <a:r>
              <a:rPr lang="zh-CN" altLang="en-US" sz="60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金额：根据企业会计核算中的“主营业务成本明细表”及其明细核算资料，或者根据“主营业务成本台账”的各项成本支出资料，结合调查指标的含义汇总填报</a:t>
            </a:r>
            <a:r>
              <a:rPr lang="x-none" altLang="zh-CN" sz="60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60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-288000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60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住宿金额：根据企业有偿为顾客提供临时住宿活动的详细核算资料填报。</a:t>
            </a:r>
            <a:endParaRPr lang="en-US" altLang="zh-CN" sz="60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buFont typeface="Wingdings" pitchFamily="2" charset="2"/>
              <a:buChar char="u"/>
            </a:pPr>
            <a:endParaRPr lang="en-US" altLang="zh-CN" sz="40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25749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住宿企业主营业务成本构成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06929"/>
            <a:ext cx="9144000" cy="456012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74890" y="3218213"/>
            <a:ext cx="8046596" cy="2921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行间平衡关系：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需要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的是，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在填报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时，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如果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比重＞20%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，请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填写</a:t>
            </a:r>
            <a:r>
              <a:rPr lang="zh-CN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补充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说明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，列出其中主要项目的名称和金额，确保不能细分的其他项比重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不超过20%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zh-CN" sz="2400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企业金额≥住宿金额</a:t>
            </a:r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80807" y="1207874"/>
            <a:ext cx="572310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住宿业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1" y="2280062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605561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1. 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批发和零售企业毛利额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380807" y="1207874"/>
            <a:ext cx="6257499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住宿企业主营业务成本构成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451262"/>
            <a:ext cx="5023261" cy="137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80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餐饮业</a:t>
            </a:r>
            <a:endParaRPr lang="en-US" altLang="zh-CN" sz="4800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905" y="2303812"/>
            <a:ext cx="7588332" cy="270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餐饮企业营业成本构成           投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145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表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P6</a:t>
            </a:r>
          </a:p>
          <a:p>
            <a:pPr>
              <a:lnSpc>
                <a:spcPct val="250000"/>
              </a:lnSpc>
            </a:pP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餐饮企业期间费用构成           投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146</a:t>
            </a: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表        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P11</a:t>
            </a:r>
          </a:p>
          <a:p>
            <a:pPr>
              <a:lnSpc>
                <a:spcPct val="250000"/>
              </a:lnSpc>
            </a:pP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餐饮企业利润表                     投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147</a:t>
            </a:r>
            <a:r>
              <a:rPr lang="zh-CN" altLang="en-US" sz="2400" b="1" dirty="0" smtClean="0">
                <a:solidFill>
                  <a:srgbClr val="FF6600"/>
                </a:solidFill>
                <a:latin typeface="+mn-ea"/>
              </a:rPr>
              <a:t>表        </a:t>
            </a:r>
            <a:r>
              <a:rPr lang="en-US" altLang="zh-CN" sz="2400" b="1" dirty="0" smtClean="0">
                <a:solidFill>
                  <a:srgbClr val="FF6600"/>
                </a:solidFill>
                <a:latin typeface="+mn-ea"/>
              </a:rPr>
              <a:t>P20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983179"/>
            <a:ext cx="9144000" cy="4572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餐饮业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7" y="1207874"/>
            <a:ext cx="5556855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餐饮企业营业成本构成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pic>
        <p:nvPicPr>
          <p:cNvPr id="11" name="图片 10" descr="QQ图片20180425173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46" y="1965675"/>
            <a:ext cx="7884319" cy="4577629"/>
          </a:xfrm>
          <a:prstGeom prst="rect">
            <a:avLst/>
          </a:prstGeom>
        </p:spPr>
      </p:pic>
      <p:sp>
        <p:nvSpPr>
          <p:cNvPr id="22" name="圆角矩形标注 21"/>
          <p:cNvSpPr/>
          <p:nvPr/>
        </p:nvSpPr>
        <p:spPr>
          <a:xfrm>
            <a:off x="2956955" y="4955970"/>
            <a:ext cx="2992583" cy="1326077"/>
          </a:xfrm>
          <a:prstGeom prst="wedgeRoundRectCallout">
            <a:avLst>
              <a:gd name="adj1" fmla="val -57795"/>
              <a:gd name="adj2" fmla="val -8680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企业从事餐饮业经营活动过程中发生的各项直接成本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1" name="圆角矩形标注 20"/>
          <p:cNvSpPr/>
          <p:nvPr/>
        </p:nvSpPr>
        <p:spPr>
          <a:xfrm>
            <a:off x="5842662" y="1828801"/>
            <a:ext cx="3028206" cy="1650669"/>
          </a:xfrm>
          <a:prstGeom prst="wedgeRoundRectCallout">
            <a:avLst>
              <a:gd name="adj1" fmla="val -97646"/>
              <a:gd name="adj2" fmla="val 4507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包括组织机构代码、统一社会信用代码、单位详细名称、登记注册类型、行业代码、新经济活动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6386947" y="5045038"/>
            <a:ext cx="2602674" cy="940126"/>
          </a:xfrm>
          <a:prstGeom prst="wedgeRoundRectCallout">
            <a:avLst>
              <a:gd name="adj1" fmla="val -46779"/>
              <a:gd name="adj2" fmla="val -11256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包括企业金额和餐饮金额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餐饮业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396" y="2208810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15637" y="2980705"/>
            <a:ext cx="8134597" cy="3431969"/>
          </a:xfrm>
        </p:spPr>
        <p:txBody>
          <a:bodyPr>
            <a:normAutofit fontScale="62500" lnSpcReduction="20000"/>
          </a:bodyPr>
          <a:lstStyle/>
          <a:p>
            <a:pPr marL="288000" indent="-288000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zh-CN" sz="3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根据企业会计核算中的“原材料领用汇总表”（或“原材料库存明细表”、库房“盘存表”）、小组“盘存表”以及有关的原始凭证，按照会计核算中的“收入与成本配比原则”，根据《餐饮企业直接材料消耗及销售商品分类目录》</a:t>
            </a:r>
            <a:r>
              <a:rPr lang="zh-CN" altLang="en-US" sz="3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3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P24 </a:t>
            </a:r>
            <a:r>
              <a:rPr lang="zh-CN" altLang="en-US" sz="3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附录）</a:t>
            </a:r>
            <a:r>
              <a:rPr lang="zh-CN" altLang="zh-CN" sz="3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进行汇总，填报本年消耗的各种原材料、调料、配料、燃料以及商品销售的价值。</a:t>
            </a:r>
            <a:endParaRPr lang="en-US" altLang="zh-CN" sz="38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380807" y="1207874"/>
            <a:ext cx="5556855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餐饮企业营业成本构成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06929"/>
            <a:ext cx="9144000" cy="456012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74890" y="3218213"/>
            <a:ext cx="8046596" cy="2921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行间平衡关系：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需要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的是，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在填报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时，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如果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</a:t>
            </a: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比重＞20%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，请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填写</a:t>
            </a:r>
            <a:r>
              <a:rPr lang="zh-CN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补充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说明</a:t>
            </a:r>
            <a:r>
              <a:rPr lang="x-none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，列出其中主要项目的名称和金额，确保不能细分的其他项比重</a:t>
            </a:r>
            <a:r>
              <a:rPr lang="x-none" altLang="zh-CN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不超过20%</a:t>
            </a:r>
            <a:r>
              <a:rPr lang="zh-CN" altLang="zh-CN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zh-CN" sz="2400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6120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企业金额≥餐饮金额</a:t>
            </a:r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餐饮业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71" y="2280062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380807" y="1207874"/>
            <a:ext cx="5556855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《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餐饮企业营业成本构成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》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983179"/>
            <a:ext cx="9144000" cy="4572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期间费用表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5" y="1207874"/>
            <a:ext cx="6958145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125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143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P11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pic>
        <p:nvPicPr>
          <p:cNvPr id="10" name="图片 9" descr="QQ图片201804251820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152" y="1966047"/>
            <a:ext cx="7658795" cy="4577258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5842662" y="1828801"/>
            <a:ext cx="3028206" cy="1650669"/>
          </a:xfrm>
          <a:prstGeom prst="wedgeRoundRectCallout">
            <a:avLst>
              <a:gd name="adj1" fmla="val -97646"/>
              <a:gd name="adj2" fmla="val 4507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包括组织机构代码、统一社会信用代码、单位详细名称、登记注册类型、行业代码、新经济活动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6018810" y="5270669"/>
            <a:ext cx="2804555" cy="1106380"/>
          </a:xfrm>
          <a:prstGeom prst="wedgeRoundRectCallout">
            <a:avLst>
              <a:gd name="adj1" fmla="val -13613"/>
              <a:gd name="adj2" fmla="val -11893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“金额”指标，反映各项期间费用本年累计发生额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2" name="圆角矩形标注 21"/>
          <p:cNvSpPr/>
          <p:nvPr/>
        </p:nvSpPr>
        <p:spPr>
          <a:xfrm>
            <a:off x="0" y="5163788"/>
            <a:ext cx="3467596" cy="1308263"/>
          </a:xfrm>
          <a:prstGeom prst="wedgeRoundRectCallout">
            <a:avLst>
              <a:gd name="adj1" fmla="val 37840"/>
              <a:gd name="adj2" fmla="val -994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企业从事各项经营活动过程中发生的销售费用、管理费用和财务费用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9935" y="2579315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1.</a:t>
            </a:r>
            <a:r>
              <a:rPr lang="zh-CN" altLang="en-US" sz="6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调查概述</a:t>
            </a:r>
            <a:endParaRPr lang="zh-CN" altLang="en-US" sz="60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期间费用表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396" y="2208810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20633" y="2850078"/>
            <a:ext cx="8455231" cy="4007922"/>
          </a:xfrm>
        </p:spPr>
        <p:txBody>
          <a:bodyPr>
            <a:normAutofit fontScale="25000" lnSpcReduction="20000"/>
          </a:bodyPr>
          <a:lstStyle/>
          <a:p>
            <a:pPr marL="288000" indent="-288000" algn="just">
              <a:lnSpc>
                <a:spcPct val="14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9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销售费用、管理费用指标：</a:t>
            </a:r>
            <a:endParaRPr lang="en-US" altLang="zh-CN" sz="9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-288000" algn="just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6400" dirty="0" smtClean="0">
                <a:solidFill>
                  <a:schemeClr val="bg1"/>
                </a:solidFill>
              </a:rPr>
              <a:t>对于调查表中设置了而“销售费用明细表”和“管理费用明细表”中未设置的费用项目，应结合费用明细核算资料或“销售费用台账”、“管理费用台账”等有关资料填写。</a:t>
            </a:r>
          </a:p>
          <a:p>
            <a:pPr marL="288000" indent="-288000" algn="just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6400" dirty="0" smtClean="0">
                <a:solidFill>
                  <a:schemeClr val="bg1"/>
                </a:solidFill>
              </a:rPr>
              <a:t>对于调查表中核算范围与</a:t>
            </a:r>
            <a:r>
              <a:rPr lang="en-US" altLang="zh-CN" sz="6400" dirty="0" smtClean="0">
                <a:solidFill>
                  <a:schemeClr val="bg1"/>
                </a:solidFill>
              </a:rPr>
              <a:t>2</a:t>
            </a:r>
            <a:r>
              <a:rPr lang="zh-CN" altLang="en-US" sz="6400" dirty="0" smtClean="0">
                <a:solidFill>
                  <a:schemeClr val="bg1"/>
                </a:solidFill>
              </a:rPr>
              <a:t>张</a:t>
            </a:r>
            <a:r>
              <a:rPr lang="zh-CN" altLang="zh-CN" sz="6400" dirty="0" smtClean="0">
                <a:solidFill>
                  <a:schemeClr val="bg1"/>
                </a:solidFill>
              </a:rPr>
              <a:t>费用明细表核算范围不一致的指标，应依据费用明细核算资料，按照调查表指标要求调整填报，做到不重不漏。</a:t>
            </a:r>
          </a:p>
          <a:p>
            <a:pPr marL="288000" indent="-288000" algn="just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6400" dirty="0" smtClean="0">
                <a:solidFill>
                  <a:schemeClr val="bg1"/>
                </a:solidFill>
              </a:rPr>
              <a:t>对于设置其中项的指标，如果企业列有相应的栏目，可直接对应填报；如果没有列出相应的栏目，应根据台账中“摘要”栏内容，或根据“凭证号”栏查找对应的栏目，分别填报。</a:t>
            </a:r>
          </a:p>
          <a:p>
            <a:pPr marL="288000" indent="-288000" algn="just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6400" dirty="0" smtClean="0">
                <a:solidFill>
                  <a:schemeClr val="bg1"/>
                </a:solidFill>
              </a:rPr>
              <a:t>保持本表中的销售费用合计、管理费用合计与会计核算中的销售费用合计、管理费用合计一致。在按上述方法填写各项费用指标后，可以用企业会计核算中销售费用合计、管理费用合计分别扣除调查表各相关指标之和，差额分别作为调查表中“其他销售费用”、“其他管理费用”填报。</a:t>
            </a:r>
          </a:p>
          <a:p>
            <a:pPr marL="288000" indent="-288000" algn="just">
              <a:lnSpc>
                <a:spcPct val="140000"/>
              </a:lnSpc>
              <a:spcBef>
                <a:spcPts val="1200"/>
              </a:spcBef>
              <a:buNone/>
            </a:pPr>
            <a:endParaRPr lang="en-US" altLang="zh-CN" sz="38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40000"/>
              </a:lnSpc>
            </a:pPr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6" y="1207874"/>
            <a:ext cx="6970020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125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143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P11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lvl="1">
              <a:buClr>
                <a:srgbClr val="FFFF00"/>
              </a:buClr>
              <a:buNone/>
            </a:pP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期间费用表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6" y="2066306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15639" y="2707576"/>
            <a:ext cx="8170222" cy="2386939"/>
          </a:xfrm>
        </p:spPr>
        <p:txBody>
          <a:bodyPr>
            <a:normAutofit fontScale="92500" lnSpcReduction="10000"/>
          </a:bodyPr>
          <a:lstStyle/>
          <a:p>
            <a:pPr marL="288000" indent="-288000" algn="just">
              <a:lnSpc>
                <a:spcPct val="14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26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财务费用指标：</a:t>
            </a:r>
            <a:endParaRPr lang="en-US" altLang="zh-CN" sz="26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8800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zh-CN" sz="1900" dirty="0" smtClean="0">
                <a:solidFill>
                  <a:schemeClr val="bg1"/>
                </a:solidFill>
              </a:rPr>
              <a:t>如果被调查企业会计核算按月编制“财务费用明细表”，财务费用调查指标可以直接根据明细表汇总填报。否则，可以根据“财务费用台账”</a:t>
            </a:r>
            <a:r>
              <a:rPr lang="zh-CN" altLang="zh-CN" sz="1900" dirty="0" smtClean="0">
                <a:solidFill>
                  <a:schemeClr val="bg1"/>
                </a:solidFill>
              </a:rPr>
              <a:t>资料，</a:t>
            </a:r>
            <a:r>
              <a:rPr lang="zh-CN" altLang="zh-CN" sz="1900" dirty="0" smtClean="0">
                <a:solidFill>
                  <a:schemeClr val="bg1"/>
                </a:solidFill>
              </a:rPr>
              <a:t>结合财务费用调查指标的含义汇总填报。有关利息的项目汇总后，借方发生额合计为利息支出，贷方发生额合计为利息收入，其他财务费用项目汇总后作为调查表中的“其他财务费用”填报。</a:t>
            </a:r>
          </a:p>
          <a:p>
            <a:pPr marL="288000" indent="-288000" algn="just">
              <a:lnSpc>
                <a:spcPct val="140000"/>
              </a:lnSpc>
              <a:spcBef>
                <a:spcPts val="1200"/>
              </a:spcBef>
              <a:buNone/>
            </a:pPr>
            <a:endParaRPr lang="en-US" altLang="zh-CN" sz="38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40000"/>
              </a:lnSpc>
              <a:buNone/>
            </a:pPr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4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6" y="1207874"/>
            <a:ext cx="6981895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125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143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P11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666" y="5104409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270" y="5842659"/>
            <a:ext cx="212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其他项的填报</a:t>
            </a: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lvl="1">
              <a:buClr>
                <a:srgbClr val="FFFF00"/>
              </a:buClr>
              <a:buNone/>
            </a:pP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期间费用表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6" y="2066306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zh-CN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TIPS</a:t>
            </a: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6" y="1207874"/>
            <a:ext cx="6958145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125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143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P11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105" y="2006311"/>
            <a:ext cx="6119460" cy="4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标注 14"/>
          <p:cNvSpPr/>
          <p:nvPr/>
        </p:nvSpPr>
        <p:spPr>
          <a:xfrm>
            <a:off x="154379" y="3301341"/>
            <a:ext cx="2149434" cy="1413162"/>
          </a:xfrm>
          <a:prstGeom prst="wedgeRoundRectCallout">
            <a:avLst>
              <a:gd name="adj1" fmla="val 87304"/>
              <a:gd name="adj2" fmla="val 7252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itchFamily="18" charset="0"/>
                <a:ea typeface="宋体" panose="02010600030101010101" pitchFamily="2" charset="-122"/>
                <a:cs typeface="微软雅黑" pitchFamily="18" charset="0"/>
              </a:rPr>
              <a:t>先整理企业内部台账，按数值大小排序后，再找对应科目填入。</a:t>
            </a:r>
            <a:endParaRPr lang="en-US" altLang="zh-CN" sz="2000" b="1" kern="0" dirty="0">
              <a:solidFill>
                <a:schemeClr val="bg1"/>
              </a:solidFill>
              <a:latin typeface="微软雅黑" pitchFamily="18" charset="0"/>
              <a:ea typeface="宋体" panose="02010600030101010101" pitchFamily="2" charset="-122"/>
              <a:cs typeface="微软雅黑" pitchFamily="18" charset="0"/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4406240" y="2894257"/>
            <a:ext cx="4345874" cy="2366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9400" algn="l"/>
                <a:tab pos="317500" algn="l"/>
                <a:tab pos="1320800" algn="l"/>
                <a:tab pos="1346200" algn="l"/>
                <a:tab pos="70104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第一步：按照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  <a:cs typeface="Tahoma" panose="020B0604030504040204" pitchFamily="34" charset="0"/>
              </a:rPr>
              <a:t>先填一级科目再填二级科目的原则</a:t>
            </a:r>
            <a:r>
              <a:rPr kumimoji="0" lang="en-US" altLang="zh-CN" sz="1800" dirty="0" smtClean="0">
                <a:solidFill>
                  <a:schemeClr val="bg1"/>
                </a:solidFill>
                <a:latin typeface="宋体" pitchFamily="2" charset="-122"/>
              </a:rPr>
              <a:t>，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先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填报管理费用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小计。</a:t>
            </a:r>
            <a:endParaRPr kumimoji="0" lang="en-US" altLang="zh-CN" sz="1800" dirty="0" smtClean="0">
              <a:solidFill>
                <a:schemeClr val="bg1"/>
              </a:solidFill>
              <a:latin typeface="宋体" pitchFamily="2" charset="-122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第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二步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：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整理企业内部管理费用明细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资料，将各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科目按数值从大到小排序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。</a:t>
            </a:r>
            <a:endParaRPr kumimoji="0" lang="en-US" altLang="zh-CN" sz="1800" dirty="0" smtClean="0">
              <a:solidFill>
                <a:schemeClr val="bg1"/>
              </a:solidFill>
              <a:latin typeface="宋体" pitchFamily="2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第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三步：按排序依次对应找到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表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中的某项科目或指标解释相同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、指标名称类似的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科目进行填报，将剩下无对应科目数值合并填入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“</a:t>
            </a:r>
            <a:r>
              <a:rPr kumimoji="0" lang="en-US" altLang="zh-CN" sz="1800" dirty="0" err="1" smtClean="0">
                <a:solidFill>
                  <a:schemeClr val="bg1"/>
                </a:solidFill>
                <a:latin typeface="宋体" pitchFamily="2" charset="-122"/>
              </a:rPr>
              <a:t>其他管理费用</a:t>
            </a:r>
            <a:r>
              <a:rPr kumimoji="0" lang="zh-CN" altLang="en-US" sz="1800" dirty="0" smtClean="0">
                <a:solidFill>
                  <a:schemeClr val="bg1"/>
                </a:solidFill>
                <a:latin typeface="宋体" pitchFamily="2" charset="-122"/>
              </a:rPr>
              <a:t>”。</a:t>
            </a:r>
            <a:endParaRPr kumimoji="0" lang="en-US" altLang="zh-CN" sz="1800" dirty="0" smtClean="0">
              <a:solidFill>
                <a:schemeClr val="bg1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983179"/>
            <a:ext cx="9144000" cy="4572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利润表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6" y="1207874"/>
            <a:ext cx="7160026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144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147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  <p:pic>
        <p:nvPicPr>
          <p:cNvPr id="11" name="图片 10" descr="QQ图片201804251936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182" y="1977489"/>
            <a:ext cx="7842365" cy="4589566"/>
          </a:xfrm>
          <a:prstGeom prst="rect">
            <a:avLst/>
          </a:prstGeom>
        </p:spPr>
      </p:pic>
      <p:sp>
        <p:nvSpPr>
          <p:cNvPr id="22" name="圆角矩形标注 21"/>
          <p:cNvSpPr/>
          <p:nvPr/>
        </p:nvSpPr>
        <p:spPr>
          <a:xfrm>
            <a:off x="1710047" y="5674428"/>
            <a:ext cx="3384467" cy="987629"/>
          </a:xfrm>
          <a:prstGeom prst="wedgeRoundRectCallout">
            <a:avLst>
              <a:gd name="adj1" fmla="val 1564"/>
              <a:gd name="adj2" fmla="val -21745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企业从事各项经营活动实现利润的情况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1" name="圆角矩形标注 20"/>
          <p:cNvSpPr/>
          <p:nvPr/>
        </p:nvSpPr>
        <p:spPr>
          <a:xfrm>
            <a:off x="308761" y="1876302"/>
            <a:ext cx="2814450" cy="1151905"/>
          </a:xfrm>
          <a:prstGeom prst="wedgeRoundRectCallout">
            <a:avLst>
              <a:gd name="adj1" fmla="val 69864"/>
              <a:gd name="adj2" fmla="val 8013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表头指标：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包括组织机构代码、统一社会信用代码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23" name="圆角矩形标注 22"/>
          <p:cNvSpPr/>
          <p:nvPr/>
        </p:nvSpPr>
        <p:spPr>
          <a:xfrm>
            <a:off x="5923809" y="4795655"/>
            <a:ext cx="2804555" cy="1106380"/>
          </a:xfrm>
          <a:prstGeom prst="wedgeRoundRectCallout">
            <a:avLst>
              <a:gd name="adj1" fmla="val -13613"/>
              <a:gd name="adj2" fmla="val -11893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宾栏指标：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“金额”指标，反映各项指标的本年累计发生额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。</a:t>
            </a:r>
            <a:endParaRPr lang="zh-CN" altLang="en-US" sz="2000" dirty="0"/>
          </a:p>
        </p:txBody>
      </p:sp>
      <p:sp>
        <p:nvSpPr>
          <p:cNvPr id="12" name="椭圆 11"/>
          <p:cNvSpPr/>
          <p:nvPr/>
        </p:nvSpPr>
        <p:spPr>
          <a:xfrm>
            <a:off x="1223158" y="5094515"/>
            <a:ext cx="1983179" cy="4631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18805"/>
            <a:ext cx="9144000" cy="452449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利润表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396" y="2208810"/>
            <a:ext cx="270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填报方法：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1330040" y="3408219"/>
            <a:ext cx="6329546" cy="2802578"/>
          </a:xfrm>
        </p:spPr>
        <p:txBody>
          <a:bodyPr>
            <a:normAutofit/>
          </a:bodyPr>
          <a:lstStyle/>
          <a:p>
            <a:pPr marL="0" indent="72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本调查表各项指标直接根据企业</a:t>
            </a:r>
            <a:r>
              <a:rPr lang="en-US" altLang="zh-CN" sz="2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2017</a:t>
            </a:r>
            <a:r>
              <a:rPr lang="zh-CN" altLang="en-US" sz="2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年会计核算中的利润表和统计报表对应指标填报</a:t>
            </a:r>
            <a:r>
              <a:rPr lang="zh-CN" altLang="zh-CN" sz="28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8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6" y="1207874"/>
            <a:ext cx="7160026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144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147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006929"/>
            <a:ext cx="9144000" cy="456012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"/>
              <a:ea typeface="微软雅黑"/>
              <a:sym typeface="宋体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91763" y="2945082"/>
            <a:ext cx="8046596" cy="3265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表间平衡关系：</a:t>
            </a:r>
            <a:endParaRPr lang="en-US" altLang="zh-CN" sz="24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216000" indent="-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en-US" sz="1800" dirty="0" smtClean="0">
                <a:solidFill>
                  <a:schemeClr val="bg1"/>
                </a:solidFill>
              </a:rPr>
              <a:t>三张</a:t>
            </a:r>
            <a:r>
              <a:rPr lang="zh-CN" altLang="zh-CN" sz="1800" dirty="0" smtClean="0">
                <a:solidFill>
                  <a:schemeClr val="bg1"/>
                </a:solidFill>
              </a:rPr>
              <a:t>利润表中的“销售费用”、“管理费用”、“财务费用”分别等于期间费用构成</a:t>
            </a:r>
            <a:r>
              <a:rPr lang="zh-CN" altLang="en-US" sz="1800" dirty="0" smtClean="0">
                <a:solidFill>
                  <a:schemeClr val="bg1"/>
                </a:solidFill>
              </a:rPr>
              <a:t>表</a:t>
            </a:r>
            <a:r>
              <a:rPr lang="zh-CN" altLang="zh-CN" sz="1800" dirty="0" smtClean="0">
                <a:solidFill>
                  <a:schemeClr val="bg1"/>
                </a:solidFill>
              </a:rPr>
              <a:t>中的“销售费用”、“管理费用”、“财务费用”</a:t>
            </a:r>
            <a:r>
              <a:rPr lang="zh-CN" altLang="en-US" sz="1800" dirty="0" smtClean="0">
                <a:solidFill>
                  <a:schemeClr val="bg1"/>
                </a:solidFill>
              </a:rPr>
              <a:t>小计</a:t>
            </a:r>
            <a:r>
              <a:rPr lang="zh-CN" altLang="zh-CN" sz="1800" dirty="0" smtClean="0">
                <a:solidFill>
                  <a:schemeClr val="bg1"/>
                </a:solidFill>
              </a:rPr>
              <a:t>。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pPr marL="216000" indent="-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1800" dirty="0" smtClean="0">
                <a:solidFill>
                  <a:schemeClr val="bg1"/>
                </a:solidFill>
              </a:rPr>
              <a:t>《</a:t>
            </a:r>
            <a:r>
              <a:rPr lang="zh-CN" altLang="en-US" sz="1800" dirty="0" smtClean="0">
                <a:solidFill>
                  <a:schemeClr val="bg1"/>
                </a:solidFill>
              </a:rPr>
              <a:t>住宿</a:t>
            </a:r>
            <a:r>
              <a:rPr lang="zh-CN" altLang="zh-CN" sz="1800" dirty="0" smtClean="0">
                <a:solidFill>
                  <a:schemeClr val="bg1"/>
                </a:solidFill>
              </a:rPr>
              <a:t>企业利润表》中的“</a:t>
            </a:r>
            <a:r>
              <a:rPr lang="zh-CN" altLang="en-US" sz="1800" dirty="0" smtClean="0">
                <a:solidFill>
                  <a:schemeClr val="bg1"/>
                </a:solidFill>
              </a:rPr>
              <a:t>主营业务成本</a:t>
            </a:r>
            <a:r>
              <a:rPr lang="zh-CN" altLang="zh-CN" sz="1800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等于</a:t>
            </a:r>
            <a:r>
              <a:rPr lang="zh-CN" altLang="zh-CN" sz="1800" dirty="0" smtClean="0">
                <a:solidFill>
                  <a:schemeClr val="bg1"/>
                </a:solidFill>
              </a:rPr>
              <a:t>《</a:t>
            </a:r>
            <a:r>
              <a:rPr lang="zh-CN" altLang="en-US" sz="1800" dirty="0" smtClean="0">
                <a:solidFill>
                  <a:schemeClr val="bg1"/>
                </a:solidFill>
              </a:rPr>
              <a:t>住宿</a:t>
            </a:r>
            <a:r>
              <a:rPr lang="zh-CN" altLang="zh-CN" sz="1800" dirty="0" smtClean="0">
                <a:solidFill>
                  <a:schemeClr val="bg1"/>
                </a:solidFill>
              </a:rPr>
              <a:t>企业</a:t>
            </a:r>
            <a:r>
              <a:rPr lang="zh-CN" altLang="en-US" sz="1800" dirty="0" smtClean="0">
                <a:solidFill>
                  <a:schemeClr val="bg1"/>
                </a:solidFill>
              </a:rPr>
              <a:t>主营业务成本</a:t>
            </a:r>
            <a:r>
              <a:rPr lang="zh-CN" altLang="zh-CN" sz="1800" dirty="0" smtClean="0">
                <a:solidFill>
                  <a:schemeClr val="bg1"/>
                </a:solidFill>
              </a:rPr>
              <a:t>构成》</a:t>
            </a:r>
            <a:r>
              <a:rPr lang="zh-CN" altLang="en-US" sz="1800" dirty="0" smtClean="0">
                <a:solidFill>
                  <a:schemeClr val="bg1"/>
                </a:solidFill>
              </a:rPr>
              <a:t>表</a:t>
            </a:r>
            <a:r>
              <a:rPr lang="zh-CN" altLang="zh-CN" sz="1800" dirty="0" smtClean="0">
                <a:solidFill>
                  <a:schemeClr val="bg1"/>
                </a:solidFill>
              </a:rPr>
              <a:t>中“</a:t>
            </a:r>
            <a:r>
              <a:rPr lang="zh-CN" altLang="en-US" sz="1800" dirty="0" smtClean="0">
                <a:solidFill>
                  <a:schemeClr val="bg1"/>
                </a:solidFill>
              </a:rPr>
              <a:t>主营业务成本</a:t>
            </a:r>
            <a:r>
              <a:rPr lang="zh-CN" altLang="zh-CN" sz="1800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的“企业金额”</a:t>
            </a:r>
            <a:r>
              <a:rPr lang="zh-CN" altLang="zh-CN" sz="1800" dirty="0" smtClean="0">
                <a:solidFill>
                  <a:schemeClr val="bg1"/>
                </a:solidFill>
              </a:rPr>
              <a:t>。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pPr marL="216000" indent="-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1800" dirty="0" smtClean="0">
                <a:solidFill>
                  <a:schemeClr val="bg1"/>
                </a:solidFill>
              </a:rPr>
              <a:t>《</a:t>
            </a:r>
            <a:r>
              <a:rPr lang="zh-CN" altLang="en-US" sz="1800" dirty="0" smtClean="0">
                <a:solidFill>
                  <a:schemeClr val="bg1"/>
                </a:solidFill>
              </a:rPr>
              <a:t>餐饮</a:t>
            </a:r>
            <a:r>
              <a:rPr lang="zh-CN" altLang="zh-CN" sz="1800" dirty="0" smtClean="0">
                <a:solidFill>
                  <a:schemeClr val="bg1"/>
                </a:solidFill>
              </a:rPr>
              <a:t>企业利润表》中的“</a:t>
            </a:r>
            <a:r>
              <a:rPr lang="zh-CN" altLang="en-US" sz="1800" dirty="0" smtClean="0">
                <a:solidFill>
                  <a:schemeClr val="bg1"/>
                </a:solidFill>
              </a:rPr>
              <a:t>营业成本</a:t>
            </a:r>
            <a:r>
              <a:rPr lang="zh-CN" altLang="zh-CN" sz="1800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等于</a:t>
            </a:r>
            <a:r>
              <a:rPr lang="zh-CN" altLang="zh-CN" sz="1800" dirty="0" smtClean="0">
                <a:solidFill>
                  <a:schemeClr val="bg1"/>
                </a:solidFill>
              </a:rPr>
              <a:t>《</a:t>
            </a:r>
            <a:r>
              <a:rPr lang="zh-CN" altLang="en-US" sz="1800" dirty="0" smtClean="0">
                <a:solidFill>
                  <a:schemeClr val="bg1"/>
                </a:solidFill>
              </a:rPr>
              <a:t>餐饮</a:t>
            </a:r>
            <a:r>
              <a:rPr lang="zh-CN" altLang="zh-CN" sz="1800" dirty="0" smtClean="0">
                <a:solidFill>
                  <a:schemeClr val="bg1"/>
                </a:solidFill>
              </a:rPr>
              <a:t>企业</a:t>
            </a:r>
            <a:r>
              <a:rPr lang="zh-CN" altLang="en-US" sz="1800" dirty="0" smtClean="0">
                <a:solidFill>
                  <a:schemeClr val="bg1"/>
                </a:solidFill>
              </a:rPr>
              <a:t>营业成本</a:t>
            </a:r>
            <a:r>
              <a:rPr lang="zh-CN" altLang="zh-CN" sz="1800" dirty="0" smtClean="0">
                <a:solidFill>
                  <a:schemeClr val="bg1"/>
                </a:solidFill>
              </a:rPr>
              <a:t>构成》</a:t>
            </a:r>
            <a:r>
              <a:rPr lang="zh-CN" altLang="en-US" sz="1800" dirty="0" smtClean="0">
                <a:solidFill>
                  <a:schemeClr val="bg1"/>
                </a:solidFill>
              </a:rPr>
              <a:t>表</a:t>
            </a:r>
            <a:r>
              <a:rPr lang="zh-CN" altLang="zh-CN" sz="1800" dirty="0" smtClean="0">
                <a:solidFill>
                  <a:schemeClr val="bg1"/>
                </a:solidFill>
              </a:rPr>
              <a:t>中 “</a:t>
            </a:r>
            <a:r>
              <a:rPr lang="zh-CN" altLang="en-US" sz="1800" dirty="0" smtClean="0">
                <a:solidFill>
                  <a:schemeClr val="bg1"/>
                </a:solidFill>
              </a:rPr>
              <a:t>营业成本</a:t>
            </a:r>
            <a:r>
              <a:rPr lang="zh-CN" altLang="zh-CN" sz="1800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的“企业金额”</a:t>
            </a:r>
            <a:r>
              <a:rPr lang="zh-CN" altLang="zh-CN" sz="1800" dirty="0" smtClean="0">
                <a:solidFill>
                  <a:schemeClr val="bg1"/>
                </a:solidFill>
              </a:rPr>
              <a:t>。</a:t>
            </a:r>
            <a:endParaRPr lang="en-US" altLang="zh-CN" sz="1800" b="1" dirty="0" smtClean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755" y="273133"/>
            <a:ext cx="421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利润表</a:t>
            </a:r>
            <a:endParaRPr lang="en-US" altLang="zh-CN" sz="44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519" y="2113807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♫"/>
            </a:pPr>
            <a:r>
              <a:rPr lang="zh-CN" altLang="en-US" sz="360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逻辑审核：</a:t>
            </a:r>
            <a:endParaRPr lang="zh-CN" altLang="en-US" sz="3600" dirty="0">
              <a:solidFill>
                <a:srgbClr val="FFFF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380806" y="1207874"/>
            <a:ext cx="7160026" cy="523208"/>
          </a:xfrm>
          <a:prstGeom prst="rect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126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P16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144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表、投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147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表（</a:t>
            </a:r>
            <a:r>
              <a:rPr lang="en-US" altLang="zh-CN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P20</a:t>
            </a:r>
            <a:r>
              <a:rPr lang="zh-CN" altLang="en-US" sz="2800" b="1" kern="0" dirty="0" smtClean="0">
                <a:solidFill>
                  <a:srgbClr val="FFFFFF"/>
                </a:solidFill>
                <a:ea typeface="微软雅黑"/>
                <a:sym typeface="宋体" pitchFamily="2" charset="-122"/>
              </a:rPr>
              <a:t>）</a:t>
            </a:r>
            <a:endParaRPr lang="zh-CN" altLang="en-US" sz="2800" b="1" kern="0" dirty="0">
              <a:solidFill>
                <a:srgbClr val="FFFFFF"/>
              </a:solidFill>
              <a:ea typeface="微软雅黑"/>
              <a:sym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4320" y="2738062"/>
            <a:ext cx="4117057" cy="682031"/>
          </a:xfrm>
        </p:spPr>
        <p:txBody>
          <a:bodyPr>
            <a:noAutofit/>
          </a:bodyPr>
          <a:lstStyle/>
          <a:p>
            <a:r>
              <a:rPr lang="zh-CN" altLang="en-US" sz="5400" b="0" dirty="0" smtClean="0">
                <a:solidFill>
                  <a:srgbClr val="FF6600"/>
                </a:solidFill>
                <a:latin typeface="华文新魏" pitchFamily="2" charset="-122"/>
                <a:ea typeface="华文新魏" pitchFamily="2" charset="-122"/>
              </a:rPr>
              <a:t>注意事项</a:t>
            </a:r>
            <a:endParaRPr lang="zh-CN" altLang="en-US" sz="5400" b="0" dirty="0">
              <a:solidFill>
                <a:srgbClr val="FF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2EF1B0E-0F23-4A40-96C5-FECBF81F5141}"/>
              </a:ext>
            </a:extLst>
          </p:cNvPr>
          <p:cNvSpPr txBox="1"/>
          <p:nvPr/>
        </p:nvSpPr>
        <p:spPr>
          <a:xfrm>
            <a:off x="6055660" y="2426028"/>
            <a:ext cx="1459092" cy="1359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9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9">
            <a:extLst>
              <a:ext uri="{FF2B5EF4-FFF2-40B4-BE49-F238E27FC236}">
                <a16:creationId xmlns="" xmlns:a16="http://schemas.microsoft.com/office/drawing/2014/main" id="{6D0D3EB2-1D05-4771-A90F-11F1076CDE34}"/>
              </a:ext>
            </a:extLst>
          </p:cNvPr>
          <p:cNvSpPr txBox="1"/>
          <p:nvPr/>
        </p:nvSpPr>
        <p:spPr>
          <a:xfrm>
            <a:off x="515507" y="1400419"/>
            <a:ext cx="8137922" cy="55816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1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. 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一套表平台网址：</a:t>
            </a:r>
            <a:r>
              <a:rPr lang="en-US" altLang="zh-CN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http://ytb.stats-sh.gov.cn</a:t>
            </a: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2. 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填报时间：</a:t>
            </a:r>
            <a:r>
              <a:rPr lang="en-US" altLang="zh-CN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2018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日～</a:t>
            </a:r>
            <a:r>
              <a:rPr lang="en-US" altLang="zh-CN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日</a:t>
            </a:r>
            <a:endParaRPr lang="en-US" altLang="zh-CN" sz="2800" b="1" dirty="0" smtClean="0">
              <a:solidFill>
                <a:srgbClr val="FF6600"/>
              </a:solidFill>
              <a:latin typeface="宋体" pitchFamily="2" charset="-122"/>
              <a:ea typeface="宋体" pitchFamily="2" charset="-122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3. 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网上直报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后，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寄</a:t>
            </a:r>
            <a:r>
              <a:rPr lang="zh-CN" altLang="en-US" sz="2800" b="1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送纸质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报表（加盖公章）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给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各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区</a:t>
            </a:r>
            <a:endParaRPr lang="en-US" altLang="zh-CN" sz="2800" b="1" dirty="0" smtClean="0">
              <a:solidFill>
                <a:schemeClr val="bg1">
                  <a:lumMod val="95000"/>
                </a:schemeClr>
              </a:solidFill>
              <a:latin typeface="宋体" pitchFamily="2" charset="-122"/>
              <a:ea typeface="宋体" pitchFamily="2" charset="-122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   统计局，并留底备查。</a:t>
            </a:r>
            <a:endParaRPr lang="en-US" altLang="zh-CN" sz="2800" b="1" dirty="0" smtClean="0">
              <a:solidFill>
                <a:schemeClr val="bg1">
                  <a:lumMod val="95000"/>
                </a:schemeClr>
              </a:solidFill>
              <a:latin typeface="宋体" pitchFamily="2" charset="-122"/>
              <a:ea typeface="宋体" pitchFamily="2" charset="-122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4. 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调查表填报数据的计量单位为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千元（保留整数）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。</a:t>
            </a:r>
            <a:endParaRPr lang="en-US" altLang="zh-CN" sz="2800" b="1" dirty="0" smtClean="0">
              <a:solidFill>
                <a:schemeClr val="bg1">
                  <a:lumMod val="95000"/>
                </a:schemeClr>
              </a:solidFill>
              <a:latin typeface="宋体" pitchFamily="2" charset="-122"/>
              <a:ea typeface="宋体" pitchFamily="2" charset="-122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5. 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投入产出调查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注重结构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，填报过程中需抽取原始</a:t>
            </a:r>
            <a:endParaRPr lang="en-US" altLang="zh-CN" sz="2800" b="1" dirty="0" smtClean="0">
              <a:solidFill>
                <a:schemeClr val="bg1">
                  <a:lumMod val="95000"/>
                </a:schemeClr>
              </a:solidFill>
              <a:latin typeface="宋体" pitchFamily="2" charset="-122"/>
              <a:ea typeface="宋体" pitchFamily="2" charset="-122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   记录时要考虑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代表性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。</a:t>
            </a:r>
            <a:endParaRPr lang="en-US" altLang="zh-CN" sz="2800" b="1" dirty="0" smtClean="0">
              <a:solidFill>
                <a:schemeClr val="bg1">
                  <a:lumMod val="95000"/>
                </a:schemeClr>
              </a:solidFill>
              <a:latin typeface="宋体" pitchFamily="2" charset="-122"/>
              <a:ea typeface="宋体" pitchFamily="2" charset="-122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buSzPct val="60000"/>
              <a:tabLst>
                <a:tab pos="299085" algn="l"/>
                <a:tab pos="299720" algn="l"/>
              </a:tabLst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6.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 </a:t>
            </a:r>
            <a:r>
              <a:rPr lang="zh-CN" altLang="en-US" sz="2800" b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  <a:cs typeface="Microsoft JhengHei"/>
              </a:rPr>
              <a:t>其他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宋体" pitchFamily="2" charset="-122"/>
                <a:ea typeface="宋体" pitchFamily="2" charset="-122"/>
                <a:cs typeface="Microsoft JhengHei"/>
              </a:rPr>
              <a:t>项的填报。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latin typeface="宋体" pitchFamily="2" charset="-122"/>
              <a:ea typeface="宋体" pitchFamily="2" charset="-122"/>
              <a:cs typeface="Microsoft JhengHei"/>
            </a:endParaRPr>
          </a:p>
          <a:p>
            <a:pPr marL="12700">
              <a:lnSpc>
                <a:spcPct val="100000"/>
              </a:lnSpc>
              <a:tabLst>
                <a:tab pos="323215" algn="l"/>
              </a:tabLst>
            </a:pPr>
            <a:endParaRPr sz="2000" dirty="0">
              <a:latin typeface="黑体" panose="02010609060101010101" pitchFamily="49" charset="-122"/>
              <a:ea typeface="黑体" panose="02010609060101010101" pitchFamily="49" charset="-122"/>
              <a:cs typeface="SimSu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96570" y="390390"/>
            <a:ext cx="2903359" cy="861774"/>
          </a:xfrm>
          <a:prstGeom prst="rect">
            <a:avLst/>
          </a:prstGeom>
          <a:noFill/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zh-CN" altLang="en-US" sz="5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注意事项</a:t>
            </a:r>
            <a:endParaRPr lang="zh-CN" altLang="en-US" sz="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784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804261228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507"/>
            <a:ext cx="9144000" cy="6356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80426123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576262"/>
            <a:ext cx="9067800" cy="5705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024" y="558140"/>
            <a:ext cx="7398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08000" algn="just"/>
            <a:r>
              <a:rPr lang="zh-CN" altLang="en-US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投入产出调查是按国务院要求开展的一项重要的国情国力调查。我国从</a:t>
            </a:r>
            <a:r>
              <a:rPr lang="en-US" altLang="zh-CN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1987</a:t>
            </a:r>
            <a:r>
              <a:rPr lang="zh-CN" altLang="en-US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年开始，</a:t>
            </a:r>
            <a:r>
              <a:rPr lang="zh-CN" altLang="en-US" sz="4000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每五年</a:t>
            </a:r>
            <a:r>
              <a:rPr lang="zh-CN" altLang="en-US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（逢</a:t>
            </a:r>
            <a:r>
              <a:rPr lang="en-US" altLang="zh-CN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、逢</a:t>
            </a:r>
            <a:r>
              <a:rPr lang="en-US" altLang="zh-CN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年份）进行一次全国投入产出调查。本次调查为全国</a:t>
            </a:r>
            <a:r>
              <a:rPr lang="zh-CN" altLang="en-US" sz="4000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第七次</a:t>
            </a:r>
            <a:r>
              <a:rPr lang="zh-CN" altLang="en-US" sz="4000" b="1" dirty="0" smtClean="0">
                <a:solidFill>
                  <a:srgbClr val="FFE42D"/>
                </a:solidFill>
                <a:latin typeface="楷体" pitchFamily="49" charset="-122"/>
                <a:ea typeface="楷体" pitchFamily="49" charset="-122"/>
              </a:rPr>
              <a:t>投入产出调查，用以系统反映国民经济各部门之间的经济技术联系，量化国民经济结构和重要比例关系。</a:t>
            </a:r>
            <a:endParaRPr lang="zh-CN" altLang="en-US" sz="4000" b="1" dirty="0">
              <a:solidFill>
                <a:srgbClr val="FFE42D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854832" y="1631722"/>
            <a:ext cx="5880846" cy="3106232"/>
          </a:xfrm>
        </p:spPr>
        <p:txBody>
          <a:bodyPr>
            <a:normAutofit/>
          </a:bodyPr>
          <a:lstStyle/>
          <a:p>
            <a:r>
              <a:rPr lang="zh-CN" altLang="en-US" sz="88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 谢！</a:t>
            </a:r>
            <a:endParaRPr lang="zh-CN" altLang="en-US" sz="88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6796" y="2638692"/>
            <a:ext cx="48125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2.</a:t>
            </a:r>
            <a:r>
              <a:rPr lang="zh-CN" altLang="en-US" sz="6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范围与内容</a:t>
            </a:r>
            <a:endParaRPr lang="zh-CN" altLang="en-US" sz="60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16748" y="1070587"/>
            <a:ext cx="8299739" cy="4605819"/>
          </a:xfrm>
        </p:spPr>
        <p:txBody>
          <a:bodyPr>
            <a:noAutofit/>
          </a:bodyPr>
          <a:lstStyle/>
          <a:p>
            <a:pPr marL="176213" indent="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调查</a:t>
            </a:r>
            <a:r>
              <a:rPr lang="zh-CN" altLang="en-US" sz="32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范围：</a:t>
            </a:r>
            <a:r>
              <a:rPr lang="zh-CN" altLang="zh-CN" sz="32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本</a:t>
            </a:r>
            <a:r>
              <a:rPr lang="zh-CN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市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从事批发和零售业、住宿业、餐饮业经营活动</a:t>
            </a:r>
            <a:r>
              <a:rPr lang="zh-CN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的重点调查单位</a:t>
            </a:r>
            <a:endParaRPr lang="zh-CN" altLang="zh-CN" sz="3200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marL="176213" indent="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调查内容：</a:t>
            </a:r>
            <a:r>
              <a:rPr lang="zh-CN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被调查</a:t>
            </a:r>
            <a:r>
              <a:rPr lang="zh-CN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经营活动过程发生的</a:t>
            </a:r>
            <a:r>
              <a:rPr lang="zh-CN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各项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收支</a:t>
            </a:r>
            <a:r>
              <a:rPr lang="zh-CN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及其</a:t>
            </a:r>
            <a:r>
              <a:rPr lang="zh-CN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zh-CN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情况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0557" y="2638691"/>
            <a:ext cx="40991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3.</a:t>
            </a:r>
            <a:r>
              <a:rPr lang="zh-CN" altLang="en-US" sz="6000" dirty="0" smtClean="0">
                <a:solidFill>
                  <a:srgbClr val="CCFFFF"/>
                </a:solidFill>
                <a:latin typeface="华文行楷" pitchFamily="2" charset="-122"/>
                <a:ea typeface="华文行楷" pitchFamily="2" charset="-122"/>
              </a:rPr>
              <a:t> 时间要求</a:t>
            </a:r>
            <a:endParaRPr lang="zh-CN" altLang="en-US" sz="6000" dirty="0">
              <a:solidFill>
                <a:srgbClr val="CCFF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428623" y="809330"/>
            <a:ext cx="8050358" cy="53420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6213" lvl="0" algn="just" defTabSz="914354">
              <a:spcBef>
                <a:spcPts val="1000"/>
              </a:spcBef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调查表指标：</a:t>
            </a:r>
            <a:r>
              <a:rPr kumimoji="0" lang="zh-CN" altLang="en-US" sz="32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本次调查的时期指标是指</a:t>
            </a:r>
            <a:r>
              <a:rPr kumimoji="0" lang="en-US" altLang="zh-CN" sz="32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2017</a:t>
            </a:r>
            <a:r>
              <a:rPr kumimoji="0" lang="zh-CN" altLang="en-US" sz="32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年全年，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比如成本费用指标是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2017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年全年企业生产经营活动中发生的成本费用</a:t>
            </a:r>
            <a:r>
              <a:rPr kumimoji="0" lang="zh-CN" altLang="en-US" sz="32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；时点指标是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2017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年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月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31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日，比如全部从业人员年平均人数即为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2017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年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月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日及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月</a:t>
            </a:r>
            <a:r>
              <a:rPr lang="en-US" altLang="zh-CN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31</a:t>
            </a:r>
            <a:r>
              <a:rPr lang="zh-CN" altLang="en-US" sz="32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日时点的平均人数。</a:t>
            </a:r>
            <a:endParaRPr lang="zh-CN" altLang="zh-CN" sz="3200" kern="1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marL="176213" lvl="0" defTabSz="914354">
              <a:lnSpc>
                <a:spcPct val="200000"/>
              </a:lnSpc>
              <a:spcBef>
                <a:spcPts val="1000"/>
              </a:spcBef>
              <a:buClr>
                <a:srgbClr val="FFFF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200" b="1" dirty="0" smtClean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平台开网时间：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6213" marR="0" lvl="0" indent="0" algn="l" defTabSz="914354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报送截止时间：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2018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10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日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d2fba1b7-9b25-448d-a367-6b998ced8350"/>
</p:tagLst>
</file>

<file path=ppt/theme/theme1.xml><?xml version="1.0" encoding="utf-8"?>
<a:theme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0000"/>
      </a:accent1>
      <a:accent2>
        <a:srgbClr val="747474"/>
      </a:accent2>
      <a:accent3>
        <a:srgbClr val="232323"/>
      </a:accent3>
      <a:accent4>
        <a:srgbClr val="B4B4B4"/>
      </a:accent4>
      <a:accent5>
        <a:srgbClr val="888888"/>
      </a:accent5>
      <a:accent6>
        <a:srgbClr val="4B4B4B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4448</TotalTime>
  <Words>2876</Words>
  <Application>Microsoft Office PowerPoint</Application>
  <PresentationFormat>全屏显示(4:3)</PresentationFormat>
  <Paragraphs>330</Paragraphs>
  <Slides>50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主题5</vt:lpstr>
      <vt:lpstr>投入产出调查方案培训</vt:lpstr>
      <vt:lpstr>幻灯片 2</vt:lpstr>
      <vt:lpstr>总体说明</vt:lpstr>
      <vt:lpstr>幻灯片 4</vt:lpstr>
      <vt:lpstr>幻灯片 5</vt:lpstr>
      <vt:lpstr>幻灯片 6</vt:lpstr>
      <vt:lpstr>幻灯片 7</vt:lpstr>
      <vt:lpstr>幻灯片 8</vt:lpstr>
      <vt:lpstr>幻灯片 9</vt:lpstr>
      <vt:lpstr>4.主要表式</vt:lpstr>
      <vt:lpstr>批发和零售业</vt:lpstr>
      <vt:lpstr>住宿业</vt:lpstr>
      <vt:lpstr>餐饮业</vt:lpstr>
      <vt:lpstr>5. 填报原则</vt:lpstr>
      <vt:lpstr>幻灯片 15</vt:lpstr>
      <vt:lpstr>调查表式 及填报说明</vt:lpstr>
      <vt:lpstr>幻灯片 17</vt:lpstr>
      <vt:lpstr>幻灯片 18</vt:lpstr>
      <vt:lpstr>投101表  调查表式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注意事项</vt:lpstr>
      <vt:lpstr>幻灯片 47</vt:lpstr>
      <vt:lpstr>幻灯片 48</vt:lpstr>
      <vt:lpstr>幻灯片 49</vt:lpstr>
      <vt:lpstr>谢 谢！</vt:lpstr>
    </vt:vector>
  </TitlesOfParts>
  <Manager>iSlide</Manager>
  <Company>iSlide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USER-</cp:lastModifiedBy>
  <cp:revision>497</cp:revision>
  <cp:lastPrinted>2017-10-22T16:00:00Z</cp:lastPrinted>
  <dcterms:created xsi:type="dcterms:W3CDTF">2017-10-22T16:00:00Z</dcterms:created>
  <dcterms:modified xsi:type="dcterms:W3CDTF">2018-05-18T05:10:56Z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