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67"/>
  </p:notesMasterIdLst>
  <p:handoutMasterIdLst>
    <p:handoutMasterId r:id="rId68"/>
  </p:handoutMasterIdLst>
  <p:sldIdLst>
    <p:sldId id="256" r:id="rId2"/>
    <p:sldId id="625" r:id="rId3"/>
    <p:sldId id="627" r:id="rId4"/>
    <p:sldId id="628" r:id="rId5"/>
    <p:sldId id="638" r:id="rId6"/>
    <p:sldId id="641" r:id="rId7"/>
    <p:sldId id="629" r:id="rId8"/>
    <p:sldId id="533" r:id="rId9"/>
    <p:sldId id="548" r:id="rId10"/>
    <p:sldId id="547" r:id="rId11"/>
    <p:sldId id="543" r:id="rId12"/>
    <p:sldId id="549" r:id="rId13"/>
    <p:sldId id="545" r:id="rId14"/>
    <p:sldId id="540" r:id="rId15"/>
    <p:sldId id="541" r:id="rId16"/>
    <p:sldId id="544" r:id="rId17"/>
    <p:sldId id="546" r:id="rId18"/>
    <p:sldId id="528" r:id="rId19"/>
    <p:sldId id="550" r:id="rId20"/>
    <p:sldId id="553" r:id="rId21"/>
    <p:sldId id="551" r:id="rId22"/>
    <p:sldId id="552" r:id="rId23"/>
    <p:sldId id="554" r:id="rId24"/>
    <p:sldId id="637" r:id="rId25"/>
    <p:sldId id="631" r:id="rId26"/>
    <p:sldId id="646" r:id="rId27"/>
    <p:sldId id="650" r:id="rId28"/>
    <p:sldId id="691" r:id="rId29"/>
    <p:sldId id="651" r:id="rId30"/>
    <p:sldId id="692" r:id="rId31"/>
    <p:sldId id="652" r:id="rId32"/>
    <p:sldId id="656" r:id="rId33"/>
    <p:sldId id="654" r:id="rId34"/>
    <p:sldId id="657" r:id="rId35"/>
    <p:sldId id="659" r:id="rId36"/>
    <p:sldId id="660" r:id="rId37"/>
    <p:sldId id="636" r:id="rId38"/>
    <p:sldId id="661" r:id="rId39"/>
    <p:sldId id="645" r:id="rId40"/>
    <p:sldId id="605" r:id="rId41"/>
    <p:sldId id="666" r:id="rId42"/>
    <p:sldId id="667" r:id="rId43"/>
    <p:sldId id="668" r:id="rId44"/>
    <p:sldId id="669" r:id="rId45"/>
    <p:sldId id="670" r:id="rId46"/>
    <p:sldId id="671" r:id="rId47"/>
    <p:sldId id="672" r:id="rId48"/>
    <p:sldId id="673" r:id="rId49"/>
    <p:sldId id="674" r:id="rId50"/>
    <p:sldId id="675" r:id="rId51"/>
    <p:sldId id="676" r:id="rId52"/>
    <p:sldId id="677" r:id="rId53"/>
    <p:sldId id="678" r:id="rId54"/>
    <p:sldId id="680" r:id="rId55"/>
    <p:sldId id="682" r:id="rId56"/>
    <p:sldId id="683" r:id="rId57"/>
    <p:sldId id="684" r:id="rId58"/>
    <p:sldId id="685" r:id="rId59"/>
    <p:sldId id="686" r:id="rId60"/>
    <p:sldId id="690" r:id="rId61"/>
    <p:sldId id="538" r:id="rId62"/>
    <p:sldId id="539" r:id="rId63"/>
    <p:sldId id="261" r:id="rId64"/>
    <p:sldId id="626" r:id="rId65"/>
    <p:sldId id="585" r:id="rId66"/>
  </p:sldIdLst>
  <p:sldSz cx="9144000" cy="6858000" type="screen4x3"/>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78C8"/>
    <a:srgbClr val="0099FF"/>
    <a:srgbClr val="C00000"/>
    <a:srgbClr val="FF99FF"/>
    <a:srgbClr val="9933FF"/>
    <a:srgbClr val="FFE42D"/>
    <a:srgbClr val="FFC8FF"/>
    <a:srgbClr val="CCFF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0" autoAdjust="0"/>
    <p:restoredTop sz="91505" autoAdjust="0"/>
  </p:normalViewPr>
  <p:slideViewPr>
    <p:cSldViewPr snapToGrid="0">
      <p:cViewPr>
        <p:scale>
          <a:sx n="80" d="100"/>
          <a:sy n="80" d="100"/>
        </p:scale>
        <p:origin x="-1554" y="-108"/>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A4F57-35CE-42BE-A567-C21AF1B86921}" type="datetimeFigureOut">
              <a:rPr lang="zh-CN" altLang="en-US" smtClean="0"/>
              <a:pPr/>
              <a:t>2018/5/18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8E4F20-2FCA-438C-90F4-3D5384133A4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2018/5/18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extLst>
      <p:ext uri="{BB962C8B-B14F-4D97-AF65-F5344CB8AC3E}">
        <p14:creationId xmlns:p14="http://schemas.microsoft.com/office/powerpoint/2010/main" xmlns=""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dirty="0" smtClean="0"/>
          </a:p>
        </p:txBody>
      </p:sp>
      <p:sp>
        <p:nvSpPr>
          <p:cNvPr id="7885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3613" eaLnBrk="0" hangingPunct="0">
              <a:defRPr sz="1600">
                <a:solidFill>
                  <a:srgbClr val="FF3300"/>
                </a:solidFill>
                <a:latin typeface="Times New Roman" panose="02020603050405020304" pitchFamily="18" charset="0"/>
                <a:ea typeface="华文新魏" panose="02010800040101010101" pitchFamily="2" charset="-122"/>
              </a:defRPr>
            </a:lvl1pPr>
            <a:lvl2pPr marL="742950" indent="-285750" defTabSz="963613" eaLnBrk="0" hangingPunct="0">
              <a:defRPr sz="1600">
                <a:solidFill>
                  <a:srgbClr val="FF3300"/>
                </a:solidFill>
                <a:latin typeface="Times New Roman" panose="02020603050405020304" pitchFamily="18" charset="0"/>
                <a:ea typeface="华文新魏" panose="02010800040101010101" pitchFamily="2" charset="-122"/>
              </a:defRPr>
            </a:lvl2pPr>
            <a:lvl3pPr marL="1143000" indent="-228600" defTabSz="963613" eaLnBrk="0" hangingPunct="0">
              <a:defRPr sz="1600">
                <a:solidFill>
                  <a:srgbClr val="FF3300"/>
                </a:solidFill>
                <a:latin typeface="Times New Roman" panose="02020603050405020304" pitchFamily="18" charset="0"/>
                <a:ea typeface="华文新魏" panose="02010800040101010101" pitchFamily="2" charset="-122"/>
              </a:defRPr>
            </a:lvl3pPr>
            <a:lvl4pPr marL="1600200" indent="-228600" defTabSz="963613" eaLnBrk="0" hangingPunct="0">
              <a:defRPr sz="1600">
                <a:solidFill>
                  <a:srgbClr val="FF3300"/>
                </a:solidFill>
                <a:latin typeface="Times New Roman" panose="02020603050405020304" pitchFamily="18" charset="0"/>
                <a:ea typeface="华文新魏" panose="02010800040101010101" pitchFamily="2" charset="-122"/>
              </a:defRPr>
            </a:lvl4pPr>
            <a:lvl5pPr marL="2057400" indent="-228600" defTabSz="963613" eaLnBrk="0" hangingPunct="0">
              <a:defRPr sz="1600">
                <a:solidFill>
                  <a:srgbClr val="FF3300"/>
                </a:solidFill>
                <a:latin typeface="Times New Roman" panose="02020603050405020304" pitchFamily="18" charset="0"/>
                <a:ea typeface="华文新魏" panose="02010800040101010101" pitchFamily="2" charset="-122"/>
              </a:defRPr>
            </a:lvl5pPr>
            <a:lvl6pPr marL="2514600" indent="-228600" defTabSz="963613" eaLnBrk="0" fontAlgn="base" hangingPunct="0">
              <a:spcBef>
                <a:spcPct val="0"/>
              </a:spcBef>
              <a:spcAft>
                <a:spcPct val="0"/>
              </a:spcAft>
              <a:buFont typeface="Arial" panose="020B0604020202020204" pitchFamily="34" charset="0"/>
              <a:defRPr sz="1600">
                <a:solidFill>
                  <a:srgbClr val="FF3300"/>
                </a:solidFill>
                <a:latin typeface="Times New Roman" panose="02020603050405020304" pitchFamily="18" charset="0"/>
                <a:ea typeface="华文新魏" panose="02010800040101010101" pitchFamily="2" charset="-122"/>
              </a:defRPr>
            </a:lvl6pPr>
            <a:lvl7pPr marL="2971800" indent="-228600" defTabSz="963613" eaLnBrk="0" fontAlgn="base" hangingPunct="0">
              <a:spcBef>
                <a:spcPct val="0"/>
              </a:spcBef>
              <a:spcAft>
                <a:spcPct val="0"/>
              </a:spcAft>
              <a:buFont typeface="Arial" panose="020B0604020202020204" pitchFamily="34" charset="0"/>
              <a:defRPr sz="1600">
                <a:solidFill>
                  <a:srgbClr val="FF3300"/>
                </a:solidFill>
                <a:latin typeface="Times New Roman" panose="02020603050405020304" pitchFamily="18" charset="0"/>
                <a:ea typeface="华文新魏" panose="02010800040101010101" pitchFamily="2" charset="-122"/>
              </a:defRPr>
            </a:lvl7pPr>
            <a:lvl8pPr marL="3429000" indent="-228600" defTabSz="963613" eaLnBrk="0" fontAlgn="base" hangingPunct="0">
              <a:spcBef>
                <a:spcPct val="0"/>
              </a:spcBef>
              <a:spcAft>
                <a:spcPct val="0"/>
              </a:spcAft>
              <a:buFont typeface="Arial" panose="020B0604020202020204" pitchFamily="34" charset="0"/>
              <a:defRPr sz="1600">
                <a:solidFill>
                  <a:srgbClr val="FF3300"/>
                </a:solidFill>
                <a:latin typeface="Times New Roman" panose="02020603050405020304" pitchFamily="18" charset="0"/>
                <a:ea typeface="华文新魏" panose="02010800040101010101" pitchFamily="2" charset="-122"/>
              </a:defRPr>
            </a:lvl8pPr>
            <a:lvl9pPr marL="3886200" indent="-228600" defTabSz="963613" eaLnBrk="0" fontAlgn="base" hangingPunct="0">
              <a:spcBef>
                <a:spcPct val="0"/>
              </a:spcBef>
              <a:spcAft>
                <a:spcPct val="0"/>
              </a:spcAft>
              <a:buFont typeface="Arial" panose="020B0604020202020204" pitchFamily="34" charset="0"/>
              <a:defRPr sz="1600">
                <a:solidFill>
                  <a:srgbClr val="FF3300"/>
                </a:solidFill>
                <a:latin typeface="Times New Roman" panose="02020603050405020304" pitchFamily="18" charset="0"/>
                <a:ea typeface="华文新魏" panose="02010800040101010101" pitchFamily="2" charset="-122"/>
              </a:defRPr>
            </a:lvl9pPr>
          </a:lstStyle>
          <a:p>
            <a:pPr eaLnBrk="1" hangingPunct="1"/>
            <a:fld id="{29FA1A96-91E2-45C1-9C8B-E568494B7246}" type="slidenum">
              <a:rPr lang="zh-CN" altLang="en-US" sz="1200">
                <a:solidFill>
                  <a:schemeClr val="tx1"/>
                </a:solidFill>
                <a:ea typeface="宋体" panose="02010600030101010101" pitchFamily="2" charset="-122"/>
              </a:rPr>
              <a:pPr eaLnBrk="1" hangingPunct="1"/>
              <a:t>6</a:t>
            </a:fld>
            <a:endParaRPr lang="zh-CN" altLang="en-US" sz="1200">
              <a:solidFill>
                <a:schemeClr val="tx1"/>
              </a:solidFill>
              <a:ea typeface="宋体" panose="02010600030101010101" pitchFamily="2" charset="-122"/>
            </a:endParaRPr>
          </a:p>
        </p:txBody>
      </p:sp>
    </p:spTree>
    <p:extLst>
      <p:ext uri="{BB962C8B-B14F-4D97-AF65-F5344CB8AC3E}">
        <p14:creationId xmlns:p14="http://schemas.microsoft.com/office/powerpoint/2010/main" xmlns="" val="312180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40458B"/>
                </a:solidFill>
                <a:latin typeface="SimSun"/>
                <a:cs typeface="SimSun"/>
              </a:rPr>
              <a:t>《</a:t>
            </a:r>
            <a:r>
              <a:rPr lang="zh-CN" altLang="en-US" sz="1200" spc="-15" dirty="0">
                <a:solidFill>
                  <a:srgbClr val="40458B"/>
                </a:solidFill>
                <a:latin typeface="SimSun"/>
                <a:cs typeface="SimSun"/>
              </a:rPr>
              <a:t>规</a:t>
            </a:r>
            <a:r>
              <a:rPr lang="zh-CN" altLang="en-US" sz="1200" dirty="0">
                <a:solidFill>
                  <a:srgbClr val="40458B"/>
                </a:solidFill>
                <a:latin typeface="SimSun"/>
                <a:cs typeface="SimSun"/>
              </a:rPr>
              <a:t>模</a:t>
            </a:r>
            <a:r>
              <a:rPr lang="zh-CN" altLang="en-US" sz="1200" spc="-15" dirty="0">
                <a:solidFill>
                  <a:srgbClr val="40458B"/>
                </a:solidFill>
                <a:latin typeface="SimSun"/>
                <a:cs typeface="SimSun"/>
              </a:rPr>
              <a:t>以</a:t>
            </a:r>
            <a:r>
              <a:rPr lang="zh-CN" altLang="en-US" sz="1200" dirty="0">
                <a:solidFill>
                  <a:srgbClr val="40458B"/>
                </a:solidFill>
                <a:latin typeface="SimSun"/>
                <a:cs typeface="SimSun"/>
              </a:rPr>
              <a:t>上工业</a:t>
            </a:r>
            <a:r>
              <a:rPr lang="zh-CN" altLang="en-US" sz="1200" spc="-15" dirty="0">
                <a:solidFill>
                  <a:srgbClr val="40458B"/>
                </a:solidFill>
                <a:latin typeface="SimSun"/>
                <a:cs typeface="SimSun"/>
              </a:rPr>
              <a:t>企</a:t>
            </a:r>
            <a:r>
              <a:rPr lang="zh-CN" altLang="en-US" sz="1200" dirty="0">
                <a:solidFill>
                  <a:srgbClr val="40458B"/>
                </a:solidFill>
                <a:latin typeface="SimSun"/>
                <a:cs typeface="SimSun"/>
              </a:rPr>
              <a:t>业</a:t>
            </a:r>
            <a:r>
              <a:rPr lang="zh-CN" altLang="en-US" sz="1200" spc="-15" dirty="0">
                <a:solidFill>
                  <a:srgbClr val="40458B"/>
                </a:solidFill>
                <a:latin typeface="SimSun"/>
                <a:cs typeface="SimSun"/>
              </a:rPr>
              <a:t>产</a:t>
            </a:r>
            <a:r>
              <a:rPr lang="zh-CN" altLang="en-US" sz="1200" dirty="0">
                <a:solidFill>
                  <a:srgbClr val="40458B"/>
                </a:solidFill>
                <a:latin typeface="SimSun"/>
                <a:cs typeface="SimSun"/>
              </a:rPr>
              <a:t>品制造</a:t>
            </a:r>
            <a:r>
              <a:rPr lang="zh-CN" altLang="en-US" sz="1200" spc="-15" dirty="0">
                <a:solidFill>
                  <a:srgbClr val="40458B"/>
                </a:solidFill>
                <a:latin typeface="SimSun"/>
                <a:cs typeface="SimSun"/>
              </a:rPr>
              <a:t>成</a:t>
            </a:r>
            <a:r>
              <a:rPr lang="zh-CN" altLang="en-US" sz="1200" dirty="0">
                <a:solidFill>
                  <a:srgbClr val="40458B"/>
                </a:solidFill>
                <a:latin typeface="SimSun"/>
                <a:cs typeface="SimSun"/>
              </a:rPr>
              <a:t>本</a:t>
            </a:r>
            <a:r>
              <a:rPr lang="zh-CN" altLang="en-US" sz="1200" spc="-15" dirty="0">
                <a:solidFill>
                  <a:srgbClr val="40458B"/>
                </a:solidFill>
                <a:latin typeface="SimSun"/>
                <a:cs typeface="SimSun"/>
              </a:rPr>
              <a:t>构</a:t>
            </a:r>
            <a:r>
              <a:rPr lang="zh-CN" altLang="en-US" sz="1200" dirty="0">
                <a:solidFill>
                  <a:srgbClr val="40458B"/>
                </a:solidFill>
                <a:latin typeface="SimSun"/>
                <a:cs typeface="SimSun"/>
              </a:rPr>
              <a:t>成表</a:t>
            </a:r>
            <a:r>
              <a:rPr lang="en-US" altLang="zh-CN" sz="1200" dirty="0">
                <a:solidFill>
                  <a:srgbClr val="40458B"/>
                </a:solidFill>
                <a:latin typeface="SimSun"/>
                <a:cs typeface="SimSun"/>
              </a:rPr>
              <a:t>》</a:t>
            </a:r>
            <a:r>
              <a:rPr lang="zh-CN" altLang="en-US" sz="1200" dirty="0">
                <a:solidFill>
                  <a:srgbClr val="40458B"/>
                </a:solidFill>
                <a:latin typeface="SimSun"/>
                <a:cs typeface="SimSun"/>
              </a:rPr>
              <a:t>，培训手册</a:t>
            </a:r>
            <a:r>
              <a:rPr lang="en-US" altLang="zh-CN" sz="1200" dirty="0">
                <a:solidFill>
                  <a:srgbClr val="40458B"/>
                </a:solidFill>
                <a:latin typeface="SimSun"/>
                <a:cs typeface="SimSun"/>
              </a:rPr>
              <a:t>27</a:t>
            </a:r>
            <a:r>
              <a:rPr lang="zh-CN" altLang="en-US" sz="1200" dirty="0">
                <a:solidFill>
                  <a:srgbClr val="40458B"/>
                </a:solidFill>
                <a:latin typeface="SimSun"/>
                <a:cs typeface="SimSun"/>
              </a:rPr>
              <a:t>页。</a:t>
            </a:r>
            <a:endParaRPr lang="en-US" altLang="zh-CN" sz="1200" dirty="0">
              <a:solidFill>
                <a:srgbClr val="40458B"/>
              </a:solidFill>
              <a:latin typeface="SimSun"/>
              <a:cs typeface="SimSun"/>
            </a:endParaRPr>
          </a:p>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13</a:t>
            </a:fld>
            <a:endParaRPr lang="zh-CN" altLang="en-US"/>
          </a:p>
        </p:txBody>
      </p:sp>
    </p:spTree>
    <p:extLst>
      <p:ext uri="{BB962C8B-B14F-4D97-AF65-F5344CB8AC3E}">
        <p14:creationId xmlns:p14="http://schemas.microsoft.com/office/powerpoint/2010/main" xmlns="" val="141177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dirty="0">
                <a:solidFill>
                  <a:srgbClr val="40458B"/>
                </a:solidFill>
                <a:latin typeface="Microsoft YaHei"/>
                <a:cs typeface="Microsoft YaHei"/>
              </a:rPr>
              <a:t>样本标识：地方统计机构对调查样本是否是“四上”企业、“四下”企业、“是否有新经济活动”等进行标识 ，根据需要由国家局导入或者自行导入。标识由统计机构在选点时确定，被调查单位无修改权限，标识的修改权限，由导入级别决定。</a:t>
            </a:r>
            <a:endParaRPr lang="zh-CN" altLang="en-US" sz="1200" dirty="0">
              <a:latin typeface="Microsoft YaHei"/>
              <a:cs typeface="Microsoft YaHei"/>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21</a:t>
            </a:fld>
            <a:endParaRPr lang="zh-CN" altLang="en-US"/>
          </a:p>
        </p:txBody>
      </p:sp>
    </p:spTree>
    <p:extLst>
      <p:ext uri="{BB962C8B-B14F-4D97-AF65-F5344CB8AC3E}">
        <p14:creationId xmlns:p14="http://schemas.microsoft.com/office/powerpoint/2010/main" xmlns="" val="403563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eaLnBrk="1" hangingPunct="1">
              <a:spcBef>
                <a:spcPct val="0"/>
              </a:spcBef>
            </a:pPr>
            <a:r>
              <a:rPr lang="zh-CN" altLang="en-US" dirty="0"/>
              <a:t>一般来说成本构成、期间费用，利润表所有指标，四上企业直接从各个专业联网直报企业直接取过来，但是</a:t>
            </a:r>
            <a:r>
              <a:rPr lang="zh-CN" altLang="en-US" b="1" dirty="0"/>
              <a:t>新经济产值</a:t>
            </a:r>
            <a:r>
              <a:rPr lang="zh-CN" altLang="en-US" dirty="0"/>
              <a:t>，需要填报。</a:t>
            </a:r>
            <a:endParaRPr lang="en-US" altLang="zh-CN"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22</a:t>
            </a:fld>
            <a:endParaRPr lang="zh-CN" altLang="en-US"/>
          </a:p>
        </p:txBody>
      </p:sp>
    </p:spTree>
    <p:extLst>
      <p:ext uri="{BB962C8B-B14F-4D97-AF65-F5344CB8AC3E}">
        <p14:creationId xmlns:p14="http://schemas.microsoft.com/office/powerpoint/2010/main" xmlns="" val="254292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35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61</a:t>
            </a:fld>
            <a:endParaRPr lang="zh-CN" altLang="en-US"/>
          </a:p>
        </p:txBody>
      </p:sp>
    </p:spTree>
    <p:extLst>
      <p:ext uri="{BB962C8B-B14F-4D97-AF65-F5344CB8AC3E}">
        <p14:creationId xmlns:p14="http://schemas.microsoft.com/office/powerpoint/2010/main" xmlns="" val="371324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00" name="矩形 199">
            <a:extLst>
              <a:ext uri="{FF2B5EF4-FFF2-40B4-BE49-F238E27FC236}">
                <a16:creationId xmlns:a16="http://schemas.microsoft.com/office/drawing/2014/main" xmlns="" id="{7D65BE08-9C38-4C82-9608-C78CC9A2E677}"/>
              </a:ext>
            </a:extLst>
          </p:cNvPr>
          <p:cNvSpPr/>
          <p:nvPr userDrawn="1"/>
        </p:nvSpPr>
        <p:spPr>
          <a:xfrm rot="10800000">
            <a:off x="0" y="0"/>
            <a:ext cx="9144000" cy="6858000"/>
          </a:xfrm>
          <a:prstGeom prst="rect">
            <a:avLst/>
          </a:prstGeom>
          <a:blipFill>
            <a:blip r:embed="rId2" cstate="print"/>
            <a:srcRect/>
            <a:stretch>
              <a:fillRect t="-8797" b="-87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01" name="组合 200">
            <a:extLst>
              <a:ext uri="{FF2B5EF4-FFF2-40B4-BE49-F238E27FC236}">
                <a16:creationId xmlns:a16="http://schemas.microsoft.com/office/drawing/2014/main" xmlns="" id="{AB73E25C-80D2-46E4-8AF6-D2F15B141903}"/>
              </a:ext>
            </a:extLst>
          </p:cNvPr>
          <p:cNvGrpSpPr/>
          <p:nvPr userDrawn="1"/>
        </p:nvGrpSpPr>
        <p:grpSpPr>
          <a:xfrm>
            <a:off x="1026998" y="0"/>
            <a:ext cx="7770497" cy="6858000"/>
            <a:chOff x="15513050" y="-365126"/>
            <a:chExt cx="7786688" cy="6872289"/>
          </a:xfrm>
        </p:grpSpPr>
        <p:sp>
          <p:nvSpPr>
            <p:cNvPr id="202" name="Freeform 161">
              <a:extLst>
                <a:ext uri="{FF2B5EF4-FFF2-40B4-BE49-F238E27FC236}">
                  <a16:creationId xmlns:a16="http://schemas.microsoft.com/office/drawing/2014/main" xmlns="" id="{74C75243-31CC-4F85-8555-F0518E550606}"/>
                </a:ext>
              </a:extLst>
            </p:cNvPr>
            <p:cNvSpPr>
              <a:spLocks/>
            </p:cNvSpPr>
            <p:nvPr/>
          </p:nvSpPr>
          <p:spPr bwMode="auto">
            <a:xfrm>
              <a:off x="17467263" y="3092450"/>
              <a:ext cx="376238" cy="641350"/>
            </a:xfrm>
            <a:custGeom>
              <a:avLst/>
              <a:gdLst>
                <a:gd name="T0" fmla="*/ 1 w 140"/>
                <a:gd name="T1" fmla="*/ 0 h 240"/>
                <a:gd name="T2" fmla="*/ 0 w 140"/>
                <a:gd name="T3" fmla="*/ 0 h 240"/>
                <a:gd name="T4" fmla="*/ 138 w 140"/>
                <a:gd name="T5" fmla="*/ 240 h 240"/>
                <a:gd name="T6" fmla="*/ 140 w 140"/>
                <a:gd name="T7" fmla="*/ 240 h 240"/>
                <a:gd name="T8" fmla="*/ 1 w 140"/>
                <a:gd name="T9" fmla="*/ 0 h 240"/>
              </a:gdLst>
              <a:ahLst/>
              <a:cxnLst>
                <a:cxn ang="0">
                  <a:pos x="T0" y="T1"/>
                </a:cxn>
                <a:cxn ang="0">
                  <a:pos x="T2" y="T3"/>
                </a:cxn>
                <a:cxn ang="0">
                  <a:pos x="T4" y="T5"/>
                </a:cxn>
                <a:cxn ang="0">
                  <a:pos x="T6" y="T7"/>
                </a:cxn>
                <a:cxn ang="0">
                  <a:pos x="T8" y="T9"/>
                </a:cxn>
              </a:cxnLst>
              <a:rect l="0" t="0" r="r" b="b"/>
              <a:pathLst>
                <a:path w="140" h="240">
                  <a:moveTo>
                    <a:pt x="1" y="0"/>
                  </a:moveTo>
                  <a:cubicBezTo>
                    <a:pt x="1" y="0"/>
                    <a:pt x="0" y="0"/>
                    <a:pt x="0" y="0"/>
                  </a:cubicBezTo>
                  <a:cubicBezTo>
                    <a:pt x="138" y="240"/>
                    <a:pt x="138" y="240"/>
                    <a:pt x="138" y="240"/>
                  </a:cubicBezTo>
                  <a:cubicBezTo>
                    <a:pt x="139" y="240"/>
                    <a:pt x="139" y="240"/>
                    <a:pt x="140" y="24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62">
              <a:extLst>
                <a:ext uri="{FF2B5EF4-FFF2-40B4-BE49-F238E27FC236}">
                  <a16:creationId xmlns:a16="http://schemas.microsoft.com/office/drawing/2014/main" xmlns="" id="{D5816739-B2A1-4FE3-AF8B-C8D0AE025B55}"/>
                </a:ext>
              </a:extLst>
            </p:cNvPr>
            <p:cNvSpPr>
              <a:spLocks/>
            </p:cNvSpPr>
            <p:nvPr/>
          </p:nvSpPr>
          <p:spPr bwMode="auto">
            <a:xfrm>
              <a:off x="16673513" y="3795713"/>
              <a:ext cx="1144588" cy="1328738"/>
            </a:xfrm>
            <a:custGeom>
              <a:avLst/>
              <a:gdLst>
                <a:gd name="T0" fmla="*/ 0 w 428"/>
                <a:gd name="T1" fmla="*/ 496 h 497"/>
                <a:gd name="T2" fmla="*/ 1 w 428"/>
                <a:gd name="T3" fmla="*/ 497 h 497"/>
                <a:gd name="T4" fmla="*/ 428 w 428"/>
                <a:gd name="T5" fmla="*/ 0 h 497"/>
                <a:gd name="T6" fmla="*/ 427 w 428"/>
                <a:gd name="T7" fmla="*/ 0 h 497"/>
                <a:gd name="T8" fmla="*/ 0 w 428"/>
                <a:gd name="T9" fmla="*/ 496 h 497"/>
              </a:gdLst>
              <a:ahLst/>
              <a:cxnLst>
                <a:cxn ang="0">
                  <a:pos x="T0" y="T1"/>
                </a:cxn>
                <a:cxn ang="0">
                  <a:pos x="T2" y="T3"/>
                </a:cxn>
                <a:cxn ang="0">
                  <a:pos x="T4" y="T5"/>
                </a:cxn>
                <a:cxn ang="0">
                  <a:pos x="T6" y="T7"/>
                </a:cxn>
                <a:cxn ang="0">
                  <a:pos x="T8" y="T9"/>
                </a:cxn>
              </a:cxnLst>
              <a:rect l="0" t="0" r="r" b="b"/>
              <a:pathLst>
                <a:path w="428" h="497">
                  <a:moveTo>
                    <a:pt x="0" y="496"/>
                  </a:moveTo>
                  <a:cubicBezTo>
                    <a:pt x="1" y="497"/>
                    <a:pt x="1" y="497"/>
                    <a:pt x="1" y="497"/>
                  </a:cubicBezTo>
                  <a:cubicBezTo>
                    <a:pt x="428" y="0"/>
                    <a:pt x="428" y="0"/>
                    <a:pt x="428" y="0"/>
                  </a:cubicBezTo>
                  <a:cubicBezTo>
                    <a:pt x="428" y="0"/>
                    <a:pt x="427" y="0"/>
                    <a:pt x="427" y="0"/>
                  </a:cubicBezTo>
                  <a:lnTo>
                    <a:pt x="0" y="4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63">
              <a:extLst>
                <a:ext uri="{FF2B5EF4-FFF2-40B4-BE49-F238E27FC236}">
                  <a16:creationId xmlns:a16="http://schemas.microsoft.com/office/drawing/2014/main" xmlns="" id="{4BF64B7C-CDEB-443A-93F5-A231B880FFF6}"/>
                </a:ext>
              </a:extLst>
            </p:cNvPr>
            <p:cNvSpPr>
              <a:spLocks/>
            </p:cNvSpPr>
            <p:nvPr/>
          </p:nvSpPr>
          <p:spPr bwMode="auto">
            <a:xfrm>
              <a:off x="16670338" y="5175250"/>
              <a:ext cx="334963" cy="122238"/>
            </a:xfrm>
            <a:custGeom>
              <a:avLst/>
              <a:gdLst>
                <a:gd name="T0" fmla="*/ 124 w 125"/>
                <a:gd name="T1" fmla="*/ 46 h 46"/>
                <a:gd name="T2" fmla="*/ 125 w 125"/>
                <a:gd name="T3" fmla="*/ 45 h 46"/>
                <a:gd name="T4" fmla="*/ 2 w 125"/>
                <a:gd name="T5" fmla="*/ 0 h 46"/>
                <a:gd name="T6" fmla="*/ 0 w 125"/>
                <a:gd name="T7" fmla="*/ 1 h 46"/>
                <a:gd name="T8" fmla="*/ 124 w 125"/>
                <a:gd name="T9" fmla="*/ 46 h 46"/>
              </a:gdLst>
              <a:ahLst/>
              <a:cxnLst>
                <a:cxn ang="0">
                  <a:pos x="T0" y="T1"/>
                </a:cxn>
                <a:cxn ang="0">
                  <a:pos x="T2" y="T3"/>
                </a:cxn>
                <a:cxn ang="0">
                  <a:pos x="T4" y="T5"/>
                </a:cxn>
                <a:cxn ang="0">
                  <a:pos x="T6" y="T7"/>
                </a:cxn>
                <a:cxn ang="0">
                  <a:pos x="T8" y="T9"/>
                </a:cxn>
              </a:cxnLst>
              <a:rect l="0" t="0" r="r" b="b"/>
              <a:pathLst>
                <a:path w="125" h="46">
                  <a:moveTo>
                    <a:pt x="124" y="46"/>
                  </a:moveTo>
                  <a:cubicBezTo>
                    <a:pt x="124" y="46"/>
                    <a:pt x="125" y="45"/>
                    <a:pt x="125" y="45"/>
                  </a:cubicBezTo>
                  <a:cubicBezTo>
                    <a:pt x="2" y="0"/>
                    <a:pt x="2" y="0"/>
                    <a:pt x="2" y="0"/>
                  </a:cubicBezTo>
                  <a:cubicBezTo>
                    <a:pt x="1" y="1"/>
                    <a:pt x="1" y="1"/>
                    <a:pt x="0" y="1"/>
                  </a:cubicBezTo>
                  <a:lnTo>
                    <a:pt x="124" y="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64">
              <a:extLst>
                <a:ext uri="{FF2B5EF4-FFF2-40B4-BE49-F238E27FC236}">
                  <a16:creationId xmlns:a16="http://schemas.microsoft.com/office/drawing/2014/main" xmlns="" id="{49AACF13-37D1-40B7-9155-2834EE5164B4}"/>
                </a:ext>
              </a:extLst>
            </p:cNvPr>
            <p:cNvSpPr>
              <a:spLocks/>
            </p:cNvSpPr>
            <p:nvPr/>
          </p:nvSpPr>
          <p:spPr bwMode="auto">
            <a:xfrm>
              <a:off x="16721138" y="5338763"/>
              <a:ext cx="304800" cy="1092200"/>
            </a:xfrm>
            <a:custGeom>
              <a:avLst/>
              <a:gdLst>
                <a:gd name="T0" fmla="*/ 113 w 114"/>
                <a:gd name="T1" fmla="*/ 0 h 409"/>
                <a:gd name="T2" fmla="*/ 0 w 114"/>
                <a:gd name="T3" fmla="*/ 409 h 409"/>
                <a:gd name="T4" fmla="*/ 1 w 114"/>
                <a:gd name="T5" fmla="*/ 408 h 409"/>
                <a:gd name="T6" fmla="*/ 114 w 114"/>
                <a:gd name="T7" fmla="*/ 1 h 409"/>
                <a:gd name="T8" fmla="*/ 114 w 114"/>
                <a:gd name="T9" fmla="*/ 1 h 409"/>
                <a:gd name="T10" fmla="*/ 113 w 114"/>
                <a:gd name="T11" fmla="*/ 0 h 409"/>
              </a:gdLst>
              <a:ahLst/>
              <a:cxnLst>
                <a:cxn ang="0">
                  <a:pos x="T0" y="T1"/>
                </a:cxn>
                <a:cxn ang="0">
                  <a:pos x="T2" y="T3"/>
                </a:cxn>
                <a:cxn ang="0">
                  <a:pos x="T4" y="T5"/>
                </a:cxn>
                <a:cxn ang="0">
                  <a:pos x="T6" y="T7"/>
                </a:cxn>
                <a:cxn ang="0">
                  <a:pos x="T8" y="T9"/>
                </a:cxn>
                <a:cxn ang="0">
                  <a:pos x="T10" y="T11"/>
                </a:cxn>
              </a:cxnLst>
              <a:rect l="0" t="0" r="r" b="b"/>
              <a:pathLst>
                <a:path w="114" h="409">
                  <a:moveTo>
                    <a:pt x="113" y="0"/>
                  </a:moveTo>
                  <a:cubicBezTo>
                    <a:pt x="0" y="409"/>
                    <a:pt x="0" y="409"/>
                    <a:pt x="0" y="409"/>
                  </a:cubicBezTo>
                  <a:cubicBezTo>
                    <a:pt x="0" y="409"/>
                    <a:pt x="1" y="408"/>
                    <a:pt x="1" y="408"/>
                  </a:cubicBezTo>
                  <a:cubicBezTo>
                    <a:pt x="114" y="1"/>
                    <a:pt x="114" y="1"/>
                    <a:pt x="114" y="1"/>
                  </a:cubicBezTo>
                  <a:cubicBezTo>
                    <a:pt x="114" y="1"/>
                    <a:pt x="114" y="1"/>
                    <a:pt x="114" y="1"/>
                  </a:cubicBezTo>
                  <a:cubicBezTo>
                    <a:pt x="113" y="1"/>
                    <a:pt x="113" y="1"/>
                    <a:pt x="11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65">
              <a:extLst>
                <a:ext uri="{FF2B5EF4-FFF2-40B4-BE49-F238E27FC236}">
                  <a16:creationId xmlns:a16="http://schemas.microsoft.com/office/drawing/2014/main" xmlns="" id="{BC05255F-5A5D-40AF-93E4-288F32A3465B}"/>
                </a:ext>
              </a:extLst>
            </p:cNvPr>
            <p:cNvSpPr>
              <a:spLocks/>
            </p:cNvSpPr>
            <p:nvPr/>
          </p:nvSpPr>
          <p:spPr bwMode="auto">
            <a:xfrm>
              <a:off x="17427575" y="3014662"/>
              <a:ext cx="80963" cy="77788"/>
            </a:xfrm>
            <a:custGeom>
              <a:avLst/>
              <a:gdLst>
                <a:gd name="T0" fmla="*/ 28 w 30"/>
                <a:gd name="T1" fmla="*/ 20 h 29"/>
                <a:gd name="T2" fmla="*/ 20 w 30"/>
                <a:gd name="T3" fmla="*/ 3 h 29"/>
                <a:gd name="T4" fmla="*/ 3 w 30"/>
                <a:gd name="T5" fmla="*/ 11 h 29"/>
                <a:gd name="T6" fmla="*/ 11 w 30"/>
                <a:gd name="T7" fmla="*/ 28 h 29"/>
                <a:gd name="T8" fmla="*/ 15 w 30"/>
                <a:gd name="T9" fmla="*/ 29 h 29"/>
                <a:gd name="T10" fmla="*/ 16 w 30"/>
                <a:gd name="T11" fmla="*/ 29 h 29"/>
                <a:gd name="T12" fmla="*/ 28 w 30"/>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8" y="20"/>
                  </a:moveTo>
                  <a:cubicBezTo>
                    <a:pt x="30" y="13"/>
                    <a:pt x="27" y="5"/>
                    <a:pt x="20" y="3"/>
                  </a:cubicBezTo>
                  <a:cubicBezTo>
                    <a:pt x="13" y="0"/>
                    <a:pt x="5" y="4"/>
                    <a:pt x="3" y="11"/>
                  </a:cubicBezTo>
                  <a:cubicBezTo>
                    <a:pt x="0" y="18"/>
                    <a:pt x="4" y="25"/>
                    <a:pt x="11" y="28"/>
                  </a:cubicBezTo>
                  <a:cubicBezTo>
                    <a:pt x="12" y="28"/>
                    <a:pt x="13" y="29"/>
                    <a:pt x="15" y="29"/>
                  </a:cubicBezTo>
                  <a:cubicBezTo>
                    <a:pt x="15" y="29"/>
                    <a:pt x="16" y="29"/>
                    <a:pt x="16" y="29"/>
                  </a:cubicBezTo>
                  <a:cubicBezTo>
                    <a:pt x="21" y="28"/>
                    <a:pt x="26" y="25"/>
                    <a:pt x="2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66">
              <a:extLst>
                <a:ext uri="{FF2B5EF4-FFF2-40B4-BE49-F238E27FC236}">
                  <a16:creationId xmlns:a16="http://schemas.microsoft.com/office/drawing/2014/main" xmlns="" id="{98BBAF3E-BC25-4F7C-941D-04C30A372EC9}"/>
                </a:ext>
              </a:extLst>
            </p:cNvPr>
            <p:cNvSpPr>
              <a:spLocks/>
            </p:cNvSpPr>
            <p:nvPr/>
          </p:nvSpPr>
          <p:spPr bwMode="auto">
            <a:xfrm>
              <a:off x="17802225" y="3733800"/>
              <a:ext cx="77788" cy="74613"/>
            </a:xfrm>
            <a:custGeom>
              <a:avLst/>
              <a:gdLst>
                <a:gd name="T0" fmla="*/ 19 w 29"/>
                <a:gd name="T1" fmla="*/ 0 h 28"/>
                <a:gd name="T2" fmla="*/ 15 w 29"/>
                <a:gd name="T3" fmla="*/ 0 h 28"/>
                <a:gd name="T4" fmla="*/ 13 w 29"/>
                <a:gd name="T5" fmla="*/ 0 h 28"/>
                <a:gd name="T6" fmla="*/ 2 w 29"/>
                <a:gd name="T7" fmla="*/ 8 h 28"/>
                <a:gd name="T8" fmla="*/ 5 w 29"/>
                <a:gd name="T9" fmla="*/ 23 h 28"/>
                <a:gd name="T10" fmla="*/ 6 w 29"/>
                <a:gd name="T11" fmla="*/ 23 h 28"/>
                <a:gd name="T12" fmla="*/ 10 w 29"/>
                <a:gd name="T13" fmla="*/ 25 h 28"/>
                <a:gd name="T14" fmla="*/ 27 w 29"/>
                <a:gd name="T15" fmla="*/ 17 h 28"/>
                <a:gd name="T16" fmla="*/ 19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9" y="0"/>
                  </a:moveTo>
                  <a:cubicBezTo>
                    <a:pt x="17" y="0"/>
                    <a:pt x="16" y="0"/>
                    <a:pt x="15" y="0"/>
                  </a:cubicBezTo>
                  <a:cubicBezTo>
                    <a:pt x="14" y="0"/>
                    <a:pt x="14" y="0"/>
                    <a:pt x="13" y="0"/>
                  </a:cubicBezTo>
                  <a:cubicBezTo>
                    <a:pt x="8" y="0"/>
                    <a:pt x="3" y="3"/>
                    <a:pt x="2" y="8"/>
                  </a:cubicBezTo>
                  <a:cubicBezTo>
                    <a:pt x="0" y="13"/>
                    <a:pt x="1" y="19"/>
                    <a:pt x="5" y="23"/>
                  </a:cubicBezTo>
                  <a:cubicBezTo>
                    <a:pt x="5" y="23"/>
                    <a:pt x="6" y="23"/>
                    <a:pt x="6" y="23"/>
                  </a:cubicBezTo>
                  <a:cubicBezTo>
                    <a:pt x="7" y="24"/>
                    <a:pt x="8" y="25"/>
                    <a:pt x="10" y="25"/>
                  </a:cubicBezTo>
                  <a:cubicBezTo>
                    <a:pt x="17" y="28"/>
                    <a:pt x="24" y="24"/>
                    <a:pt x="27" y="17"/>
                  </a:cubicBezTo>
                  <a:cubicBezTo>
                    <a:pt x="29" y="11"/>
                    <a:pt x="26" y="3"/>
                    <a:pt x="1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67">
              <a:extLst>
                <a:ext uri="{FF2B5EF4-FFF2-40B4-BE49-F238E27FC236}">
                  <a16:creationId xmlns:a16="http://schemas.microsoft.com/office/drawing/2014/main" xmlns="" id="{E652E493-3084-41C9-A43E-2D47830CFB20}"/>
                </a:ext>
              </a:extLst>
            </p:cNvPr>
            <p:cNvSpPr>
              <a:spLocks/>
            </p:cNvSpPr>
            <p:nvPr/>
          </p:nvSpPr>
          <p:spPr bwMode="auto">
            <a:xfrm>
              <a:off x="16611600" y="5110163"/>
              <a:ext cx="77788" cy="77788"/>
            </a:xfrm>
            <a:custGeom>
              <a:avLst/>
              <a:gdLst>
                <a:gd name="T0" fmla="*/ 19 w 29"/>
                <a:gd name="T1" fmla="*/ 2 h 29"/>
                <a:gd name="T2" fmla="*/ 2 w 29"/>
                <a:gd name="T3" fmla="*/ 10 h 29"/>
                <a:gd name="T4" fmla="*/ 10 w 29"/>
                <a:gd name="T5" fmla="*/ 27 h 29"/>
                <a:gd name="T6" fmla="*/ 22 w 29"/>
                <a:gd name="T7" fmla="*/ 25 h 29"/>
                <a:gd name="T8" fmla="*/ 24 w 29"/>
                <a:gd name="T9" fmla="*/ 24 h 29"/>
                <a:gd name="T10" fmla="*/ 27 w 29"/>
                <a:gd name="T11" fmla="*/ 19 h 29"/>
                <a:gd name="T12" fmla="*/ 24 w 29"/>
                <a:gd name="T13" fmla="*/ 5 h 29"/>
                <a:gd name="T14" fmla="*/ 23 w 29"/>
                <a:gd name="T15" fmla="*/ 4 h 29"/>
                <a:gd name="T16" fmla="*/ 19 w 29"/>
                <a:gd name="T1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9" y="2"/>
                  </a:moveTo>
                  <a:cubicBezTo>
                    <a:pt x="12" y="0"/>
                    <a:pt x="5" y="3"/>
                    <a:pt x="2" y="10"/>
                  </a:cubicBezTo>
                  <a:cubicBezTo>
                    <a:pt x="0" y="17"/>
                    <a:pt x="3" y="25"/>
                    <a:pt x="10" y="27"/>
                  </a:cubicBezTo>
                  <a:cubicBezTo>
                    <a:pt x="14" y="29"/>
                    <a:pt x="19" y="28"/>
                    <a:pt x="22" y="25"/>
                  </a:cubicBezTo>
                  <a:cubicBezTo>
                    <a:pt x="23" y="25"/>
                    <a:pt x="23" y="25"/>
                    <a:pt x="24" y="24"/>
                  </a:cubicBezTo>
                  <a:cubicBezTo>
                    <a:pt x="25" y="23"/>
                    <a:pt x="27" y="21"/>
                    <a:pt x="27" y="19"/>
                  </a:cubicBezTo>
                  <a:cubicBezTo>
                    <a:pt x="29" y="14"/>
                    <a:pt x="28" y="9"/>
                    <a:pt x="24" y="5"/>
                  </a:cubicBezTo>
                  <a:cubicBezTo>
                    <a:pt x="24" y="5"/>
                    <a:pt x="24" y="5"/>
                    <a:pt x="23" y="4"/>
                  </a:cubicBezTo>
                  <a:cubicBezTo>
                    <a:pt x="22" y="3"/>
                    <a:pt x="21" y="3"/>
                    <a:pt x="19"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68">
              <a:extLst>
                <a:ext uri="{FF2B5EF4-FFF2-40B4-BE49-F238E27FC236}">
                  <a16:creationId xmlns:a16="http://schemas.microsoft.com/office/drawing/2014/main" xmlns="" id="{D69048B1-2434-476A-90AB-F744A300E6FD}"/>
                </a:ext>
              </a:extLst>
            </p:cNvPr>
            <p:cNvSpPr>
              <a:spLocks/>
            </p:cNvSpPr>
            <p:nvPr/>
          </p:nvSpPr>
          <p:spPr bwMode="auto">
            <a:xfrm>
              <a:off x="16998950" y="5265738"/>
              <a:ext cx="77788" cy="80963"/>
            </a:xfrm>
            <a:custGeom>
              <a:avLst/>
              <a:gdLst>
                <a:gd name="T0" fmla="*/ 9 w 29"/>
                <a:gd name="T1" fmla="*/ 27 h 30"/>
                <a:gd name="T2" fmla="*/ 10 w 29"/>
                <a:gd name="T3" fmla="*/ 28 h 30"/>
                <a:gd name="T4" fmla="*/ 10 w 29"/>
                <a:gd name="T5" fmla="*/ 28 h 30"/>
                <a:gd name="T6" fmla="*/ 27 w 29"/>
                <a:gd name="T7" fmla="*/ 20 h 30"/>
                <a:gd name="T8" fmla="*/ 19 w 29"/>
                <a:gd name="T9" fmla="*/ 3 h 30"/>
                <a:gd name="T10" fmla="*/ 2 w 29"/>
                <a:gd name="T11" fmla="*/ 11 h 30"/>
                <a:gd name="T12" fmla="*/ 2 w 29"/>
                <a:gd name="T13" fmla="*/ 11 h 30"/>
                <a:gd name="T14" fmla="*/ 1 w 29"/>
                <a:gd name="T15" fmla="*/ 12 h 30"/>
                <a:gd name="T16" fmla="*/ 9 w 29"/>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9" y="27"/>
                  </a:moveTo>
                  <a:cubicBezTo>
                    <a:pt x="9" y="28"/>
                    <a:pt x="9" y="28"/>
                    <a:pt x="10" y="28"/>
                  </a:cubicBezTo>
                  <a:cubicBezTo>
                    <a:pt x="10" y="28"/>
                    <a:pt x="10" y="28"/>
                    <a:pt x="10" y="28"/>
                  </a:cubicBezTo>
                  <a:cubicBezTo>
                    <a:pt x="17" y="30"/>
                    <a:pt x="24" y="27"/>
                    <a:pt x="27" y="20"/>
                  </a:cubicBezTo>
                  <a:cubicBezTo>
                    <a:pt x="29" y="13"/>
                    <a:pt x="26" y="5"/>
                    <a:pt x="19" y="3"/>
                  </a:cubicBezTo>
                  <a:cubicBezTo>
                    <a:pt x="12" y="0"/>
                    <a:pt x="4" y="4"/>
                    <a:pt x="2" y="11"/>
                  </a:cubicBezTo>
                  <a:cubicBezTo>
                    <a:pt x="2" y="11"/>
                    <a:pt x="2" y="11"/>
                    <a:pt x="2" y="11"/>
                  </a:cubicBezTo>
                  <a:cubicBezTo>
                    <a:pt x="2" y="11"/>
                    <a:pt x="1" y="12"/>
                    <a:pt x="1" y="12"/>
                  </a:cubicBezTo>
                  <a:cubicBezTo>
                    <a:pt x="0" y="19"/>
                    <a:pt x="3" y="25"/>
                    <a:pt x="9"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69">
              <a:extLst>
                <a:ext uri="{FF2B5EF4-FFF2-40B4-BE49-F238E27FC236}">
                  <a16:creationId xmlns:a16="http://schemas.microsoft.com/office/drawing/2014/main" xmlns="" id="{60091E4B-F66F-44E5-AE16-BE6F8ABB1DD1}"/>
                </a:ext>
              </a:extLst>
            </p:cNvPr>
            <p:cNvSpPr>
              <a:spLocks/>
            </p:cNvSpPr>
            <p:nvPr/>
          </p:nvSpPr>
          <p:spPr bwMode="auto">
            <a:xfrm>
              <a:off x="16694150" y="6426200"/>
              <a:ext cx="82550" cy="77788"/>
            </a:xfrm>
            <a:custGeom>
              <a:avLst/>
              <a:gdLst>
                <a:gd name="T0" fmla="*/ 10 w 31"/>
                <a:gd name="T1" fmla="*/ 2 h 29"/>
                <a:gd name="T2" fmla="*/ 3 w 31"/>
                <a:gd name="T3" fmla="*/ 9 h 29"/>
                <a:gd name="T4" fmla="*/ 11 w 31"/>
                <a:gd name="T5" fmla="*/ 27 h 29"/>
                <a:gd name="T6" fmla="*/ 28 w 31"/>
                <a:gd name="T7" fmla="*/ 19 h 29"/>
                <a:gd name="T8" fmla="*/ 20 w 31"/>
                <a:gd name="T9" fmla="*/ 1 h 29"/>
                <a:gd name="T10" fmla="*/ 11 w 31"/>
                <a:gd name="T11" fmla="*/ 1 h 29"/>
                <a:gd name="T12" fmla="*/ 10 w 31"/>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0" y="2"/>
                  </a:moveTo>
                  <a:cubicBezTo>
                    <a:pt x="7" y="3"/>
                    <a:pt x="4" y="6"/>
                    <a:pt x="3" y="9"/>
                  </a:cubicBezTo>
                  <a:cubicBezTo>
                    <a:pt x="0" y="16"/>
                    <a:pt x="4" y="24"/>
                    <a:pt x="11" y="27"/>
                  </a:cubicBezTo>
                  <a:cubicBezTo>
                    <a:pt x="18" y="29"/>
                    <a:pt x="25" y="25"/>
                    <a:pt x="28" y="19"/>
                  </a:cubicBezTo>
                  <a:cubicBezTo>
                    <a:pt x="31" y="12"/>
                    <a:pt x="27" y="4"/>
                    <a:pt x="20" y="1"/>
                  </a:cubicBezTo>
                  <a:cubicBezTo>
                    <a:pt x="17" y="0"/>
                    <a:pt x="14" y="0"/>
                    <a:pt x="11" y="1"/>
                  </a:cubicBezTo>
                  <a:cubicBezTo>
                    <a:pt x="11" y="1"/>
                    <a:pt x="10" y="2"/>
                    <a:pt x="1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70">
              <a:extLst>
                <a:ext uri="{FF2B5EF4-FFF2-40B4-BE49-F238E27FC236}">
                  <a16:creationId xmlns:a16="http://schemas.microsoft.com/office/drawing/2014/main" xmlns="" id="{DD4B8893-02F6-4C36-99A1-3FE7F55B8F42}"/>
                </a:ext>
              </a:extLst>
            </p:cNvPr>
            <p:cNvSpPr>
              <a:spLocks/>
            </p:cNvSpPr>
            <p:nvPr/>
          </p:nvSpPr>
          <p:spPr bwMode="auto">
            <a:xfrm>
              <a:off x="23093363" y="1846262"/>
              <a:ext cx="93663" cy="735013"/>
            </a:xfrm>
            <a:custGeom>
              <a:avLst/>
              <a:gdLst>
                <a:gd name="T0" fmla="*/ 1 w 35"/>
                <a:gd name="T1" fmla="*/ 0 h 275"/>
                <a:gd name="T2" fmla="*/ 0 w 35"/>
                <a:gd name="T3" fmla="*/ 0 h 275"/>
                <a:gd name="T4" fmla="*/ 33 w 35"/>
                <a:gd name="T5" fmla="*/ 275 h 275"/>
                <a:gd name="T6" fmla="*/ 35 w 35"/>
                <a:gd name="T7" fmla="*/ 275 h 275"/>
                <a:gd name="T8" fmla="*/ 1 w 35"/>
                <a:gd name="T9" fmla="*/ 0 h 275"/>
              </a:gdLst>
              <a:ahLst/>
              <a:cxnLst>
                <a:cxn ang="0">
                  <a:pos x="T0" y="T1"/>
                </a:cxn>
                <a:cxn ang="0">
                  <a:pos x="T2" y="T3"/>
                </a:cxn>
                <a:cxn ang="0">
                  <a:pos x="T4" y="T5"/>
                </a:cxn>
                <a:cxn ang="0">
                  <a:pos x="T6" y="T7"/>
                </a:cxn>
                <a:cxn ang="0">
                  <a:pos x="T8" y="T9"/>
                </a:cxn>
              </a:cxnLst>
              <a:rect l="0" t="0" r="r" b="b"/>
              <a:pathLst>
                <a:path w="35" h="275">
                  <a:moveTo>
                    <a:pt x="1" y="0"/>
                  </a:moveTo>
                  <a:cubicBezTo>
                    <a:pt x="1" y="0"/>
                    <a:pt x="0" y="0"/>
                    <a:pt x="0" y="0"/>
                  </a:cubicBezTo>
                  <a:cubicBezTo>
                    <a:pt x="33" y="275"/>
                    <a:pt x="33" y="275"/>
                    <a:pt x="33" y="275"/>
                  </a:cubicBezTo>
                  <a:cubicBezTo>
                    <a:pt x="34" y="275"/>
                    <a:pt x="34" y="275"/>
                    <a:pt x="35" y="275"/>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71">
              <a:extLst>
                <a:ext uri="{FF2B5EF4-FFF2-40B4-BE49-F238E27FC236}">
                  <a16:creationId xmlns:a16="http://schemas.microsoft.com/office/drawing/2014/main" xmlns="" id="{F579E623-2B17-4B16-A7B1-C5C2E4EA6CEC}"/>
                </a:ext>
              </a:extLst>
            </p:cNvPr>
            <p:cNvSpPr>
              <a:spLocks/>
            </p:cNvSpPr>
            <p:nvPr/>
          </p:nvSpPr>
          <p:spPr bwMode="auto">
            <a:xfrm>
              <a:off x="21564600" y="2630487"/>
              <a:ext cx="1574800" cy="777875"/>
            </a:xfrm>
            <a:custGeom>
              <a:avLst/>
              <a:gdLst>
                <a:gd name="T0" fmla="*/ 0 w 588"/>
                <a:gd name="T1" fmla="*/ 289 h 291"/>
                <a:gd name="T2" fmla="*/ 1 w 588"/>
                <a:gd name="T3" fmla="*/ 291 h 291"/>
                <a:gd name="T4" fmla="*/ 588 w 588"/>
                <a:gd name="T5" fmla="*/ 1 h 291"/>
                <a:gd name="T6" fmla="*/ 588 w 588"/>
                <a:gd name="T7" fmla="*/ 0 h 291"/>
                <a:gd name="T8" fmla="*/ 0 w 588"/>
                <a:gd name="T9" fmla="*/ 289 h 291"/>
              </a:gdLst>
              <a:ahLst/>
              <a:cxnLst>
                <a:cxn ang="0">
                  <a:pos x="T0" y="T1"/>
                </a:cxn>
                <a:cxn ang="0">
                  <a:pos x="T2" y="T3"/>
                </a:cxn>
                <a:cxn ang="0">
                  <a:pos x="T4" y="T5"/>
                </a:cxn>
                <a:cxn ang="0">
                  <a:pos x="T6" y="T7"/>
                </a:cxn>
                <a:cxn ang="0">
                  <a:pos x="T8" y="T9"/>
                </a:cxn>
              </a:cxnLst>
              <a:rect l="0" t="0" r="r" b="b"/>
              <a:pathLst>
                <a:path w="588" h="291">
                  <a:moveTo>
                    <a:pt x="0" y="289"/>
                  </a:moveTo>
                  <a:cubicBezTo>
                    <a:pt x="0" y="290"/>
                    <a:pt x="1" y="290"/>
                    <a:pt x="1" y="291"/>
                  </a:cubicBezTo>
                  <a:cubicBezTo>
                    <a:pt x="588" y="1"/>
                    <a:pt x="588" y="1"/>
                    <a:pt x="588" y="1"/>
                  </a:cubicBezTo>
                  <a:cubicBezTo>
                    <a:pt x="588" y="1"/>
                    <a:pt x="588" y="0"/>
                    <a:pt x="588" y="0"/>
                  </a:cubicBezTo>
                  <a:lnTo>
                    <a:pt x="0" y="2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72">
              <a:extLst>
                <a:ext uri="{FF2B5EF4-FFF2-40B4-BE49-F238E27FC236}">
                  <a16:creationId xmlns:a16="http://schemas.microsoft.com/office/drawing/2014/main" xmlns="" id="{FB1F8B9E-64A0-4993-A274-D65E8E2F53D0}"/>
                </a:ext>
              </a:extLst>
            </p:cNvPr>
            <p:cNvSpPr>
              <a:spLocks/>
            </p:cNvSpPr>
            <p:nvPr/>
          </p:nvSpPr>
          <p:spPr bwMode="auto">
            <a:xfrm>
              <a:off x="21540788" y="3452813"/>
              <a:ext cx="258763" cy="244475"/>
            </a:xfrm>
            <a:custGeom>
              <a:avLst/>
              <a:gdLst>
                <a:gd name="T0" fmla="*/ 97 w 97"/>
                <a:gd name="T1" fmla="*/ 91 h 91"/>
                <a:gd name="T2" fmla="*/ 97 w 97"/>
                <a:gd name="T3" fmla="*/ 89 h 91"/>
                <a:gd name="T4" fmla="*/ 2 w 97"/>
                <a:gd name="T5" fmla="*/ 0 h 91"/>
                <a:gd name="T6" fmla="*/ 0 w 97"/>
                <a:gd name="T7" fmla="*/ 1 h 91"/>
                <a:gd name="T8" fmla="*/ 97 w 97"/>
                <a:gd name="T9" fmla="*/ 91 h 91"/>
              </a:gdLst>
              <a:ahLst/>
              <a:cxnLst>
                <a:cxn ang="0">
                  <a:pos x="T0" y="T1"/>
                </a:cxn>
                <a:cxn ang="0">
                  <a:pos x="T2" y="T3"/>
                </a:cxn>
                <a:cxn ang="0">
                  <a:pos x="T4" y="T5"/>
                </a:cxn>
                <a:cxn ang="0">
                  <a:pos x="T6" y="T7"/>
                </a:cxn>
                <a:cxn ang="0">
                  <a:pos x="T8" y="T9"/>
                </a:cxn>
              </a:cxnLst>
              <a:rect l="0" t="0" r="r" b="b"/>
              <a:pathLst>
                <a:path w="97" h="91">
                  <a:moveTo>
                    <a:pt x="97" y="91"/>
                  </a:moveTo>
                  <a:cubicBezTo>
                    <a:pt x="97" y="90"/>
                    <a:pt x="97" y="90"/>
                    <a:pt x="97" y="89"/>
                  </a:cubicBezTo>
                  <a:cubicBezTo>
                    <a:pt x="2" y="0"/>
                    <a:pt x="2" y="0"/>
                    <a:pt x="2" y="0"/>
                  </a:cubicBezTo>
                  <a:cubicBezTo>
                    <a:pt x="1" y="0"/>
                    <a:pt x="1" y="0"/>
                    <a:pt x="0" y="1"/>
                  </a:cubicBezTo>
                  <a:lnTo>
                    <a:pt x="97"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73">
              <a:extLst>
                <a:ext uri="{FF2B5EF4-FFF2-40B4-BE49-F238E27FC236}">
                  <a16:creationId xmlns:a16="http://schemas.microsoft.com/office/drawing/2014/main" xmlns="" id="{E413F44D-D9AD-4F1B-85D8-9F16CB6EA5ED}"/>
                </a:ext>
              </a:extLst>
            </p:cNvPr>
            <p:cNvSpPr>
              <a:spLocks/>
            </p:cNvSpPr>
            <p:nvPr/>
          </p:nvSpPr>
          <p:spPr bwMode="auto">
            <a:xfrm>
              <a:off x="21093113" y="3738563"/>
              <a:ext cx="709613" cy="889000"/>
            </a:xfrm>
            <a:custGeom>
              <a:avLst/>
              <a:gdLst>
                <a:gd name="T0" fmla="*/ 264 w 265"/>
                <a:gd name="T1" fmla="*/ 0 h 332"/>
                <a:gd name="T2" fmla="*/ 0 w 265"/>
                <a:gd name="T3" fmla="*/ 332 h 332"/>
                <a:gd name="T4" fmla="*/ 2 w 265"/>
                <a:gd name="T5" fmla="*/ 332 h 332"/>
                <a:gd name="T6" fmla="*/ 265 w 265"/>
                <a:gd name="T7" fmla="*/ 1 h 332"/>
                <a:gd name="T8" fmla="*/ 265 w 265"/>
                <a:gd name="T9" fmla="*/ 1 h 332"/>
                <a:gd name="T10" fmla="*/ 264 w 265"/>
                <a:gd name="T11" fmla="*/ 0 h 332"/>
              </a:gdLst>
              <a:ahLst/>
              <a:cxnLst>
                <a:cxn ang="0">
                  <a:pos x="T0" y="T1"/>
                </a:cxn>
                <a:cxn ang="0">
                  <a:pos x="T2" y="T3"/>
                </a:cxn>
                <a:cxn ang="0">
                  <a:pos x="T4" y="T5"/>
                </a:cxn>
                <a:cxn ang="0">
                  <a:pos x="T6" y="T7"/>
                </a:cxn>
                <a:cxn ang="0">
                  <a:pos x="T8" y="T9"/>
                </a:cxn>
                <a:cxn ang="0">
                  <a:pos x="T10" y="T11"/>
                </a:cxn>
              </a:cxnLst>
              <a:rect l="0" t="0" r="r" b="b"/>
              <a:pathLst>
                <a:path w="265" h="332">
                  <a:moveTo>
                    <a:pt x="264" y="0"/>
                  </a:moveTo>
                  <a:cubicBezTo>
                    <a:pt x="0" y="332"/>
                    <a:pt x="0" y="332"/>
                    <a:pt x="0" y="332"/>
                  </a:cubicBezTo>
                  <a:cubicBezTo>
                    <a:pt x="1" y="332"/>
                    <a:pt x="2" y="332"/>
                    <a:pt x="2" y="332"/>
                  </a:cubicBezTo>
                  <a:cubicBezTo>
                    <a:pt x="265" y="1"/>
                    <a:pt x="265" y="1"/>
                    <a:pt x="265" y="1"/>
                  </a:cubicBezTo>
                  <a:cubicBezTo>
                    <a:pt x="265" y="1"/>
                    <a:pt x="265" y="1"/>
                    <a:pt x="265" y="1"/>
                  </a:cubicBezTo>
                  <a:cubicBezTo>
                    <a:pt x="265" y="1"/>
                    <a:pt x="265" y="0"/>
                    <a:pt x="26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74">
              <a:extLst>
                <a:ext uri="{FF2B5EF4-FFF2-40B4-BE49-F238E27FC236}">
                  <a16:creationId xmlns:a16="http://schemas.microsoft.com/office/drawing/2014/main" xmlns="" id="{84CC4E29-D526-4431-B49E-3C14D8CE5509}"/>
                </a:ext>
              </a:extLst>
            </p:cNvPr>
            <p:cNvSpPr>
              <a:spLocks/>
            </p:cNvSpPr>
            <p:nvPr/>
          </p:nvSpPr>
          <p:spPr bwMode="auto">
            <a:xfrm>
              <a:off x="23069550" y="1774825"/>
              <a:ext cx="77788" cy="76200"/>
            </a:xfrm>
            <a:custGeom>
              <a:avLst/>
              <a:gdLst>
                <a:gd name="T0" fmla="*/ 24 w 29"/>
                <a:gd name="T1" fmla="*/ 24 h 29"/>
                <a:gd name="T2" fmla="*/ 24 w 29"/>
                <a:gd name="T3" fmla="*/ 5 h 29"/>
                <a:gd name="T4" fmla="*/ 5 w 29"/>
                <a:gd name="T5" fmla="*/ 6 h 29"/>
                <a:gd name="T6" fmla="*/ 5 w 29"/>
                <a:gd name="T7" fmla="*/ 25 h 29"/>
                <a:gd name="T8" fmla="*/ 9 w 29"/>
                <a:gd name="T9" fmla="*/ 27 h 29"/>
                <a:gd name="T10" fmla="*/ 10 w 29"/>
                <a:gd name="T11" fmla="*/ 27 h 29"/>
                <a:gd name="T12" fmla="*/ 24 w 29"/>
                <a:gd name="T13" fmla="*/ 24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4" y="24"/>
                  </a:moveTo>
                  <a:cubicBezTo>
                    <a:pt x="29" y="18"/>
                    <a:pt x="29" y="10"/>
                    <a:pt x="24" y="5"/>
                  </a:cubicBezTo>
                  <a:cubicBezTo>
                    <a:pt x="18" y="0"/>
                    <a:pt x="10" y="0"/>
                    <a:pt x="5" y="6"/>
                  </a:cubicBezTo>
                  <a:cubicBezTo>
                    <a:pt x="0" y="11"/>
                    <a:pt x="0" y="19"/>
                    <a:pt x="5" y="25"/>
                  </a:cubicBezTo>
                  <a:cubicBezTo>
                    <a:pt x="6" y="25"/>
                    <a:pt x="8" y="26"/>
                    <a:pt x="9" y="27"/>
                  </a:cubicBezTo>
                  <a:cubicBezTo>
                    <a:pt x="9" y="27"/>
                    <a:pt x="10" y="27"/>
                    <a:pt x="10" y="27"/>
                  </a:cubicBezTo>
                  <a:cubicBezTo>
                    <a:pt x="15" y="29"/>
                    <a:pt x="20" y="28"/>
                    <a:pt x="2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75">
              <a:extLst>
                <a:ext uri="{FF2B5EF4-FFF2-40B4-BE49-F238E27FC236}">
                  <a16:creationId xmlns:a16="http://schemas.microsoft.com/office/drawing/2014/main" xmlns="" id="{B762FC97-8727-415F-AA54-CAEF2E8023C7}"/>
                </a:ext>
              </a:extLst>
            </p:cNvPr>
            <p:cNvSpPr>
              <a:spLocks/>
            </p:cNvSpPr>
            <p:nvPr/>
          </p:nvSpPr>
          <p:spPr bwMode="auto">
            <a:xfrm>
              <a:off x="23133050" y="2576512"/>
              <a:ext cx="77788" cy="77788"/>
            </a:xfrm>
            <a:custGeom>
              <a:avLst/>
              <a:gdLst>
                <a:gd name="T0" fmla="*/ 23 w 29"/>
                <a:gd name="T1" fmla="*/ 5 h 29"/>
                <a:gd name="T2" fmla="*/ 20 w 29"/>
                <a:gd name="T3" fmla="*/ 2 h 29"/>
                <a:gd name="T4" fmla="*/ 18 w 29"/>
                <a:gd name="T5" fmla="*/ 2 h 29"/>
                <a:gd name="T6" fmla="*/ 4 w 29"/>
                <a:gd name="T7" fmla="*/ 5 h 29"/>
                <a:gd name="T8" fmla="*/ 2 w 29"/>
                <a:gd name="T9" fmla="*/ 20 h 29"/>
                <a:gd name="T10" fmla="*/ 2 w 29"/>
                <a:gd name="T11" fmla="*/ 21 h 29"/>
                <a:gd name="T12" fmla="*/ 5 w 29"/>
                <a:gd name="T13" fmla="*/ 24 h 29"/>
                <a:gd name="T14" fmla="*/ 24 w 29"/>
                <a:gd name="T15" fmla="*/ 24 h 29"/>
                <a:gd name="T16" fmla="*/ 23 w 2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3" y="5"/>
                  </a:moveTo>
                  <a:cubicBezTo>
                    <a:pt x="22" y="4"/>
                    <a:pt x="21" y="3"/>
                    <a:pt x="20" y="2"/>
                  </a:cubicBezTo>
                  <a:cubicBezTo>
                    <a:pt x="19" y="2"/>
                    <a:pt x="19" y="2"/>
                    <a:pt x="18" y="2"/>
                  </a:cubicBezTo>
                  <a:cubicBezTo>
                    <a:pt x="13" y="0"/>
                    <a:pt x="8" y="1"/>
                    <a:pt x="4" y="5"/>
                  </a:cubicBezTo>
                  <a:cubicBezTo>
                    <a:pt x="0" y="9"/>
                    <a:pt x="0" y="15"/>
                    <a:pt x="2" y="20"/>
                  </a:cubicBezTo>
                  <a:cubicBezTo>
                    <a:pt x="2" y="20"/>
                    <a:pt x="2" y="21"/>
                    <a:pt x="2" y="21"/>
                  </a:cubicBezTo>
                  <a:cubicBezTo>
                    <a:pt x="3" y="22"/>
                    <a:pt x="4" y="23"/>
                    <a:pt x="5" y="24"/>
                  </a:cubicBezTo>
                  <a:cubicBezTo>
                    <a:pt x="10" y="29"/>
                    <a:pt x="19" y="29"/>
                    <a:pt x="24" y="24"/>
                  </a:cubicBezTo>
                  <a:cubicBezTo>
                    <a:pt x="29" y="18"/>
                    <a:pt x="28" y="10"/>
                    <a:pt x="2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76">
              <a:extLst>
                <a:ext uri="{FF2B5EF4-FFF2-40B4-BE49-F238E27FC236}">
                  <a16:creationId xmlns:a16="http://schemas.microsoft.com/office/drawing/2014/main" xmlns="" id="{06D486F3-CF5A-43BE-BB0F-8FDE624C1CCA}"/>
                </a:ext>
              </a:extLst>
            </p:cNvPr>
            <p:cNvSpPr>
              <a:spLocks/>
            </p:cNvSpPr>
            <p:nvPr/>
          </p:nvSpPr>
          <p:spPr bwMode="auto">
            <a:xfrm>
              <a:off x="21494750" y="3381375"/>
              <a:ext cx="77788" cy="74613"/>
            </a:xfrm>
            <a:custGeom>
              <a:avLst/>
              <a:gdLst>
                <a:gd name="T0" fmla="*/ 24 w 29"/>
                <a:gd name="T1" fmla="*/ 5 h 28"/>
                <a:gd name="T2" fmla="*/ 5 w 29"/>
                <a:gd name="T3" fmla="*/ 5 h 28"/>
                <a:gd name="T4" fmla="*/ 5 w 29"/>
                <a:gd name="T5" fmla="*/ 24 h 28"/>
                <a:gd name="T6" fmla="*/ 17 w 29"/>
                <a:gd name="T7" fmla="*/ 28 h 28"/>
                <a:gd name="T8" fmla="*/ 19 w 29"/>
                <a:gd name="T9" fmla="*/ 27 h 28"/>
                <a:gd name="T10" fmla="*/ 24 w 29"/>
                <a:gd name="T11" fmla="*/ 24 h 28"/>
                <a:gd name="T12" fmla="*/ 27 w 29"/>
                <a:gd name="T13" fmla="*/ 10 h 28"/>
                <a:gd name="T14" fmla="*/ 26 w 29"/>
                <a:gd name="T15" fmla="*/ 8 h 28"/>
                <a:gd name="T16" fmla="*/ 24 w 2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5"/>
                  </a:moveTo>
                  <a:cubicBezTo>
                    <a:pt x="18" y="0"/>
                    <a:pt x="10" y="0"/>
                    <a:pt x="5" y="5"/>
                  </a:cubicBezTo>
                  <a:cubicBezTo>
                    <a:pt x="0" y="11"/>
                    <a:pt x="0" y="19"/>
                    <a:pt x="5" y="24"/>
                  </a:cubicBezTo>
                  <a:cubicBezTo>
                    <a:pt x="9" y="27"/>
                    <a:pt x="13" y="28"/>
                    <a:pt x="17" y="28"/>
                  </a:cubicBezTo>
                  <a:cubicBezTo>
                    <a:pt x="18" y="27"/>
                    <a:pt x="18" y="27"/>
                    <a:pt x="19" y="27"/>
                  </a:cubicBezTo>
                  <a:cubicBezTo>
                    <a:pt x="21" y="26"/>
                    <a:pt x="23" y="25"/>
                    <a:pt x="24" y="24"/>
                  </a:cubicBezTo>
                  <a:cubicBezTo>
                    <a:pt x="28" y="20"/>
                    <a:pt x="29" y="14"/>
                    <a:pt x="27" y="10"/>
                  </a:cubicBezTo>
                  <a:cubicBezTo>
                    <a:pt x="27" y="9"/>
                    <a:pt x="26" y="9"/>
                    <a:pt x="26" y="8"/>
                  </a:cubicBezTo>
                  <a:cubicBezTo>
                    <a:pt x="26" y="7"/>
                    <a:pt x="25" y="6"/>
                    <a:pt x="2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77">
              <a:extLst>
                <a:ext uri="{FF2B5EF4-FFF2-40B4-BE49-F238E27FC236}">
                  <a16:creationId xmlns:a16="http://schemas.microsoft.com/office/drawing/2014/main" xmlns="" id="{76FF4F12-3A29-4591-9CD7-9BD4B4701449}"/>
                </a:ext>
              </a:extLst>
            </p:cNvPr>
            <p:cNvSpPr>
              <a:spLocks/>
            </p:cNvSpPr>
            <p:nvPr/>
          </p:nvSpPr>
          <p:spPr bwMode="auto">
            <a:xfrm>
              <a:off x="21790025" y="3678238"/>
              <a:ext cx="77788" cy="77788"/>
            </a:xfrm>
            <a:custGeom>
              <a:avLst/>
              <a:gdLst>
                <a:gd name="T0" fmla="*/ 4 w 29"/>
                <a:gd name="T1" fmla="*/ 23 h 29"/>
                <a:gd name="T2" fmla="*/ 5 w 29"/>
                <a:gd name="T3" fmla="*/ 24 h 29"/>
                <a:gd name="T4" fmla="*/ 5 w 29"/>
                <a:gd name="T5" fmla="*/ 24 h 29"/>
                <a:gd name="T6" fmla="*/ 24 w 29"/>
                <a:gd name="T7" fmla="*/ 23 h 29"/>
                <a:gd name="T8" fmla="*/ 23 w 29"/>
                <a:gd name="T9" fmla="*/ 5 h 29"/>
                <a:gd name="T10" fmla="*/ 5 w 29"/>
                <a:gd name="T11" fmla="*/ 5 h 29"/>
                <a:gd name="T12" fmla="*/ 4 w 29"/>
                <a:gd name="T13" fmla="*/ 5 h 29"/>
                <a:gd name="T14" fmla="*/ 4 w 29"/>
                <a:gd name="T15" fmla="*/ 7 h 29"/>
                <a:gd name="T16" fmla="*/ 4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3"/>
                  </a:moveTo>
                  <a:cubicBezTo>
                    <a:pt x="5" y="23"/>
                    <a:pt x="5" y="24"/>
                    <a:pt x="5" y="24"/>
                  </a:cubicBezTo>
                  <a:cubicBezTo>
                    <a:pt x="5" y="24"/>
                    <a:pt x="5" y="24"/>
                    <a:pt x="5" y="24"/>
                  </a:cubicBezTo>
                  <a:cubicBezTo>
                    <a:pt x="11" y="29"/>
                    <a:pt x="19" y="29"/>
                    <a:pt x="24" y="23"/>
                  </a:cubicBezTo>
                  <a:cubicBezTo>
                    <a:pt x="29" y="18"/>
                    <a:pt x="29" y="10"/>
                    <a:pt x="23" y="5"/>
                  </a:cubicBezTo>
                  <a:cubicBezTo>
                    <a:pt x="18" y="0"/>
                    <a:pt x="10" y="0"/>
                    <a:pt x="5" y="5"/>
                  </a:cubicBezTo>
                  <a:cubicBezTo>
                    <a:pt x="5" y="5"/>
                    <a:pt x="5" y="5"/>
                    <a:pt x="4" y="5"/>
                  </a:cubicBezTo>
                  <a:cubicBezTo>
                    <a:pt x="4" y="6"/>
                    <a:pt x="4" y="6"/>
                    <a:pt x="4" y="7"/>
                  </a:cubicBezTo>
                  <a:cubicBezTo>
                    <a:pt x="0" y="12"/>
                    <a:pt x="0" y="18"/>
                    <a:pt x="4"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78">
              <a:extLst>
                <a:ext uri="{FF2B5EF4-FFF2-40B4-BE49-F238E27FC236}">
                  <a16:creationId xmlns:a16="http://schemas.microsoft.com/office/drawing/2014/main" xmlns="" id="{B9A1D03C-A6C7-4B26-B617-CB9F10E505ED}"/>
                </a:ext>
              </a:extLst>
            </p:cNvPr>
            <p:cNvSpPr>
              <a:spLocks/>
            </p:cNvSpPr>
            <p:nvPr/>
          </p:nvSpPr>
          <p:spPr bwMode="auto">
            <a:xfrm>
              <a:off x="21056600" y="4627563"/>
              <a:ext cx="79375" cy="74613"/>
            </a:xfrm>
            <a:custGeom>
              <a:avLst/>
              <a:gdLst>
                <a:gd name="T0" fmla="*/ 14 w 30"/>
                <a:gd name="T1" fmla="*/ 0 h 28"/>
                <a:gd name="T2" fmla="*/ 5 w 30"/>
                <a:gd name="T3" fmla="*/ 4 h 28"/>
                <a:gd name="T4" fmla="*/ 6 w 30"/>
                <a:gd name="T5" fmla="*/ 23 h 28"/>
                <a:gd name="T6" fmla="*/ 25 w 30"/>
                <a:gd name="T7" fmla="*/ 22 h 28"/>
                <a:gd name="T8" fmla="*/ 24 w 30"/>
                <a:gd name="T9" fmla="*/ 3 h 28"/>
                <a:gd name="T10" fmla="*/ 16 w 30"/>
                <a:gd name="T11" fmla="*/ 0 h 28"/>
                <a:gd name="T12" fmla="*/ 14 w 3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4" y="0"/>
                  </a:moveTo>
                  <a:cubicBezTo>
                    <a:pt x="11" y="0"/>
                    <a:pt x="8" y="1"/>
                    <a:pt x="5" y="4"/>
                  </a:cubicBezTo>
                  <a:cubicBezTo>
                    <a:pt x="0" y="9"/>
                    <a:pt x="0" y="18"/>
                    <a:pt x="6" y="23"/>
                  </a:cubicBezTo>
                  <a:cubicBezTo>
                    <a:pt x="11" y="28"/>
                    <a:pt x="20" y="27"/>
                    <a:pt x="25" y="22"/>
                  </a:cubicBezTo>
                  <a:cubicBezTo>
                    <a:pt x="30" y="17"/>
                    <a:pt x="29" y="8"/>
                    <a:pt x="24" y="3"/>
                  </a:cubicBezTo>
                  <a:cubicBezTo>
                    <a:pt x="22" y="1"/>
                    <a:pt x="19" y="0"/>
                    <a:pt x="16" y="0"/>
                  </a:cubicBezTo>
                  <a:cubicBezTo>
                    <a:pt x="16" y="0"/>
                    <a:pt x="15" y="0"/>
                    <a:pt x="1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79">
              <a:extLst>
                <a:ext uri="{FF2B5EF4-FFF2-40B4-BE49-F238E27FC236}">
                  <a16:creationId xmlns:a16="http://schemas.microsoft.com/office/drawing/2014/main" xmlns="" id="{9F36B4B4-B5C0-4A26-8C27-A95CE5A803E4}"/>
                </a:ext>
              </a:extLst>
            </p:cNvPr>
            <p:cNvSpPr>
              <a:spLocks/>
            </p:cNvSpPr>
            <p:nvPr/>
          </p:nvSpPr>
          <p:spPr bwMode="auto">
            <a:xfrm>
              <a:off x="20597813" y="5008563"/>
              <a:ext cx="1312863" cy="100013"/>
            </a:xfrm>
            <a:custGeom>
              <a:avLst/>
              <a:gdLst>
                <a:gd name="T0" fmla="*/ 490 w 490"/>
                <a:gd name="T1" fmla="*/ 1 h 37"/>
                <a:gd name="T2" fmla="*/ 490 w 490"/>
                <a:gd name="T3" fmla="*/ 0 h 37"/>
                <a:gd name="T4" fmla="*/ 0 w 490"/>
                <a:gd name="T5" fmla="*/ 36 h 37"/>
                <a:gd name="T6" fmla="*/ 0 w 490"/>
                <a:gd name="T7" fmla="*/ 37 h 37"/>
                <a:gd name="T8" fmla="*/ 490 w 490"/>
                <a:gd name="T9" fmla="*/ 1 h 37"/>
              </a:gdLst>
              <a:ahLst/>
              <a:cxnLst>
                <a:cxn ang="0">
                  <a:pos x="T0" y="T1"/>
                </a:cxn>
                <a:cxn ang="0">
                  <a:pos x="T2" y="T3"/>
                </a:cxn>
                <a:cxn ang="0">
                  <a:pos x="T4" y="T5"/>
                </a:cxn>
                <a:cxn ang="0">
                  <a:pos x="T6" y="T7"/>
                </a:cxn>
                <a:cxn ang="0">
                  <a:pos x="T8" y="T9"/>
                </a:cxn>
              </a:cxnLst>
              <a:rect l="0" t="0" r="r" b="b"/>
              <a:pathLst>
                <a:path w="490" h="37">
                  <a:moveTo>
                    <a:pt x="490" y="1"/>
                  </a:moveTo>
                  <a:cubicBezTo>
                    <a:pt x="490" y="1"/>
                    <a:pt x="490" y="1"/>
                    <a:pt x="490" y="0"/>
                  </a:cubicBezTo>
                  <a:cubicBezTo>
                    <a:pt x="0" y="36"/>
                    <a:pt x="0" y="36"/>
                    <a:pt x="0" y="36"/>
                  </a:cubicBezTo>
                  <a:cubicBezTo>
                    <a:pt x="0" y="36"/>
                    <a:pt x="0" y="36"/>
                    <a:pt x="0" y="37"/>
                  </a:cubicBezTo>
                  <a:lnTo>
                    <a:pt x="49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80">
              <a:extLst>
                <a:ext uri="{FF2B5EF4-FFF2-40B4-BE49-F238E27FC236}">
                  <a16:creationId xmlns:a16="http://schemas.microsoft.com/office/drawing/2014/main" xmlns="" id="{538A40A0-CEC5-4253-B754-AC760467C04C}"/>
                </a:ext>
              </a:extLst>
            </p:cNvPr>
            <p:cNvSpPr>
              <a:spLocks/>
            </p:cNvSpPr>
            <p:nvPr/>
          </p:nvSpPr>
          <p:spPr bwMode="auto">
            <a:xfrm>
              <a:off x="21170900" y="5041900"/>
              <a:ext cx="760413" cy="1050925"/>
            </a:xfrm>
            <a:custGeom>
              <a:avLst/>
              <a:gdLst>
                <a:gd name="T0" fmla="*/ 0 w 284"/>
                <a:gd name="T1" fmla="*/ 392 h 393"/>
                <a:gd name="T2" fmla="*/ 1 w 284"/>
                <a:gd name="T3" fmla="*/ 392 h 393"/>
                <a:gd name="T4" fmla="*/ 1 w 284"/>
                <a:gd name="T5" fmla="*/ 393 h 393"/>
                <a:gd name="T6" fmla="*/ 284 w 284"/>
                <a:gd name="T7" fmla="*/ 1 h 393"/>
                <a:gd name="T8" fmla="*/ 283 w 284"/>
                <a:gd name="T9" fmla="*/ 0 h 393"/>
                <a:gd name="T10" fmla="*/ 0 w 284"/>
                <a:gd name="T11" fmla="*/ 392 h 393"/>
              </a:gdLst>
              <a:ahLst/>
              <a:cxnLst>
                <a:cxn ang="0">
                  <a:pos x="T0" y="T1"/>
                </a:cxn>
                <a:cxn ang="0">
                  <a:pos x="T2" y="T3"/>
                </a:cxn>
                <a:cxn ang="0">
                  <a:pos x="T4" y="T5"/>
                </a:cxn>
                <a:cxn ang="0">
                  <a:pos x="T6" y="T7"/>
                </a:cxn>
                <a:cxn ang="0">
                  <a:pos x="T8" y="T9"/>
                </a:cxn>
                <a:cxn ang="0">
                  <a:pos x="T10" y="T11"/>
                </a:cxn>
              </a:cxnLst>
              <a:rect l="0" t="0" r="r" b="b"/>
              <a:pathLst>
                <a:path w="284" h="393">
                  <a:moveTo>
                    <a:pt x="0" y="392"/>
                  </a:moveTo>
                  <a:cubicBezTo>
                    <a:pt x="1" y="392"/>
                    <a:pt x="1" y="392"/>
                    <a:pt x="1" y="392"/>
                  </a:cubicBezTo>
                  <a:cubicBezTo>
                    <a:pt x="1" y="392"/>
                    <a:pt x="1" y="392"/>
                    <a:pt x="1" y="393"/>
                  </a:cubicBezTo>
                  <a:cubicBezTo>
                    <a:pt x="284" y="1"/>
                    <a:pt x="284" y="1"/>
                    <a:pt x="284" y="1"/>
                  </a:cubicBezTo>
                  <a:cubicBezTo>
                    <a:pt x="283" y="1"/>
                    <a:pt x="283" y="0"/>
                    <a:pt x="283" y="0"/>
                  </a:cubicBezTo>
                  <a:lnTo>
                    <a:pt x="0" y="3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81">
              <a:extLst>
                <a:ext uri="{FF2B5EF4-FFF2-40B4-BE49-F238E27FC236}">
                  <a16:creationId xmlns:a16="http://schemas.microsoft.com/office/drawing/2014/main" xmlns="" id="{362C8F13-891B-4CB5-8848-5921BFA40175}"/>
                </a:ext>
              </a:extLst>
            </p:cNvPr>
            <p:cNvSpPr>
              <a:spLocks/>
            </p:cNvSpPr>
            <p:nvPr/>
          </p:nvSpPr>
          <p:spPr bwMode="auto">
            <a:xfrm>
              <a:off x="20577175" y="5140325"/>
              <a:ext cx="561975" cy="949325"/>
            </a:xfrm>
            <a:custGeom>
              <a:avLst/>
              <a:gdLst>
                <a:gd name="T0" fmla="*/ 1 w 210"/>
                <a:gd name="T1" fmla="*/ 0 h 355"/>
                <a:gd name="T2" fmla="*/ 0 w 210"/>
                <a:gd name="T3" fmla="*/ 1 h 355"/>
                <a:gd name="T4" fmla="*/ 209 w 210"/>
                <a:gd name="T5" fmla="*/ 355 h 355"/>
                <a:gd name="T6" fmla="*/ 210 w 210"/>
                <a:gd name="T7" fmla="*/ 354 h 355"/>
                <a:gd name="T8" fmla="*/ 1 w 210"/>
                <a:gd name="T9" fmla="*/ 0 h 355"/>
              </a:gdLst>
              <a:ahLst/>
              <a:cxnLst>
                <a:cxn ang="0">
                  <a:pos x="T0" y="T1"/>
                </a:cxn>
                <a:cxn ang="0">
                  <a:pos x="T2" y="T3"/>
                </a:cxn>
                <a:cxn ang="0">
                  <a:pos x="T4" y="T5"/>
                </a:cxn>
                <a:cxn ang="0">
                  <a:pos x="T6" y="T7"/>
                </a:cxn>
                <a:cxn ang="0">
                  <a:pos x="T8" y="T9"/>
                </a:cxn>
              </a:cxnLst>
              <a:rect l="0" t="0" r="r" b="b"/>
              <a:pathLst>
                <a:path w="210" h="355">
                  <a:moveTo>
                    <a:pt x="1" y="0"/>
                  </a:moveTo>
                  <a:cubicBezTo>
                    <a:pt x="1" y="0"/>
                    <a:pt x="1" y="1"/>
                    <a:pt x="0" y="1"/>
                  </a:cubicBezTo>
                  <a:cubicBezTo>
                    <a:pt x="209" y="355"/>
                    <a:pt x="209" y="355"/>
                    <a:pt x="209" y="355"/>
                  </a:cubicBezTo>
                  <a:cubicBezTo>
                    <a:pt x="209" y="355"/>
                    <a:pt x="210" y="354"/>
                    <a:pt x="210" y="354"/>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82">
              <a:extLst>
                <a:ext uri="{FF2B5EF4-FFF2-40B4-BE49-F238E27FC236}">
                  <a16:creationId xmlns:a16="http://schemas.microsoft.com/office/drawing/2014/main" xmlns="" id="{61DA1ACD-88D8-4D0D-9667-721011BF2E3B}"/>
                </a:ext>
              </a:extLst>
            </p:cNvPr>
            <p:cNvSpPr>
              <a:spLocks/>
            </p:cNvSpPr>
            <p:nvPr/>
          </p:nvSpPr>
          <p:spPr bwMode="auto">
            <a:xfrm>
              <a:off x="20523200" y="3670300"/>
              <a:ext cx="38100" cy="1411288"/>
            </a:xfrm>
            <a:custGeom>
              <a:avLst/>
              <a:gdLst>
                <a:gd name="T0" fmla="*/ 1 w 14"/>
                <a:gd name="T1" fmla="*/ 0 h 528"/>
                <a:gd name="T2" fmla="*/ 0 w 14"/>
                <a:gd name="T3" fmla="*/ 1 h 528"/>
                <a:gd name="T4" fmla="*/ 13 w 14"/>
                <a:gd name="T5" fmla="*/ 528 h 528"/>
                <a:gd name="T6" fmla="*/ 14 w 14"/>
                <a:gd name="T7" fmla="*/ 528 h 528"/>
                <a:gd name="T8" fmla="*/ 1 w 14"/>
                <a:gd name="T9" fmla="*/ 0 h 528"/>
              </a:gdLst>
              <a:ahLst/>
              <a:cxnLst>
                <a:cxn ang="0">
                  <a:pos x="T0" y="T1"/>
                </a:cxn>
                <a:cxn ang="0">
                  <a:pos x="T2" y="T3"/>
                </a:cxn>
                <a:cxn ang="0">
                  <a:pos x="T4" y="T5"/>
                </a:cxn>
                <a:cxn ang="0">
                  <a:pos x="T6" y="T7"/>
                </a:cxn>
                <a:cxn ang="0">
                  <a:pos x="T8" y="T9"/>
                </a:cxn>
              </a:cxnLst>
              <a:rect l="0" t="0" r="r" b="b"/>
              <a:pathLst>
                <a:path w="14" h="528">
                  <a:moveTo>
                    <a:pt x="1" y="0"/>
                  </a:moveTo>
                  <a:cubicBezTo>
                    <a:pt x="1" y="1"/>
                    <a:pt x="1" y="1"/>
                    <a:pt x="0" y="1"/>
                  </a:cubicBezTo>
                  <a:cubicBezTo>
                    <a:pt x="13" y="528"/>
                    <a:pt x="13" y="528"/>
                    <a:pt x="13" y="528"/>
                  </a:cubicBezTo>
                  <a:cubicBezTo>
                    <a:pt x="13" y="528"/>
                    <a:pt x="14" y="528"/>
                    <a:pt x="14" y="52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83">
              <a:extLst>
                <a:ext uri="{FF2B5EF4-FFF2-40B4-BE49-F238E27FC236}">
                  <a16:creationId xmlns:a16="http://schemas.microsoft.com/office/drawing/2014/main" xmlns="" id="{2B5BA5F6-458E-4EC7-8CA0-8D1BB5B81614}"/>
                </a:ext>
              </a:extLst>
            </p:cNvPr>
            <p:cNvSpPr>
              <a:spLocks/>
            </p:cNvSpPr>
            <p:nvPr/>
          </p:nvSpPr>
          <p:spPr bwMode="auto">
            <a:xfrm>
              <a:off x="20086638" y="3675063"/>
              <a:ext cx="422275" cy="1003300"/>
            </a:xfrm>
            <a:custGeom>
              <a:avLst/>
              <a:gdLst>
                <a:gd name="T0" fmla="*/ 0 w 158"/>
                <a:gd name="T1" fmla="*/ 375 h 375"/>
                <a:gd name="T2" fmla="*/ 1 w 158"/>
                <a:gd name="T3" fmla="*/ 375 h 375"/>
                <a:gd name="T4" fmla="*/ 158 w 158"/>
                <a:gd name="T5" fmla="*/ 0 h 375"/>
                <a:gd name="T6" fmla="*/ 156 w 158"/>
                <a:gd name="T7" fmla="*/ 0 h 375"/>
                <a:gd name="T8" fmla="*/ 0 w 158"/>
                <a:gd name="T9" fmla="*/ 375 h 375"/>
              </a:gdLst>
              <a:ahLst/>
              <a:cxnLst>
                <a:cxn ang="0">
                  <a:pos x="T0" y="T1"/>
                </a:cxn>
                <a:cxn ang="0">
                  <a:pos x="T2" y="T3"/>
                </a:cxn>
                <a:cxn ang="0">
                  <a:pos x="T4" y="T5"/>
                </a:cxn>
                <a:cxn ang="0">
                  <a:pos x="T6" y="T7"/>
                </a:cxn>
                <a:cxn ang="0">
                  <a:pos x="T8" y="T9"/>
                </a:cxn>
              </a:cxnLst>
              <a:rect l="0" t="0" r="r" b="b"/>
              <a:pathLst>
                <a:path w="158" h="375">
                  <a:moveTo>
                    <a:pt x="0" y="375"/>
                  </a:moveTo>
                  <a:cubicBezTo>
                    <a:pt x="1" y="375"/>
                    <a:pt x="1" y="375"/>
                    <a:pt x="1" y="375"/>
                  </a:cubicBezTo>
                  <a:cubicBezTo>
                    <a:pt x="158" y="0"/>
                    <a:pt x="158" y="0"/>
                    <a:pt x="158" y="0"/>
                  </a:cubicBezTo>
                  <a:cubicBezTo>
                    <a:pt x="157" y="0"/>
                    <a:pt x="157" y="0"/>
                    <a:pt x="156" y="0"/>
                  </a:cubicBezTo>
                  <a:lnTo>
                    <a:pt x="0" y="3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84">
              <a:extLst>
                <a:ext uri="{FF2B5EF4-FFF2-40B4-BE49-F238E27FC236}">
                  <a16:creationId xmlns:a16="http://schemas.microsoft.com/office/drawing/2014/main" xmlns="" id="{A7322B60-9F5C-4444-ACF0-E8EFF004A8AD}"/>
                </a:ext>
              </a:extLst>
            </p:cNvPr>
            <p:cNvSpPr>
              <a:spLocks/>
            </p:cNvSpPr>
            <p:nvPr/>
          </p:nvSpPr>
          <p:spPr bwMode="auto">
            <a:xfrm>
              <a:off x="19178588" y="4373563"/>
              <a:ext cx="873125" cy="320675"/>
            </a:xfrm>
            <a:custGeom>
              <a:avLst/>
              <a:gdLst>
                <a:gd name="T0" fmla="*/ 1 w 326"/>
                <a:gd name="T1" fmla="*/ 0 h 120"/>
                <a:gd name="T2" fmla="*/ 0 w 326"/>
                <a:gd name="T3" fmla="*/ 1 h 120"/>
                <a:gd name="T4" fmla="*/ 326 w 326"/>
                <a:gd name="T5" fmla="*/ 120 h 120"/>
                <a:gd name="T6" fmla="*/ 326 w 326"/>
                <a:gd name="T7" fmla="*/ 118 h 120"/>
                <a:gd name="T8" fmla="*/ 1 w 326"/>
                <a:gd name="T9" fmla="*/ 0 h 120"/>
              </a:gdLst>
              <a:ahLst/>
              <a:cxnLst>
                <a:cxn ang="0">
                  <a:pos x="T0" y="T1"/>
                </a:cxn>
                <a:cxn ang="0">
                  <a:pos x="T2" y="T3"/>
                </a:cxn>
                <a:cxn ang="0">
                  <a:pos x="T4" y="T5"/>
                </a:cxn>
                <a:cxn ang="0">
                  <a:pos x="T6" y="T7"/>
                </a:cxn>
                <a:cxn ang="0">
                  <a:pos x="T8" y="T9"/>
                </a:cxn>
              </a:cxnLst>
              <a:rect l="0" t="0" r="r" b="b"/>
              <a:pathLst>
                <a:path w="326" h="120">
                  <a:moveTo>
                    <a:pt x="1" y="0"/>
                  </a:moveTo>
                  <a:cubicBezTo>
                    <a:pt x="1" y="0"/>
                    <a:pt x="1" y="1"/>
                    <a:pt x="0" y="1"/>
                  </a:cubicBezTo>
                  <a:cubicBezTo>
                    <a:pt x="326" y="120"/>
                    <a:pt x="326" y="120"/>
                    <a:pt x="326" y="120"/>
                  </a:cubicBezTo>
                  <a:cubicBezTo>
                    <a:pt x="326" y="119"/>
                    <a:pt x="326" y="119"/>
                    <a:pt x="326" y="11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85">
              <a:extLst>
                <a:ext uri="{FF2B5EF4-FFF2-40B4-BE49-F238E27FC236}">
                  <a16:creationId xmlns:a16="http://schemas.microsoft.com/office/drawing/2014/main" xmlns="" id="{255FBC2D-A1C2-43BA-8F2E-A9186BAB5A73}"/>
                </a:ext>
              </a:extLst>
            </p:cNvPr>
            <p:cNvSpPr>
              <a:spLocks/>
            </p:cNvSpPr>
            <p:nvPr/>
          </p:nvSpPr>
          <p:spPr bwMode="auto">
            <a:xfrm>
              <a:off x="21971000" y="5022850"/>
              <a:ext cx="881063" cy="774700"/>
            </a:xfrm>
            <a:custGeom>
              <a:avLst/>
              <a:gdLst>
                <a:gd name="T0" fmla="*/ 1 w 329"/>
                <a:gd name="T1" fmla="*/ 0 h 290"/>
                <a:gd name="T2" fmla="*/ 0 w 329"/>
                <a:gd name="T3" fmla="*/ 1 h 290"/>
                <a:gd name="T4" fmla="*/ 328 w 329"/>
                <a:gd name="T5" fmla="*/ 290 h 290"/>
                <a:gd name="T6" fmla="*/ 329 w 329"/>
                <a:gd name="T7" fmla="*/ 290 h 290"/>
                <a:gd name="T8" fmla="*/ 1 w 329"/>
                <a:gd name="T9" fmla="*/ 0 h 290"/>
              </a:gdLst>
              <a:ahLst/>
              <a:cxnLst>
                <a:cxn ang="0">
                  <a:pos x="T0" y="T1"/>
                </a:cxn>
                <a:cxn ang="0">
                  <a:pos x="T2" y="T3"/>
                </a:cxn>
                <a:cxn ang="0">
                  <a:pos x="T4" y="T5"/>
                </a:cxn>
                <a:cxn ang="0">
                  <a:pos x="T6" y="T7"/>
                </a:cxn>
                <a:cxn ang="0">
                  <a:pos x="T8" y="T9"/>
                </a:cxn>
              </a:cxnLst>
              <a:rect l="0" t="0" r="r" b="b"/>
              <a:pathLst>
                <a:path w="329" h="290">
                  <a:moveTo>
                    <a:pt x="1" y="0"/>
                  </a:moveTo>
                  <a:cubicBezTo>
                    <a:pt x="1" y="1"/>
                    <a:pt x="0" y="1"/>
                    <a:pt x="0" y="1"/>
                  </a:cubicBezTo>
                  <a:cubicBezTo>
                    <a:pt x="328" y="290"/>
                    <a:pt x="328" y="290"/>
                    <a:pt x="328" y="290"/>
                  </a:cubicBezTo>
                  <a:cubicBezTo>
                    <a:pt x="328" y="290"/>
                    <a:pt x="329" y="290"/>
                    <a:pt x="329" y="29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86">
              <a:extLst>
                <a:ext uri="{FF2B5EF4-FFF2-40B4-BE49-F238E27FC236}">
                  <a16:creationId xmlns:a16="http://schemas.microsoft.com/office/drawing/2014/main" xmlns="" id="{4877EA68-E7E1-49BD-8BD5-B7CA94D7F4C1}"/>
                </a:ext>
              </a:extLst>
            </p:cNvPr>
            <p:cNvSpPr>
              <a:spLocks/>
            </p:cNvSpPr>
            <p:nvPr/>
          </p:nvSpPr>
          <p:spPr bwMode="auto">
            <a:xfrm>
              <a:off x="22882225" y="5348288"/>
              <a:ext cx="355600" cy="449263"/>
            </a:xfrm>
            <a:custGeom>
              <a:avLst/>
              <a:gdLst>
                <a:gd name="T0" fmla="*/ 132 w 133"/>
                <a:gd name="T1" fmla="*/ 0 h 168"/>
                <a:gd name="T2" fmla="*/ 0 w 133"/>
                <a:gd name="T3" fmla="*/ 167 h 168"/>
                <a:gd name="T4" fmla="*/ 1 w 133"/>
                <a:gd name="T5" fmla="*/ 168 h 168"/>
                <a:gd name="T6" fmla="*/ 133 w 133"/>
                <a:gd name="T7" fmla="*/ 2 h 168"/>
                <a:gd name="T8" fmla="*/ 132 w 133"/>
                <a:gd name="T9" fmla="*/ 0 h 168"/>
              </a:gdLst>
              <a:ahLst/>
              <a:cxnLst>
                <a:cxn ang="0">
                  <a:pos x="T0" y="T1"/>
                </a:cxn>
                <a:cxn ang="0">
                  <a:pos x="T2" y="T3"/>
                </a:cxn>
                <a:cxn ang="0">
                  <a:pos x="T4" y="T5"/>
                </a:cxn>
                <a:cxn ang="0">
                  <a:pos x="T6" y="T7"/>
                </a:cxn>
                <a:cxn ang="0">
                  <a:pos x="T8" y="T9"/>
                </a:cxn>
              </a:cxnLst>
              <a:rect l="0" t="0" r="r" b="b"/>
              <a:pathLst>
                <a:path w="133" h="168">
                  <a:moveTo>
                    <a:pt x="132" y="0"/>
                  </a:moveTo>
                  <a:cubicBezTo>
                    <a:pt x="0" y="167"/>
                    <a:pt x="0" y="167"/>
                    <a:pt x="0" y="167"/>
                  </a:cubicBezTo>
                  <a:cubicBezTo>
                    <a:pt x="1" y="167"/>
                    <a:pt x="1" y="167"/>
                    <a:pt x="1" y="168"/>
                  </a:cubicBezTo>
                  <a:cubicBezTo>
                    <a:pt x="133" y="2"/>
                    <a:pt x="133" y="2"/>
                    <a:pt x="133" y="2"/>
                  </a:cubicBezTo>
                  <a:cubicBezTo>
                    <a:pt x="133" y="1"/>
                    <a:pt x="133" y="1"/>
                    <a:pt x="1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87">
              <a:extLst>
                <a:ext uri="{FF2B5EF4-FFF2-40B4-BE49-F238E27FC236}">
                  <a16:creationId xmlns:a16="http://schemas.microsoft.com/office/drawing/2014/main" xmlns="" id="{E92F13A4-558F-49BF-82B1-C073943F3FA8}"/>
                </a:ext>
              </a:extLst>
            </p:cNvPr>
            <p:cNvSpPr>
              <a:spLocks/>
            </p:cNvSpPr>
            <p:nvPr/>
          </p:nvSpPr>
          <p:spPr bwMode="auto">
            <a:xfrm>
              <a:off x="20859750" y="6137275"/>
              <a:ext cx="273050" cy="315913"/>
            </a:xfrm>
            <a:custGeom>
              <a:avLst/>
              <a:gdLst>
                <a:gd name="T0" fmla="*/ 101 w 102"/>
                <a:gd name="T1" fmla="*/ 0 h 118"/>
                <a:gd name="T2" fmla="*/ 0 w 102"/>
                <a:gd name="T3" fmla="*/ 117 h 118"/>
                <a:gd name="T4" fmla="*/ 1 w 102"/>
                <a:gd name="T5" fmla="*/ 118 h 118"/>
                <a:gd name="T6" fmla="*/ 102 w 102"/>
                <a:gd name="T7" fmla="*/ 1 h 118"/>
                <a:gd name="T8" fmla="*/ 102 w 102"/>
                <a:gd name="T9" fmla="*/ 1 h 118"/>
                <a:gd name="T10" fmla="*/ 101 w 102"/>
                <a:gd name="T11" fmla="*/ 0 h 118"/>
              </a:gdLst>
              <a:ahLst/>
              <a:cxnLst>
                <a:cxn ang="0">
                  <a:pos x="T0" y="T1"/>
                </a:cxn>
                <a:cxn ang="0">
                  <a:pos x="T2" y="T3"/>
                </a:cxn>
                <a:cxn ang="0">
                  <a:pos x="T4" y="T5"/>
                </a:cxn>
                <a:cxn ang="0">
                  <a:pos x="T6" y="T7"/>
                </a:cxn>
                <a:cxn ang="0">
                  <a:pos x="T8" y="T9"/>
                </a:cxn>
                <a:cxn ang="0">
                  <a:pos x="T10" y="T11"/>
                </a:cxn>
              </a:cxnLst>
              <a:rect l="0" t="0" r="r" b="b"/>
              <a:pathLst>
                <a:path w="102" h="118">
                  <a:moveTo>
                    <a:pt x="101" y="0"/>
                  </a:moveTo>
                  <a:cubicBezTo>
                    <a:pt x="0" y="117"/>
                    <a:pt x="0" y="117"/>
                    <a:pt x="0" y="117"/>
                  </a:cubicBezTo>
                  <a:cubicBezTo>
                    <a:pt x="1" y="117"/>
                    <a:pt x="1" y="118"/>
                    <a:pt x="1" y="118"/>
                  </a:cubicBezTo>
                  <a:cubicBezTo>
                    <a:pt x="102" y="1"/>
                    <a:pt x="102" y="1"/>
                    <a:pt x="102" y="1"/>
                  </a:cubicBezTo>
                  <a:cubicBezTo>
                    <a:pt x="102" y="1"/>
                    <a:pt x="102" y="1"/>
                    <a:pt x="102" y="1"/>
                  </a:cubicBezTo>
                  <a:cubicBezTo>
                    <a:pt x="102" y="1"/>
                    <a:pt x="102" y="1"/>
                    <a:pt x="10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88">
              <a:extLst>
                <a:ext uri="{FF2B5EF4-FFF2-40B4-BE49-F238E27FC236}">
                  <a16:creationId xmlns:a16="http://schemas.microsoft.com/office/drawing/2014/main" xmlns="" id="{D81FA3DC-6DF1-4A13-BFEE-7C7150A7257D}"/>
                </a:ext>
              </a:extLst>
            </p:cNvPr>
            <p:cNvSpPr>
              <a:spLocks/>
            </p:cNvSpPr>
            <p:nvPr/>
          </p:nvSpPr>
          <p:spPr bwMode="auto">
            <a:xfrm>
              <a:off x="19111913" y="4330700"/>
              <a:ext cx="73025" cy="71438"/>
            </a:xfrm>
            <a:custGeom>
              <a:avLst/>
              <a:gdLst>
                <a:gd name="T0" fmla="*/ 22 w 27"/>
                <a:gd name="T1" fmla="*/ 4 h 27"/>
                <a:gd name="T2" fmla="*/ 5 w 27"/>
                <a:gd name="T3" fmla="*/ 6 h 27"/>
                <a:gd name="T4" fmla="*/ 7 w 27"/>
                <a:gd name="T5" fmla="*/ 23 h 27"/>
                <a:gd name="T6" fmla="*/ 23 w 27"/>
                <a:gd name="T7" fmla="*/ 21 h 27"/>
                <a:gd name="T8" fmla="*/ 25 w 27"/>
                <a:gd name="T9" fmla="*/ 17 h 27"/>
                <a:gd name="T10" fmla="*/ 26 w 27"/>
                <a:gd name="T11" fmla="*/ 16 h 27"/>
                <a:gd name="T12" fmla="*/ 22 w 27"/>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2" y="4"/>
                  </a:moveTo>
                  <a:cubicBezTo>
                    <a:pt x="16" y="0"/>
                    <a:pt x="9" y="1"/>
                    <a:pt x="5" y="6"/>
                  </a:cubicBezTo>
                  <a:cubicBezTo>
                    <a:pt x="0" y="11"/>
                    <a:pt x="1" y="19"/>
                    <a:pt x="7" y="23"/>
                  </a:cubicBezTo>
                  <a:cubicBezTo>
                    <a:pt x="12" y="27"/>
                    <a:pt x="19" y="26"/>
                    <a:pt x="23" y="21"/>
                  </a:cubicBezTo>
                  <a:cubicBezTo>
                    <a:pt x="24" y="20"/>
                    <a:pt x="25" y="18"/>
                    <a:pt x="25" y="17"/>
                  </a:cubicBezTo>
                  <a:cubicBezTo>
                    <a:pt x="26" y="17"/>
                    <a:pt x="26" y="16"/>
                    <a:pt x="26" y="16"/>
                  </a:cubicBezTo>
                  <a:cubicBezTo>
                    <a:pt x="27" y="12"/>
                    <a:pt x="25" y="7"/>
                    <a:pt x="2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89">
              <a:extLst>
                <a:ext uri="{FF2B5EF4-FFF2-40B4-BE49-F238E27FC236}">
                  <a16:creationId xmlns:a16="http://schemas.microsoft.com/office/drawing/2014/main" xmlns="" id="{8216ED38-55B0-4E00-AAF6-F635E9D02D68}"/>
                </a:ext>
              </a:extLst>
            </p:cNvPr>
            <p:cNvSpPr>
              <a:spLocks/>
            </p:cNvSpPr>
            <p:nvPr/>
          </p:nvSpPr>
          <p:spPr bwMode="auto">
            <a:xfrm>
              <a:off x="20043775" y="4672013"/>
              <a:ext cx="73025" cy="73025"/>
            </a:xfrm>
            <a:custGeom>
              <a:avLst/>
              <a:gdLst>
                <a:gd name="T0" fmla="*/ 4 w 27"/>
                <a:gd name="T1" fmla="*/ 6 h 27"/>
                <a:gd name="T2" fmla="*/ 3 w 27"/>
                <a:gd name="T3" fmla="*/ 6 h 27"/>
                <a:gd name="T4" fmla="*/ 3 w 27"/>
                <a:gd name="T5" fmla="*/ 8 h 27"/>
                <a:gd name="T6" fmla="*/ 6 w 27"/>
                <a:gd name="T7" fmla="*/ 23 h 27"/>
                <a:gd name="T8" fmla="*/ 23 w 27"/>
                <a:gd name="T9" fmla="*/ 21 h 27"/>
                <a:gd name="T10" fmla="*/ 21 w 27"/>
                <a:gd name="T11" fmla="*/ 4 h 27"/>
                <a:gd name="T12" fmla="*/ 17 w 27"/>
                <a:gd name="T13" fmla="*/ 2 h 27"/>
                <a:gd name="T14" fmla="*/ 16 w 27"/>
                <a:gd name="T15" fmla="*/ 2 h 27"/>
                <a:gd name="T16" fmla="*/ 4 w 27"/>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4" y="6"/>
                  </a:moveTo>
                  <a:cubicBezTo>
                    <a:pt x="3" y="6"/>
                    <a:pt x="3" y="6"/>
                    <a:pt x="3" y="6"/>
                  </a:cubicBezTo>
                  <a:cubicBezTo>
                    <a:pt x="3" y="7"/>
                    <a:pt x="3" y="7"/>
                    <a:pt x="3" y="8"/>
                  </a:cubicBezTo>
                  <a:cubicBezTo>
                    <a:pt x="0" y="13"/>
                    <a:pt x="1" y="19"/>
                    <a:pt x="6" y="23"/>
                  </a:cubicBezTo>
                  <a:cubicBezTo>
                    <a:pt x="11" y="27"/>
                    <a:pt x="18" y="26"/>
                    <a:pt x="23" y="21"/>
                  </a:cubicBezTo>
                  <a:cubicBezTo>
                    <a:pt x="27" y="16"/>
                    <a:pt x="26" y="8"/>
                    <a:pt x="21" y="4"/>
                  </a:cubicBezTo>
                  <a:cubicBezTo>
                    <a:pt x="20" y="3"/>
                    <a:pt x="19" y="2"/>
                    <a:pt x="17" y="2"/>
                  </a:cubicBezTo>
                  <a:cubicBezTo>
                    <a:pt x="17" y="2"/>
                    <a:pt x="17" y="2"/>
                    <a:pt x="16" y="2"/>
                  </a:cubicBezTo>
                  <a:cubicBezTo>
                    <a:pt x="12" y="0"/>
                    <a:pt x="7" y="2"/>
                    <a:pt x="4"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90">
              <a:extLst>
                <a:ext uri="{FF2B5EF4-FFF2-40B4-BE49-F238E27FC236}">
                  <a16:creationId xmlns:a16="http://schemas.microsoft.com/office/drawing/2014/main" xmlns="" id="{EA7B7875-96B1-494F-900D-AC901B39A64A}"/>
                </a:ext>
              </a:extLst>
            </p:cNvPr>
            <p:cNvSpPr>
              <a:spLocks/>
            </p:cNvSpPr>
            <p:nvPr/>
          </p:nvSpPr>
          <p:spPr bwMode="auto">
            <a:xfrm>
              <a:off x="20475575" y="3608388"/>
              <a:ext cx="71438" cy="66675"/>
            </a:xfrm>
            <a:custGeom>
              <a:avLst/>
              <a:gdLst>
                <a:gd name="T0" fmla="*/ 23 w 27"/>
                <a:gd name="T1" fmla="*/ 21 h 25"/>
                <a:gd name="T2" fmla="*/ 21 w 27"/>
                <a:gd name="T3" fmla="*/ 4 h 25"/>
                <a:gd name="T4" fmla="*/ 4 w 27"/>
                <a:gd name="T5" fmla="*/ 6 h 25"/>
                <a:gd name="T6" fmla="*/ 6 w 27"/>
                <a:gd name="T7" fmla="*/ 22 h 25"/>
                <a:gd name="T8" fmla="*/ 11 w 27"/>
                <a:gd name="T9" fmla="*/ 25 h 25"/>
                <a:gd name="T10" fmla="*/ 13 w 27"/>
                <a:gd name="T11" fmla="*/ 25 h 25"/>
                <a:gd name="T12" fmla="*/ 18 w 27"/>
                <a:gd name="T13" fmla="*/ 24 h 25"/>
                <a:gd name="T14" fmla="*/ 19 w 27"/>
                <a:gd name="T15" fmla="*/ 23 h 25"/>
                <a:gd name="T16" fmla="*/ 23 w 27"/>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3" y="21"/>
                  </a:moveTo>
                  <a:cubicBezTo>
                    <a:pt x="27" y="15"/>
                    <a:pt x="26" y="8"/>
                    <a:pt x="21" y="4"/>
                  </a:cubicBezTo>
                  <a:cubicBezTo>
                    <a:pt x="15" y="0"/>
                    <a:pt x="8" y="0"/>
                    <a:pt x="4" y="6"/>
                  </a:cubicBezTo>
                  <a:cubicBezTo>
                    <a:pt x="0" y="11"/>
                    <a:pt x="1" y="18"/>
                    <a:pt x="6" y="22"/>
                  </a:cubicBezTo>
                  <a:cubicBezTo>
                    <a:pt x="7" y="24"/>
                    <a:pt x="9" y="25"/>
                    <a:pt x="11" y="25"/>
                  </a:cubicBezTo>
                  <a:cubicBezTo>
                    <a:pt x="12" y="25"/>
                    <a:pt x="12" y="25"/>
                    <a:pt x="13" y="25"/>
                  </a:cubicBezTo>
                  <a:cubicBezTo>
                    <a:pt x="15" y="25"/>
                    <a:pt x="16" y="25"/>
                    <a:pt x="18" y="24"/>
                  </a:cubicBezTo>
                  <a:cubicBezTo>
                    <a:pt x="19" y="24"/>
                    <a:pt x="19" y="24"/>
                    <a:pt x="19" y="23"/>
                  </a:cubicBezTo>
                  <a:cubicBezTo>
                    <a:pt x="21" y="23"/>
                    <a:pt x="22" y="22"/>
                    <a:pt x="23"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91">
              <a:extLst>
                <a:ext uri="{FF2B5EF4-FFF2-40B4-BE49-F238E27FC236}">
                  <a16:creationId xmlns:a16="http://schemas.microsoft.com/office/drawing/2014/main" xmlns="" id="{D9AA2713-7580-4CAD-91A4-23AD221ED627}"/>
                </a:ext>
              </a:extLst>
            </p:cNvPr>
            <p:cNvSpPr>
              <a:spLocks/>
            </p:cNvSpPr>
            <p:nvPr/>
          </p:nvSpPr>
          <p:spPr bwMode="auto">
            <a:xfrm>
              <a:off x="20531138" y="5078413"/>
              <a:ext cx="69850" cy="66675"/>
            </a:xfrm>
            <a:custGeom>
              <a:avLst/>
              <a:gdLst>
                <a:gd name="T0" fmla="*/ 23 w 26"/>
                <a:gd name="T1" fmla="*/ 20 h 25"/>
                <a:gd name="T2" fmla="*/ 25 w 26"/>
                <a:gd name="T3" fmla="*/ 11 h 25"/>
                <a:gd name="T4" fmla="*/ 25 w 26"/>
                <a:gd name="T5" fmla="*/ 10 h 25"/>
                <a:gd name="T6" fmla="*/ 21 w 26"/>
                <a:gd name="T7" fmla="*/ 3 h 25"/>
                <a:gd name="T8" fmla="*/ 11 w 26"/>
                <a:gd name="T9" fmla="*/ 1 h 25"/>
                <a:gd name="T10" fmla="*/ 10 w 26"/>
                <a:gd name="T11" fmla="*/ 1 h 25"/>
                <a:gd name="T12" fmla="*/ 4 w 26"/>
                <a:gd name="T13" fmla="*/ 5 h 25"/>
                <a:gd name="T14" fmla="*/ 6 w 26"/>
                <a:gd name="T15" fmla="*/ 22 h 25"/>
                <a:gd name="T16" fmla="*/ 17 w 26"/>
                <a:gd name="T17" fmla="*/ 24 h 25"/>
                <a:gd name="T18" fmla="*/ 18 w 26"/>
                <a:gd name="T19" fmla="*/ 23 h 25"/>
                <a:gd name="T20" fmla="*/ 23 w 26"/>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3" y="20"/>
                  </a:moveTo>
                  <a:cubicBezTo>
                    <a:pt x="25" y="17"/>
                    <a:pt x="26" y="14"/>
                    <a:pt x="25" y="11"/>
                  </a:cubicBezTo>
                  <a:cubicBezTo>
                    <a:pt x="25" y="10"/>
                    <a:pt x="25" y="10"/>
                    <a:pt x="25" y="10"/>
                  </a:cubicBezTo>
                  <a:cubicBezTo>
                    <a:pt x="24" y="7"/>
                    <a:pt x="23" y="5"/>
                    <a:pt x="21" y="3"/>
                  </a:cubicBezTo>
                  <a:cubicBezTo>
                    <a:pt x="18" y="1"/>
                    <a:pt x="14" y="0"/>
                    <a:pt x="11" y="1"/>
                  </a:cubicBezTo>
                  <a:cubicBezTo>
                    <a:pt x="11" y="1"/>
                    <a:pt x="10" y="1"/>
                    <a:pt x="10" y="1"/>
                  </a:cubicBezTo>
                  <a:cubicBezTo>
                    <a:pt x="8" y="2"/>
                    <a:pt x="6" y="3"/>
                    <a:pt x="4" y="5"/>
                  </a:cubicBezTo>
                  <a:cubicBezTo>
                    <a:pt x="0" y="10"/>
                    <a:pt x="1" y="18"/>
                    <a:pt x="6" y="22"/>
                  </a:cubicBezTo>
                  <a:cubicBezTo>
                    <a:pt x="9" y="24"/>
                    <a:pt x="14" y="25"/>
                    <a:pt x="17" y="24"/>
                  </a:cubicBezTo>
                  <a:cubicBezTo>
                    <a:pt x="18" y="24"/>
                    <a:pt x="18" y="23"/>
                    <a:pt x="18" y="23"/>
                  </a:cubicBezTo>
                  <a:cubicBezTo>
                    <a:pt x="20" y="22"/>
                    <a:pt x="22" y="21"/>
                    <a:pt x="23"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92">
              <a:extLst>
                <a:ext uri="{FF2B5EF4-FFF2-40B4-BE49-F238E27FC236}">
                  <a16:creationId xmlns:a16="http://schemas.microsoft.com/office/drawing/2014/main" xmlns="" id="{A16B9C1B-8F92-41F7-B56D-72A750FF6C85}"/>
                </a:ext>
              </a:extLst>
            </p:cNvPr>
            <p:cNvSpPr>
              <a:spLocks/>
            </p:cNvSpPr>
            <p:nvPr/>
          </p:nvSpPr>
          <p:spPr bwMode="auto">
            <a:xfrm>
              <a:off x="21116925" y="6081713"/>
              <a:ext cx="73025" cy="69850"/>
            </a:xfrm>
            <a:custGeom>
              <a:avLst/>
              <a:gdLst>
                <a:gd name="T0" fmla="*/ 20 w 27"/>
                <a:gd name="T1" fmla="*/ 3 h 26"/>
                <a:gd name="T2" fmla="*/ 8 w 27"/>
                <a:gd name="T3" fmla="*/ 2 h 26"/>
                <a:gd name="T4" fmla="*/ 7 w 27"/>
                <a:gd name="T5" fmla="*/ 3 h 26"/>
                <a:gd name="T6" fmla="*/ 4 w 27"/>
                <a:gd name="T7" fmla="*/ 5 h 26"/>
                <a:gd name="T8" fmla="*/ 5 w 27"/>
                <a:gd name="T9" fmla="*/ 21 h 26"/>
                <a:gd name="T10" fmla="*/ 6 w 27"/>
                <a:gd name="T11" fmla="*/ 22 h 26"/>
                <a:gd name="T12" fmla="*/ 6 w 27"/>
                <a:gd name="T13" fmla="*/ 22 h 26"/>
                <a:gd name="T14" fmla="*/ 23 w 27"/>
                <a:gd name="T15" fmla="*/ 20 h 26"/>
                <a:gd name="T16" fmla="*/ 21 w 27"/>
                <a:gd name="T17" fmla="*/ 4 h 26"/>
                <a:gd name="T18" fmla="*/ 21 w 27"/>
                <a:gd name="T19" fmla="*/ 3 h 26"/>
                <a:gd name="T20" fmla="*/ 20 w 27"/>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20" y="3"/>
                  </a:moveTo>
                  <a:cubicBezTo>
                    <a:pt x="17" y="0"/>
                    <a:pt x="12" y="0"/>
                    <a:pt x="8" y="2"/>
                  </a:cubicBezTo>
                  <a:cubicBezTo>
                    <a:pt x="8" y="2"/>
                    <a:pt x="7" y="3"/>
                    <a:pt x="7" y="3"/>
                  </a:cubicBezTo>
                  <a:cubicBezTo>
                    <a:pt x="6" y="4"/>
                    <a:pt x="5" y="4"/>
                    <a:pt x="4" y="5"/>
                  </a:cubicBezTo>
                  <a:cubicBezTo>
                    <a:pt x="0" y="10"/>
                    <a:pt x="1" y="17"/>
                    <a:pt x="5" y="21"/>
                  </a:cubicBezTo>
                  <a:cubicBezTo>
                    <a:pt x="6" y="22"/>
                    <a:pt x="6" y="22"/>
                    <a:pt x="6" y="22"/>
                  </a:cubicBezTo>
                  <a:cubicBezTo>
                    <a:pt x="6" y="22"/>
                    <a:pt x="6" y="22"/>
                    <a:pt x="6" y="22"/>
                  </a:cubicBezTo>
                  <a:cubicBezTo>
                    <a:pt x="12" y="26"/>
                    <a:pt x="19" y="26"/>
                    <a:pt x="23" y="20"/>
                  </a:cubicBezTo>
                  <a:cubicBezTo>
                    <a:pt x="27" y="15"/>
                    <a:pt x="26" y="8"/>
                    <a:pt x="21" y="4"/>
                  </a:cubicBezTo>
                  <a:cubicBezTo>
                    <a:pt x="21" y="3"/>
                    <a:pt x="21" y="3"/>
                    <a:pt x="21" y="3"/>
                  </a:cubicBezTo>
                  <a:cubicBezTo>
                    <a:pt x="21" y="3"/>
                    <a:pt x="21" y="3"/>
                    <a:pt x="2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93">
              <a:extLst>
                <a:ext uri="{FF2B5EF4-FFF2-40B4-BE49-F238E27FC236}">
                  <a16:creationId xmlns:a16="http://schemas.microsoft.com/office/drawing/2014/main" xmlns="" id="{7AFB6B08-1DC3-4F77-A613-6DDF31454E36}"/>
                </a:ext>
              </a:extLst>
            </p:cNvPr>
            <p:cNvSpPr>
              <a:spLocks/>
            </p:cNvSpPr>
            <p:nvPr/>
          </p:nvSpPr>
          <p:spPr bwMode="auto">
            <a:xfrm>
              <a:off x="20801013" y="6434138"/>
              <a:ext cx="69850" cy="73025"/>
            </a:xfrm>
            <a:custGeom>
              <a:avLst/>
              <a:gdLst>
                <a:gd name="T0" fmla="*/ 21 w 26"/>
                <a:gd name="T1" fmla="*/ 4 h 27"/>
                <a:gd name="T2" fmla="*/ 4 w 26"/>
                <a:gd name="T3" fmla="*/ 6 h 27"/>
                <a:gd name="T4" fmla="*/ 6 w 26"/>
                <a:gd name="T5" fmla="*/ 23 h 27"/>
                <a:gd name="T6" fmla="*/ 23 w 26"/>
                <a:gd name="T7" fmla="*/ 21 h 27"/>
                <a:gd name="T8" fmla="*/ 23 w 26"/>
                <a:gd name="T9" fmla="*/ 7 h 27"/>
                <a:gd name="T10" fmla="*/ 22 w 26"/>
                <a:gd name="T11" fmla="*/ 6 h 27"/>
                <a:gd name="T12" fmla="*/ 21 w 26"/>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1" y="4"/>
                  </a:moveTo>
                  <a:cubicBezTo>
                    <a:pt x="16" y="0"/>
                    <a:pt x="8" y="1"/>
                    <a:pt x="4" y="6"/>
                  </a:cubicBezTo>
                  <a:cubicBezTo>
                    <a:pt x="0" y="12"/>
                    <a:pt x="1" y="19"/>
                    <a:pt x="6" y="23"/>
                  </a:cubicBezTo>
                  <a:cubicBezTo>
                    <a:pt x="11" y="27"/>
                    <a:pt x="19" y="27"/>
                    <a:pt x="23" y="21"/>
                  </a:cubicBezTo>
                  <a:cubicBezTo>
                    <a:pt x="26" y="17"/>
                    <a:pt x="26" y="11"/>
                    <a:pt x="23" y="7"/>
                  </a:cubicBezTo>
                  <a:cubicBezTo>
                    <a:pt x="23" y="7"/>
                    <a:pt x="23" y="6"/>
                    <a:pt x="22" y="6"/>
                  </a:cubicBezTo>
                  <a:cubicBezTo>
                    <a:pt x="22" y="5"/>
                    <a:pt x="21" y="5"/>
                    <a:pt x="2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94">
              <a:extLst>
                <a:ext uri="{FF2B5EF4-FFF2-40B4-BE49-F238E27FC236}">
                  <a16:creationId xmlns:a16="http://schemas.microsoft.com/office/drawing/2014/main" xmlns="" id="{0D7D37EF-1372-4D74-BF8B-9CD3B11AAEC5}"/>
                </a:ext>
              </a:extLst>
            </p:cNvPr>
            <p:cNvSpPr>
              <a:spLocks/>
            </p:cNvSpPr>
            <p:nvPr/>
          </p:nvSpPr>
          <p:spPr bwMode="auto">
            <a:xfrm>
              <a:off x="21910675" y="4976813"/>
              <a:ext cx="66675" cy="73025"/>
            </a:xfrm>
            <a:custGeom>
              <a:avLst/>
              <a:gdLst>
                <a:gd name="T0" fmla="*/ 20 w 25"/>
                <a:gd name="T1" fmla="*/ 4 h 27"/>
                <a:gd name="T2" fmla="*/ 3 w 25"/>
                <a:gd name="T3" fmla="*/ 6 h 27"/>
                <a:gd name="T4" fmla="*/ 0 w 25"/>
                <a:gd name="T5" fmla="*/ 12 h 27"/>
                <a:gd name="T6" fmla="*/ 0 w 25"/>
                <a:gd name="T7" fmla="*/ 13 h 27"/>
                <a:gd name="T8" fmla="*/ 5 w 25"/>
                <a:gd name="T9" fmla="*/ 23 h 27"/>
                <a:gd name="T10" fmla="*/ 7 w 25"/>
                <a:gd name="T11" fmla="*/ 24 h 27"/>
                <a:gd name="T12" fmla="*/ 8 w 25"/>
                <a:gd name="T13" fmla="*/ 25 h 27"/>
                <a:gd name="T14" fmla="*/ 22 w 25"/>
                <a:gd name="T15" fmla="*/ 21 h 27"/>
                <a:gd name="T16" fmla="*/ 23 w 25"/>
                <a:gd name="T17" fmla="*/ 18 h 27"/>
                <a:gd name="T18" fmla="*/ 24 w 25"/>
                <a:gd name="T19" fmla="*/ 17 h 27"/>
                <a:gd name="T20" fmla="*/ 20 w 25"/>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0" y="4"/>
                  </a:moveTo>
                  <a:cubicBezTo>
                    <a:pt x="14" y="0"/>
                    <a:pt x="7" y="1"/>
                    <a:pt x="3" y="6"/>
                  </a:cubicBezTo>
                  <a:cubicBezTo>
                    <a:pt x="1" y="8"/>
                    <a:pt x="1" y="10"/>
                    <a:pt x="0" y="12"/>
                  </a:cubicBezTo>
                  <a:cubicBezTo>
                    <a:pt x="0" y="13"/>
                    <a:pt x="0" y="13"/>
                    <a:pt x="0" y="13"/>
                  </a:cubicBezTo>
                  <a:cubicBezTo>
                    <a:pt x="0" y="17"/>
                    <a:pt x="2" y="21"/>
                    <a:pt x="5" y="23"/>
                  </a:cubicBezTo>
                  <a:cubicBezTo>
                    <a:pt x="5" y="24"/>
                    <a:pt x="6" y="24"/>
                    <a:pt x="7" y="24"/>
                  </a:cubicBezTo>
                  <a:cubicBezTo>
                    <a:pt x="7" y="24"/>
                    <a:pt x="7" y="25"/>
                    <a:pt x="8" y="25"/>
                  </a:cubicBezTo>
                  <a:cubicBezTo>
                    <a:pt x="13" y="27"/>
                    <a:pt x="18" y="25"/>
                    <a:pt x="22" y="21"/>
                  </a:cubicBezTo>
                  <a:cubicBezTo>
                    <a:pt x="22" y="20"/>
                    <a:pt x="23" y="19"/>
                    <a:pt x="23" y="18"/>
                  </a:cubicBezTo>
                  <a:cubicBezTo>
                    <a:pt x="23" y="18"/>
                    <a:pt x="24" y="18"/>
                    <a:pt x="24" y="17"/>
                  </a:cubicBezTo>
                  <a:cubicBezTo>
                    <a:pt x="25" y="13"/>
                    <a:pt x="24" y="7"/>
                    <a:pt x="2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95">
              <a:extLst>
                <a:ext uri="{FF2B5EF4-FFF2-40B4-BE49-F238E27FC236}">
                  <a16:creationId xmlns:a16="http://schemas.microsoft.com/office/drawing/2014/main" xmlns="" id="{3C369758-1978-45AB-B8A0-D7343D1FE7D0}"/>
                </a:ext>
              </a:extLst>
            </p:cNvPr>
            <p:cNvSpPr>
              <a:spLocks/>
            </p:cNvSpPr>
            <p:nvPr/>
          </p:nvSpPr>
          <p:spPr bwMode="auto">
            <a:xfrm>
              <a:off x="22833013" y="5789613"/>
              <a:ext cx="73025" cy="69850"/>
            </a:xfrm>
            <a:custGeom>
              <a:avLst/>
              <a:gdLst>
                <a:gd name="T0" fmla="*/ 7 w 27"/>
                <a:gd name="T1" fmla="*/ 3 h 26"/>
                <a:gd name="T2" fmla="*/ 6 w 27"/>
                <a:gd name="T3" fmla="*/ 3 h 26"/>
                <a:gd name="T4" fmla="*/ 4 w 27"/>
                <a:gd name="T5" fmla="*/ 5 h 26"/>
                <a:gd name="T6" fmla="*/ 6 w 27"/>
                <a:gd name="T7" fmla="*/ 22 h 26"/>
                <a:gd name="T8" fmla="*/ 23 w 27"/>
                <a:gd name="T9" fmla="*/ 20 h 26"/>
                <a:gd name="T10" fmla="*/ 21 w 27"/>
                <a:gd name="T11" fmla="*/ 3 h 26"/>
                <a:gd name="T12" fmla="*/ 19 w 27"/>
                <a:gd name="T13" fmla="*/ 3 h 26"/>
                <a:gd name="T14" fmla="*/ 18 w 27"/>
                <a:gd name="T15" fmla="*/ 2 h 26"/>
                <a:gd name="T16" fmla="*/ 7 w 27"/>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7" y="3"/>
                  </a:moveTo>
                  <a:cubicBezTo>
                    <a:pt x="7" y="3"/>
                    <a:pt x="6" y="3"/>
                    <a:pt x="6" y="3"/>
                  </a:cubicBezTo>
                  <a:cubicBezTo>
                    <a:pt x="5" y="4"/>
                    <a:pt x="4" y="5"/>
                    <a:pt x="4" y="5"/>
                  </a:cubicBezTo>
                  <a:cubicBezTo>
                    <a:pt x="0" y="11"/>
                    <a:pt x="0" y="18"/>
                    <a:pt x="6" y="22"/>
                  </a:cubicBezTo>
                  <a:cubicBezTo>
                    <a:pt x="11" y="26"/>
                    <a:pt x="18" y="25"/>
                    <a:pt x="23" y="20"/>
                  </a:cubicBezTo>
                  <a:cubicBezTo>
                    <a:pt x="27" y="15"/>
                    <a:pt x="26" y="8"/>
                    <a:pt x="21" y="3"/>
                  </a:cubicBezTo>
                  <a:cubicBezTo>
                    <a:pt x="20" y="3"/>
                    <a:pt x="20" y="3"/>
                    <a:pt x="19" y="3"/>
                  </a:cubicBezTo>
                  <a:cubicBezTo>
                    <a:pt x="19" y="2"/>
                    <a:pt x="19" y="2"/>
                    <a:pt x="18" y="2"/>
                  </a:cubicBezTo>
                  <a:cubicBezTo>
                    <a:pt x="15" y="0"/>
                    <a:pt x="10" y="1"/>
                    <a:pt x="7"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96">
              <a:extLst>
                <a:ext uri="{FF2B5EF4-FFF2-40B4-BE49-F238E27FC236}">
                  <a16:creationId xmlns:a16="http://schemas.microsoft.com/office/drawing/2014/main" xmlns="" id="{0A6756EF-5417-4B12-B531-8AA3FE7B195B}"/>
                </a:ext>
              </a:extLst>
            </p:cNvPr>
            <p:cNvSpPr>
              <a:spLocks/>
            </p:cNvSpPr>
            <p:nvPr/>
          </p:nvSpPr>
          <p:spPr bwMode="auto">
            <a:xfrm>
              <a:off x="23229888" y="5297488"/>
              <a:ext cx="69850" cy="73025"/>
            </a:xfrm>
            <a:custGeom>
              <a:avLst/>
              <a:gdLst>
                <a:gd name="T0" fmla="*/ 5 w 26"/>
                <a:gd name="T1" fmla="*/ 23 h 27"/>
                <a:gd name="T2" fmla="*/ 22 w 26"/>
                <a:gd name="T3" fmla="*/ 21 h 27"/>
                <a:gd name="T4" fmla="*/ 20 w 26"/>
                <a:gd name="T5" fmla="*/ 4 h 27"/>
                <a:gd name="T6" fmla="*/ 4 w 26"/>
                <a:gd name="T7" fmla="*/ 6 h 27"/>
                <a:gd name="T8" fmla="*/ 2 w 26"/>
                <a:gd name="T9" fmla="*/ 19 h 27"/>
                <a:gd name="T10" fmla="*/ 3 w 26"/>
                <a:gd name="T11" fmla="*/ 21 h 27"/>
                <a:gd name="T12" fmla="*/ 5 w 26"/>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5" y="23"/>
                  </a:moveTo>
                  <a:cubicBezTo>
                    <a:pt x="11" y="27"/>
                    <a:pt x="18" y="26"/>
                    <a:pt x="22" y="21"/>
                  </a:cubicBezTo>
                  <a:cubicBezTo>
                    <a:pt x="26" y="16"/>
                    <a:pt x="26" y="9"/>
                    <a:pt x="20" y="4"/>
                  </a:cubicBezTo>
                  <a:cubicBezTo>
                    <a:pt x="15" y="0"/>
                    <a:pt x="8" y="1"/>
                    <a:pt x="4" y="6"/>
                  </a:cubicBezTo>
                  <a:cubicBezTo>
                    <a:pt x="0" y="10"/>
                    <a:pt x="0" y="15"/>
                    <a:pt x="2" y="19"/>
                  </a:cubicBezTo>
                  <a:cubicBezTo>
                    <a:pt x="3" y="20"/>
                    <a:pt x="3" y="20"/>
                    <a:pt x="3" y="21"/>
                  </a:cubicBezTo>
                  <a:cubicBezTo>
                    <a:pt x="4" y="22"/>
                    <a:pt x="4" y="22"/>
                    <a:pt x="5"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97">
              <a:extLst>
                <a:ext uri="{FF2B5EF4-FFF2-40B4-BE49-F238E27FC236}">
                  <a16:creationId xmlns:a16="http://schemas.microsoft.com/office/drawing/2014/main" xmlns="" id="{69C8215A-3C2B-4779-8031-BFD641D91E71}"/>
                </a:ext>
              </a:extLst>
            </p:cNvPr>
            <p:cNvSpPr>
              <a:spLocks/>
            </p:cNvSpPr>
            <p:nvPr/>
          </p:nvSpPr>
          <p:spPr bwMode="auto">
            <a:xfrm>
              <a:off x="22218650" y="-252413"/>
              <a:ext cx="636588" cy="876300"/>
            </a:xfrm>
            <a:custGeom>
              <a:avLst/>
              <a:gdLst>
                <a:gd name="T0" fmla="*/ 131 w 238"/>
                <a:gd name="T1" fmla="*/ 180 h 328"/>
                <a:gd name="T2" fmla="*/ 186 w 238"/>
                <a:gd name="T3" fmla="*/ 0 h 328"/>
                <a:gd name="T4" fmla="*/ 185 w 238"/>
                <a:gd name="T5" fmla="*/ 0 h 328"/>
                <a:gd name="T6" fmla="*/ 130 w 238"/>
                <a:gd name="T7" fmla="*/ 179 h 328"/>
                <a:gd name="T8" fmla="*/ 0 w 238"/>
                <a:gd name="T9" fmla="*/ 154 h 328"/>
                <a:gd name="T10" fmla="*/ 0 w 238"/>
                <a:gd name="T11" fmla="*/ 155 h 328"/>
                <a:gd name="T12" fmla="*/ 129 w 238"/>
                <a:gd name="T13" fmla="*/ 181 h 328"/>
                <a:gd name="T14" fmla="*/ 84 w 238"/>
                <a:gd name="T15" fmla="*/ 328 h 328"/>
                <a:gd name="T16" fmla="*/ 86 w 238"/>
                <a:gd name="T17" fmla="*/ 328 h 328"/>
                <a:gd name="T18" fmla="*/ 131 w 238"/>
                <a:gd name="T19" fmla="*/ 181 h 328"/>
                <a:gd name="T20" fmla="*/ 238 w 238"/>
                <a:gd name="T21" fmla="*/ 203 h 328"/>
                <a:gd name="T22" fmla="*/ 238 w 238"/>
                <a:gd name="T23" fmla="*/ 201 h 328"/>
                <a:gd name="T24" fmla="*/ 131 w 238"/>
                <a:gd name="T25" fmla="*/ 1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328">
                  <a:moveTo>
                    <a:pt x="131" y="180"/>
                  </a:moveTo>
                  <a:cubicBezTo>
                    <a:pt x="186" y="0"/>
                    <a:pt x="186" y="0"/>
                    <a:pt x="186" y="0"/>
                  </a:cubicBezTo>
                  <a:cubicBezTo>
                    <a:pt x="186" y="0"/>
                    <a:pt x="185" y="0"/>
                    <a:pt x="185" y="0"/>
                  </a:cubicBezTo>
                  <a:cubicBezTo>
                    <a:pt x="130" y="179"/>
                    <a:pt x="130" y="179"/>
                    <a:pt x="130" y="179"/>
                  </a:cubicBezTo>
                  <a:cubicBezTo>
                    <a:pt x="0" y="154"/>
                    <a:pt x="0" y="154"/>
                    <a:pt x="0" y="154"/>
                  </a:cubicBezTo>
                  <a:cubicBezTo>
                    <a:pt x="0" y="154"/>
                    <a:pt x="0" y="155"/>
                    <a:pt x="0" y="155"/>
                  </a:cubicBezTo>
                  <a:cubicBezTo>
                    <a:pt x="129" y="181"/>
                    <a:pt x="129" y="181"/>
                    <a:pt x="129" y="181"/>
                  </a:cubicBezTo>
                  <a:cubicBezTo>
                    <a:pt x="84" y="328"/>
                    <a:pt x="84" y="328"/>
                    <a:pt x="84" y="328"/>
                  </a:cubicBezTo>
                  <a:cubicBezTo>
                    <a:pt x="84" y="328"/>
                    <a:pt x="85" y="328"/>
                    <a:pt x="86" y="328"/>
                  </a:cubicBezTo>
                  <a:cubicBezTo>
                    <a:pt x="131" y="181"/>
                    <a:pt x="131" y="181"/>
                    <a:pt x="131" y="181"/>
                  </a:cubicBezTo>
                  <a:cubicBezTo>
                    <a:pt x="238" y="203"/>
                    <a:pt x="238" y="203"/>
                    <a:pt x="238" y="203"/>
                  </a:cubicBezTo>
                  <a:cubicBezTo>
                    <a:pt x="238" y="202"/>
                    <a:pt x="238" y="202"/>
                    <a:pt x="238" y="201"/>
                  </a:cubicBezTo>
                  <a:lnTo>
                    <a:pt x="131" y="1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98">
              <a:extLst>
                <a:ext uri="{FF2B5EF4-FFF2-40B4-BE49-F238E27FC236}">
                  <a16:creationId xmlns:a16="http://schemas.microsoft.com/office/drawing/2014/main" xmlns="" id="{A95A42E0-1A0B-471C-BFB4-3D9A98F0EDFF}"/>
                </a:ext>
              </a:extLst>
            </p:cNvPr>
            <p:cNvSpPr>
              <a:spLocks/>
            </p:cNvSpPr>
            <p:nvPr/>
          </p:nvSpPr>
          <p:spPr bwMode="auto">
            <a:xfrm>
              <a:off x="21123275" y="720725"/>
              <a:ext cx="1001713" cy="1430338"/>
            </a:xfrm>
            <a:custGeom>
              <a:avLst/>
              <a:gdLst>
                <a:gd name="T0" fmla="*/ 235 w 374"/>
                <a:gd name="T1" fmla="*/ 86 h 535"/>
                <a:gd name="T2" fmla="*/ 279 w 374"/>
                <a:gd name="T3" fmla="*/ 1 h 535"/>
                <a:gd name="T4" fmla="*/ 278 w 374"/>
                <a:gd name="T5" fmla="*/ 0 h 535"/>
                <a:gd name="T6" fmla="*/ 234 w 374"/>
                <a:gd name="T7" fmla="*/ 85 h 535"/>
                <a:gd name="T8" fmla="*/ 119 w 374"/>
                <a:gd name="T9" fmla="*/ 15 h 535"/>
                <a:gd name="T10" fmla="*/ 118 w 374"/>
                <a:gd name="T11" fmla="*/ 16 h 535"/>
                <a:gd name="T12" fmla="*/ 233 w 374"/>
                <a:gd name="T13" fmla="*/ 86 h 535"/>
                <a:gd name="T14" fmla="*/ 0 w 374"/>
                <a:gd name="T15" fmla="*/ 534 h 535"/>
                <a:gd name="T16" fmla="*/ 1 w 374"/>
                <a:gd name="T17" fmla="*/ 535 h 535"/>
                <a:gd name="T18" fmla="*/ 235 w 374"/>
                <a:gd name="T19" fmla="*/ 87 h 535"/>
                <a:gd name="T20" fmla="*/ 373 w 374"/>
                <a:gd name="T21" fmla="*/ 170 h 535"/>
                <a:gd name="T22" fmla="*/ 374 w 374"/>
                <a:gd name="T23" fmla="*/ 169 h 535"/>
                <a:gd name="T24" fmla="*/ 235 w 374"/>
                <a:gd name="T25" fmla="*/ 8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35">
                  <a:moveTo>
                    <a:pt x="235" y="86"/>
                  </a:moveTo>
                  <a:cubicBezTo>
                    <a:pt x="279" y="1"/>
                    <a:pt x="279" y="1"/>
                    <a:pt x="279" y="1"/>
                  </a:cubicBezTo>
                  <a:cubicBezTo>
                    <a:pt x="279" y="1"/>
                    <a:pt x="278" y="1"/>
                    <a:pt x="278" y="0"/>
                  </a:cubicBezTo>
                  <a:cubicBezTo>
                    <a:pt x="234" y="85"/>
                    <a:pt x="234" y="85"/>
                    <a:pt x="234" y="85"/>
                  </a:cubicBezTo>
                  <a:cubicBezTo>
                    <a:pt x="119" y="15"/>
                    <a:pt x="119" y="15"/>
                    <a:pt x="119" y="15"/>
                  </a:cubicBezTo>
                  <a:cubicBezTo>
                    <a:pt x="118" y="15"/>
                    <a:pt x="118" y="16"/>
                    <a:pt x="118" y="16"/>
                  </a:cubicBezTo>
                  <a:cubicBezTo>
                    <a:pt x="233" y="86"/>
                    <a:pt x="233" y="86"/>
                    <a:pt x="233" y="86"/>
                  </a:cubicBezTo>
                  <a:cubicBezTo>
                    <a:pt x="0" y="534"/>
                    <a:pt x="0" y="534"/>
                    <a:pt x="0" y="534"/>
                  </a:cubicBezTo>
                  <a:cubicBezTo>
                    <a:pt x="0" y="535"/>
                    <a:pt x="1" y="535"/>
                    <a:pt x="1" y="535"/>
                  </a:cubicBezTo>
                  <a:cubicBezTo>
                    <a:pt x="235" y="87"/>
                    <a:pt x="235" y="87"/>
                    <a:pt x="235" y="87"/>
                  </a:cubicBezTo>
                  <a:cubicBezTo>
                    <a:pt x="373" y="170"/>
                    <a:pt x="373" y="170"/>
                    <a:pt x="373" y="170"/>
                  </a:cubicBezTo>
                  <a:cubicBezTo>
                    <a:pt x="373" y="170"/>
                    <a:pt x="373" y="169"/>
                    <a:pt x="374" y="169"/>
                  </a:cubicBezTo>
                  <a:lnTo>
                    <a:pt x="235" y="8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99">
              <a:extLst>
                <a:ext uri="{FF2B5EF4-FFF2-40B4-BE49-F238E27FC236}">
                  <a16:creationId xmlns:a16="http://schemas.microsoft.com/office/drawing/2014/main" xmlns="" id="{BB1202E8-27F0-42EB-B7BF-C0DDF9E98255}"/>
                </a:ext>
              </a:extLst>
            </p:cNvPr>
            <p:cNvSpPr>
              <a:spLocks/>
            </p:cNvSpPr>
            <p:nvPr/>
          </p:nvSpPr>
          <p:spPr bwMode="auto">
            <a:xfrm>
              <a:off x="19588163" y="2338387"/>
              <a:ext cx="1074738" cy="757238"/>
            </a:xfrm>
            <a:custGeom>
              <a:avLst/>
              <a:gdLst>
                <a:gd name="T0" fmla="*/ 0 w 401"/>
                <a:gd name="T1" fmla="*/ 281 h 283"/>
                <a:gd name="T2" fmla="*/ 1 w 401"/>
                <a:gd name="T3" fmla="*/ 282 h 283"/>
                <a:gd name="T4" fmla="*/ 1 w 401"/>
                <a:gd name="T5" fmla="*/ 283 h 283"/>
                <a:gd name="T6" fmla="*/ 401 w 401"/>
                <a:gd name="T7" fmla="*/ 0 h 283"/>
                <a:gd name="T8" fmla="*/ 400 w 401"/>
                <a:gd name="T9" fmla="*/ 0 h 283"/>
                <a:gd name="T10" fmla="*/ 0 w 401"/>
                <a:gd name="T11" fmla="*/ 281 h 283"/>
              </a:gdLst>
              <a:ahLst/>
              <a:cxnLst>
                <a:cxn ang="0">
                  <a:pos x="T0" y="T1"/>
                </a:cxn>
                <a:cxn ang="0">
                  <a:pos x="T2" y="T3"/>
                </a:cxn>
                <a:cxn ang="0">
                  <a:pos x="T4" y="T5"/>
                </a:cxn>
                <a:cxn ang="0">
                  <a:pos x="T6" y="T7"/>
                </a:cxn>
                <a:cxn ang="0">
                  <a:pos x="T8" y="T9"/>
                </a:cxn>
                <a:cxn ang="0">
                  <a:pos x="T10" y="T11"/>
                </a:cxn>
              </a:cxnLst>
              <a:rect l="0" t="0" r="r" b="b"/>
              <a:pathLst>
                <a:path w="401" h="283">
                  <a:moveTo>
                    <a:pt x="0" y="281"/>
                  </a:moveTo>
                  <a:cubicBezTo>
                    <a:pt x="0" y="282"/>
                    <a:pt x="1" y="282"/>
                    <a:pt x="1" y="282"/>
                  </a:cubicBezTo>
                  <a:cubicBezTo>
                    <a:pt x="1" y="283"/>
                    <a:pt x="1" y="283"/>
                    <a:pt x="1" y="283"/>
                  </a:cubicBezTo>
                  <a:cubicBezTo>
                    <a:pt x="401" y="0"/>
                    <a:pt x="401" y="0"/>
                    <a:pt x="401" y="0"/>
                  </a:cubicBezTo>
                  <a:cubicBezTo>
                    <a:pt x="401" y="0"/>
                    <a:pt x="400" y="0"/>
                    <a:pt x="400" y="0"/>
                  </a:cubicBezTo>
                  <a:lnTo>
                    <a:pt x="0" y="2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00">
              <a:extLst>
                <a:ext uri="{FF2B5EF4-FFF2-40B4-BE49-F238E27FC236}">
                  <a16:creationId xmlns:a16="http://schemas.microsoft.com/office/drawing/2014/main" xmlns="" id="{C3A979BE-8700-4B92-A6BA-4C7067BD4318}"/>
                </a:ext>
              </a:extLst>
            </p:cNvPr>
            <p:cNvSpPr>
              <a:spLocks/>
            </p:cNvSpPr>
            <p:nvPr/>
          </p:nvSpPr>
          <p:spPr bwMode="auto">
            <a:xfrm>
              <a:off x="21923375" y="201612"/>
              <a:ext cx="482600" cy="955675"/>
            </a:xfrm>
            <a:custGeom>
              <a:avLst/>
              <a:gdLst>
                <a:gd name="T0" fmla="*/ 91 w 180"/>
                <a:gd name="T1" fmla="*/ 175 h 357"/>
                <a:gd name="T2" fmla="*/ 94 w 180"/>
                <a:gd name="T3" fmla="*/ 0 h 357"/>
                <a:gd name="T4" fmla="*/ 93 w 180"/>
                <a:gd name="T5" fmla="*/ 0 h 357"/>
                <a:gd name="T6" fmla="*/ 89 w 180"/>
                <a:gd name="T7" fmla="*/ 175 h 357"/>
                <a:gd name="T8" fmla="*/ 0 w 180"/>
                <a:gd name="T9" fmla="*/ 181 h 357"/>
                <a:gd name="T10" fmla="*/ 0 w 180"/>
                <a:gd name="T11" fmla="*/ 182 h 357"/>
                <a:gd name="T12" fmla="*/ 89 w 180"/>
                <a:gd name="T13" fmla="*/ 176 h 357"/>
                <a:gd name="T14" fmla="*/ 86 w 180"/>
                <a:gd name="T15" fmla="*/ 357 h 357"/>
                <a:gd name="T16" fmla="*/ 87 w 180"/>
                <a:gd name="T17" fmla="*/ 357 h 357"/>
                <a:gd name="T18" fmla="*/ 91 w 180"/>
                <a:gd name="T19" fmla="*/ 176 h 357"/>
                <a:gd name="T20" fmla="*/ 180 w 180"/>
                <a:gd name="T21" fmla="*/ 170 h 357"/>
                <a:gd name="T22" fmla="*/ 180 w 180"/>
                <a:gd name="T23" fmla="*/ 169 h 357"/>
                <a:gd name="T24" fmla="*/ 91 w 180"/>
                <a:gd name="T25" fmla="*/ 17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357">
                  <a:moveTo>
                    <a:pt x="91" y="175"/>
                  </a:moveTo>
                  <a:cubicBezTo>
                    <a:pt x="94" y="0"/>
                    <a:pt x="94" y="0"/>
                    <a:pt x="94" y="0"/>
                  </a:cubicBezTo>
                  <a:cubicBezTo>
                    <a:pt x="94" y="0"/>
                    <a:pt x="93" y="0"/>
                    <a:pt x="93" y="0"/>
                  </a:cubicBezTo>
                  <a:cubicBezTo>
                    <a:pt x="89" y="175"/>
                    <a:pt x="89" y="175"/>
                    <a:pt x="89" y="175"/>
                  </a:cubicBezTo>
                  <a:cubicBezTo>
                    <a:pt x="0" y="181"/>
                    <a:pt x="0" y="181"/>
                    <a:pt x="0" y="181"/>
                  </a:cubicBezTo>
                  <a:cubicBezTo>
                    <a:pt x="0" y="181"/>
                    <a:pt x="0" y="182"/>
                    <a:pt x="0" y="182"/>
                  </a:cubicBezTo>
                  <a:cubicBezTo>
                    <a:pt x="89" y="176"/>
                    <a:pt x="89" y="176"/>
                    <a:pt x="89" y="176"/>
                  </a:cubicBezTo>
                  <a:cubicBezTo>
                    <a:pt x="86" y="357"/>
                    <a:pt x="86" y="357"/>
                    <a:pt x="86" y="357"/>
                  </a:cubicBezTo>
                  <a:cubicBezTo>
                    <a:pt x="86" y="357"/>
                    <a:pt x="87" y="357"/>
                    <a:pt x="87" y="357"/>
                  </a:cubicBezTo>
                  <a:cubicBezTo>
                    <a:pt x="91" y="176"/>
                    <a:pt x="91" y="176"/>
                    <a:pt x="91" y="176"/>
                  </a:cubicBezTo>
                  <a:cubicBezTo>
                    <a:pt x="180" y="170"/>
                    <a:pt x="180" y="170"/>
                    <a:pt x="180" y="170"/>
                  </a:cubicBezTo>
                  <a:cubicBezTo>
                    <a:pt x="180" y="170"/>
                    <a:pt x="180" y="169"/>
                    <a:pt x="180" y="169"/>
                  </a:cubicBezTo>
                  <a:lnTo>
                    <a:pt x="91" y="1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01">
              <a:extLst>
                <a:ext uri="{FF2B5EF4-FFF2-40B4-BE49-F238E27FC236}">
                  <a16:creationId xmlns:a16="http://schemas.microsoft.com/office/drawing/2014/main" xmlns="" id="{B36286A5-36E4-4497-889A-FCF236F3A155}"/>
                </a:ext>
              </a:extLst>
            </p:cNvPr>
            <p:cNvSpPr>
              <a:spLocks/>
            </p:cNvSpPr>
            <p:nvPr/>
          </p:nvSpPr>
          <p:spPr bwMode="auto">
            <a:xfrm>
              <a:off x="20597813" y="779462"/>
              <a:ext cx="792163" cy="1500188"/>
            </a:xfrm>
            <a:custGeom>
              <a:avLst/>
              <a:gdLst>
                <a:gd name="T0" fmla="*/ 114 w 296"/>
                <a:gd name="T1" fmla="*/ 400 h 561"/>
                <a:gd name="T2" fmla="*/ 296 w 296"/>
                <a:gd name="T3" fmla="*/ 1 h 561"/>
                <a:gd name="T4" fmla="*/ 295 w 296"/>
                <a:gd name="T5" fmla="*/ 0 h 561"/>
                <a:gd name="T6" fmla="*/ 113 w 296"/>
                <a:gd name="T7" fmla="*/ 398 h 561"/>
                <a:gd name="T8" fmla="*/ 1 w 296"/>
                <a:gd name="T9" fmla="*/ 222 h 561"/>
                <a:gd name="T10" fmla="*/ 0 w 296"/>
                <a:gd name="T11" fmla="*/ 223 h 561"/>
                <a:gd name="T12" fmla="*/ 112 w 296"/>
                <a:gd name="T13" fmla="*/ 400 h 561"/>
                <a:gd name="T14" fmla="*/ 39 w 296"/>
                <a:gd name="T15" fmla="*/ 560 h 561"/>
                <a:gd name="T16" fmla="*/ 41 w 296"/>
                <a:gd name="T17" fmla="*/ 561 h 561"/>
                <a:gd name="T18" fmla="*/ 113 w 296"/>
                <a:gd name="T19" fmla="*/ 401 h 561"/>
                <a:gd name="T20" fmla="*/ 182 w 296"/>
                <a:gd name="T21" fmla="*/ 511 h 561"/>
                <a:gd name="T22" fmla="*/ 184 w 296"/>
                <a:gd name="T23" fmla="*/ 510 h 561"/>
                <a:gd name="T24" fmla="*/ 114 w 296"/>
                <a:gd name="T25" fmla="*/ 40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561">
                  <a:moveTo>
                    <a:pt x="114" y="400"/>
                  </a:moveTo>
                  <a:cubicBezTo>
                    <a:pt x="296" y="1"/>
                    <a:pt x="296" y="1"/>
                    <a:pt x="296" y="1"/>
                  </a:cubicBezTo>
                  <a:cubicBezTo>
                    <a:pt x="296" y="1"/>
                    <a:pt x="295" y="0"/>
                    <a:pt x="295" y="0"/>
                  </a:cubicBezTo>
                  <a:cubicBezTo>
                    <a:pt x="113" y="398"/>
                    <a:pt x="113" y="398"/>
                    <a:pt x="113" y="398"/>
                  </a:cubicBezTo>
                  <a:cubicBezTo>
                    <a:pt x="1" y="222"/>
                    <a:pt x="1" y="222"/>
                    <a:pt x="1" y="222"/>
                  </a:cubicBezTo>
                  <a:cubicBezTo>
                    <a:pt x="1" y="222"/>
                    <a:pt x="1" y="223"/>
                    <a:pt x="0" y="223"/>
                  </a:cubicBezTo>
                  <a:cubicBezTo>
                    <a:pt x="112" y="400"/>
                    <a:pt x="112" y="400"/>
                    <a:pt x="112" y="400"/>
                  </a:cubicBezTo>
                  <a:cubicBezTo>
                    <a:pt x="39" y="560"/>
                    <a:pt x="39" y="560"/>
                    <a:pt x="39" y="560"/>
                  </a:cubicBezTo>
                  <a:cubicBezTo>
                    <a:pt x="40" y="560"/>
                    <a:pt x="40" y="560"/>
                    <a:pt x="41" y="561"/>
                  </a:cubicBezTo>
                  <a:cubicBezTo>
                    <a:pt x="113" y="401"/>
                    <a:pt x="113" y="401"/>
                    <a:pt x="113" y="401"/>
                  </a:cubicBezTo>
                  <a:cubicBezTo>
                    <a:pt x="182" y="511"/>
                    <a:pt x="182" y="511"/>
                    <a:pt x="182" y="511"/>
                  </a:cubicBezTo>
                  <a:cubicBezTo>
                    <a:pt x="183" y="510"/>
                    <a:pt x="183" y="510"/>
                    <a:pt x="184" y="510"/>
                  </a:cubicBezTo>
                  <a:lnTo>
                    <a:pt x="114" y="4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202">
              <a:extLst>
                <a:ext uri="{FF2B5EF4-FFF2-40B4-BE49-F238E27FC236}">
                  <a16:creationId xmlns:a16="http://schemas.microsoft.com/office/drawing/2014/main" xmlns="" id="{614260DD-825F-410B-A213-4A974B721E19}"/>
                </a:ext>
              </a:extLst>
            </p:cNvPr>
            <p:cNvSpPr>
              <a:spLocks/>
            </p:cNvSpPr>
            <p:nvPr/>
          </p:nvSpPr>
          <p:spPr bwMode="auto">
            <a:xfrm>
              <a:off x="22679025" y="-331788"/>
              <a:ext cx="85725" cy="79375"/>
            </a:xfrm>
            <a:custGeom>
              <a:avLst/>
              <a:gdLst>
                <a:gd name="T0" fmla="*/ 24 w 32"/>
                <a:gd name="T1" fmla="*/ 28 h 30"/>
                <a:gd name="T2" fmla="*/ 28 w 32"/>
                <a:gd name="T3" fmla="*/ 8 h 30"/>
                <a:gd name="T4" fmla="*/ 8 w 32"/>
                <a:gd name="T5" fmla="*/ 4 h 30"/>
                <a:gd name="T6" fmla="*/ 5 w 32"/>
                <a:gd name="T7" fmla="*/ 24 h 30"/>
                <a:gd name="T8" fmla="*/ 13 w 32"/>
                <a:gd name="T9" fmla="*/ 30 h 30"/>
                <a:gd name="T10" fmla="*/ 14 w 32"/>
                <a:gd name="T11" fmla="*/ 30 h 30"/>
                <a:gd name="T12" fmla="*/ 24 w 32"/>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28"/>
                  </a:moveTo>
                  <a:cubicBezTo>
                    <a:pt x="31" y="23"/>
                    <a:pt x="32" y="14"/>
                    <a:pt x="28" y="8"/>
                  </a:cubicBezTo>
                  <a:cubicBezTo>
                    <a:pt x="23" y="2"/>
                    <a:pt x="14" y="0"/>
                    <a:pt x="8" y="4"/>
                  </a:cubicBezTo>
                  <a:cubicBezTo>
                    <a:pt x="2" y="9"/>
                    <a:pt x="0" y="18"/>
                    <a:pt x="5" y="24"/>
                  </a:cubicBezTo>
                  <a:cubicBezTo>
                    <a:pt x="7" y="27"/>
                    <a:pt x="10" y="29"/>
                    <a:pt x="13" y="30"/>
                  </a:cubicBezTo>
                  <a:cubicBezTo>
                    <a:pt x="13" y="30"/>
                    <a:pt x="14" y="30"/>
                    <a:pt x="14" y="30"/>
                  </a:cubicBezTo>
                  <a:cubicBezTo>
                    <a:pt x="18" y="30"/>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203">
              <a:extLst>
                <a:ext uri="{FF2B5EF4-FFF2-40B4-BE49-F238E27FC236}">
                  <a16:creationId xmlns:a16="http://schemas.microsoft.com/office/drawing/2014/main" xmlns="" id="{7CCA7AD2-9FFD-48D6-89FB-3141C49E9973}"/>
                </a:ext>
              </a:extLst>
            </p:cNvPr>
            <p:cNvSpPr>
              <a:spLocks/>
            </p:cNvSpPr>
            <p:nvPr/>
          </p:nvSpPr>
          <p:spPr bwMode="auto">
            <a:xfrm>
              <a:off x="22855238" y="252412"/>
              <a:ext cx="80963" cy="85725"/>
            </a:xfrm>
            <a:custGeom>
              <a:avLst/>
              <a:gdLst>
                <a:gd name="T0" fmla="*/ 26 w 30"/>
                <a:gd name="T1" fmla="*/ 7 h 32"/>
                <a:gd name="T2" fmla="*/ 6 w 30"/>
                <a:gd name="T3" fmla="*/ 4 h 32"/>
                <a:gd name="T4" fmla="*/ 0 w 30"/>
                <a:gd name="T5" fmla="*/ 12 h 32"/>
                <a:gd name="T6" fmla="*/ 0 w 30"/>
                <a:gd name="T7" fmla="*/ 14 h 32"/>
                <a:gd name="T8" fmla="*/ 3 w 30"/>
                <a:gd name="T9" fmla="*/ 24 h 32"/>
                <a:gd name="T10" fmla="*/ 22 w 30"/>
                <a:gd name="T11" fmla="*/ 27 h 32"/>
                <a:gd name="T12" fmla="*/ 26 w 30"/>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26" y="7"/>
                  </a:moveTo>
                  <a:cubicBezTo>
                    <a:pt x="21" y="1"/>
                    <a:pt x="12" y="0"/>
                    <a:pt x="6" y="4"/>
                  </a:cubicBezTo>
                  <a:cubicBezTo>
                    <a:pt x="3" y="6"/>
                    <a:pt x="1" y="9"/>
                    <a:pt x="0" y="12"/>
                  </a:cubicBezTo>
                  <a:cubicBezTo>
                    <a:pt x="0" y="13"/>
                    <a:pt x="0" y="13"/>
                    <a:pt x="0" y="14"/>
                  </a:cubicBezTo>
                  <a:cubicBezTo>
                    <a:pt x="0" y="17"/>
                    <a:pt x="0" y="21"/>
                    <a:pt x="3" y="24"/>
                  </a:cubicBezTo>
                  <a:cubicBezTo>
                    <a:pt x="7" y="30"/>
                    <a:pt x="16" y="32"/>
                    <a:pt x="22" y="27"/>
                  </a:cubicBezTo>
                  <a:cubicBezTo>
                    <a:pt x="29" y="23"/>
                    <a:pt x="30" y="14"/>
                    <a:pt x="2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204">
              <a:extLst>
                <a:ext uri="{FF2B5EF4-FFF2-40B4-BE49-F238E27FC236}">
                  <a16:creationId xmlns:a16="http://schemas.microsoft.com/office/drawing/2014/main" xmlns="" id="{246D5A50-D9D7-47CC-9071-D543CBAC14CA}"/>
                </a:ext>
              </a:extLst>
            </p:cNvPr>
            <p:cNvSpPr>
              <a:spLocks/>
            </p:cNvSpPr>
            <p:nvPr/>
          </p:nvSpPr>
          <p:spPr bwMode="auto">
            <a:xfrm>
              <a:off x="22137688" y="122237"/>
              <a:ext cx="82550" cy="82550"/>
            </a:xfrm>
            <a:custGeom>
              <a:avLst/>
              <a:gdLst>
                <a:gd name="T0" fmla="*/ 24 w 31"/>
                <a:gd name="T1" fmla="*/ 28 h 31"/>
                <a:gd name="T2" fmla="*/ 30 w 31"/>
                <a:gd name="T3" fmla="*/ 15 h 31"/>
                <a:gd name="T4" fmla="*/ 30 w 31"/>
                <a:gd name="T5" fmla="*/ 14 h 31"/>
                <a:gd name="T6" fmla="*/ 28 w 31"/>
                <a:gd name="T7" fmla="*/ 8 h 31"/>
                <a:gd name="T8" fmla="*/ 8 w 31"/>
                <a:gd name="T9" fmla="*/ 5 h 31"/>
                <a:gd name="T10" fmla="*/ 5 w 31"/>
                <a:gd name="T11" fmla="*/ 25 h 31"/>
                <a:gd name="T12" fmla="*/ 13 w 31"/>
                <a:gd name="T13" fmla="*/ 30 h 31"/>
                <a:gd name="T14" fmla="*/ 14 w 31"/>
                <a:gd name="T15" fmla="*/ 30 h 31"/>
                <a:gd name="T16" fmla="*/ 24 w 31"/>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24" y="28"/>
                  </a:moveTo>
                  <a:cubicBezTo>
                    <a:pt x="28" y="25"/>
                    <a:pt x="31" y="20"/>
                    <a:pt x="30" y="15"/>
                  </a:cubicBezTo>
                  <a:cubicBezTo>
                    <a:pt x="30" y="15"/>
                    <a:pt x="30" y="14"/>
                    <a:pt x="30" y="14"/>
                  </a:cubicBezTo>
                  <a:cubicBezTo>
                    <a:pt x="30" y="12"/>
                    <a:pt x="29" y="10"/>
                    <a:pt x="28" y="8"/>
                  </a:cubicBezTo>
                  <a:cubicBezTo>
                    <a:pt x="23" y="2"/>
                    <a:pt x="14" y="0"/>
                    <a:pt x="8" y="5"/>
                  </a:cubicBezTo>
                  <a:cubicBezTo>
                    <a:pt x="2" y="9"/>
                    <a:pt x="0" y="18"/>
                    <a:pt x="5" y="25"/>
                  </a:cubicBezTo>
                  <a:cubicBezTo>
                    <a:pt x="7" y="27"/>
                    <a:pt x="9" y="29"/>
                    <a:pt x="13" y="30"/>
                  </a:cubicBezTo>
                  <a:cubicBezTo>
                    <a:pt x="13" y="30"/>
                    <a:pt x="14" y="30"/>
                    <a:pt x="14" y="30"/>
                  </a:cubicBezTo>
                  <a:cubicBezTo>
                    <a:pt x="18" y="31"/>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205">
              <a:extLst>
                <a:ext uri="{FF2B5EF4-FFF2-40B4-BE49-F238E27FC236}">
                  <a16:creationId xmlns:a16="http://schemas.microsoft.com/office/drawing/2014/main" xmlns="" id="{87448B4A-2991-4C00-84EC-D266219897A8}"/>
                </a:ext>
              </a:extLst>
            </p:cNvPr>
            <p:cNvSpPr>
              <a:spLocks/>
            </p:cNvSpPr>
            <p:nvPr/>
          </p:nvSpPr>
          <p:spPr bwMode="auto">
            <a:xfrm>
              <a:off x="22402800" y="623887"/>
              <a:ext cx="82550" cy="80963"/>
            </a:xfrm>
            <a:custGeom>
              <a:avLst/>
              <a:gdLst>
                <a:gd name="T0" fmla="*/ 7 w 31"/>
                <a:gd name="T1" fmla="*/ 2 h 30"/>
                <a:gd name="T2" fmla="*/ 1 w 31"/>
                <a:gd name="T3" fmla="*/ 11 h 30"/>
                <a:gd name="T4" fmla="*/ 1 w 31"/>
                <a:gd name="T5" fmla="*/ 12 h 30"/>
                <a:gd name="T6" fmla="*/ 3 w 31"/>
                <a:gd name="T7" fmla="*/ 22 h 30"/>
                <a:gd name="T8" fmla="*/ 23 w 31"/>
                <a:gd name="T9" fmla="*/ 25 h 30"/>
                <a:gd name="T10" fmla="*/ 26 w 31"/>
                <a:gd name="T11" fmla="*/ 6 h 30"/>
                <a:gd name="T12" fmla="*/ 17 w 31"/>
                <a:gd name="T13" fmla="*/ 0 h 30"/>
                <a:gd name="T14" fmla="*/ 15 w 31"/>
                <a:gd name="T15" fmla="*/ 0 h 30"/>
                <a:gd name="T16" fmla="*/ 7 w 3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2"/>
                  </a:moveTo>
                  <a:cubicBezTo>
                    <a:pt x="4" y="4"/>
                    <a:pt x="2" y="7"/>
                    <a:pt x="1" y="11"/>
                  </a:cubicBezTo>
                  <a:cubicBezTo>
                    <a:pt x="1" y="11"/>
                    <a:pt x="1" y="12"/>
                    <a:pt x="1" y="12"/>
                  </a:cubicBezTo>
                  <a:cubicBezTo>
                    <a:pt x="0" y="16"/>
                    <a:pt x="1" y="19"/>
                    <a:pt x="3" y="22"/>
                  </a:cubicBezTo>
                  <a:cubicBezTo>
                    <a:pt x="8" y="28"/>
                    <a:pt x="16" y="30"/>
                    <a:pt x="23" y="25"/>
                  </a:cubicBezTo>
                  <a:cubicBezTo>
                    <a:pt x="29" y="21"/>
                    <a:pt x="31" y="12"/>
                    <a:pt x="26" y="6"/>
                  </a:cubicBezTo>
                  <a:cubicBezTo>
                    <a:pt x="24" y="2"/>
                    <a:pt x="20" y="0"/>
                    <a:pt x="17" y="0"/>
                  </a:cubicBezTo>
                  <a:cubicBezTo>
                    <a:pt x="16" y="0"/>
                    <a:pt x="15" y="0"/>
                    <a:pt x="15" y="0"/>
                  </a:cubicBezTo>
                  <a:cubicBezTo>
                    <a:pt x="12" y="0"/>
                    <a:pt x="9" y="0"/>
                    <a:pt x="7"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206">
              <a:extLst>
                <a:ext uri="{FF2B5EF4-FFF2-40B4-BE49-F238E27FC236}">
                  <a16:creationId xmlns:a16="http://schemas.microsoft.com/office/drawing/2014/main" xmlns="" id="{592F27D7-D0EE-4F35-9A01-28905DA8269B}"/>
                </a:ext>
              </a:extLst>
            </p:cNvPr>
            <p:cNvSpPr>
              <a:spLocks/>
            </p:cNvSpPr>
            <p:nvPr/>
          </p:nvSpPr>
          <p:spPr bwMode="auto">
            <a:xfrm>
              <a:off x="21842413" y="646112"/>
              <a:ext cx="80963" cy="82550"/>
            </a:xfrm>
            <a:custGeom>
              <a:avLst/>
              <a:gdLst>
                <a:gd name="T0" fmla="*/ 24 w 30"/>
                <a:gd name="T1" fmla="*/ 28 h 31"/>
                <a:gd name="T2" fmla="*/ 30 w 30"/>
                <a:gd name="T3" fmla="*/ 16 h 31"/>
                <a:gd name="T4" fmla="*/ 30 w 30"/>
                <a:gd name="T5" fmla="*/ 15 h 31"/>
                <a:gd name="T6" fmla="*/ 28 w 30"/>
                <a:gd name="T7" fmla="*/ 8 h 31"/>
                <a:gd name="T8" fmla="*/ 8 w 30"/>
                <a:gd name="T9" fmla="*/ 5 h 31"/>
                <a:gd name="T10" fmla="*/ 5 w 30"/>
                <a:gd name="T11" fmla="*/ 24 h 31"/>
                <a:gd name="T12" fmla="*/ 9 w 30"/>
                <a:gd name="T13" fmla="*/ 28 h 31"/>
                <a:gd name="T14" fmla="*/ 10 w 30"/>
                <a:gd name="T15" fmla="*/ 29 h 31"/>
                <a:gd name="T16" fmla="*/ 24 w 3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4" y="28"/>
                  </a:moveTo>
                  <a:cubicBezTo>
                    <a:pt x="28" y="25"/>
                    <a:pt x="30" y="21"/>
                    <a:pt x="30" y="16"/>
                  </a:cubicBezTo>
                  <a:cubicBezTo>
                    <a:pt x="30" y="16"/>
                    <a:pt x="30" y="15"/>
                    <a:pt x="30" y="15"/>
                  </a:cubicBezTo>
                  <a:cubicBezTo>
                    <a:pt x="30" y="12"/>
                    <a:pt x="29" y="10"/>
                    <a:pt x="28" y="8"/>
                  </a:cubicBezTo>
                  <a:cubicBezTo>
                    <a:pt x="23" y="2"/>
                    <a:pt x="15" y="0"/>
                    <a:pt x="8" y="5"/>
                  </a:cubicBezTo>
                  <a:cubicBezTo>
                    <a:pt x="2" y="9"/>
                    <a:pt x="0" y="18"/>
                    <a:pt x="5" y="24"/>
                  </a:cubicBezTo>
                  <a:cubicBezTo>
                    <a:pt x="6" y="26"/>
                    <a:pt x="7" y="27"/>
                    <a:pt x="9" y="28"/>
                  </a:cubicBezTo>
                  <a:cubicBezTo>
                    <a:pt x="9" y="29"/>
                    <a:pt x="10" y="29"/>
                    <a:pt x="10" y="29"/>
                  </a:cubicBezTo>
                  <a:cubicBezTo>
                    <a:pt x="15" y="31"/>
                    <a:pt x="20" y="31"/>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207">
              <a:extLst>
                <a:ext uri="{FF2B5EF4-FFF2-40B4-BE49-F238E27FC236}">
                  <a16:creationId xmlns:a16="http://schemas.microsoft.com/office/drawing/2014/main" xmlns="" id="{3C077B62-4CBB-4784-AD0F-A0799CEEC641}"/>
                </a:ext>
              </a:extLst>
            </p:cNvPr>
            <p:cNvSpPr>
              <a:spLocks/>
            </p:cNvSpPr>
            <p:nvPr/>
          </p:nvSpPr>
          <p:spPr bwMode="auto">
            <a:xfrm>
              <a:off x="22113875" y="1157287"/>
              <a:ext cx="82550" cy="79375"/>
            </a:xfrm>
            <a:custGeom>
              <a:avLst/>
              <a:gdLst>
                <a:gd name="T0" fmla="*/ 15 w 31"/>
                <a:gd name="T1" fmla="*/ 0 h 30"/>
                <a:gd name="T2" fmla="*/ 7 w 31"/>
                <a:gd name="T3" fmla="*/ 2 h 30"/>
                <a:gd name="T4" fmla="*/ 4 w 31"/>
                <a:gd name="T5" fmla="*/ 6 h 30"/>
                <a:gd name="T6" fmla="*/ 3 w 31"/>
                <a:gd name="T7" fmla="*/ 7 h 30"/>
                <a:gd name="T8" fmla="*/ 4 w 31"/>
                <a:gd name="T9" fmla="*/ 22 h 30"/>
                <a:gd name="T10" fmla="*/ 23 w 31"/>
                <a:gd name="T11" fmla="*/ 25 h 30"/>
                <a:gd name="T12" fmla="*/ 27 w 31"/>
                <a:gd name="T13" fmla="*/ 6 h 30"/>
                <a:gd name="T14" fmla="*/ 16 w 31"/>
                <a:gd name="T15" fmla="*/ 0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12" y="0"/>
                    <a:pt x="9" y="1"/>
                    <a:pt x="7" y="2"/>
                  </a:cubicBezTo>
                  <a:cubicBezTo>
                    <a:pt x="6" y="3"/>
                    <a:pt x="4" y="4"/>
                    <a:pt x="4" y="6"/>
                  </a:cubicBezTo>
                  <a:cubicBezTo>
                    <a:pt x="3" y="6"/>
                    <a:pt x="3" y="7"/>
                    <a:pt x="3" y="7"/>
                  </a:cubicBezTo>
                  <a:cubicBezTo>
                    <a:pt x="0" y="12"/>
                    <a:pt x="0" y="17"/>
                    <a:pt x="4" y="22"/>
                  </a:cubicBezTo>
                  <a:cubicBezTo>
                    <a:pt x="8" y="28"/>
                    <a:pt x="17" y="30"/>
                    <a:pt x="23" y="25"/>
                  </a:cubicBezTo>
                  <a:cubicBezTo>
                    <a:pt x="30" y="21"/>
                    <a:pt x="31" y="12"/>
                    <a:pt x="27" y="6"/>
                  </a:cubicBezTo>
                  <a:cubicBezTo>
                    <a:pt x="24" y="2"/>
                    <a:pt x="20" y="0"/>
                    <a:pt x="16" y="0"/>
                  </a:cubicBezTo>
                  <a:cubicBezTo>
                    <a:pt x="16" y="0"/>
                    <a:pt x="15" y="0"/>
                    <a:pt x="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208">
              <a:extLst>
                <a:ext uri="{FF2B5EF4-FFF2-40B4-BE49-F238E27FC236}">
                  <a16:creationId xmlns:a16="http://schemas.microsoft.com/office/drawing/2014/main" xmlns="" id="{EEFB2DFD-0E3F-414C-8246-B1FDC259B044}"/>
                </a:ext>
              </a:extLst>
            </p:cNvPr>
            <p:cNvSpPr>
              <a:spLocks/>
            </p:cNvSpPr>
            <p:nvPr/>
          </p:nvSpPr>
          <p:spPr bwMode="auto">
            <a:xfrm>
              <a:off x="21362988" y="704850"/>
              <a:ext cx="80963" cy="79375"/>
            </a:xfrm>
            <a:custGeom>
              <a:avLst/>
              <a:gdLst>
                <a:gd name="T0" fmla="*/ 24 w 30"/>
                <a:gd name="T1" fmla="*/ 27 h 30"/>
                <a:gd name="T2" fmla="*/ 28 w 30"/>
                <a:gd name="T3" fmla="*/ 22 h 30"/>
                <a:gd name="T4" fmla="*/ 29 w 30"/>
                <a:gd name="T5" fmla="*/ 21 h 30"/>
                <a:gd name="T6" fmla="*/ 27 w 30"/>
                <a:gd name="T7" fmla="*/ 8 h 30"/>
                <a:gd name="T8" fmla="*/ 7 w 30"/>
                <a:gd name="T9" fmla="*/ 4 h 30"/>
                <a:gd name="T10" fmla="*/ 4 w 30"/>
                <a:gd name="T11" fmla="*/ 24 h 30"/>
                <a:gd name="T12" fmla="*/ 9 w 30"/>
                <a:gd name="T13" fmla="*/ 28 h 30"/>
                <a:gd name="T14" fmla="*/ 10 w 30"/>
                <a:gd name="T15" fmla="*/ 29 h 30"/>
                <a:gd name="T16" fmla="*/ 24 w 30"/>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4" y="27"/>
                  </a:moveTo>
                  <a:cubicBezTo>
                    <a:pt x="25" y="26"/>
                    <a:pt x="27" y="24"/>
                    <a:pt x="28" y="22"/>
                  </a:cubicBezTo>
                  <a:cubicBezTo>
                    <a:pt x="28" y="22"/>
                    <a:pt x="28" y="21"/>
                    <a:pt x="29" y="21"/>
                  </a:cubicBezTo>
                  <a:cubicBezTo>
                    <a:pt x="30" y="17"/>
                    <a:pt x="30" y="12"/>
                    <a:pt x="27" y="8"/>
                  </a:cubicBezTo>
                  <a:cubicBezTo>
                    <a:pt x="23" y="1"/>
                    <a:pt x="14" y="0"/>
                    <a:pt x="7" y="4"/>
                  </a:cubicBezTo>
                  <a:cubicBezTo>
                    <a:pt x="1" y="9"/>
                    <a:pt x="0" y="17"/>
                    <a:pt x="4" y="24"/>
                  </a:cubicBezTo>
                  <a:cubicBezTo>
                    <a:pt x="5" y="26"/>
                    <a:pt x="7" y="27"/>
                    <a:pt x="9" y="28"/>
                  </a:cubicBezTo>
                  <a:cubicBezTo>
                    <a:pt x="9" y="28"/>
                    <a:pt x="10" y="29"/>
                    <a:pt x="10" y="29"/>
                  </a:cubicBezTo>
                  <a:cubicBezTo>
                    <a:pt x="15" y="30"/>
                    <a:pt x="20" y="30"/>
                    <a:pt x="24"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209">
              <a:extLst>
                <a:ext uri="{FF2B5EF4-FFF2-40B4-BE49-F238E27FC236}">
                  <a16:creationId xmlns:a16="http://schemas.microsoft.com/office/drawing/2014/main" xmlns="" id="{6629919A-230D-46F2-8336-1D3F63CD6AFF}"/>
                </a:ext>
              </a:extLst>
            </p:cNvPr>
            <p:cNvSpPr>
              <a:spLocks/>
            </p:cNvSpPr>
            <p:nvPr/>
          </p:nvSpPr>
          <p:spPr bwMode="auto">
            <a:xfrm>
              <a:off x="21058188" y="2139950"/>
              <a:ext cx="85725" cy="84138"/>
            </a:xfrm>
            <a:custGeom>
              <a:avLst/>
              <a:gdLst>
                <a:gd name="T0" fmla="*/ 24 w 32"/>
                <a:gd name="T1" fmla="*/ 3 h 31"/>
                <a:gd name="T2" fmla="*/ 12 w 32"/>
                <a:gd name="T3" fmla="*/ 1 h 31"/>
                <a:gd name="T4" fmla="*/ 10 w 32"/>
                <a:gd name="T5" fmla="*/ 2 h 31"/>
                <a:gd name="T6" fmla="*/ 7 w 32"/>
                <a:gd name="T7" fmla="*/ 3 h 31"/>
                <a:gd name="T8" fmla="*/ 4 w 32"/>
                <a:gd name="T9" fmla="*/ 23 h 31"/>
                <a:gd name="T10" fmla="*/ 24 w 32"/>
                <a:gd name="T11" fmla="*/ 26 h 31"/>
                <a:gd name="T12" fmla="*/ 27 w 32"/>
                <a:gd name="T13" fmla="*/ 7 h 31"/>
                <a:gd name="T14" fmla="*/ 25 w 32"/>
                <a:gd name="T15" fmla="*/ 4 h 31"/>
                <a:gd name="T16" fmla="*/ 24 w 32"/>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24" y="3"/>
                  </a:moveTo>
                  <a:cubicBezTo>
                    <a:pt x="21" y="1"/>
                    <a:pt x="16" y="0"/>
                    <a:pt x="12" y="1"/>
                  </a:cubicBezTo>
                  <a:cubicBezTo>
                    <a:pt x="11" y="1"/>
                    <a:pt x="11" y="1"/>
                    <a:pt x="10" y="2"/>
                  </a:cubicBezTo>
                  <a:cubicBezTo>
                    <a:pt x="9" y="2"/>
                    <a:pt x="8" y="2"/>
                    <a:pt x="7" y="3"/>
                  </a:cubicBezTo>
                  <a:cubicBezTo>
                    <a:pt x="1" y="8"/>
                    <a:pt x="0" y="16"/>
                    <a:pt x="4" y="23"/>
                  </a:cubicBezTo>
                  <a:cubicBezTo>
                    <a:pt x="8" y="29"/>
                    <a:pt x="17" y="31"/>
                    <a:pt x="24" y="26"/>
                  </a:cubicBezTo>
                  <a:cubicBezTo>
                    <a:pt x="30" y="22"/>
                    <a:pt x="32" y="13"/>
                    <a:pt x="27" y="7"/>
                  </a:cubicBezTo>
                  <a:cubicBezTo>
                    <a:pt x="27" y="6"/>
                    <a:pt x="26" y="5"/>
                    <a:pt x="25" y="4"/>
                  </a:cubicBezTo>
                  <a:cubicBezTo>
                    <a:pt x="25" y="4"/>
                    <a:pt x="24" y="4"/>
                    <a:pt x="24"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210">
              <a:extLst>
                <a:ext uri="{FF2B5EF4-FFF2-40B4-BE49-F238E27FC236}">
                  <a16:creationId xmlns:a16="http://schemas.microsoft.com/office/drawing/2014/main" xmlns="" id="{2CCDE897-B819-40D1-B9C4-4732D10A1E8C}"/>
                </a:ext>
              </a:extLst>
            </p:cNvPr>
            <p:cNvSpPr>
              <a:spLocks/>
            </p:cNvSpPr>
            <p:nvPr/>
          </p:nvSpPr>
          <p:spPr bwMode="auto">
            <a:xfrm>
              <a:off x="20637500" y="2265362"/>
              <a:ext cx="85725" cy="80963"/>
            </a:xfrm>
            <a:custGeom>
              <a:avLst/>
              <a:gdLst>
                <a:gd name="T0" fmla="*/ 8 w 32"/>
                <a:gd name="T1" fmla="*/ 3 h 30"/>
                <a:gd name="T2" fmla="*/ 4 w 32"/>
                <a:gd name="T3" fmla="*/ 23 h 30"/>
                <a:gd name="T4" fmla="*/ 8 w 32"/>
                <a:gd name="T5" fmla="*/ 27 h 30"/>
                <a:gd name="T6" fmla="*/ 9 w 32"/>
                <a:gd name="T7" fmla="*/ 27 h 30"/>
                <a:gd name="T8" fmla="*/ 24 w 32"/>
                <a:gd name="T9" fmla="*/ 27 h 30"/>
                <a:gd name="T10" fmla="*/ 28 w 32"/>
                <a:gd name="T11" fmla="*/ 7 h 30"/>
                <a:gd name="T12" fmla="*/ 26 w 32"/>
                <a:gd name="T13" fmla="*/ 5 h 30"/>
                <a:gd name="T14" fmla="*/ 24 w 32"/>
                <a:gd name="T15" fmla="*/ 4 h 30"/>
                <a:gd name="T16" fmla="*/ 8 w 32"/>
                <a:gd name="T1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8" y="3"/>
                  </a:moveTo>
                  <a:cubicBezTo>
                    <a:pt x="1" y="8"/>
                    <a:pt x="0" y="17"/>
                    <a:pt x="4" y="23"/>
                  </a:cubicBezTo>
                  <a:cubicBezTo>
                    <a:pt x="5" y="25"/>
                    <a:pt x="7" y="26"/>
                    <a:pt x="8" y="27"/>
                  </a:cubicBezTo>
                  <a:cubicBezTo>
                    <a:pt x="8" y="27"/>
                    <a:pt x="9" y="27"/>
                    <a:pt x="9" y="27"/>
                  </a:cubicBezTo>
                  <a:cubicBezTo>
                    <a:pt x="14" y="30"/>
                    <a:pt x="20" y="30"/>
                    <a:pt x="24" y="27"/>
                  </a:cubicBezTo>
                  <a:cubicBezTo>
                    <a:pt x="30" y="22"/>
                    <a:pt x="32" y="13"/>
                    <a:pt x="28" y="7"/>
                  </a:cubicBezTo>
                  <a:cubicBezTo>
                    <a:pt x="27" y="6"/>
                    <a:pt x="26" y="5"/>
                    <a:pt x="26" y="5"/>
                  </a:cubicBezTo>
                  <a:cubicBezTo>
                    <a:pt x="25" y="4"/>
                    <a:pt x="25" y="4"/>
                    <a:pt x="24" y="4"/>
                  </a:cubicBezTo>
                  <a:cubicBezTo>
                    <a:pt x="20" y="0"/>
                    <a:pt x="13" y="0"/>
                    <a:pt x="8"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211">
              <a:extLst>
                <a:ext uri="{FF2B5EF4-FFF2-40B4-BE49-F238E27FC236}">
                  <a16:creationId xmlns:a16="http://schemas.microsoft.com/office/drawing/2014/main" xmlns="" id="{8566A079-B5CD-428A-AF83-EA0BD5553519}"/>
                </a:ext>
              </a:extLst>
            </p:cNvPr>
            <p:cNvSpPr>
              <a:spLocks/>
            </p:cNvSpPr>
            <p:nvPr/>
          </p:nvSpPr>
          <p:spPr bwMode="auto">
            <a:xfrm>
              <a:off x="20527963" y="1306512"/>
              <a:ext cx="85725" cy="85725"/>
            </a:xfrm>
            <a:custGeom>
              <a:avLst/>
              <a:gdLst>
                <a:gd name="T0" fmla="*/ 27 w 32"/>
                <a:gd name="T1" fmla="*/ 25 h 32"/>
                <a:gd name="T2" fmla="*/ 28 w 32"/>
                <a:gd name="T3" fmla="*/ 8 h 32"/>
                <a:gd name="T4" fmla="*/ 8 w 32"/>
                <a:gd name="T5" fmla="*/ 5 h 32"/>
                <a:gd name="T6" fmla="*/ 5 w 32"/>
                <a:gd name="T7" fmla="*/ 24 h 32"/>
                <a:gd name="T8" fmla="*/ 25 w 32"/>
                <a:gd name="T9" fmla="*/ 28 h 32"/>
                <a:gd name="T10" fmla="*/ 26 w 32"/>
                <a:gd name="T11" fmla="*/ 26 h 32"/>
                <a:gd name="T12" fmla="*/ 27 w 32"/>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25"/>
                  </a:moveTo>
                  <a:cubicBezTo>
                    <a:pt x="31" y="20"/>
                    <a:pt x="32" y="13"/>
                    <a:pt x="28" y="8"/>
                  </a:cubicBezTo>
                  <a:cubicBezTo>
                    <a:pt x="24" y="2"/>
                    <a:pt x="15" y="0"/>
                    <a:pt x="8" y="5"/>
                  </a:cubicBezTo>
                  <a:cubicBezTo>
                    <a:pt x="2" y="9"/>
                    <a:pt x="0" y="18"/>
                    <a:pt x="5" y="24"/>
                  </a:cubicBezTo>
                  <a:cubicBezTo>
                    <a:pt x="9" y="31"/>
                    <a:pt x="18" y="32"/>
                    <a:pt x="25" y="28"/>
                  </a:cubicBezTo>
                  <a:cubicBezTo>
                    <a:pt x="25" y="27"/>
                    <a:pt x="26" y="27"/>
                    <a:pt x="26" y="26"/>
                  </a:cubicBezTo>
                  <a:cubicBezTo>
                    <a:pt x="27" y="26"/>
                    <a:pt x="27" y="25"/>
                    <a:pt x="27"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212">
              <a:extLst>
                <a:ext uri="{FF2B5EF4-FFF2-40B4-BE49-F238E27FC236}">
                  <a16:creationId xmlns:a16="http://schemas.microsoft.com/office/drawing/2014/main" xmlns="" id="{56418219-59BA-401B-9A2D-A0A2B897668C}"/>
                </a:ext>
              </a:extLst>
            </p:cNvPr>
            <p:cNvSpPr>
              <a:spLocks/>
            </p:cNvSpPr>
            <p:nvPr/>
          </p:nvSpPr>
          <p:spPr bwMode="auto">
            <a:xfrm>
              <a:off x="19516725" y="3073400"/>
              <a:ext cx="85725" cy="85725"/>
            </a:xfrm>
            <a:custGeom>
              <a:avLst/>
              <a:gdLst>
                <a:gd name="T0" fmla="*/ 27 w 32"/>
                <a:gd name="T1" fmla="*/ 6 h 32"/>
                <a:gd name="T2" fmla="*/ 8 w 32"/>
                <a:gd name="T3" fmla="*/ 4 h 32"/>
                <a:gd name="T4" fmla="*/ 5 w 32"/>
                <a:gd name="T5" fmla="*/ 24 h 32"/>
                <a:gd name="T6" fmla="*/ 24 w 32"/>
                <a:gd name="T7" fmla="*/ 27 h 32"/>
                <a:gd name="T8" fmla="*/ 28 w 32"/>
                <a:gd name="T9" fmla="*/ 8 h 32"/>
                <a:gd name="T10" fmla="*/ 28 w 32"/>
                <a:gd name="T11" fmla="*/ 7 h 32"/>
                <a:gd name="T12" fmla="*/ 27 w 32"/>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6"/>
                  </a:moveTo>
                  <a:cubicBezTo>
                    <a:pt x="22" y="1"/>
                    <a:pt x="14" y="0"/>
                    <a:pt x="8" y="4"/>
                  </a:cubicBezTo>
                  <a:cubicBezTo>
                    <a:pt x="2" y="8"/>
                    <a:pt x="0" y="17"/>
                    <a:pt x="5" y="24"/>
                  </a:cubicBezTo>
                  <a:cubicBezTo>
                    <a:pt x="9" y="30"/>
                    <a:pt x="18" y="32"/>
                    <a:pt x="24" y="27"/>
                  </a:cubicBezTo>
                  <a:cubicBezTo>
                    <a:pt x="31" y="23"/>
                    <a:pt x="32" y="14"/>
                    <a:pt x="28" y="8"/>
                  </a:cubicBezTo>
                  <a:cubicBezTo>
                    <a:pt x="28" y="8"/>
                    <a:pt x="28" y="8"/>
                    <a:pt x="28" y="7"/>
                  </a:cubicBezTo>
                  <a:cubicBezTo>
                    <a:pt x="28" y="7"/>
                    <a:pt x="27" y="7"/>
                    <a:pt x="27"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213">
              <a:extLst>
                <a:ext uri="{FF2B5EF4-FFF2-40B4-BE49-F238E27FC236}">
                  <a16:creationId xmlns:a16="http://schemas.microsoft.com/office/drawing/2014/main" xmlns="" id="{2CC8F07B-52BB-4194-B6F6-154CD36A06DC}"/>
                </a:ext>
              </a:extLst>
            </p:cNvPr>
            <p:cNvSpPr>
              <a:spLocks/>
            </p:cNvSpPr>
            <p:nvPr/>
          </p:nvSpPr>
          <p:spPr bwMode="auto">
            <a:xfrm>
              <a:off x="18046700" y="3197225"/>
              <a:ext cx="4763" cy="28575"/>
            </a:xfrm>
            <a:custGeom>
              <a:avLst/>
              <a:gdLst>
                <a:gd name="T0" fmla="*/ 0 w 2"/>
                <a:gd name="T1" fmla="*/ 11 h 11"/>
                <a:gd name="T2" fmla="*/ 2 w 2"/>
                <a:gd name="T3" fmla="*/ 11 h 11"/>
                <a:gd name="T4" fmla="*/ 1 w 2"/>
                <a:gd name="T5" fmla="*/ 0 h 11"/>
                <a:gd name="T6" fmla="*/ 0 w 2"/>
                <a:gd name="T7" fmla="*/ 11 h 11"/>
              </a:gdLst>
              <a:ahLst/>
              <a:cxnLst>
                <a:cxn ang="0">
                  <a:pos x="T0" y="T1"/>
                </a:cxn>
                <a:cxn ang="0">
                  <a:pos x="T2" y="T3"/>
                </a:cxn>
                <a:cxn ang="0">
                  <a:pos x="T4" y="T5"/>
                </a:cxn>
                <a:cxn ang="0">
                  <a:pos x="T6" y="T7"/>
                </a:cxn>
              </a:cxnLst>
              <a:rect l="0" t="0" r="r" b="b"/>
              <a:pathLst>
                <a:path w="2" h="11">
                  <a:moveTo>
                    <a:pt x="0" y="11"/>
                  </a:moveTo>
                  <a:cubicBezTo>
                    <a:pt x="1" y="11"/>
                    <a:pt x="1" y="11"/>
                    <a:pt x="2" y="11"/>
                  </a:cubicBezTo>
                  <a:cubicBezTo>
                    <a:pt x="1" y="0"/>
                    <a:pt x="1" y="0"/>
                    <a:pt x="1" y="0"/>
                  </a:cubicBezTo>
                  <a:lnTo>
                    <a:pt x="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214">
              <a:extLst>
                <a:ext uri="{FF2B5EF4-FFF2-40B4-BE49-F238E27FC236}">
                  <a16:creationId xmlns:a16="http://schemas.microsoft.com/office/drawing/2014/main" xmlns="" id="{1E6BFC62-660A-45D7-8991-844619858AF7}"/>
                </a:ext>
              </a:extLst>
            </p:cNvPr>
            <p:cNvSpPr>
              <a:spLocks/>
            </p:cNvSpPr>
            <p:nvPr/>
          </p:nvSpPr>
          <p:spPr bwMode="auto">
            <a:xfrm>
              <a:off x="15609888" y="841375"/>
              <a:ext cx="2395538" cy="2406650"/>
            </a:xfrm>
            <a:custGeom>
              <a:avLst/>
              <a:gdLst>
                <a:gd name="T0" fmla="*/ 893 w 895"/>
                <a:gd name="T1" fmla="*/ 900 h 900"/>
                <a:gd name="T2" fmla="*/ 895 w 895"/>
                <a:gd name="T3" fmla="*/ 899 h 900"/>
                <a:gd name="T4" fmla="*/ 2 w 895"/>
                <a:gd name="T5" fmla="*/ 0 h 900"/>
                <a:gd name="T6" fmla="*/ 0 w 895"/>
                <a:gd name="T7" fmla="*/ 2 h 900"/>
                <a:gd name="T8" fmla="*/ 893 w 895"/>
                <a:gd name="T9" fmla="*/ 900 h 900"/>
              </a:gdLst>
              <a:ahLst/>
              <a:cxnLst>
                <a:cxn ang="0">
                  <a:pos x="T0" y="T1"/>
                </a:cxn>
                <a:cxn ang="0">
                  <a:pos x="T2" y="T3"/>
                </a:cxn>
                <a:cxn ang="0">
                  <a:pos x="T4" y="T5"/>
                </a:cxn>
                <a:cxn ang="0">
                  <a:pos x="T6" y="T7"/>
                </a:cxn>
                <a:cxn ang="0">
                  <a:pos x="T8" y="T9"/>
                </a:cxn>
              </a:cxnLst>
              <a:rect l="0" t="0" r="r" b="b"/>
              <a:pathLst>
                <a:path w="895" h="900">
                  <a:moveTo>
                    <a:pt x="893" y="900"/>
                  </a:moveTo>
                  <a:cubicBezTo>
                    <a:pt x="894" y="900"/>
                    <a:pt x="894" y="899"/>
                    <a:pt x="895" y="899"/>
                  </a:cubicBezTo>
                  <a:cubicBezTo>
                    <a:pt x="2" y="0"/>
                    <a:pt x="2" y="0"/>
                    <a:pt x="2" y="0"/>
                  </a:cubicBezTo>
                  <a:cubicBezTo>
                    <a:pt x="2" y="1"/>
                    <a:pt x="1" y="2"/>
                    <a:pt x="0" y="2"/>
                  </a:cubicBezTo>
                  <a:lnTo>
                    <a:pt x="893" y="9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215">
              <a:extLst>
                <a:ext uri="{FF2B5EF4-FFF2-40B4-BE49-F238E27FC236}">
                  <a16:creationId xmlns:a16="http://schemas.microsoft.com/office/drawing/2014/main" xmlns="" id="{C7AAFBF6-5F16-422B-BAB3-484592FC74E4}"/>
                </a:ext>
              </a:extLst>
            </p:cNvPr>
            <p:cNvSpPr>
              <a:spLocks/>
            </p:cNvSpPr>
            <p:nvPr/>
          </p:nvSpPr>
          <p:spPr bwMode="auto">
            <a:xfrm>
              <a:off x="16525875" y="-252413"/>
              <a:ext cx="1506538" cy="3481388"/>
            </a:xfrm>
            <a:custGeom>
              <a:avLst/>
              <a:gdLst>
                <a:gd name="T0" fmla="*/ 563 w 563"/>
                <a:gd name="T1" fmla="*/ 1302 h 1302"/>
                <a:gd name="T2" fmla="*/ 3 w 563"/>
                <a:gd name="T3" fmla="*/ 0 h 1302"/>
                <a:gd name="T4" fmla="*/ 1 w 563"/>
                <a:gd name="T5" fmla="*/ 1 h 1302"/>
                <a:gd name="T6" fmla="*/ 0 w 563"/>
                <a:gd name="T7" fmla="*/ 1 h 1302"/>
                <a:gd name="T8" fmla="*/ 560 w 563"/>
                <a:gd name="T9" fmla="*/ 1302 h 1302"/>
                <a:gd name="T10" fmla="*/ 560 w 563"/>
                <a:gd name="T11" fmla="*/ 1302 h 1302"/>
                <a:gd name="T12" fmla="*/ 563 w 563"/>
                <a:gd name="T13" fmla="*/ 1302 h 1302"/>
              </a:gdLst>
              <a:ahLst/>
              <a:cxnLst>
                <a:cxn ang="0">
                  <a:pos x="T0" y="T1"/>
                </a:cxn>
                <a:cxn ang="0">
                  <a:pos x="T2" y="T3"/>
                </a:cxn>
                <a:cxn ang="0">
                  <a:pos x="T4" y="T5"/>
                </a:cxn>
                <a:cxn ang="0">
                  <a:pos x="T6" y="T7"/>
                </a:cxn>
                <a:cxn ang="0">
                  <a:pos x="T8" y="T9"/>
                </a:cxn>
                <a:cxn ang="0">
                  <a:pos x="T10" y="T11"/>
                </a:cxn>
                <a:cxn ang="0">
                  <a:pos x="T12" y="T13"/>
                </a:cxn>
              </a:cxnLst>
              <a:rect l="0" t="0" r="r" b="b"/>
              <a:pathLst>
                <a:path w="563" h="1302">
                  <a:moveTo>
                    <a:pt x="563" y="1302"/>
                  </a:moveTo>
                  <a:cubicBezTo>
                    <a:pt x="3" y="0"/>
                    <a:pt x="3" y="0"/>
                    <a:pt x="3" y="0"/>
                  </a:cubicBezTo>
                  <a:cubicBezTo>
                    <a:pt x="2" y="0"/>
                    <a:pt x="1" y="0"/>
                    <a:pt x="1" y="1"/>
                  </a:cubicBezTo>
                  <a:cubicBezTo>
                    <a:pt x="1" y="1"/>
                    <a:pt x="1" y="1"/>
                    <a:pt x="0" y="1"/>
                  </a:cubicBezTo>
                  <a:cubicBezTo>
                    <a:pt x="560" y="1302"/>
                    <a:pt x="560" y="1302"/>
                    <a:pt x="560" y="1302"/>
                  </a:cubicBezTo>
                  <a:cubicBezTo>
                    <a:pt x="560" y="1302"/>
                    <a:pt x="560" y="1302"/>
                    <a:pt x="560" y="1302"/>
                  </a:cubicBezTo>
                  <a:cubicBezTo>
                    <a:pt x="561" y="1302"/>
                    <a:pt x="562" y="1302"/>
                    <a:pt x="563" y="13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216">
              <a:extLst>
                <a:ext uri="{FF2B5EF4-FFF2-40B4-BE49-F238E27FC236}">
                  <a16:creationId xmlns:a16="http://schemas.microsoft.com/office/drawing/2014/main" xmlns="" id="{C105A718-CCD7-40C2-8120-E2632A0A65F8}"/>
                </a:ext>
              </a:extLst>
            </p:cNvPr>
            <p:cNvSpPr>
              <a:spLocks/>
            </p:cNvSpPr>
            <p:nvPr/>
          </p:nvSpPr>
          <p:spPr bwMode="auto">
            <a:xfrm>
              <a:off x="17781588" y="950912"/>
              <a:ext cx="620713" cy="2274888"/>
            </a:xfrm>
            <a:custGeom>
              <a:avLst/>
              <a:gdLst>
                <a:gd name="T0" fmla="*/ 100 w 232"/>
                <a:gd name="T1" fmla="*/ 840 h 851"/>
                <a:gd name="T2" fmla="*/ 101 w 232"/>
                <a:gd name="T3" fmla="*/ 851 h 851"/>
                <a:gd name="T4" fmla="*/ 104 w 232"/>
                <a:gd name="T5" fmla="*/ 851 h 851"/>
                <a:gd name="T6" fmla="*/ 101 w 232"/>
                <a:gd name="T7" fmla="*/ 832 h 851"/>
                <a:gd name="T8" fmla="*/ 232 w 232"/>
                <a:gd name="T9" fmla="*/ 0 h 851"/>
                <a:gd name="T10" fmla="*/ 229 w 232"/>
                <a:gd name="T11" fmla="*/ 0 h 851"/>
                <a:gd name="T12" fmla="*/ 100 w 232"/>
                <a:gd name="T13" fmla="*/ 824 h 851"/>
                <a:gd name="T14" fmla="*/ 2 w 232"/>
                <a:gd name="T15" fmla="*/ 1 h 851"/>
                <a:gd name="T16" fmla="*/ 0 w 232"/>
                <a:gd name="T17" fmla="*/ 1 h 851"/>
                <a:gd name="T18" fmla="*/ 99 w 232"/>
                <a:gd name="T19" fmla="*/ 832 h 851"/>
                <a:gd name="T20" fmla="*/ 96 w 232"/>
                <a:gd name="T21" fmla="*/ 851 h 851"/>
                <a:gd name="T22" fmla="*/ 99 w 232"/>
                <a:gd name="T23" fmla="*/ 851 h 851"/>
                <a:gd name="T24" fmla="*/ 100 w 232"/>
                <a:gd name="T25" fmla="*/ 84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851">
                  <a:moveTo>
                    <a:pt x="100" y="840"/>
                  </a:moveTo>
                  <a:cubicBezTo>
                    <a:pt x="101" y="851"/>
                    <a:pt x="101" y="851"/>
                    <a:pt x="101" y="851"/>
                  </a:cubicBezTo>
                  <a:cubicBezTo>
                    <a:pt x="102" y="851"/>
                    <a:pt x="103" y="851"/>
                    <a:pt x="104" y="851"/>
                  </a:cubicBezTo>
                  <a:cubicBezTo>
                    <a:pt x="101" y="832"/>
                    <a:pt x="101" y="832"/>
                    <a:pt x="101" y="832"/>
                  </a:cubicBezTo>
                  <a:cubicBezTo>
                    <a:pt x="232" y="0"/>
                    <a:pt x="232" y="0"/>
                    <a:pt x="232" y="0"/>
                  </a:cubicBezTo>
                  <a:cubicBezTo>
                    <a:pt x="231" y="0"/>
                    <a:pt x="230" y="0"/>
                    <a:pt x="229" y="0"/>
                  </a:cubicBezTo>
                  <a:cubicBezTo>
                    <a:pt x="100" y="824"/>
                    <a:pt x="100" y="824"/>
                    <a:pt x="100" y="824"/>
                  </a:cubicBezTo>
                  <a:cubicBezTo>
                    <a:pt x="2" y="1"/>
                    <a:pt x="2" y="1"/>
                    <a:pt x="2" y="1"/>
                  </a:cubicBezTo>
                  <a:cubicBezTo>
                    <a:pt x="1" y="1"/>
                    <a:pt x="1" y="1"/>
                    <a:pt x="0" y="1"/>
                  </a:cubicBezTo>
                  <a:cubicBezTo>
                    <a:pt x="99" y="832"/>
                    <a:pt x="99" y="832"/>
                    <a:pt x="99" y="832"/>
                  </a:cubicBezTo>
                  <a:cubicBezTo>
                    <a:pt x="96" y="851"/>
                    <a:pt x="96" y="851"/>
                    <a:pt x="96" y="851"/>
                  </a:cubicBezTo>
                  <a:cubicBezTo>
                    <a:pt x="97" y="851"/>
                    <a:pt x="98" y="851"/>
                    <a:pt x="99" y="851"/>
                  </a:cubicBezTo>
                  <a:lnTo>
                    <a:pt x="100" y="8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217">
              <a:extLst>
                <a:ext uri="{FF2B5EF4-FFF2-40B4-BE49-F238E27FC236}">
                  <a16:creationId xmlns:a16="http://schemas.microsoft.com/office/drawing/2014/main" xmlns="" id="{FB102361-4362-40A2-9E41-CCAE13038BD8}"/>
                </a:ext>
              </a:extLst>
            </p:cNvPr>
            <p:cNvSpPr>
              <a:spLocks/>
            </p:cNvSpPr>
            <p:nvPr/>
          </p:nvSpPr>
          <p:spPr bwMode="auto">
            <a:xfrm>
              <a:off x="17987963" y="3225800"/>
              <a:ext cx="120650" cy="117475"/>
            </a:xfrm>
            <a:custGeom>
              <a:avLst/>
              <a:gdLst>
                <a:gd name="T0" fmla="*/ 3 w 45"/>
                <a:gd name="T1" fmla="*/ 28 h 44"/>
                <a:gd name="T2" fmla="*/ 29 w 45"/>
                <a:gd name="T3" fmla="*/ 40 h 44"/>
                <a:gd name="T4" fmla="*/ 41 w 45"/>
                <a:gd name="T5" fmla="*/ 12 h 44"/>
                <a:gd name="T6" fmla="*/ 27 w 45"/>
                <a:gd name="T7" fmla="*/ 0 h 44"/>
                <a:gd name="T8" fmla="*/ 24 w 45"/>
                <a:gd name="T9" fmla="*/ 0 h 44"/>
                <a:gd name="T10" fmla="*/ 22 w 45"/>
                <a:gd name="T11" fmla="*/ 0 h 44"/>
                <a:gd name="T12" fmla="*/ 19 w 45"/>
                <a:gd name="T13" fmla="*/ 0 h 44"/>
                <a:gd name="T14" fmla="*/ 17 w 45"/>
                <a:gd name="T15" fmla="*/ 1 h 44"/>
                <a:gd name="T16" fmla="*/ 14 w 45"/>
                <a:gd name="T17" fmla="*/ 1 h 44"/>
                <a:gd name="T18" fmla="*/ 14 w 45"/>
                <a:gd name="T19" fmla="*/ 1 h 44"/>
                <a:gd name="T20" fmla="*/ 7 w 45"/>
                <a:gd name="T21" fmla="*/ 7 h 44"/>
                <a:gd name="T22" fmla="*/ 5 w 45"/>
                <a:gd name="T23" fmla="*/ 8 h 44"/>
                <a:gd name="T24" fmla="*/ 3 w 45"/>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4">
                  <a:moveTo>
                    <a:pt x="3" y="28"/>
                  </a:moveTo>
                  <a:cubicBezTo>
                    <a:pt x="7" y="39"/>
                    <a:pt x="19" y="44"/>
                    <a:pt x="29" y="40"/>
                  </a:cubicBezTo>
                  <a:cubicBezTo>
                    <a:pt x="40" y="35"/>
                    <a:pt x="45" y="23"/>
                    <a:pt x="41" y="12"/>
                  </a:cubicBezTo>
                  <a:cubicBezTo>
                    <a:pt x="38" y="6"/>
                    <a:pt x="33" y="2"/>
                    <a:pt x="27" y="0"/>
                  </a:cubicBezTo>
                  <a:cubicBezTo>
                    <a:pt x="26" y="0"/>
                    <a:pt x="25" y="0"/>
                    <a:pt x="24" y="0"/>
                  </a:cubicBezTo>
                  <a:cubicBezTo>
                    <a:pt x="23" y="0"/>
                    <a:pt x="23" y="0"/>
                    <a:pt x="22" y="0"/>
                  </a:cubicBezTo>
                  <a:cubicBezTo>
                    <a:pt x="21" y="0"/>
                    <a:pt x="20" y="0"/>
                    <a:pt x="19" y="0"/>
                  </a:cubicBezTo>
                  <a:cubicBezTo>
                    <a:pt x="18" y="0"/>
                    <a:pt x="18" y="0"/>
                    <a:pt x="17" y="1"/>
                  </a:cubicBezTo>
                  <a:cubicBezTo>
                    <a:pt x="16" y="1"/>
                    <a:pt x="15" y="1"/>
                    <a:pt x="14" y="1"/>
                  </a:cubicBezTo>
                  <a:cubicBezTo>
                    <a:pt x="14" y="1"/>
                    <a:pt x="14" y="1"/>
                    <a:pt x="14" y="1"/>
                  </a:cubicBezTo>
                  <a:cubicBezTo>
                    <a:pt x="11" y="2"/>
                    <a:pt x="9" y="4"/>
                    <a:pt x="7" y="7"/>
                  </a:cubicBezTo>
                  <a:cubicBezTo>
                    <a:pt x="6" y="7"/>
                    <a:pt x="6" y="8"/>
                    <a:pt x="5" y="8"/>
                  </a:cubicBezTo>
                  <a:cubicBezTo>
                    <a:pt x="1" y="14"/>
                    <a:pt x="0" y="21"/>
                    <a:pt x="3"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218">
              <a:extLst>
                <a:ext uri="{FF2B5EF4-FFF2-40B4-BE49-F238E27FC236}">
                  <a16:creationId xmlns:a16="http://schemas.microsoft.com/office/drawing/2014/main" xmlns="" id="{912340DE-35ED-430C-9401-20B14EBD1AE1}"/>
                </a:ext>
              </a:extLst>
            </p:cNvPr>
            <p:cNvSpPr>
              <a:spLocks/>
            </p:cNvSpPr>
            <p:nvPr/>
          </p:nvSpPr>
          <p:spPr bwMode="auto">
            <a:xfrm>
              <a:off x="15513050" y="742950"/>
              <a:ext cx="120650" cy="125413"/>
            </a:xfrm>
            <a:custGeom>
              <a:avLst/>
              <a:gdLst>
                <a:gd name="T0" fmla="*/ 4 w 45"/>
                <a:gd name="T1" fmla="*/ 32 h 47"/>
                <a:gd name="T2" fmla="*/ 30 w 45"/>
                <a:gd name="T3" fmla="*/ 43 h 47"/>
                <a:gd name="T4" fmla="*/ 36 w 45"/>
                <a:gd name="T5" fmla="*/ 39 h 47"/>
                <a:gd name="T6" fmla="*/ 38 w 45"/>
                <a:gd name="T7" fmla="*/ 37 h 47"/>
                <a:gd name="T8" fmla="*/ 42 w 45"/>
                <a:gd name="T9" fmla="*/ 16 h 47"/>
                <a:gd name="T10" fmla="*/ 16 w 45"/>
                <a:gd name="T11" fmla="*/ 5 h 47"/>
                <a:gd name="T12" fmla="*/ 4 w 45"/>
                <a:gd name="T13" fmla="*/ 32 h 47"/>
              </a:gdLst>
              <a:ahLst/>
              <a:cxnLst>
                <a:cxn ang="0">
                  <a:pos x="T0" y="T1"/>
                </a:cxn>
                <a:cxn ang="0">
                  <a:pos x="T2" y="T3"/>
                </a:cxn>
                <a:cxn ang="0">
                  <a:pos x="T4" y="T5"/>
                </a:cxn>
                <a:cxn ang="0">
                  <a:pos x="T6" y="T7"/>
                </a:cxn>
                <a:cxn ang="0">
                  <a:pos x="T8" y="T9"/>
                </a:cxn>
                <a:cxn ang="0">
                  <a:pos x="T10" y="T11"/>
                </a:cxn>
                <a:cxn ang="0">
                  <a:pos x="T12" y="T13"/>
                </a:cxn>
              </a:cxnLst>
              <a:rect l="0" t="0" r="r" b="b"/>
              <a:pathLst>
                <a:path w="45" h="47">
                  <a:moveTo>
                    <a:pt x="4" y="32"/>
                  </a:moveTo>
                  <a:cubicBezTo>
                    <a:pt x="8" y="42"/>
                    <a:pt x="20" y="47"/>
                    <a:pt x="30" y="43"/>
                  </a:cubicBezTo>
                  <a:cubicBezTo>
                    <a:pt x="33" y="42"/>
                    <a:pt x="35" y="41"/>
                    <a:pt x="36" y="39"/>
                  </a:cubicBezTo>
                  <a:cubicBezTo>
                    <a:pt x="37" y="39"/>
                    <a:pt x="38" y="38"/>
                    <a:pt x="38" y="37"/>
                  </a:cubicBezTo>
                  <a:cubicBezTo>
                    <a:pt x="43" y="32"/>
                    <a:pt x="45" y="23"/>
                    <a:pt x="42" y="16"/>
                  </a:cubicBezTo>
                  <a:cubicBezTo>
                    <a:pt x="38" y="5"/>
                    <a:pt x="26" y="0"/>
                    <a:pt x="16" y="5"/>
                  </a:cubicBezTo>
                  <a:cubicBezTo>
                    <a:pt x="5" y="9"/>
                    <a:pt x="0" y="21"/>
                    <a:pt x="4" y="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219">
              <a:extLst>
                <a:ext uri="{FF2B5EF4-FFF2-40B4-BE49-F238E27FC236}">
                  <a16:creationId xmlns:a16="http://schemas.microsoft.com/office/drawing/2014/main" xmlns="" id="{57DB7BE1-7BF6-424D-8D06-843E3EEE12D6}"/>
                </a:ext>
              </a:extLst>
            </p:cNvPr>
            <p:cNvSpPr>
              <a:spLocks/>
            </p:cNvSpPr>
            <p:nvPr/>
          </p:nvSpPr>
          <p:spPr bwMode="auto">
            <a:xfrm>
              <a:off x="16444913" y="-365126"/>
              <a:ext cx="123825" cy="125413"/>
            </a:xfrm>
            <a:custGeom>
              <a:avLst/>
              <a:gdLst>
                <a:gd name="T0" fmla="*/ 33 w 46"/>
                <a:gd name="T1" fmla="*/ 42 h 47"/>
                <a:gd name="T2" fmla="*/ 43 w 46"/>
                <a:gd name="T3" fmla="*/ 16 h 47"/>
                <a:gd name="T4" fmla="*/ 16 w 46"/>
                <a:gd name="T5" fmla="*/ 4 h 47"/>
                <a:gd name="T6" fmla="*/ 4 w 46"/>
                <a:gd name="T7" fmla="*/ 31 h 47"/>
                <a:gd name="T8" fmla="*/ 30 w 46"/>
                <a:gd name="T9" fmla="*/ 43 h 47"/>
                <a:gd name="T10" fmla="*/ 31 w 46"/>
                <a:gd name="T11" fmla="*/ 43 h 47"/>
                <a:gd name="T12" fmla="*/ 33 w 46"/>
                <a:gd name="T13" fmla="*/ 42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3" y="42"/>
                  </a:moveTo>
                  <a:cubicBezTo>
                    <a:pt x="42" y="37"/>
                    <a:pt x="46" y="25"/>
                    <a:pt x="43" y="16"/>
                  </a:cubicBezTo>
                  <a:cubicBezTo>
                    <a:pt x="39" y="5"/>
                    <a:pt x="27" y="0"/>
                    <a:pt x="16" y="4"/>
                  </a:cubicBezTo>
                  <a:cubicBezTo>
                    <a:pt x="6" y="9"/>
                    <a:pt x="0" y="21"/>
                    <a:pt x="4" y="31"/>
                  </a:cubicBezTo>
                  <a:cubicBezTo>
                    <a:pt x="8" y="42"/>
                    <a:pt x="20" y="47"/>
                    <a:pt x="30" y="43"/>
                  </a:cubicBezTo>
                  <a:cubicBezTo>
                    <a:pt x="31" y="43"/>
                    <a:pt x="31" y="43"/>
                    <a:pt x="31" y="43"/>
                  </a:cubicBezTo>
                  <a:cubicBezTo>
                    <a:pt x="31" y="42"/>
                    <a:pt x="32" y="42"/>
                    <a:pt x="33"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220">
              <a:extLst>
                <a:ext uri="{FF2B5EF4-FFF2-40B4-BE49-F238E27FC236}">
                  <a16:creationId xmlns:a16="http://schemas.microsoft.com/office/drawing/2014/main" xmlns="" id="{7D2FCE6C-495D-4122-ABF8-8026B8E89663}"/>
                </a:ext>
              </a:extLst>
            </p:cNvPr>
            <p:cNvSpPr>
              <a:spLocks/>
            </p:cNvSpPr>
            <p:nvPr/>
          </p:nvSpPr>
          <p:spPr bwMode="auto">
            <a:xfrm>
              <a:off x="17714913" y="835025"/>
              <a:ext cx="125413" cy="120650"/>
            </a:xfrm>
            <a:custGeom>
              <a:avLst/>
              <a:gdLst>
                <a:gd name="T0" fmla="*/ 27 w 47"/>
                <a:gd name="T1" fmla="*/ 44 h 45"/>
                <a:gd name="T2" fmla="*/ 31 w 47"/>
                <a:gd name="T3" fmla="*/ 43 h 45"/>
                <a:gd name="T4" fmla="*/ 43 w 47"/>
                <a:gd name="T5" fmla="*/ 16 h 45"/>
                <a:gd name="T6" fmla="*/ 16 w 47"/>
                <a:gd name="T7" fmla="*/ 5 h 45"/>
                <a:gd name="T8" fmla="*/ 4 w 47"/>
                <a:gd name="T9" fmla="*/ 32 h 45"/>
                <a:gd name="T10" fmla="*/ 25 w 47"/>
                <a:gd name="T11" fmla="*/ 44 h 45"/>
                <a:gd name="T12" fmla="*/ 27 w 4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27" y="44"/>
                  </a:moveTo>
                  <a:cubicBezTo>
                    <a:pt x="28" y="44"/>
                    <a:pt x="30" y="43"/>
                    <a:pt x="31" y="43"/>
                  </a:cubicBezTo>
                  <a:cubicBezTo>
                    <a:pt x="41" y="39"/>
                    <a:pt x="47" y="26"/>
                    <a:pt x="43" y="16"/>
                  </a:cubicBezTo>
                  <a:cubicBezTo>
                    <a:pt x="39" y="5"/>
                    <a:pt x="27" y="0"/>
                    <a:pt x="16" y="5"/>
                  </a:cubicBezTo>
                  <a:cubicBezTo>
                    <a:pt x="6" y="9"/>
                    <a:pt x="0" y="21"/>
                    <a:pt x="4" y="32"/>
                  </a:cubicBezTo>
                  <a:cubicBezTo>
                    <a:pt x="8" y="40"/>
                    <a:pt x="16" y="45"/>
                    <a:pt x="25" y="44"/>
                  </a:cubicBezTo>
                  <a:cubicBezTo>
                    <a:pt x="26" y="44"/>
                    <a:pt x="26" y="44"/>
                    <a:pt x="27"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221">
              <a:extLst>
                <a:ext uri="{FF2B5EF4-FFF2-40B4-BE49-F238E27FC236}">
                  <a16:creationId xmlns:a16="http://schemas.microsoft.com/office/drawing/2014/main" xmlns="" id="{2EF9A6AA-0FAF-47CA-AEC6-1F9CC180F2AB}"/>
                </a:ext>
              </a:extLst>
            </p:cNvPr>
            <p:cNvSpPr>
              <a:spLocks/>
            </p:cNvSpPr>
            <p:nvPr/>
          </p:nvSpPr>
          <p:spPr bwMode="auto">
            <a:xfrm>
              <a:off x="18330863" y="833437"/>
              <a:ext cx="125413" cy="120650"/>
            </a:xfrm>
            <a:custGeom>
              <a:avLst/>
              <a:gdLst>
                <a:gd name="T0" fmla="*/ 31 w 47"/>
                <a:gd name="T1" fmla="*/ 43 h 45"/>
                <a:gd name="T2" fmla="*/ 43 w 47"/>
                <a:gd name="T3" fmla="*/ 16 h 45"/>
                <a:gd name="T4" fmla="*/ 16 w 47"/>
                <a:gd name="T5" fmla="*/ 4 h 45"/>
                <a:gd name="T6" fmla="*/ 4 w 47"/>
                <a:gd name="T7" fmla="*/ 32 h 45"/>
                <a:gd name="T8" fmla="*/ 24 w 47"/>
                <a:gd name="T9" fmla="*/ 44 h 45"/>
                <a:gd name="T10" fmla="*/ 27 w 47"/>
                <a:gd name="T11" fmla="*/ 44 h 45"/>
                <a:gd name="T12" fmla="*/ 31 w 47"/>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1" y="43"/>
                  </a:moveTo>
                  <a:cubicBezTo>
                    <a:pt x="41" y="38"/>
                    <a:pt x="47" y="26"/>
                    <a:pt x="43" y="16"/>
                  </a:cubicBezTo>
                  <a:cubicBezTo>
                    <a:pt x="38" y="5"/>
                    <a:pt x="27" y="0"/>
                    <a:pt x="16" y="4"/>
                  </a:cubicBezTo>
                  <a:cubicBezTo>
                    <a:pt x="5" y="9"/>
                    <a:pt x="0" y="21"/>
                    <a:pt x="4" y="32"/>
                  </a:cubicBezTo>
                  <a:cubicBezTo>
                    <a:pt x="7" y="40"/>
                    <a:pt x="16" y="45"/>
                    <a:pt x="24" y="44"/>
                  </a:cubicBezTo>
                  <a:cubicBezTo>
                    <a:pt x="25" y="44"/>
                    <a:pt x="26" y="44"/>
                    <a:pt x="27" y="44"/>
                  </a:cubicBezTo>
                  <a:cubicBezTo>
                    <a:pt x="28" y="44"/>
                    <a:pt x="29" y="43"/>
                    <a:pt x="31"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3" name="组合 262">
            <a:extLst>
              <a:ext uri="{FF2B5EF4-FFF2-40B4-BE49-F238E27FC236}">
                <a16:creationId xmlns:a16="http://schemas.microsoft.com/office/drawing/2014/main" xmlns="" id="{8224C936-A1A8-4B83-9CBB-925DF3EA2997}"/>
              </a:ext>
            </a:extLst>
          </p:cNvPr>
          <p:cNvGrpSpPr/>
          <p:nvPr userDrawn="1"/>
        </p:nvGrpSpPr>
        <p:grpSpPr>
          <a:xfrm>
            <a:off x="1645101" y="459469"/>
            <a:ext cx="5853798" cy="5932196"/>
            <a:chOff x="4314825" y="1628775"/>
            <a:chExt cx="3556001" cy="3603626"/>
          </a:xfrm>
        </p:grpSpPr>
        <p:grpSp>
          <p:nvGrpSpPr>
            <p:cNvPr id="264" name="组合 263">
              <a:extLst>
                <a:ext uri="{FF2B5EF4-FFF2-40B4-BE49-F238E27FC236}">
                  <a16:creationId xmlns:a16="http://schemas.microsoft.com/office/drawing/2014/main" xmlns="" id="{5190B6E9-35E9-48C3-B9D6-A8F63E614606}"/>
                </a:ext>
              </a:extLst>
            </p:cNvPr>
            <p:cNvGrpSpPr/>
            <p:nvPr/>
          </p:nvGrpSpPr>
          <p:grpSpPr>
            <a:xfrm>
              <a:off x="4338637" y="1651000"/>
              <a:ext cx="3514726" cy="3562351"/>
              <a:chOff x="4337050" y="1651000"/>
              <a:chExt cx="3514726" cy="3562351"/>
            </a:xfrm>
          </p:grpSpPr>
          <p:sp>
            <p:nvSpPr>
              <p:cNvPr id="325" name="Line 225">
                <a:extLst>
                  <a:ext uri="{FF2B5EF4-FFF2-40B4-BE49-F238E27FC236}">
                    <a16:creationId xmlns:a16="http://schemas.microsoft.com/office/drawing/2014/main" xmlns="" id="{680F7B80-A8D4-4158-83E3-80E2C6D230DA}"/>
                  </a:ext>
                </a:extLst>
              </p:cNvPr>
              <p:cNvSpPr>
                <a:spLocks noChangeShapeType="1"/>
              </p:cNvSpPr>
              <p:nvPr/>
            </p:nvSpPr>
            <p:spPr bwMode="auto">
              <a:xfrm flipH="1">
                <a:off x="4511675" y="2112963"/>
                <a:ext cx="284163" cy="669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Line 226">
                <a:extLst>
                  <a:ext uri="{FF2B5EF4-FFF2-40B4-BE49-F238E27FC236}">
                    <a16:creationId xmlns:a16="http://schemas.microsoft.com/office/drawing/2014/main" xmlns="" id="{D1FD7264-30BC-4B11-891C-EDB7F2A19125}"/>
                  </a:ext>
                </a:extLst>
              </p:cNvPr>
              <p:cNvSpPr>
                <a:spLocks noChangeShapeType="1"/>
              </p:cNvSpPr>
              <p:nvPr/>
            </p:nvSpPr>
            <p:spPr bwMode="auto">
              <a:xfrm flipV="1">
                <a:off x="4511675" y="2620963"/>
                <a:ext cx="568325" cy="161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Line 227">
                <a:extLst>
                  <a:ext uri="{FF2B5EF4-FFF2-40B4-BE49-F238E27FC236}">
                    <a16:creationId xmlns:a16="http://schemas.microsoft.com/office/drawing/2014/main" xmlns="" id="{3F0EF568-CE83-4F59-976A-93B35F1C6C68}"/>
                  </a:ext>
                </a:extLst>
              </p:cNvPr>
              <p:cNvSpPr>
                <a:spLocks noChangeShapeType="1"/>
              </p:cNvSpPr>
              <p:nvPr/>
            </p:nvSpPr>
            <p:spPr bwMode="auto">
              <a:xfrm flipV="1">
                <a:off x="5080000" y="1855788"/>
                <a:ext cx="268288" cy="7747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Line 228">
                <a:extLst>
                  <a:ext uri="{FF2B5EF4-FFF2-40B4-BE49-F238E27FC236}">
                    <a16:creationId xmlns:a16="http://schemas.microsoft.com/office/drawing/2014/main" xmlns="" id="{B744B29D-1A2A-4A04-9082-157FF21902F8}"/>
                  </a:ext>
                </a:extLst>
              </p:cNvPr>
              <p:cNvSpPr>
                <a:spLocks noChangeShapeType="1"/>
              </p:cNvSpPr>
              <p:nvPr/>
            </p:nvSpPr>
            <p:spPr bwMode="auto">
              <a:xfrm>
                <a:off x="4789488" y="2128838"/>
                <a:ext cx="720725" cy="31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Line 229">
                <a:extLst>
                  <a:ext uri="{FF2B5EF4-FFF2-40B4-BE49-F238E27FC236}">
                    <a16:creationId xmlns:a16="http://schemas.microsoft.com/office/drawing/2014/main" xmlns="" id="{1F9ED060-6542-49A1-B7AB-FED902247597}"/>
                  </a:ext>
                </a:extLst>
              </p:cNvPr>
              <p:cNvSpPr>
                <a:spLocks noChangeShapeType="1"/>
              </p:cNvSpPr>
              <p:nvPr/>
            </p:nvSpPr>
            <p:spPr bwMode="auto">
              <a:xfrm flipV="1">
                <a:off x="5510213" y="1657350"/>
                <a:ext cx="504825"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Line 230">
                <a:extLst>
                  <a:ext uri="{FF2B5EF4-FFF2-40B4-BE49-F238E27FC236}">
                    <a16:creationId xmlns:a16="http://schemas.microsoft.com/office/drawing/2014/main" xmlns="" id="{DCD6FB1C-2E70-43D4-9C4B-2E4968C31CB7}"/>
                  </a:ext>
                </a:extLst>
              </p:cNvPr>
              <p:cNvSpPr>
                <a:spLocks noChangeShapeType="1"/>
              </p:cNvSpPr>
              <p:nvPr/>
            </p:nvSpPr>
            <p:spPr bwMode="auto">
              <a:xfrm>
                <a:off x="6008688" y="1657350"/>
                <a:ext cx="611188" cy="3238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Line 231">
                <a:extLst>
                  <a:ext uri="{FF2B5EF4-FFF2-40B4-BE49-F238E27FC236}">
                    <a16:creationId xmlns:a16="http://schemas.microsoft.com/office/drawing/2014/main" xmlns="" id="{CC81CC77-5237-4E0C-911B-4DAEDDFF00EF}"/>
                  </a:ext>
                </a:extLst>
              </p:cNvPr>
              <p:cNvSpPr>
                <a:spLocks noChangeShapeType="1"/>
              </p:cNvSpPr>
              <p:nvPr/>
            </p:nvSpPr>
            <p:spPr bwMode="auto">
              <a:xfrm>
                <a:off x="6619875" y="1981200"/>
                <a:ext cx="366713" cy="3857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Line 232">
                <a:extLst>
                  <a:ext uri="{FF2B5EF4-FFF2-40B4-BE49-F238E27FC236}">
                    <a16:creationId xmlns:a16="http://schemas.microsoft.com/office/drawing/2014/main" xmlns="" id="{6D411690-CFCC-4DBC-A000-D552D0456E96}"/>
                  </a:ext>
                </a:extLst>
              </p:cNvPr>
              <p:cNvSpPr>
                <a:spLocks noChangeShapeType="1"/>
              </p:cNvSpPr>
              <p:nvPr/>
            </p:nvSpPr>
            <p:spPr bwMode="auto">
              <a:xfrm flipV="1">
                <a:off x="6986588" y="2146300"/>
                <a:ext cx="474663" cy="220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Line 233">
                <a:extLst>
                  <a:ext uri="{FF2B5EF4-FFF2-40B4-BE49-F238E27FC236}">
                    <a16:creationId xmlns:a16="http://schemas.microsoft.com/office/drawing/2014/main" xmlns="" id="{2B9542FD-5A23-4396-B892-A3848C522F75}"/>
                  </a:ext>
                </a:extLst>
              </p:cNvPr>
              <p:cNvSpPr>
                <a:spLocks noChangeShapeType="1"/>
              </p:cNvSpPr>
              <p:nvPr/>
            </p:nvSpPr>
            <p:spPr bwMode="auto">
              <a:xfrm flipH="1">
                <a:off x="7335838" y="2139950"/>
                <a:ext cx="131763" cy="5238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Line 234">
                <a:extLst>
                  <a:ext uri="{FF2B5EF4-FFF2-40B4-BE49-F238E27FC236}">
                    <a16:creationId xmlns:a16="http://schemas.microsoft.com/office/drawing/2014/main" xmlns="" id="{DA1BC8C4-F729-472B-9F94-7470740FE21E}"/>
                  </a:ext>
                </a:extLst>
              </p:cNvPr>
              <p:cNvSpPr>
                <a:spLocks noChangeShapeType="1"/>
              </p:cNvSpPr>
              <p:nvPr/>
            </p:nvSpPr>
            <p:spPr bwMode="auto">
              <a:xfrm>
                <a:off x="7335838" y="2663825"/>
                <a:ext cx="515938"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Line 235">
                <a:extLst>
                  <a:ext uri="{FF2B5EF4-FFF2-40B4-BE49-F238E27FC236}">
                    <a16:creationId xmlns:a16="http://schemas.microsoft.com/office/drawing/2014/main" xmlns="" id="{0B1D23BF-819A-45D4-B743-8A68AA6CB9D7}"/>
                  </a:ext>
                </a:extLst>
              </p:cNvPr>
              <p:cNvSpPr>
                <a:spLocks noChangeShapeType="1"/>
              </p:cNvSpPr>
              <p:nvPr/>
            </p:nvSpPr>
            <p:spPr bwMode="auto">
              <a:xfrm flipH="1">
                <a:off x="7256463" y="3138488"/>
                <a:ext cx="59531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Line 236">
                <a:extLst>
                  <a:ext uri="{FF2B5EF4-FFF2-40B4-BE49-F238E27FC236}">
                    <a16:creationId xmlns:a16="http://schemas.microsoft.com/office/drawing/2014/main" xmlns="" id="{B9F8BDC7-C834-45FC-9EB9-6848A18E0121}"/>
                  </a:ext>
                </a:extLst>
              </p:cNvPr>
              <p:cNvSpPr>
                <a:spLocks noChangeShapeType="1"/>
              </p:cNvSpPr>
              <p:nvPr/>
            </p:nvSpPr>
            <p:spPr bwMode="auto">
              <a:xfrm>
                <a:off x="7256463" y="3530600"/>
                <a:ext cx="357188" cy="4826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Line 237">
                <a:extLst>
                  <a:ext uri="{FF2B5EF4-FFF2-40B4-BE49-F238E27FC236}">
                    <a16:creationId xmlns:a16="http://schemas.microsoft.com/office/drawing/2014/main" xmlns="" id="{5283FBD3-A5B2-4AC0-A951-303EC4209CBA}"/>
                  </a:ext>
                </a:extLst>
              </p:cNvPr>
              <p:cNvSpPr>
                <a:spLocks noChangeShapeType="1"/>
              </p:cNvSpPr>
              <p:nvPr/>
            </p:nvSpPr>
            <p:spPr bwMode="auto">
              <a:xfrm flipH="1">
                <a:off x="7188200" y="4000500"/>
                <a:ext cx="422275" cy="242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Line 238">
                <a:extLst>
                  <a:ext uri="{FF2B5EF4-FFF2-40B4-BE49-F238E27FC236}">
                    <a16:creationId xmlns:a16="http://schemas.microsoft.com/office/drawing/2014/main" xmlns="" id="{C569B88A-DFA7-4B49-9D38-3CEA7933B028}"/>
                  </a:ext>
                </a:extLst>
              </p:cNvPr>
              <p:cNvSpPr>
                <a:spLocks noChangeShapeType="1"/>
              </p:cNvSpPr>
              <p:nvPr/>
            </p:nvSpPr>
            <p:spPr bwMode="auto">
              <a:xfrm flipH="1">
                <a:off x="7029450" y="4243388"/>
                <a:ext cx="158750" cy="5048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Line 239">
                <a:extLst>
                  <a:ext uri="{FF2B5EF4-FFF2-40B4-BE49-F238E27FC236}">
                    <a16:creationId xmlns:a16="http://schemas.microsoft.com/office/drawing/2014/main" xmlns="" id="{96D6D713-AC3D-4A49-BD06-E849650795D6}"/>
                  </a:ext>
                </a:extLst>
              </p:cNvPr>
              <p:cNvSpPr>
                <a:spLocks noChangeShapeType="1"/>
              </p:cNvSpPr>
              <p:nvPr/>
            </p:nvSpPr>
            <p:spPr bwMode="auto">
              <a:xfrm flipH="1" flipV="1">
                <a:off x="6318250" y="4711700"/>
                <a:ext cx="711200"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Line 240">
                <a:extLst>
                  <a:ext uri="{FF2B5EF4-FFF2-40B4-BE49-F238E27FC236}">
                    <a16:creationId xmlns:a16="http://schemas.microsoft.com/office/drawing/2014/main" xmlns="" id="{B527056F-EFFA-4B92-8DC8-BBE6F97767A3}"/>
                  </a:ext>
                </a:extLst>
              </p:cNvPr>
              <p:cNvSpPr>
                <a:spLocks noChangeShapeType="1"/>
              </p:cNvSpPr>
              <p:nvPr/>
            </p:nvSpPr>
            <p:spPr bwMode="auto">
              <a:xfrm flipH="1">
                <a:off x="5734050" y="4708525"/>
                <a:ext cx="584200" cy="2714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Line 241">
                <a:extLst>
                  <a:ext uri="{FF2B5EF4-FFF2-40B4-BE49-F238E27FC236}">
                    <a16:creationId xmlns:a16="http://schemas.microsoft.com/office/drawing/2014/main" xmlns="" id="{79A85FBB-D5E8-47E4-B2A9-8FA695DC2568}"/>
                  </a:ext>
                </a:extLst>
              </p:cNvPr>
              <p:cNvSpPr>
                <a:spLocks noChangeShapeType="1"/>
              </p:cNvSpPr>
              <p:nvPr/>
            </p:nvSpPr>
            <p:spPr bwMode="auto">
              <a:xfrm flipH="1" flipV="1">
                <a:off x="5400675" y="4629150"/>
                <a:ext cx="333375" cy="3508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Line 242">
                <a:extLst>
                  <a:ext uri="{FF2B5EF4-FFF2-40B4-BE49-F238E27FC236}">
                    <a16:creationId xmlns:a16="http://schemas.microsoft.com/office/drawing/2014/main" xmlns="" id="{71CAE9E2-853B-4891-B2B7-9E28F1B21B00}"/>
                  </a:ext>
                </a:extLst>
              </p:cNvPr>
              <p:cNvSpPr>
                <a:spLocks noChangeShapeType="1"/>
              </p:cNvSpPr>
              <p:nvPr/>
            </p:nvSpPr>
            <p:spPr bwMode="auto">
              <a:xfrm flipH="1">
                <a:off x="4795838" y="4619625"/>
                <a:ext cx="620713" cy="984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Line 243">
                <a:extLst>
                  <a:ext uri="{FF2B5EF4-FFF2-40B4-BE49-F238E27FC236}">
                    <a16:creationId xmlns:a16="http://schemas.microsoft.com/office/drawing/2014/main" xmlns="" id="{43C55C59-96AF-4DE4-85AC-2458398A13A7}"/>
                  </a:ext>
                </a:extLst>
              </p:cNvPr>
              <p:cNvSpPr>
                <a:spLocks noChangeShapeType="1"/>
              </p:cNvSpPr>
              <p:nvPr/>
            </p:nvSpPr>
            <p:spPr bwMode="auto">
              <a:xfrm flipH="1" flipV="1">
                <a:off x="4789488" y="4059238"/>
                <a:ext cx="6350" cy="6588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Line 244">
                <a:extLst>
                  <a:ext uri="{FF2B5EF4-FFF2-40B4-BE49-F238E27FC236}">
                    <a16:creationId xmlns:a16="http://schemas.microsoft.com/office/drawing/2014/main" xmlns="" id="{3DC82468-FBA8-418B-BEC7-1F7A6CA22B26}"/>
                  </a:ext>
                </a:extLst>
              </p:cNvPr>
              <p:cNvSpPr>
                <a:spLocks noChangeShapeType="1"/>
              </p:cNvSpPr>
              <p:nvPr/>
            </p:nvSpPr>
            <p:spPr bwMode="auto">
              <a:xfrm flipH="1" flipV="1">
                <a:off x="4389438" y="3824288"/>
                <a:ext cx="400050" cy="2349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Line 245">
                <a:extLst>
                  <a:ext uri="{FF2B5EF4-FFF2-40B4-BE49-F238E27FC236}">
                    <a16:creationId xmlns:a16="http://schemas.microsoft.com/office/drawing/2014/main" xmlns="" id="{13B9833A-B967-42F5-A1B1-CC37D6423444}"/>
                  </a:ext>
                </a:extLst>
              </p:cNvPr>
              <p:cNvSpPr>
                <a:spLocks noChangeShapeType="1"/>
              </p:cNvSpPr>
              <p:nvPr/>
            </p:nvSpPr>
            <p:spPr bwMode="auto">
              <a:xfrm flipV="1">
                <a:off x="4389438" y="3276600"/>
                <a:ext cx="293688" cy="5476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Line 246">
                <a:extLst>
                  <a:ext uri="{FF2B5EF4-FFF2-40B4-BE49-F238E27FC236}">
                    <a16:creationId xmlns:a16="http://schemas.microsoft.com/office/drawing/2014/main" xmlns="" id="{1C2C11B6-A542-4095-BEA7-C81E495F6B61}"/>
                  </a:ext>
                </a:extLst>
              </p:cNvPr>
              <p:cNvSpPr>
                <a:spLocks noChangeShapeType="1"/>
              </p:cNvSpPr>
              <p:nvPr/>
            </p:nvSpPr>
            <p:spPr bwMode="auto">
              <a:xfrm flipH="1" flipV="1">
                <a:off x="4511675" y="2782888"/>
                <a:ext cx="171450" cy="4937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Line 247">
                <a:extLst>
                  <a:ext uri="{FF2B5EF4-FFF2-40B4-BE49-F238E27FC236}">
                    <a16:creationId xmlns:a16="http://schemas.microsoft.com/office/drawing/2014/main" xmlns="" id="{CE6F4BE8-7DE9-4CB5-973B-E16E3344D4C5}"/>
                  </a:ext>
                </a:extLst>
              </p:cNvPr>
              <p:cNvSpPr>
                <a:spLocks noChangeShapeType="1"/>
              </p:cNvSpPr>
              <p:nvPr/>
            </p:nvSpPr>
            <p:spPr bwMode="auto">
              <a:xfrm flipH="1">
                <a:off x="4443413" y="2630488"/>
                <a:ext cx="636588" cy="633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Line 248">
                <a:extLst>
                  <a:ext uri="{FF2B5EF4-FFF2-40B4-BE49-F238E27FC236}">
                    <a16:creationId xmlns:a16="http://schemas.microsoft.com/office/drawing/2014/main" xmlns="" id="{ABDAC9C3-76DF-4F1F-B76C-6BD204543B0F}"/>
                  </a:ext>
                </a:extLst>
              </p:cNvPr>
              <p:cNvSpPr>
                <a:spLocks noChangeShapeType="1"/>
              </p:cNvSpPr>
              <p:nvPr/>
            </p:nvSpPr>
            <p:spPr bwMode="auto">
              <a:xfrm>
                <a:off x="4443413" y="3263900"/>
                <a:ext cx="30956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Line 249">
                <a:extLst>
                  <a:ext uri="{FF2B5EF4-FFF2-40B4-BE49-F238E27FC236}">
                    <a16:creationId xmlns:a16="http://schemas.microsoft.com/office/drawing/2014/main" xmlns="" id="{9B7C937B-B3EA-4DD5-AFF5-445F9FDBA876}"/>
                  </a:ext>
                </a:extLst>
              </p:cNvPr>
              <p:cNvSpPr>
                <a:spLocks noChangeShapeType="1"/>
              </p:cNvSpPr>
              <p:nvPr/>
            </p:nvSpPr>
            <p:spPr bwMode="auto">
              <a:xfrm flipH="1">
                <a:off x="4489450" y="3656013"/>
                <a:ext cx="263525" cy="4460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Line 250">
                <a:extLst>
                  <a:ext uri="{FF2B5EF4-FFF2-40B4-BE49-F238E27FC236}">
                    <a16:creationId xmlns:a16="http://schemas.microsoft.com/office/drawing/2014/main" xmlns="" id="{327DCFE8-3DA5-4024-9722-A0709C1B96FA}"/>
                  </a:ext>
                </a:extLst>
              </p:cNvPr>
              <p:cNvSpPr>
                <a:spLocks noChangeShapeType="1"/>
              </p:cNvSpPr>
              <p:nvPr/>
            </p:nvSpPr>
            <p:spPr bwMode="auto">
              <a:xfrm>
                <a:off x="4492625" y="4086225"/>
                <a:ext cx="627063" cy="19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Line 251">
                <a:extLst>
                  <a:ext uri="{FF2B5EF4-FFF2-40B4-BE49-F238E27FC236}">
                    <a16:creationId xmlns:a16="http://schemas.microsoft.com/office/drawing/2014/main" xmlns="" id="{B2F28F03-8482-49FD-B24B-1C959D5D5D84}"/>
                  </a:ext>
                </a:extLst>
              </p:cNvPr>
              <p:cNvSpPr>
                <a:spLocks noChangeShapeType="1"/>
              </p:cNvSpPr>
              <p:nvPr/>
            </p:nvSpPr>
            <p:spPr bwMode="auto">
              <a:xfrm>
                <a:off x="5119688" y="4105275"/>
                <a:ext cx="409575" cy="7715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Line 252">
                <a:extLst>
                  <a:ext uri="{FF2B5EF4-FFF2-40B4-BE49-F238E27FC236}">
                    <a16:creationId xmlns:a16="http://schemas.microsoft.com/office/drawing/2014/main" xmlns="" id="{11D6D767-3964-4099-9B43-81ACAF91C8EC}"/>
                  </a:ext>
                </a:extLst>
              </p:cNvPr>
              <p:cNvSpPr>
                <a:spLocks noChangeShapeType="1"/>
              </p:cNvSpPr>
              <p:nvPr/>
            </p:nvSpPr>
            <p:spPr bwMode="auto">
              <a:xfrm flipV="1">
                <a:off x="5532438" y="4718050"/>
                <a:ext cx="274638" cy="1587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Line 253">
                <a:extLst>
                  <a:ext uri="{FF2B5EF4-FFF2-40B4-BE49-F238E27FC236}">
                    <a16:creationId xmlns:a16="http://schemas.microsoft.com/office/drawing/2014/main" xmlns="" id="{43AA28DF-DEC7-442B-BD2F-376BC6AC6C30}"/>
                  </a:ext>
                </a:extLst>
              </p:cNvPr>
              <p:cNvSpPr>
                <a:spLocks noChangeShapeType="1"/>
              </p:cNvSpPr>
              <p:nvPr/>
            </p:nvSpPr>
            <p:spPr bwMode="auto">
              <a:xfrm>
                <a:off x="5803900" y="4718050"/>
                <a:ext cx="425450"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Line 254">
                <a:extLst>
                  <a:ext uri="{FF2B5EF4-FFF2-40B4-BE49-F238E27FC236}">
                    <a16:creationId xmlns:a16="http://schemas.microsoft.com/office/drawing/2014/main" xmlns="" id="{228A4550-9AB5-44CC-BE55-D96462682E7F}"/>
                  </a:ext>
                </a:extLst>
              </p:cNvPr>
              <p:cNvSpPr>
                <a:spLocks noChangeShapeType="1"/>
              </p:cNvSpPr>
              <p:nvPr/>
            </p:nvSpPr>
            <p:spPr bwMode="auto">
              <a:xfrm flipV="1">
                <a:off x="6226175" y="4518025"/>
                <a:ext cx="293688" cy="5143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Line 255">
                <a:extLst>
                  <a:ext uri="{FF2B5EF4-FFF2-40B4-BE49-F238E27FC236}">
                    <a16:creationId xmlns:a16="http://schemas.microsoft.com/office/drawing/2014/main" xmlns="" id="{F4F238CA-69EC-4FBD-9210-F54AC32102DF}"/>
                  </a:ext>
                </a:extLst>
              </p:cNvPr>
              <p:cNvSpPr>
                <a:spLocks noChangeShapeType="1"/>
              </p:cNvSpPr>
              <p:nvPr/>
            </p:nvSpPr>
            <p:spPr bwMode="auto">
              <a:xfrm>
                <a:off x="6519863" y="4521200"/>
                <a:ext cx="577850" cy="1651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Line 256">
                <a:extLst>
                  <a:ext uri="{FF2B5EF4-FFF2-40B4-BE49-F238E27FC236}">
                    <a16:creationId xmlns:a16="http://schemas.microsoft.com/office/drawing/2014/main" xmlns="" id="{54CE7EF4-70EA-4A4C-962A-BC49341C6F48}"/>
                  </a:ext>
                </a:extLst>
              </p:cNvPr>
              <p:cNvSpPr>
                <a:spLocks noChangeShapeType="1"/>
              </p:cNvSpPr>
              <p:nvPr/>
            </p:nvSpPr>
            <p:spPr bwMode="auto">
              <a:xfrm flipV="1">
                <a:off x="7097713" y="4117975"/>
                <a:ext cx="204788" cy="568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Line 257">
                <a:extLst>
                  <a:ext uri="{FF2B5EF4-FFF2-40B4-BE49-F238E27FC236}">
                    <a16:creationId xmlns:a16="http://schemas.microsoft.com/office/drawing/2014/main" xmlns="" id="{C4EEB72C-1079-4563-B966-A495F659E204}"/>
                  </a:ext>
                </a:extLst>
              </p:cNvPr>
              <p:cNvSpPr>
                <a:spLocks noChangeShapeType="1"/>
              </p:cNvSpPr>
              <p:nvPr/>
            </p:nvSpPr>
            <p:spPr bwMode="auto">
              <a:xfrm flipV="1">
                <a:off x="7302500" y="3795713"/>
                <a:ext cx="357188" cy="3222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Line 258">
                <a:extLst>
                  <a:ext uri="{FF2B5EF4-FFF2-40B4-BE49-F238E27FC236}">
                    <a16:creationId xmlns:a16="http://schemas.microsoft.com/office/drawing/2014/main" xmlns="" id="{CEB83FB3-6B58-4FE5-A4EA-3AAFAAC86345}"/>
                  </a:ext>
                </a:extLst>
              </p:cNvPr>
              <p:cNvSpPr>
                <a:spLocks noChangeShapeType="1"/>
              </p:cNvSpPr>
              <p:nvPr/>
            </p:nvSpPr>
            <p:spPr bwMode="auto">
              <a:xfrm flipH="1" flipV="1">
                <a:off x="7412038" y="3300413"/>
                <a:ext cx="247650" cy="4953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Line 259">
                <a:extLst>
                  <a:ext uri="{FF2B5EF4-FFF2-40B4-BE49-F238E27FC236}">
                    <a16:creationId xmlns:a16="http://schemas.microsoft.com/office/drawing/2014/main" xmlns="" id="{3D6E69C2-242E-4356-9AF6-718B7F3A6EA0}"/>
                  </a:ext>
                </a:extLst>
              </p:cNvPr>
              <p:cNvSpPr>
                <a:spLocks noChangeShapeType="1"/>
              </p:cNvSpPr>
              <p:nvPr/>
            </p:nvSpPr>
            <p:spPr bwMode="auto">
              <a:xfrm flipV="1">
                <a:off x="7412038" y="2587625"/>
                <a:ext cx="287338" cy="712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Line 260">
                <a:extLst>
                  <a:ext uri="{FF2B5EF4-FFF2-40B4-BE49-F238E27FC236}">
                    <a16:creationId xmlns:a16="http://schemas.microsoft.com/office/drawing/2014/main" xmlns="" id="{D49DF0B4-19DD-4F50-974F-8FCB7C52082F}"/>
                  </a:ext>
                </a:extLst>
              </p:cNvPr>
              <p:cNvSpPr>
                <a:spLocks noChangeShapeType="1"/>
              </p:cNvSpPr>
              <p:nvPr/>
            </p:nvSpPr>
            <p:spPr bwMode="auto">
              <a:xfrm flipH="1" flipV="1">
                <a:off x="7316788" y="2551113"/>
                <a:ext cx="382588"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Line 261">
                <a:extLst>
                  <a:ext uri="{FF2B5EF4-FFF2-40B4-BE49-F238E27FC236}">
                    <a16:creationId xmlns:a16="http://schemas.microsoft.com/office/drawing/2014/main" xmlns="" id="{70EE2A43-377D-4426-A4B2-04AD7FB7AC23}"/>
                  </a:ext>
                </a:extLst>
              </p:cNvPr>
              <p:cNvSpPr>
                <a:spLocks noChangeShapeType="1"/>
              </p:cNvSpPr>
              <p:nvPr/>
            </p:nvSpPr>
            <p:spPr bwMode="auto">
              <a:xfrm flipH="1" flipV="1">
                <a:off x="7259638" y="1997075"/>
                <a:ext cx="57150" cy="5540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Line 262">
                <a:extLst>
                  <a:ext uri="{FF2B5EF4-FFF2-40B4-BE49-F238E27FC236}">
                    <a16:creationId xmlns:a16="http://schemas.microsoft.com/office/drawing/2014/main" xmlns="" id="{3BBF925B-B074-4804-A5FA-CB6752322450}"/>
                  </a:ext>
                </a:extLst>
              </p:cNvPr>
              <p:cNvSpPr>
                <a:spLocks noChangeShapeType="1"/>
              </p:cNvSpPr>
              <p:nvPr/>
            </p:nvSpPr>
            <p:spPr bwMode="auto">
              <a:xfrm flipH="1">
                <a:off x="6623050" y="1997075"/>
                <a:ext cx="636588" cy="155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Line 263">
                <a:extLst>
                  <a:ext uri="{FF2B5EF4-FFF2-40B4-BE49-F238E27FC236}">
                    <a16:creationId xmlns:a16="http://schemas.microsoft.com/office/drawing/2014/main" xmlns="" id="{A1EF4926-2F77-4C51-AB06-CC0CD9A45699}"/>
                  </a:ext>
                </a:extLst>
              </p:cNvPr>
              <p:cNvSpPr>
                <a:spLocks noChangeShapeType="1"/>
              </p:cNvSpPr>
              <p:nvPr/>
            </p:nvSpPr>
            <p:spPr bwMode="auto">
              <a:xfrm flipH="1" flipV="1">
                <a:off x="6365875" y="1668463"/>
                <a:ext cx="266700" cy="4873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Line 264">
                <a:extLst>
                  <a:ext uri="{FF2B5EF4-FFF2-40B4-BE49-F238E27FC236}">
                    <a16:creationId xmlns:a16="http://schemas.microsoft.com/office/drawing/2014/main" xmlns="" id="{5EFA7FB1-1533-43BA-B3B1-ED7E8E9E177E}"/>
                  </a:ext>
                </a:extLst>
              </p:cNvPr>
              <p:cNvSpPr>
                <a:spLocks noChangeShapeType="1"/>
              </p:cNvSpPr>
              <p:nvPr/>
            </p:nvSpPr>
            <p:spPr bwMode="auto">
              <a:xfrm flipH="1">
                <a:off x="5908675" y="1668463"/>
                <a:ext cx="457200" cy="282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Line 265">
                <a:extLst>
                  <a:ext uri="{FF2B5EF4-FFF2-40B4-BE49-F238E27FC236}">
                    <a16:creationId xmlns:a16="http://schemas.microsoft.com/office/drawing/2014/main" xmlns="" id="{E897075A-33E3-4C30-B6B5-0A60A43FCC24}"/>
                  </a:ext>
                </a:extLst>
              </p:cNvPr>
              <p:cNvSpPr>
                <a:spLocks noChangeShapeType="1"/>
              </p:cNvSpPr>
              <p:nvPr/>
            </p:nvSpPr>
            <p:spPr bwMode="auto">
              <a:xfrm flipH="1" flipV="1">
                <a:off x="5348288" y="1855788"/>
                <a:ext cx="560388" cy="952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Line 266">
                <a:extLst>
                  <a:ext uri="{FF2B5EF4-FFF2-40B4-BE49-F238E27FC236}">
                    <a16:creationId xmlns:a16="http://schemas.microsoft.com/office/drawing/2014/main" xmlns="" id="{C0AC31D0-76C1-4907-BF54-320A0AB278B9}"/>
                  </a:ext>
                </a:extLst>
              </p:cNvPr>
              <p:cNvSpPr>
                <a:spLocks noChangeShapeType="1"/>
              </p:cNvSpPr>
              <p:nvPr/>
            </p:nvSpPr>
            <p:spPr bwMode="auto">
              <a:xfrm flipV="1">
                <a:off x="4832350" y="2125663"/>
                <a:ext cx="409575"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Line 267">
                <a:extLst>
                  <a:ext uri="{FF2B5EF4-FFF2-40B4-BE49-F238E27FC236}">
                    <a16:creationId xmlns:a16="http://schemas.microsoft.com/office/drawing/2014/main" xmlns="" id="{25AF7BA3-FAAF-48A2-BFC6-C37E879DD0C6}"/>
                  </a:ext>
                </a:extLst>
              </p:cNvPr>
              <p:cNvSpPr>
                <a:spLocks noChangeShapeType="1"/>
              </p:cNvSpPr>
              <p:nvPr/>
            </p:nvSpPr>
            <p:spPr bwMode="auto">
              <a:xfrm flipH="1" flipV="1">
                <a:off x="4789488" y="2128838"/>
                <a:ext cx="42863" cy="314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Line 268">
                <a:extLst>
                  <a:ext uri="{FF2B5EF4-FFF2-40B4-BE49-F238E27FC236}">
                    <a16:creationId xmlns:a16="http://schemas.microsoft.com/office/drawing/2014/main" xmlns="" id="{E3A94415-B7BF-4509-8B2F-64405C741EEE}"/>
                  </a:ext>
                </a:extLst>
              </p:cNvPr>
              <p:cNvSpPr>
                <a:spLocks noChangeShapeType="1"/>
              </p:cNvSpPr>
              <p:nvPr/>
            </p:nvSpPr>
            <p:spPr bwMode="auto">
              <a:xfrm flipV="1">
                <a:off x="5348288" y="1651000"/>
                <a:ext cx="263525" cy="204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Line 269">
                <a:extLst>
                  <a:ext uri="{FF2B5EF4-FFF2-40B4-BE49-F238E27FC236}">
                    <a16:creationId xmlns:a16="http://schemas.microsoft.com/office/drawing/2014/main" xmlns="" id="{7CC35A47-0750-4B52-B1D7-3E0E2598F44B}"/>
                  </a:ext>
                </a:extLst>
              </p:cNvPr>
              <p:cNvSpPr>
                <a:spLocks noChangeShapeType="1"/>
              </p:cNvSpPr>
              <p:nvPr/>
            </p:nvSpPr>
            <p:spPr bwMode="auto">
              <a:xfrm flipH="1" flipV="1">
                <a:off x="5611813" y="1651000"/>
                <a:ext cx="182563" cy="400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Line 270">
                <a:extLst>
                  <a:ext uri="{FF2B5EF4-FFF2-40B4-BE49-F238E27FC236}">
                    <a16:creationId xmlns:a16="http://schemas.microsoft.com/office/drawing/2014/main" xmlns="" id="{1FDA679D-4CE0-4958-B848-B6223F6EB636}"/>
                  </a:ext>
                </a:extLst>
              </p:cNvPr>
              <p:cNvSpPr>
                <a:spLocks noChangeShapeType="1"/>
              </p:cNvSpPr>
              <p:nvPr/>
            </p:nvSpPr>
            <p:spPr bwMode="auto">
              <a:xfrm flipH="1">
                <a:off x="4511675" y="2443163"/>
                <a:ext cx="320675" cy="3397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Line 271">
                <a:extLst>
                  <a:ext uri="{FF2B5EF4-FFF2-40B4-BE49-F238E27FC236}">
                    <a16:creationId xmlns:a16="http://schemas.microsoft.com/office/drawing/2014/main" xmlns="" id="{69E4B173-B967-4272-BBF3-8A92AB342CEB}"/>
                  </a:ext>
                </a:extLst>
              </p:cNvPr>
              <p:cNvSpPr>
                <a:spLocks noChangeShapeType="1"/>
              </p:cNvSpPr>
              <p:nvPr/>
            </p:nvSpPr>
            <p:spPr bwMode="auto">
              <a:xfrm flipH="1" flipV="1">
                <a:off x="4337050" y="3052763"/>
                <a:ext cx="274638" cy="333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Line 272">
                <a:extLst>
                  <a:ext uri="{FF2B5EF4-FFF2-40B4-BE49-F238E27FC236}">
                    <a16:creationId xmlns:a16="http://schemas.microsoft.com/office/drawing/2014/main" xmlns="" id="{3BAAB2F8-2607-4F02-83C7-305042D32104}"/>
                  </a:ext>
                </a:extLst>
              </p:cNvPr>
              <p:cNvSpPr>
                <a:spLocks noChangeShapeType="1"/>
              </p:cNvSpPr>
              <p:nvPr/>
            </p:nvSpPr>
            <p:spPr bwMode="auto">
              <a:xfrm>
                <a:off x="4337050" y="3052763"/>
                <a:ext cx="106363" cy="2111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Line 273">
                <a:extLst>
                  <a:ext uri="{FF2B5EF4-FFF2-40B4-BE49-F238E27FC236}">
                    <a16:creationId xmlns:a16="http://schemas.microsoft.com/office/drawing/2014/main" xmlns="" id="{B9E96211-60C3-4950-A8E3-D1E4606609A9}"/>
                  </a:ext>
                </a:extLst>
              </p:cNvPr>
              <p:cNvSpPr>
                <a:spLocks noChangeShapeType="1"/>
              </p:cNvSpPr>
              <p:nvPr/>
            </p:nvSpPr>
            <p:spPr bwMode="auto">
              <a:xfrm>
                <a:off x="4489450" y="4102100"/>
                <a:ext cx="323850" cy="623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Line 274">
                <a:extLst>
                  <a:ext uri="{FF2B5EF4-FFF2-40B4-BE49-F238E27FC236}">
                    <a16:creationId xmlns:a16="http://schemas.microsoft.com/office/drawing/2014/main" xmlns="" id="{DA78E1C9-30EE-40B1-9A6E-081F03AECBB4}"/>
                  </a:ext>
                </a:extLst>
              </p:cNvPr>
              <p:cNvSpPr>
                <a:spLocks noChangeShapeType="1"/>
              </p:cNvSpPr>
              <p:nvPr/>
            </p:nvSpPr>
            <p:spPr bwMode="auto">
              <a:xfrm>
                <a:off x="5529263" y="4876800"/>
                <a:ext cx="204788" cy="103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Line 275">
                <a:extLst>
                  <a:ext uri="{FF2B5EF4-FFF2-40B4-BE49-F238E27FC236}">
                    <a16:creationId xmlns:a16="http://schemas.microsoft.com/office/drawing/2014/main" xmlns="" id="{E5A9C1BB-D8DF-4ABE-AD09-5AF93B167E89}"/>
                  </a:ext>
                </a:extLst>
              </p:cNvPr>
              <p:cNvSpPr>
                <a:spLocks noChangeShapeType="1"/>
              </p:cNvSpPr>
              <p:nvPr/>
            </p:nvSpPr>
            <p:spPr bwMode="auto">
              <a:xfrm flipV="1">
                <a:off x="6519863" y="4243388"/>
                <a:ext cx="668338" cy="2746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Line 276">
                <a:extLst>
                  <a:ext uri="{FF2B5EF4-FFF2-40B4-BE49-F238E27FC236}">
                    <a16:creationId xmlns:a16="http://schemas.microsoft.com/office/drawing/2014/main" xmlns="" id="{149E484D-3863-4EBC-9B23-F89D99E23128}"/>
                  </a:ext>
                </a:extLst>
              </p:cNvPr>
              <p:cNvSpPr>
                <a:spLocks noChangeShapeType="1"/>
              </p:cNvSpPr>
              <p:nvPr/>
            </p:nvSpPr>
            <p:spPr bwMode="auto">
              <a:xfrm flipV="1">
                <a:off x="7659688" y="3138488"/>
                <a:ext cx="192088" cy="6572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Line 277">
                <a:extLst>
                  <a:ext uri="{FF2B5EF4-FFF2-40B4-BE49-F238E27FC236}">
                    <a16:creationId xmlns:a16="http://schemas.microsoft.com/office/drawing/2014/main" xmlns="" id="{D88501D2-BC0D-4253-8F17-205FD44FFC6F}"/>
                  </a:ext>
                </a:extLst>
              </p:cNvPr>
              <p:cNvSpPr>
                <a:spLocks noChangeShapeType="1"/>
              </p:cNvSpPr>
              <p:nvPr/>
            </p:nvSpPr>
            <p:spPr bwMode="auto">
              <a:xfrm>
                <a:off x="6365875" y="1668463"/>
                <a:ext cx="893763" cy="3286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Line 278">
                <a:extLst>
                  <a:ext uri="{FF2B5EF4-FFF2-40B4-BE49-F238E27FC236}">
                    <a16:creationId xmlns:a16="http://schemas.microsoft.com/office/drawing/2014/main" xmlns="" id="{DBE397FA-5469-44B9-A462-DC25B4E2EACB}"/>
                  </a:ext>
                </a:extLst>
              </p:cNvPr>
              <p:cNvSpPr>
                <a:spLocks noChangeShapeType="1"/>
              </p:cNvSpPr>
              <p:nvPr/>
            </p:nvSpPr>
            <p:spPr bwMode="auto">
              <a:xfrm>
                <a:off x="6986588" y="2366963"/>
                <a:ext cx="349250" cy="2968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Line 279">
                <a:extLst>
                  <a:ext uri="{FF2B5EF4-FFF2-40B4-BE49-F238E27FC236}">
                    <a16:creationId xmlns:a16="http://schemas.microsoft.com/office/drawing/2014/main" xmlns="" id="{9DA94AB0-0BA7-42EC-931B-18336727AFCD}"/>
                  </a:ext>
                </a:extLst>
              </p:cNvPr>
              <p:cNvSpPr>
                <a:spLocks noChangeShapeType="1"/>
              </p:cNvSpPr>
              <p:nvPr/>
            </p:nvSpPr>
            <p:spPr bwMode="auto">
              <a:xfrm flipV="1">
                <a:off x="5794375" y="1925638"/>
                <a:ext cx="703263" cy="125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Line 280">
                <a:extLst>
                  <a:ext uri="{FF2B5EF4-FFF2-40B4-BE49-F238E27FC236}">
                    <a16:creationId xmlns:a16="http://schemas.microsoft.com/office/drawing/2014/main" xmlns="" id="{4C9984AF-7DF9-43BA-99B0-983FCF27D9E8}"/>
                  </a:ext>
                </a:extLst>
              </p:cNvPr>
              <p:cNvSpPr>
                <a:spLocks noChangeShapeType="1"/>
              </p:cNvSpPr>
              <p:nvPr/>
            </p:nvSpPr>
            <p:spPr bwMode="auto">
              <a:xfrm>
                <a:off x="7699375" y="2587625"/>
                <a:ext cx="73025" cy="1984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Line 281">
                <a:extLst>
                  <a:ext uri="{FF2B5EF4-FFF2-40B4-BE49-F238E27FC236}">
                    <a16:creationId xmlns:a16="http://schemas.microsoft.com/office/drawing/2014/main" xmlns="" id="{33538362-0983-4247-B396-7F143E56E826}"/>
                  </a:ext>
                </a:extLst>
              </p:cNvPr>
              <p:cNvSpPr>
                <a:spLocks noChangeShapeType="1"/>
              </p:cNvSpPr>
              <p:nvPr/>
            </p:nvSpPr>
            <p:spPr bwMode="auto">
              <a:xfrm flipH="1">
                <a:off x="7296150" y="2786063"/>
                <a:ext cx="476250" cy="2079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Line 282">
                <a:extLst>
                  <a:ext uri="{FF2B5EF4-FFF2-40B4-BE49-F238E27FC236}">
                    <a16:creationId xmlns:a16="http://schemas.microsoft.com/office/drawing/2014/main" xmlns="" id="{14E1872F-38AA-4E44-A1A8-3DEAA5875B3C}"/>
                  </a:ext>
                </a:extLst>
              </p:cNvPr>
              <p:cNvSpPr>
                <a:spLocks noChangeShapeType="1"/>
              </p:cNvSpPr>
              <p:nvPr/>
            </p:nvSpPr>
            <p:spPr bwMode="auto">
              <a:xfrm>
                <a:off x="7296150" y="2994025"/>
                <a:ext cx="115888" cy="3063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Line 283">
                <a:extLst>
                  <a:ext uri="{FF2B5EF4-FFF2-40B4-BE49-F238E27FC236}">
                    <a16:creationId xmlns:a16="http://schemas.microsoft.com/office/drawing/2014/main" xmlns="" id="{585A5697-A309-40D9-BAAE-9E2A9CCFC474}"/>
                  </a:ext>
                </a:extLst>
              </p:cNvPr>
              <p:cNvSpPr>
                <a:spLocks noChangeShapeType="1"/>
              </p:cNvSpPr>
              <p:nvPr/>
            </p:nvSpPr>
            <p:spPr bwMode="auto">
              <a:xfrm>
                <a:off x="5734050" y="4965700"/>
                <a:ext cx="492125" cy="2476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Line 284">
                <a:extLst>
                  <a:ext uri="{FF2B5EF4-FFF2-40B4-BE49-F238E27FC236}">
                    <a16:creationId xmlns:a16="http://schemas.microsoft.com/office/drawing/2014/main" xmlns="" id="{5FB2AA4C-40A2-4BD5-A843-894BCA792CF7}"/>
                  </a:ext>
                </a:extLst>
              </p:cNvPr>
              <p:cNvSpPr>
                <a:spLocks noChangeShapeType="1"/>
              </p:cNvSpPr>
              <p:nvPr/>
            </p:nvSpPr>
            <p:spPr bwMode="auto">
              <a:xfrm flipV="1">
                <a:off x="6226175" y="4729163"/>
                <a:ext cx="406400" cy="484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5" name="组合 264">
              <a:extLst>
                <a:ext uri="{FF2B5EF4-FFF2-40B4-BE49-F238E27FC236}">
                  <a16:creationId xmlns:a16="http://schemas.microsoft.com/office/drawing/2014/main" xmlns="" id="{3295F85D-D775-4999-A482-3568028FDF18}"/>
                </a:ext>
              </a:extLst>
            </p:cNvPr>
            <p:cNvGrpSpPr/>
            <p:nvPr/>
          </p:nvGrpSpPr>
          <p:grpSpPr>
            <a:xfrm>
              <a:off x="4314825" y="1628775"/>
              <a:ext cx="3556001" cy="3603626"/>
              <a:chOff x="4314825" y="1628775"/>
              <a:chExt cx="3556001" cy="3603626"/>
            </a:xfrm>
            <a:solidFill>
              <a:srgbClr val="161714">
                <a:alpha val="81000"/>
              </a:srgbClr>
            </a:solidFill>
          </p:grpSpPr>
          <p:sp>
            <p:nvSpPr>
              <p:cNvPr id="266" name="Freeform 288">
                <a:extLst>
                  <a:ext uri="{FF2B5EF4-FFF2-40B4-BE49-F238E27FC236}">
                    <a16:creationId xmlns:a16="http://schemas.microsoft.com/office/drawing/2014/main" xmlns="" id="{B24CA177-5DC8-4994-8720-096D2CA95E12}"/>
                  </a:ext>
                </a:extLst>
              </p:cNvPr>
              <p:cNvSpPr>
                <a:spLocks/>
              </p:cNvSpPr>
              <p:nvPr/>
            </p:nvSpPr>
            <p:spPr bwMode="auto">
              <a:xfrm>
                <a:off x="5711825" y="1895475"/>
                <a:ext cx="49213" cy="52388"/>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289">
                <a:extLst>
                  <a:ext uri="{FF2B5EF4-FFF2-40B4-BE49-F238E27FC236}">
                    <a16:creationId xmlns:a16="http://schemas.microsoft.com/office/drawing/2014/main" xmlns="" id="{C63721D5-840B-4A79-883A-2693468A18ED}"/>
                  </a:ext>
                </a:extLst>
              </p:cNvPr>
              <p:cNvSpPr>
                <a:spLocks/>
              </p:cNvSpPr>
              <p:nvPr/>
            </p:nvSpPr>
            <p:spPr bwMode="auto">
              <a:xfrm>
                <a:off x="5480050" y="2109788"/>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290">
                <a:extLst>
                  <a:ext uri="{FF2B5EF4-FFF2-40B4-BE49-F238E27FC236}">
                    <a16:creationId xmlns:a16="http://schemas.microsoft.com/office/drawing/2014/main" xmlns="" id="{56885157-732E-4309-89A8-74F853534674}"/>
                  </a:ext>
                </a:extLst>
              </p:cNvPr>
              <p:cNvSpPr>
                <a:spLocks/>
              </p:cNvSpPr>
              <p:nvPr/>
            </p:nvSpPr>
            <p:spPr bwMode="auto">
              <a:xfrm>
                <a:off x="4810125" y="2409825"/>
                <a:ext cx="49213" cy="49213"/>
              </a:xfrm>
              <a:custGeom>
                <a:avLst/>
                <a:gdLst>
                  <a:gd name="T0" fmla="*/ 14 w 15"/>
                  <a:gd name="T1" fmla="*/ 8 h 15"/>
                  <a:gd name="T2" fmla="*/ 6 w 15"/>
                  <a:gd name="T3" fmla="*/ 15 h 15"/>
                  <a:gd name="T4" fmla="*/ 0 w 15"/>
                  <a:gd name="T5" fmla="*/ 7 h 15"/>
                  <a:gd name="T6" fmla="*/ 8 w 15"/>
                  <a:gd name="T7" fmla="*/ 1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1"/>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291">
                <a:extLst>
                  <a:ext uri="{FF2B5EF4-FFF2-40B4-BE49-F238E27FC236}">
                    <a16:creationId xmlns:a16="http://schemas.microsoft.com/office/drawing/2014/main" xmlns="" id="{C40C088A-8194-4DAE-9294-538F8E425B51}"/>
                  </a:ext>
                </a:extLst>
              </p:cNvPr>
              <p:cNvSpPr>
                <a:spLocks/>
              </p:cNvSpPr>
              <p:nvPr/>
            </p:nvSpPr>
            <p:spPr bwMode="auto">
              <a:xfrm>
                <a:off x="5051425" y="2605088"/>
                <a:ext cx="52388" cy="49213"/>
              </a:xfrm>
              <a:custGeom>
                <a:avLst/>
                <a:gdLst>
                  <a:gd name="T0" fmla="*/ 15 w 16"/>
                  <a:gd name="T1" fmla="*/ 8 h 15"/>
                  <a:gd name="T2" fmla="*/ 7 w 16"/>
                  <a:gd name="T3" fmla="*/ 14 h 15"/>
                  <a:gd name="T4" fmla="*/ 1 w 16"/>
                  <a:gd name="T5" fmla="*/ 6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4"/>
                    </a:cubicBezTo>
                    <a:cubicBezTo>
                      <a:pt x="3" y="14"/>
                      <a:pt x="0" y="10"/>
                      <a:pt x="1" y="6"/>
                    </a:cubicBezTo>
                    <a:cubicBezTo>
                      <a:pt x="1" y="2"/>
                      <a:pt x="5" y="0"/>
                      <a:pt x="9" y="0"/>
                    </a:cubicBezTo>
                    <a:cubicBezTo>
                      <a:pt x="13" y="1"/>
                      <a:pt x="16"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292">
                <a:extLst>
                  <a:ext uri="{FF2B5EF4-FFF2-40B4-BE49-F238E27FC236}">
                    <a16:creationId xmlns:a16="http://schemas.microsoft.com/office/drawing/2014/main" xmlns="" id="{0EF0E597-D591-4284-A1FD-E810FC6D53DC}"/>
                  </a:ext>
                </a:extLst>
              </p:cNvPr>
              <p:cNvSpPr>
                <a:spLocks/>
              </p:cNvSpPr>
              <p:nvPr/>
            </p:nvSpPr>
            <p:spPr bwMode="auto">
              <a:xfrm>
                <a:off x="4595813" y="3065463"/>
                <a:ext cx="49213" cy="50800"/>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0"/>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293">
                <a:extLst>
                  <a:ext uri="{FF2B5EF4-FFF2-40B4-BE49-F238E27FC236}">
                    <a16:creationId xmlns:a16="http://schemas.microsoft.com/office/drawing/2014/main" xmlns="" id="{F089F851-0C5D-4CAE-8949-7E6BC796F5EA}"/>
                  </a:ext>
                </a:extLst>
              </p:cNvPr>
              <p:cNvSpPr>
                <a:spLocks/>
              </p:cNvSpPr>
              <p:nvPr/>
            </p:nvSpPr>
            <p:spPr bwMode="auto">
              <a:xfrm>
                <a:off x="4416425" y="3236913"/>
                <a:ext cx="50800" cy="53975"/>
              </a:xfrm>
              <a:custGeom>
                <a:avLst/>
                <a:gdLst>
                  <a:gd name="T0" fmla="*/ 15 w 15"/>
                  <a:gd name="T1" fmla="*/ 9 h 16"/>
                  <a:gd name="T2" fmla="*/ 7 w 15"/>
                  <a:gd name="T3" fmla="*/ 15 h 16"/>
                  <a:gd name="T4" fmla="*/ 1 w 15"/>
                  <a:gd name="T5" fmla="*/ 7 h 16"/>
                  <a:gd name="T6" fmla="*/ 9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294">
                <a:extLst>
                  <a:ext uri="{FF2B5EF4-FFF2-40B4-BE49-F238E27FC236}">
                    <a16:creationId xmlns:a16="http://schemas.microsoft.com/office/drawing/2014/main" xmlns="" id="{165BF068-82F4-4060-A75A-44041C367EE3}"/>
                  </a:ext>
                </a:extLst>
              </p:cNvPr>
              <p:cNvSpPr>
                <a:spLocks/>
              </p:cNvSpPr>
              <p:nvPr/>
            </p:nvSpPr>
            <p:spPr bwMode="auto">
              <a:xfrm>
                <a:off x="4660900" y="3254375"/>
                <a:ext cx="50800"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295">
                <a:extLst>
                  <a:ext uri="{FF2B5EF4-FFF2-40B4-BE49-F238E27FC236}">
                    <a16:creationId xmlns:a16="http://schemas.microsoft.com/office/drawing/2014/main" xmlns="" id="{CACED944-5C46-4CA6-84E5-810A14A75914}"/>
                  </a:ext>
                </a:extLst>
              </p:cNvPr>
              <p:cNvSpPr>
                <a:spLocks/>
              </p:cNvSpPr>
              <p:nvPr/>
            </p:nvSpPr>
            <p:spPr bwMode="auto">
              <a:xfrm>
                <a:off x="4565650" y="3432175"/>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296">
                <a:extLst>
                  <a:ext uri="{FF2B5EF4-FFF2-40B4-BE49-F238E27FC236}">
                    <a16:creationId xmlns:a16="http://schemas.microsoft.com/office/drawing/2014/main" xmlns="" id="{45667D94-D9F8-4EF1-8E78-36DEC9A47534}"/>
                  </a:ext>
                </a:extLst>
              </p:cNvPr>
              <p:cNvSpPr>
                <a:spLocks/>
              </p:cNvSpPr>
              <p:nvPr/>
            </p:nvSpPr>
            <p:spPr bwMode="auto">
              <a:xfrm>
                <a:off x="4364038" y="37988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297">
                <a:extLst>
                  <a:ext uri="{FF2B5EF4-FFF2-40B4-BE49-F238E27FC236}">
                    <a16:creationId xmlns:a16="http://schemas.microsoft.com/office/drawing/2014/main" xmlns="" id="{34F71AEC-A6B5-4AC1-8B31-AD01288BF891}"/>
                  </a:ext>
                </a:extLst>
              </p:cNvPr>
              <p:cNvSpPr>
                <a:spLocks/>
              </p:cNvSpPr>
              <p:nvPr/>
            </p:nvSpPr>
            <p:spPr bwMode="auto">
              <a:xfrm>
                <a:off x="4727575" y="3633788"/>
                <a:ext cx="49213" cy="49213"/>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298">
                <a:extLst>
                  <a:ext uri="{FF2B5EF4-FFF2-40B4-BE49-F238E27FC236}">
                    <a16:creationId xmlns:a16="http://schemas.microsoft.com/office/drawing/2014/main" xmlns="" id="{527CFD80-F531-4DE3-929A-FB762DFC224B}"/>
                  </a:ext>
                </a:extLst>
              </p:cNvPr>
              <p:cNvSpPr>
                <a:spLocks/>
              </p:cNvSpPr>
              <p:nvPr/>
            </p:nvSpPr>
            <p:spPr bwMode="auto">
              <a:xfrm>
                <a:off x="4562475" y="3913188"/>
                <a:ext cx="49213" cy="49213"/>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2" y="14"/>
                      <a:pt x="0" y="11"/>
                      <a:pt x="0" y="7"/>
                    </a:cubicBezTo>
                    <a:cubicBezTo>
                      <a:pt x="0" y="3"/>
                      <a:pt x="4" y="0"/>
                      <a:pt x="8" y="0"/>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299">
                <a:extLst>
                  <a:ext uri="{FF2B5EF4-FFF2-40B4-BE49-F238E27FC236}">
                    <a16:creationId xmlns:a16="http://schemas.microsoft.com/office/drawing/2014/main" xmlns="" id="{4815B53D-F303-4A6F-BD30-5B40AE55927B}"/>
                  </a:ext>
                </a:extLst>
              </p:cNvPr>
              <p:cNvSpPr>
                <a:spLocks/>
              </p:cNvSpPr>
              <p:nvPr/>
            </p:nvSpPr>
            <p:spPr bwMode="auto">
              <a:xfrm>
                <a:off x="4473575" y="4068763"/>
                <a:ext cx="49213" cy="49213"/>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300">
                <a:extLst>
                  <a:ext uri="{FF2B5EF4-FFF2-40B4-BE49-F238E27FC236}">
                    <a16:creationId xmlns:a16="http://schemas.microsoft.com/office/drawing/2014/main" xmlns="" id="{A7E233C7-FB6D-4C14-8CB0-D86B74FE1C78}"/>
                  </a:ext>
                </a:extLst>
              </p:cNvPr>
              <p:cNvSpPr>
                <a:spLocks/>
              </p:cNvSpPr>
              <p:nvPr/>
            </p:nvSpPr>
            <p:spPr bwMode="auto">
              <a:xfrm>
                <a:off x="4767263" y="4032250"/>
                <a:ext cx="49213" cy="49213"/>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301">
                <a:extLst>
                  <a:ext uri="{FF2B5EF4-FFF2-40B4-BE49-F238E27FC236}">
                    <a16:creationId xmlns:a16="http://schemas.microsoft.com/office/drawing/2014/main" xmlns="" id="{98A28123-55D0-4F00-84D9-B840CD765ADC}"/>
                  </a:ext>
                </a:extLst>
              </p:cNvPr>
              <p:cNvSpPr>
                <a:spLocks/>
              </p:cNvSpPr>
              <p:nvPr/>
            </p:nvSpPr>
            <p:spPr bwMode="auto">
              <a:xfrm>
                <a:off x="5091113" y="4081463"/>
                <a:ext cx="49213" cy="49213"/>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302">
                <a:extLst>
                  <a:ext uri="{FF2B5EF4-FFF2-40B4-BE49-F238E27FC236}">
                    <a16:creationId xmlns:a16="http://schemas.microsoft.com/office/drawing/2014/main" xmlns="" id="{937F7F78-EE59-4144-9B84-BEB5FE6BAF48}"/>
                  </a:ext>
                </a:extLst>
              </p:cNvPr>
              <p:cNvSpPr>
                <a:spLocks/>
              </p:cNvSpPr>
              <p:nvPr/>
            </p:nvSpPr>
            <p:spPr bwMode="auto">
              <a:xfrm>
                <a:off x="4776788" y="4687888"/>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303">
                <a:extLst>
                  <a:ext uri="{FF2B5EF4-FFF2-40B4-BE49-F238E27FC236}">
                    <a16:creationId xmlns:a16="http://schemas.microsoft.com/office/drawing/2014/main" xmlns="" id="{D0BB51CD-6BD5-41F1-B306-D5073B80736A}"/>
                  </a:ext>
                </a:extLst>
              </p:cNvPr>
              <p:cNvSpPr>
                <a:spLocks/>
              </p:cNvSpPr>
              <p:nvPr/>
            </p:nvSpPr>
            <p:spPr bwMode="auto">
              <a:xfrm>
                <a:off x="5378450" y="4598988"/>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304">
                <a:extLst>
                  <a:ext uri="{FF2B5EF4-FFF2-40B4-BE49-F238E27FC236}">
                    <a16:creationId xmlns:a16="http://schemas.microsoft.com/office/drawing/2014/main" xmlns="" id="{9AAD08F4-FEE1-4AC5-B9A4-3BC6F520840A}"/>
                  </a:ext>
                </a:extLst>
              </p:cNvPr>
              <p:cNvSpPr>
                <a:spLocks/>
              </p:cNvSpPr>
              <p:nvPr/>
            </p:nvSpPr>
            <p:spPr bwMode="auto">
              <a:xfrm>
                <a:off x="5783263" y="4699000"/>
                <a:ext cx="50800"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305">
                <a:extLst>
                  <a:ext uri="{FF2B5EF4-FFF2-40B4-BE49-F238E27FC236}">
                    <a16:creationId xmlns:a16="http://schemas.microsoft.com/office/drawing/2014/main" xmlns="" id="{60060AB8-15D7-4BC1-AB35-4D8B68BFD168}"/>
                  </a:ext>
                </a:extLst>
              </p:cNvPr>
              <p:cNvSpPr>
                <a:spLocks/>
              </p:cNvSpPr>
              <p:nvPr/>
            </p:nvSpPr>
            <p:spPr bwMode="auto">
              <a:xfrm>
                <a:off x="6203950" y="5008563"/>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306">
                <a:extLst>
                  <a:ext uri="{FF2B5EF4-FFF2-40B4-BE49-F238E27FC236}">
                    <a16:creationId xmlns:a16="http://schemas.microsoft.com/office/drawing/2014/main" xmlns="" id="{9B74826E-6B51-43A5-852D-FE89EB81FFEA}"/>
                  </a:ext>
                </a:extLst>
              </p:cNvPr>
              <p:cNvSpPr>
                <a:spLocks/>
              </p:cNvSpPr>
              <p:nvPr/>
            </p:nvSpPr>
            <p:spPr bwMode="auto">
              <a:xfrm>
                <a:off x="6200775" y="5183188"/>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307">
                <a:extLst>
                  <a:ext uri="{FF2B5EF4-FFF2-40B4-BE49-F238E27FC236}">
                    <a16:creationId xmlns:a16="http://schemas.microsoft.com/office/drawing/2014/main" xmlns="" id="{6656C164-2C05-4029-BCF3-46341026547C}"/>
                  </a:ext>
                </a:extLst>
              </p:cNvPr>
              <p:cNvSpPr>
                <a:spLocks/>
              </p:cNvSpPr>
              <p:nvPr/>
            </p:nvSpPr>
            <p:spPr bwMode="auto">
              <a:xfrm>
                <a:off x="6289675" y="4687888"/>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308">
                <a:extLst>
                  <a:ext uri="{FF2B5EF4-FFF2-40B4-BE49-F238E27FC236}">
                    <a16:creationId xmlns:a16="http://schemas.microsoft.com/office/drawing/2014/main" xmlns="" id="{1631F65A-0190-4C28-BFDC-E563C22A2F09}"/>
                  </a:ext>
                </a:extLst>
              </p:cNvPr>
              <p:cNvSpPr>
                <a:spLocks/>
              </p:cNvSpPr>
              <p:nvPr/>
            </p:nvSpPr>
            <p:spPr bwMode="auto">
              <a:xfrm>
                <a:off x="6497638" y="4503738"/>
                <a:ext cx="49213" cy="49213"/>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09">
                <a:extLst>
                  <a:ext uri="{FF2B5EF4-FFF2-40B4-BE49-F238E27FC236}">
                    <a16:creationId xmlns:a16="http://schemas.microsoft.com/office/drawing/2014/main" xmlns="" id="{B9C9E87A-3236-4897-9983-08EF3C58A114}"/>
                  </a:ext>
                </a:extLst>
              </p:cNvPr>
              <p:cNvSpPr>
                <a:spLocks/>
              </p:cNvSpPr>
              <p:nvPr/>
            </p:nvSpPr>
            <p:spPr bwMode="auto">
              <a:xfrm>
                <a:off x="7072313" y="4659313"/>
                <a:ext cx="49213" cy="49213"/>
              </a:xfrm>
              <a:custGeom>
                <a:avLst/>
                <a:gdLst>
                  <a:gd name="T0" fmla="*/ 14 w 15"/>
                  <a:gd name="T1" fmla="*/ 8 h 15"/>
                  <a:gd name="T2" fmla="*/ 7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7" y="15"/>
                    </a:cubicBezTo>
                    <a:cubicBezTo>
                      <a:pt x="3" y="14"/>
                      <a:pt x="0" y="11"/>
                      <a:pt x="0" y="7"/>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10">
                <a:extLst>
                  <a:ext uri="{FF2B5EF4-FFF2-40B4-BE49-F238E27FC236}">
                    <a16:creationId xmlns:a16="http://schemas.microsoft.com/office/drawing/2014/main" xmlns="" id="{B9D69A5C-949F-4C68-85EE-AE9C368BA83E}"/>
                  </a:ext>
                </a:extLst>
              </p:cNvPr>
              <p:cNvSpPr>
                <a:spLocks/>
              </p:cNvSpPr>
              <p:nvPr/>
            </p:nvSpPr>
            <p:spPr bwMode="auto">
              <a:xfrm>
                <a:off x="7005638" y="4718050"/>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5"/>
                      <a:pt x="0" y="11"/>
                      <a:pt x="0" y="7"/>
                    </a:cubicBezTo>
                    <a:cubicBezTo>
                      <a:pt x="0"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311">
                <a:extLst>
                  <a:ext uri="{FF2B5EF4-FFF2-40B4-BE49-F238E27FC236}">
                    <a16:creationId xmlns:a16="http://schemas.microsoft.com/office/drawing/2014/main" xmlns="" id="{32DE1AD3-8AD4-4171-BAD7-B11621E33491}"/>
                  </a:ext>
                </a:extLst>
              </p:cNvPr>
              <p:cNvSpPr>
                <a:spLocks/>
              </p:cNvSpPr>
              <p:nvPr/>
            </p:nvSpPr>
            <p:spPr bwMode="auto">
              <a:xfrm>
                <a:off x="7246938" y="4167188"/>
                <a:ext cx="49213" cy="52388"/>
              </a:xfrm>
              <a:custGeom>
                <a:avLst/>
                <a:gdLst>
                  <a:gd name="T0" fmla="*/ 15 w 15"/>
                  <a:gd name="T1" fmla="*/ 9 h 16"/>
                  <a:gd name="T2" fmla="*/ 7 w 15"/>
                  <a:gd name="T3" fmla="*/ 15 h 16"/>
                  <a:gd name="T4" fmla="*/ 1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12">
                <a:extLst>
                  <a:ext uri="{FF2B5EF4-FFF2-40B4-BE49-F238E27FC236}">
                    <a16:creationId xmlns:a16="http://schemas.microsoft.com/office/drawing/2014/main" xmlns="" id="{521B169E-7477-400E-A8A8-33D80692D62B}"/>
                  </a:ext>
                </a:extLst>
              </p:cNvPr>
              <p:cNvSpPr>
                <a:spLocks/>
              </p:cNvSpPr>
              <p:nvPr/>
            </p:nvSpPr>
            <p:spPr bwMode="auto">
              <a:xfrm>
                <a:off x="7583488" y="3979863"/>
                <a:ext cx="49213" cy="49213"/>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313">
                <a:extLst>
                  <a:ext uri="{FF2B5EF4-FFF2-40B4-BE49-F238E27FC236}">
                    <a16:creationId xmlns:a16="http://schemas.microsoft.com/office/drawing/2014/main" xmlns="" id="{537A3C9A-C2A0-4F07-822D-54E7DB8F780B}"/>
                  </a:ext>
                </a:extLst>
              </p:cNvPr>
              <p:cNvSpPr>
                <a:spLocks/>
              </p:cNvSpPr>
              <p:nvPr/>
            </p:nvSpPr>
            <p:spPr bwMode="auto">
              <a:xfrm>
                <a:off x="7229475" y="3517900"/>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3"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314">
                <a:extLst>
                  <a:ext uri="{FF2B5EF4-FFF2-40B4-BE49-F238E27FC236}">
                    <a16:creationId xmlns:a16="http://schemas.microsoft.com/office/drawing/2014/main" xmlns="" id="{96766B32-FF7F-4ED3-BB64-277980E08D12}"/>
                  </a:ext>
                </a:extLst>
              </p:cNvPr>
              <p:cNvSpPr>
                <a:spLocks/>
              </p:cNvSpPr>
              <p:nvPr/>
            </p:nvSpPr>
            <p:spPr bwMode="auto">
              <a:xfrm>
                <a:off x="7632700" y="3765550"/>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315">
                <a:extLst>
                  <a:ext uri="{FF2B5EF4-FFF2-40B4-BE49-F238E27FC236}">
                    <a16:creationId xmlns:a16="http://schemas.microsoft.com/office/drawing/2014/main" xmlns="" id="{01EB5AFA-2069-415F-99AB-134F56909FAA}"/>
                  </a:ext>
                </a:extLst>
              </p:cNvPr>
              <p:cNvSpPr>
                <a:spLocks/>
              </p:cNvSpPr>
              <p:nvPr/>
            </p:nvSpPr>
            <p:spPr bwMode="auto">
              <a:xfrm>
                <a:off x="7385050" y="3273425"/>
                <a:ext cx="49213" cy="53975"/>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316">
                <a:extLst>
                  <a:ext uri="{FF2B5EF4-FFF2-40B4-BE49-F238E27FC236}">
                    <a16:creationId xmlns:a16="http://schemas.microsoft.com/office/drawing/2014/main" xmlns="" id="{DCE3C610-38A1-42E6-B68F-41A4EE649D42}"/>
                  </a:ext>
                </a:extLst>
              </p:cNvPr>
              <p:cNvSpPr>
                <a:spLocks/>
              </p:cNvSpPr>
              <p:nvPr/>
            </p:nvSpPr>
            <p:spPr bwMode="auto">
              <a:xfrm>
                <a:off x="7821613" y="3119438"/>
                <a:ext cx="49213" cy="49213"/>
              </a:xfrm>
              <a:custGeom>
                <a:avLst/>
                <a:gdLst>
                  <a:gd name="T0" fmla="*/ 15 w 15"/>
                  <a:gd name="T1" fmla="*/ 8 h 15"/>
                  <a:gd name="T2" fmla="*/ 7 w 15"/>
                  <a:gd name="T3" fmla="*/ 15 h 15"/>
                  <a:gd name="T4" fmla="*/ 1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0"/>
                      <a:pt x="1" y="7"/>
                    </a:cubicBezTo>
                    <a:cubicBezTo>
                      <a:pt x="1" y="3"/>
                      <a:pt x="5"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317">
                <a:extLst>
                  <a:ext uri="{FF2B5EF4-FFF2-40B4-BE49-F238E27FC236}">
                    <a16:creationId xmlns:a16="http://schemas.microsoft.com/office/drawing/2014/main" xmlns="" id="{12816F51-53A1-4193-90E5-9882C3D3B2D6}"/>
                  </a:ext>
                </a:extLst>
              </p:cNvPr>
              <p:cNvSpPr>
                <a:spLocks/>
              </p:cNvSpPr>
              <p:nvPr/>
            </p:nvSpPr>
            <p:spPr bwMode="auto">
              <a:xfrm>
                <a:off x="7272338" y="2970213"/>
                <a:ext cx="50800"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318">
                <a:extLst>
                  <a:ext uri="{FF2B5EF4-FFF2-40B4-BE49-F238E27FC236}">
                    <a16:creationId xmlns:a16="http://schemas.microsoft.com/office/drawing/2014/main" xmlns="" id="{3FBFF67E-70D8-4FD5-BEFA-0922D7113F87}"/>
                  </a:ext>
                </a:extLst>
              </p:cNvPr>
              <p:cNvSpPr>
                <a:spLocks/>
              </p:cNvSpPr>
              <p:nvPr/>
            </p:nvSpPr>
            <p:spPr bwMode="auto">
              <a:xfrm>
                <a:off x="7748588" y="2762250"/>
                <a:ext cx="49213" cy="50800"/>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5"/>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319">
                <a:extLst>
                  <a:ext uri="{FF2B5EF4-FFF2-40B4-BE49-F238E27FC236}">
                    <a16:creationId xmlns:a16="http://schemas.microsoft.com/office/drawing/2014/main" xmlns="" id="{F8A0AB1B-F3B2-4221-BDC9-5BC5868C9AF2}"/>
                  </a:ext>
                </a:extLst>
              </p:cNvPr>
              <p:cNvSpPr>
                <a:spLocks/>
              </p:cNvSpPr>
              <p:nvPr/>
            </p:nvSpPr>
            <p:spPr bwMode="auto">
              <a:xfrm>
                <a:off x="7672388" y="2565400"/>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320">
                <a:extLst>
                  <a:ext uri="{FF2B5EF4-FFF2-40B4-BE49-F238E27FC236}">
                    <a16:creationId xmlns:a16="http://schemas.microsoft.com/office/drawing/2014/main" xmlns="" id="{147BAB38-C701-4D56-8A81-3061FD6D6590}"/>
                  </a:ext>
                </a:extLst>
              </p:cNvPr>
              <p:cNvSpPr>
                <a:spLocks/>
              </p:cNvSpPr>
              <p:nvPr/>
            </p:nvSpPr>
            <p:spPr bwMode="auto">
              <a:xfrm>
                <a:off x="7312025" y="2641600"/>
                <a:ext cx="50800" cy="52388"/>
              </a:xfrm>
              <a:custGeom>
                <a:avLst/>
                <a:gdLst>
                  <a:gd name="T0" fmla="*/ 14 w 15"/>
                  <a:gd name="T1" fmla="*/ 9 h 16"/>
                  <a:gd name="T2" fmla="*/ 7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7" y="15"/>
                    </a:cubicBezTo>
                    <a:cubicBezTo>
                      <a:pt x="3"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21">
                <a:extLst>
                  <a:ext uri="{FF2B5EF4-FFF2-40B4-BE49-F238E27FC236}">
                    <a16:creationId xmlns:a16="http://schemas.microsoft.com/office/drawing/2014/main" xmlns="" id="{F2E799A5-4B4F-4F68-AE35-61CBE6143D1C}"/>
                  </a:ext>
                </a:extLst>
              </p:cNvPr>
              <p:cNvSpPr>
                <a:spLocks/>
              </p:cNvSpPr>
              <p:nvPr/>
            </p:nvSpPr>
            <p:spPr bwMode="auto">
              <a:xfrm>
                <a:off x="7553325" y="2855913"/>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322">
                <a:extLst>
                  <a:ext uri="{FF2B5EF4-FFF2-40B4-BE49-F238E27FC236}">
                    <a16:creationId xmlns:a16="http://schemas.microsoft.com/office/drawing/2014/main" xmlns="" id="{7145E53B-B22A-4A08-ACDE-5A0AAED7DC60}"/>
                  </a:ext>
                </a:extLst>
              </p:cNvPr>
              <p:cNvSpPr>
                <a:spLocks/>
              </p:cNvSpPr>
              <p:nvPr/>
            </p:nvSpPr>
            <p:spPr bwMode="auto">
              <a:xfrm>
                <a:off x="7289800" y="2525713"/>
                <a:ext cx="49213"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323">
                <a:extLst>
                  <a:ext uri="{FF2B5EF4-FFF2-40B4-BE49-F238E27FC236}">
                    <a16:creationId xmlns:a16="http://schemas.microsoft.com/office/drawing/2014/main" xmlns="" id="{9F98649C-35FE-44C0-B77B-DBA86B6566A6}"/>
                  </a:ext>
                </a:extLst>
              </p:cNvPr>
              <p:cNvSpPr>
                <a:spLocks/>
              </p:cNvSpPr>
              <p:nvPr/>
            </p:nvSpPr>
            <p:spPr bwMode="auto">
              <a:xfrm>
                <a:off x="6962775" y="2341563"/>
                <a:ext cx="49213" cy="49213"/>
              </a:xfrm>
              <a:custGeom>
                <a:avLst/>
                <a:gdLst>
                  <a:gd name="T0" fmla="*/ 15 w 15"/>
                  <a:gd name="T1" fmla="*/ 8 h 15"/>
                  <a:gd name="T2" fmla="*/ 7 w 15"/>
                  <a:gd name="T3" fmla="*/ 15 h 15"/>
                  <a:gd name="T4" fmla="*/ 1 w 15"/>
                  <a:gd name="T5" fmla="*/ 7 h 15"/>
                  <a:gd name="T6" fmla="*/ 9 w 15"/>
                  <a:gd name="T7" fmla="*/ 1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1" y="7"/>
                    </a:cubicBezTo>
                    <a:cubicBezTo>
                      <a:pt x="1" y="3"/>
                      <a:pt x="5" y="0"/>
                      <a:pt x="9" y="1"/>
                    </a:cubicBezTo>
                    <a:cubicBezTo>
                      <a:pt x="13" y="1"/>
                      <a:pt x="15"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324">
                <a:extLst>
                  <a:ext uri="{FF2B5EF4-FFF2-40B4-BE49-F238E27FC236}">
                    <a16:creationId xmlns:a16="http://schemas.microsoft.com/office/drawing/2014/main" xmlns="" id="{7E440FF7-51A1-4C7C-95EC-C3111F0D0A4D}"/>
                  </a:ext>
                </a:extLst>
              </p:cNvPr>
              <p:cNvSpPr>
                <a:spLocks/>
              </p:cNvSpPr>
              <p:nvPr/>
            </p:nvSpPr>
            <p:spPr bwMode="auto">
              <a:xfrm>
                <a:off x="7234238" y="1978025"/>
                <a:ext cx="49213" cy="49213"/>
              </a:xfrm>
              <a:custGeom>
                <a:avLst/>
                <a:gdLst>
                  <a:gd name="T0" fmla="*/ 15 w 15"/>
                  <a:gd name="T1" fmla="*/ 9 h 15"/>
                  <a:gd name="T2" fmla="*/ 7 w 15"/>
                  <a:gd name="T3" fmla="*/ 15 h 15"/>
                  <a:gd name="T4" fmla="*/ 1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325">
                <a:extLst>
                  <a:ext uri="{FF2B5EF4-FFF2-40B4-BE49-F238E27FC236}">
                    <a16:creationId xmlns:a16="http://schemas.microsoft.com/office/drawing/2014/main" xmlns="" id="{8FB6F2DA-D2E6-445A-82F1-9B6422E03F57}"/>
                  </a:ext>
                </a:extLst>
              </p:cNvPr>
              <p:cNvSpPr>
                <a:spLocks/>
              </p:cNvSpPr>
              <p:nvPr/>
            </p:nvSpPr>
            <p:spPr bwMode="auto">
              <a:xfrm>
                <a:off x="6605588" y="2127250"/>
                <a:ext cx="50800" cy="49213"/>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326">
                <a:extLst>
                  <a:ext uri="{FF2B5EF4-FFF2-40B4-BE49-F238E27FC236}">
                    <a16:creationId xmlns:a16="http://schemas.microsoft.com/office/drawing/2014/main" xmlns="" id="{3228829D-DB81-4F4F-9DDD-EDDA9DD79C9A}"/>
                  </a:ext>
                </a:extLst>
              </p:cNvPr>
              <p:cNvSpPr>
                <a:spLocks/>
              </p:cNvSpPr>
              <p:nvPr/>
            </p:nvSpPr>
            <p:spPr bwMode="auto">
              <a:xfrm>
                <a:off x="6480175" y="1901825"/>
                <a:ext cx="50800"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0"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327">
                <a:extLst>
                  <a:ext uri="{FF2B5EF4-FFF2-40B4-BE49-F238E27FC236}">
                    <a16:creationId xmlns:a16="http://schemas.microsoft.com/office/drawing/2014/main" xmlns="" id="{47A3D258-605C-4AFC-A683-530C012F740A}"/>
                  </a:ext>
                </a:extLst>
              </p:cNvPr>
              <p:cNvSpPr>
                <a:spLocks/>
              </p:cNvSpPr>
              <p:nvPr/>
            </p:nvSpPr>
            <p:spPr bwMode="auto">
              <a:xfrm>
                <a:off x="6345238" y="1644650"/>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328">
                <a:extLst>
                  <a:ext uri="{FF2B5EF4-FFF2-40B4-BE49-F238E27FC236}">
                    <a16:creationId xmlns:a16="http://schemas.microsoft.com/office/drawing/2014/main" xmlns="" id="{E35318CD-30D5-4589-B3F6-CCA50C63079C}"/>
                  </a:ext>
                </a:extLst>
              </p:cNvPr>
              <p:cNvSpPr>
                <a:spLocks/>
              </p:cNvSpPr>
              <p:nvPr/>
            </p:nvSpPr>
            <p:spPr bwMode="auto">
              <a:xfrm>
                <a:off x="5770563" y="2024063"/>
                <a:ext cx="49213" cy="49213"/>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329">
                <a:extLst>
                  <a:ext uri="{FF2B5EF4-FFF2-40B4-BE49-F238E27FC236}">
                    <a16:creationId xmlns:a16="http://schemas.microsoft.com/office/drawing/2014/main" xmlns="" id="{5BC5ABFB-696E-423C-908B-85220F97F2F7}"/>
                  </a:ext>
                </a:extLst>
              </p:cNvPr>
              <p:cNvSpPr>
                <a:spLocks/>
              </p:cNvSpPr>
              <p:nvPr/>
            </p:nvSpPr>
            <p:spPr bwMode="auto">
              <a:xfrm>
                <a:off x="5883275" y="1928813"/>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7" y="15"/>
                    </a:cubicBezTo>
                    <a:cubicBezTo>
                      <a:pt x="3"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330">
                <a:extLst>
                  <a:ext uri="{FF2B5EF4-FFF2-40B4-BE49-F238E27FC236}">
                    <a16:creationId xmlns:a16="http://schemas.microsoft.com/office/drawing/2014/main" xmlns="" id="{372CB9C4-FC89-49B7-8D44-568703204B2A}"/>
                  </a:ext>
                </a:extLst>
              </p:cNvPr>
              <p:cNvSpPr>
                <a:spLocks/>
              </p:cNvSpPr>
              <p:nvPr/>
            </p:nvSpPr>
            <p:spPr bwMode="auto">
              <a:xfrm>
                <a:off x="5711825" y="4945063"/>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331">
                <a:extLst>
                  <a:ext uri="{FF2B5EF4-FFF2-40B4-BE49-F238E27FC236}">
                    <a16:creationId xmlns:a16="http://schemas.microsoft.com/office/drawing/2014/main" xmlns="" id="{A97CE613-DEA3-4ED0-A733-E96ADD762313}"/>
                  </a:ext>
                </a:extLst>
              </p:cNvPr>
              <p:cNvSpPr>
                <a:spLocks/>
              </p:cNvSpPr>
              <p:nvPr/>
            </p:nvSpPr>
            <p:spPr bwMode="auto">
              <a:xfrm>
                <a:off x="5507038" y="4856163"/>
                <a:ext cx="49213"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5" y="13"/>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332">
                <a:extLst>
                  <a:ext uri="{FF2B5EF4-FFF2-40B4-BE49-F238E27FC236}">
                    <a16:creationId xmlns:a16="http://schemas.microsoft.com/office/drawing/2014/main" xmlns="" id="{BD8216C6-F977-4D20-9920-5F86682258A2}"/>
                  </a:ext>
                </a:extLst>
              </p:cNvPr>
              <p:cNvSpPr>
                <a:spLocks/>
              </p:cNvSpPr>
              <p:nvPr/>
            </p:nvSpPr>
            <p:spPr bwMode="auto">
              <a:xfrm>
                <a:off x="5589588" y="1628775"/>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333">
                <a:extLst>
                  <a:ext uri="{FF2B5EF4-FFF2-40B4-BE49-F238E27FC236}">
                    <a16:creationId xmlns:a16="http://schemas.microsoft.com/office/drawing/2014/main" xmlns="" id="{AB62C597-B783-461E-AB5B-6ADA60C11F14}"/>
                  </a:ext>
                </a:extLst>
              </p:cNvPr>
              <p:cNvSpPr>
                <a:spLocks/>
              </p:cNvSpPr>
              <p:nvPr/>
            </p:nvSpPr>
            <p:spPr bwMode="auto">
              <a:xfrm>
                <a:off x="5324475" y="1827213"/>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334">
                <a:extLst>
                  <a:ext uri="{FF2B5EF4-FFF2-40B4-BE49-F238E27FC236}">
                    <a16:creationId xmlns:a16="http://schemas.microsoft.com/office/drawing/2014/main" xmlns="" id="{A5358B3A-7768-4D62-8261-CB71E94F9E5A}"/>
                  </a:ext>
                </a:extLst>
              </p:cNvPr>
              <p:cNvSpPr>
                <a:spLocks/>
              </p:cNvSpPr>
              <p:nvPr/>
            </p:nvSpPr>
            <p:spPr bwMode="auto">
              <a:xfrm>
                <a:off x="5222875" y="21097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335">
                <a:extLst>
                  <a:ext uri="{FF2B5EF4-FFF2-40B4-BE49-F238E27FC236}">
                    <a16:creationId xmlns:a16="http://schemas.microsoft.com/office/drawing/2014/main" xmlns="" id="{A2DCA5A8-2716-475B-A44E-27CFB076AB8C}"/>
                  </a:ext>
                </a:extLst>
              </p:cNvPr>
              <p:cNvSpPr>
                <a:spLocks/>
              </p:cNvSpPr>
              <p:nvPr/>
            </p:nvSpPr>
            <p:spPr bwMode="auto">
              <a:xfrm>
                <a:off x="4764088" y="2103438"/>
                <a:ext cx="52388" cy="49213"/>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336">
                <a:extLst>
                  <a:ext uri="{FF2B5EF4-FFF2-40B4-BE49-F238E27FC236}">
                    <a16:creationId xmlns:a16="http://schemas.microsoft.com/office/drawing/2014/main" xmlns="" id="{3BB710BD-845B-49E8-B7BD-F17B7D671094}"/>
                  </a:ext>
                </a:extLst>
              </p:cNvPr>
              <p:cNvSpPr>
                <a:spLocks/>
              </p:cNvSpPr>
              <p:nvPr/>
            </p:nvSpPr>
            <p:spPr bwMode="auto">
              <a:xfrm>
                <a:off x="4486275" y="2759075"/>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337">
                <a:extLst>
                  <a:ext uri="{FF2B5EF4-FFF2-40B4-BE49-F238E27FC236}">
                    <a16:creationId xmlns:a16="http://schemas.microsoft.com/office/drawing/2014/main" xmlns="" id="{91E983D3-504D-4CA0-91C0-3E8BE9C3D7A3}"/>
                  </a:ext>
                </a:extLst>
              </p:cNvPr>
              <p:cNvSpPr>
                <a:spLocks/>
              </p:cNvSpPr>
              <p:nvPr/>
            </p:nvSpPr>
            <p:spPr bwMode="auto">
              <a:xfrm>
                <a:off x="4314825" y="3036888"/>
                <a:ext cx="49213" cy="5238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338">
                <a:extLst>
                  <a:ext uri="{FF2B5EF4-FFF2-40B4-BE49-F238E27FC236}">
                    <a16:creationId xmlns:a16="http://schemas.microsoft.com/office/drawing/2014/main" xmlns="" id="{FAB3DC8A-E588-419C-9EA5-82BF3FC57175}"/>
                  </a:ext>
                </a:extLst>
              </p:cNvPr>
              <p:cNvSpPr>
                <a:spLocks/>
              </p:cNvSpPr>
              <p:nvPr/>
            </p:nvSpPr>
            <p:spPr bwMode="auto">
              <a:xfrm>
                <a:off x="5988050" y="1638300"/>
                <a:ext cx="50800"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339">
                <a:extLst>
                  <a:ext uri="{FF2B5EF4-FFF2-40B4-BE49-F238E27FC236}">
                    <a16:creationId xmlns:a16="http://schemas.microsoft.com/office/drawing/2014/main" xmlns="" id="{43CDCE6E-AACF-4014-9711-85CF222A8B06}"/>
                  </a:ext>
                </a:extLst>
              </p:cNvPr>
              <p:cNvSpPr>
                <a:spLocks/>
              </p:cNvSpPr>
              <p:nvPr/>
            </p:nvSpPr>
            <p:spPr bwMode="auto">
              <a:xfrm>
                <a:off x="5589588" y="1628775"/>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340">
                <a:extLst>
                  <a:ext uri="{FF2B5EF4-FFF2-40B4-BE49-F238E27FC236}">
                    <a16:creationId xmlns:a16="http://schemas.microsoft.com/office/drawing/2014/main" xmlns="" id="{24551390-9F42-452F-9AA5-57A8738A030B}"/>
                  </a:ext>
                </a:extLst>
              </p:cNvPr>
              <p:cNvSpPr>
                <a:spLocks/>
              </p:cNvSpPr>
              <p:nvPr/>
            </p:nvSpPr>
            <p:spPr bwMode="auto">
              <a:xfrm>
                <a:off x="5324475" y="1827213"/>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341">
                <a:extLst>
                  <a:ext uri="{FF2B5EF4-FFF2-40B4-BE49-F238E27FC236}">
                    <a16:creationId xmlns:a16="http://schemas.microsoft.com/office/drawing/2014/main" xmlns="" id="{F04B6971-4827-4B20-B5FD-1A3C1E93C4D8}"/>
                  </a:ext>
                </a:extLst>
              </p:cNvPr>
              <p:cNvSpPr>
                <a:spLocks/>
              </p:cNvSpPr>
              <p:nvPr/>
            </p:nvSpPr>
            <p:spPr bwMode="auto">
              <a:xfrm>
                <a:off x="5222875" y="21097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342">
                <a:extLst>
                  <a:ext uri="{FF2B5EF4-FFF2-40B4-BE49-F238E27FC236}">
                    <a16:creationId xmlns:a16="http://schemas.microsoft.com/office/drawing/2014/main" xmlns="" id="{974AF3EA-A3E5-42B0-9952-B0FC1277F870}"/>
                  </a:ext>
                </a:extLst>
              </p:cNvPr>
              <p:cNvSpPr>
                <a:spLocks/>
              </p:cNvSpPr>
              <p:nvPr/>
            </p:nvSpPr>
            <p:spPr bwMode="auto">
              <a:xfrm>
                <a:off x="4764088" y="2103438"/>
                <a:ext cx="52388" cy="49213"/>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343">
                <a:extLst>
                  <a:ext uri="{FF2B5EF4-FFF2-40B4-BE49-F238E27FC236}">
                    <a16:creationId xmlns:a16="http://schemas.microsoft.com/office/drawing/2014/main" xmlns="" id="{CC3592A1-1EA0-4C8C-BBEE-11162332EAFA}"/>
                  </a:ext>
                </a:extLst>
              </p:cNvPr>
              <p:cNvSpPr>
                <a:spLocks/>
              </p:cNvSpPr>
              <p:nvPr/>
            </p:nvSpPr>
            <p:spPr bwMode="auto">
              <a:xfrm>
                <a:off x="4486275" y="2759075"/>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344">
                <a:extLst>
                  <a:ext uri="{FF2B5EF4-FFF2-40B4-BE49-F238E27FC236}">
                    <a16:creationId xmlns:a16="http://schemas.microsoft.com/office/drawing/2014/main" xmlns="" id="{5539944B-F366-4580-828C-499F816F8A67}"/>
                  </a:ext>
                </a:extLst>
              </p:cNvPr>
              <p:cNvSpPr>
                <a:spLocks/>
              </p:cNvSpPr>
              <p:nvPr/>
            </p:nvSpPr>
            <p:spPr bwMode="auto">
              <a:xfrm>
                <a:off x="4314825" y="3036888"/>
                <a:ext cx="49213" cy="5238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345">
                <a:extLst>
                  <a:ext uri="{FF2B5EF4-FFF2-40B4-BE49-F238E27FC236}">
                    <a16:creationId xmlns:a16="http://schemas.microsoft.com/office/drawing/2014/main" xmlns="" id="{7AF2D769-8BF4-49D8-862D-009B374A208E}"/>
                  </a:ext>
                </a:extLst>
              </p:cNvPr>
              <p:cNvSpPr>
                <a:spLocks/>
              </p:cNvSpPr>
              <p:nvPr/>
            </p:nvSpPr>
            <p:spPr bwMode="auto">
              <a:xfrm>
                <a:off x="5988050" y="1638300"/>
                <a:ext cx="50800"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346">
                <a:extLst>
                  <a:ext uri="{FF2B5EF4-FFF2-40B4-BE49-F238E27FC236}">
                    <a16:creationId xmlns:a16="http://schemas.microsoft.com/office/drawing/2014/main" xmlns="" id="{CB212955-2D61-483F-936B-E822EF758ED8}"/>
                  </a:ext>
                </a:extLst>
              </p:cNvPr>
              <p:cNvSpPr>
                <a:spLocks/>
              </p:cNvSpPr>
              <p:nvPr/>
            </p:nvSpPr>
            <p:spPr bwMode="auto">
              <a:xfrm>
                <a:off x="7442200" y="2122488"/>
                <a:ext cx="49213" cy="50800"/>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801" name="副标题 2"/>
          <p:cNvSpPr>
            <a:spLocks noGrp="1"/>
          </p:cNvSpPr>
          <p:nvPr>
            <p:ph type="subTitle" idx="1"/>
          </p:nvPr>
        </p:nvSpPr>
        <p:spPr>
          <a:xfrm>
            <a:off x="5759745" y="4548104"/>
            <a:ext cx="4094442" cy="558799"/>
          </a:xfrm>
        </p:spPr>
        <p:txBody>
          <a:bodyPr anchor="ctr">
            <a:normAutofit/>
          </a:bodyPr>
          <a:lstStyle>
            <a:lvl1pPr marL="0" indent="0" algn="ctr">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endParaRPr lang="zh-CN" altLang="en-US" dirty="0"/>
          </a:p>
        </p:txBody>
      </p:sp>
      <p:sp>
        <p:nvSpPr>
          <p:cNvPr id="9802" name="标题 1"/>
          <p:cNvSpPr>
            <a:spLocks noGrp="1"/>
          </p:cNvSpPr>
          <p:nvPr>
            <p:ph type="ctrTitle"/>
          </p:nvPr>
        </p:nvSpPr>
        <p:spPr>
          <a:xfrm>
            <a:off x="2524779" y="2389098"/>
            <a:ext cx="4094442" cy="963702"/>
          </a:xfrm>
        </p:spPr>
        <p:txBody>
          <a:bodyPr anchor="ctr">
            <a:normAutofit/>
          </a:bodyPr>
          <a:lstStyle>
            <a:lvl1pPr algn="ctr">
              <a:defRPr sz="3600">
                <a:solidFill>
                  <a:schemeClr val="tx1"/>
                </a:solidFill>
              </a:defRPr>
            </a:lvl1pPr>
          </a:lstStyle>
          <a:p>
            <a:endParaRPr lang="zh-CN" altLang="en-US" dirty="0"/>
          </a:p>
        </p:txBody>
      </p:sp>
      <p:sp>
        <p:nvSpPr>
          <p:cNvPr id="12" name="文本占位符 13"/>
          <p:cNvSpPr>
            <a:spLocks noGrp="1"/>
          </p:cNvSpPr>
          <p:nvPr>
            <p:ph type="body" sz="quarter" idx="10" hasCustomPrompt="1"/>
          </p:nvPr>
        </p:nvSpPr>
        <p:spPr>
          <a:xfrm>
            <a:off x="3668045" y="4799782"/>
            <a:ext cx="1807910" cy="248371"/>
          </a:xfrm>
        </p:spPr>
        <p:txBody>
          <a:bodyPr anchor="ctr">
            <a:normAutofit/>
          </a:bodyPr>
          <a:lstStyle>
            <a:lvl1pPr marL="0" indent="0" algn="ctr">
              <a:buNone/>
              <a:defRPr sz="1200" b="1">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zh-CN" altLang="en-US" dirty="0"/>
              <a:t>署名</a:t>
            </a:r>
          </a:p>
        </p:txBody>
      </p:sp>
      <p:sp>
        <p:nvSpPr>
          <p:cNvPr id="13" name="文本占位符 13"/>
          <p:cNvSpPr>
            <a:spLocks noGrp="1"/>
          </p:cNvSpPr>
          <p:nvPr>
            <p:ph type="body" sz="quarter" idx="11" hasCustomPrompt="1"/>
          </p:nvPr>
        </p:nvSpPr>
        <p:spPr>
          <a:xfrm>
            <a:off x="3668045" y="5051184"/>
            <a:ext cx="1807910" cy="248371"/>
          </a:xfrm>
        </p:spPr>
        <p:txBody>
          <a:bodyPr anchor="ctr">
            <a:normAutofit/>
          </a:bodyPr>
          <a:lstStyle>
            <a:lvl1pPr marL="0" indent="0" algn="ctr">
              <a:buNone/>
              <a:defRPr sz="1200" b="1">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zh-CN" altLang="en-US" dirty="0"/>
              <a:t>日期</a:t>
            </a:r>
          </a:p>
        </p:txBody>
      </p:sp>
    </p:spTree>
    <p:extLst>
      <p:ext uri="{BB962C8B-B14F-4D97-AF65-F5344CB8AC3E}">
        <p14:creationId xmlns:p14="http://schemas.microsoft.com/office/powerpoint/2010/main" xmlns=""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73" name="矩形 572">
            <a:extLst>
              <a:ext uri="{FF2B5EF4-FFF2-40B4-BE49-F238E27FC236}">
                <a16:creationId xmlns:a16="http://schemas.microsoft.com/office/drawing/2014/main" xmlns="" id="{4C632670-2FE4-478D-B367-024F235D813F}"/>
              </a:ext>
            </a:extLst>
          </p:cNvPr>
          <p:cNvSpPr/>
          <p:nvPr userDrawn="1"/>
        </p:nvSpPr>
        <p:spPr>
          <a:xfrm>
            <a:off x="0" y="0"/>
            <a:ext cx="8077200" cy="6858000"/>
          </a:xfrm>
          <a:prstGeom prst="rect">
            <a:avLst/>
          </a:prstGeom>
          <a:blipFill>
            <a:blip r:embed="rId2" cstate="print"/>
            <a:srcRect/>
            <a:stretch>
              <a:fillRect l="-3774" t="-4452" r="545" b="-27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日期占位符 12"/>
          <p:cNvSpPr>
            <a:spLocks noGrp="1"/>
          </p:cNvSpPr>
          <p:nvPr>
            <p:ph type="dt" sz="half" idx="14"/>
          </p:nvPr>
        </p:nvSpPr>
        <p:spPr/>
        <p:txBody>
          <a:bodyPr/>
          <a:lstStyle/>
          <a:p>
            <a:fld id="{6489D9C7-5DC6-4263-87FF-7C99F6FB63C3}" type="datetime1">
              <a:rPr lang="zh-CN" altLang="en-US" smtClean="0"/>
              <a:pPr/>
              <a:t>2018/5/18</a:t>
            </a:fld>
            <a:endParaRPr lang="zh-CN" altLang="en-US"/>
          </a:p>
        </p:txBody>
      </p:sp>
      <p:sp>
        <p:nvSpPr>
          <p:cNvPr id="14" name="页脚占位符 13"/>
          <p:cNvSpPr>
            <a:spLocks noGrp="1"/>
          </p:cNvSpPr>
          <p:nvPr>
            <p:ph type="ftr" sz="quarter" idx="15"/>
          </p:nvPr>
        </p:nvSpPr>
        <p:spPr/>
        <p:txBody>
          <a:bodyPr/>
          <a:lstStyle/>
          <a:p>
            <a:r>
              <a:rPr lang="en-US" altLang="zh-CN"/>
              <a:t>www.islide.cc </a:t>
            </a:r>
            <a:r>
              <a:rPr lang="zh-CN" altLang="en-US"/>
              <a:t>「 让</a:t>
            </a:r>
            <a:r>
              <a:rPr lang="en-US" altLang="zh-CN"/>
              <a:t>PPT</a:t>
            </a:r>
            <a:r>
              <a:rPr lang="zh-CN" altLang="en-US"/>
              <a:t>设计简单起来！」</a:t>
            </a:r>
          </a:p>
        </p:txBody>
      </p:sp>
      <p:sp>
        <p:nvSpPr>
          <p:cNvPr id="15" name="灯片编号占位符 14"/>
          <p:cNvSpPr>
            <a:spLocks noGrp="1"/>
          </p:cNvSpPr>
          <p:nvPr>
            <p:ph type="sldNum" sz="quarter" idx="16"/>
          </p:nvPr>
        </p:nvSpPr>
        <p:spPr/>
        <p:txBody>
          <a:bodyPr/>
          <a:lstStyle/>
          <a:p>
            <a:fld id="{5DD3DB80-B894-403A-B48E-6FDC1A72010E}" type="slidenum">
              <a:rPr lang="zh-CN" altLang="en-US" smtClean="0"/>
              <a:pPr/>
              <a:t>‹#›</a:t>
            </a:fld>
            <a:endParaRPr lang="zh-CN" altLang="en-US"/>
          </a:p>
        </p:txBody>
      </p:sp>
      <p:cxnSp>
        <p:nvCxnSpPr>
          <p:cNvPr id="45" name="直接连接符 44">
            <a:extLst>
              <a:ext uri="{FF2B5EF4-FFF2-40B4-BE49-F238E27FC236}">
                <a16:creationId xmlns:a16="http://schemas.microsoft.com/office/drawing/2014/main" xmlns="" id="{216145AC-F283-4F44-8544-CDBCAC49E692}"/>
              </a:ext>
            </a:extLst>
          </p:cNvPr>
          <p:cNvCxnSpPr>
            <a:cxnSpLocks/>
          </p:cNvCxnSpPr>
          <p:nvPr userDrawn="1"/>
        </p:nvCxnSpPr>
        <p:spPr>
          <a:xfrm flipH="1" flipV="1">
            <a:off x="502444" y="3224379"/>
            <a:ext cx="4666294" cy="11748"/>
          </a:xfrm>
          <a:prstGeom prst="line">
            <a:avLst/>
          </a:prstGeom>
          <a:ln>
            <a:solidFill>
              <a:schemeClr val="tx1">
                <a:alpha val="38000"/>
              </a:schemeClr>
            </a:solidFill>
          </a:ln>
        </p:spPr>
        <p:style>
          <a:lnRef idx="1">
            <a:schemeClr val="accent1"/>
          </a:lnRef>
          <a:fillRef idx="0">
            <a:schemeClr val="accent1"/>
          </a:fillRef>
          <a:effectRef idx="0">
            <a:schemeClr val="accent1"/>
          </a:effectRef>
          <a:fontRef idx="minor">
            <a:schemeClr val="tx1"/>
          </a:fontRef>
        </p:style>
      </p:cxnSp>
      <p:grpSp>
        <p:nvGrpSpPr>
          <p:cNvPr id="391" name="组合 390">
            <a:extLst>
              <a:ext uri="{FF2B5EF4-FFF2-40B4-BE49-F238E27FC236}">
                <a16:creationId xmlns:a16="http://schemas.microsoft.com/office/drawing/2014/main" xmlns="" id="{780143DF-DBD0-4892-BADD-317B6D1DC5DC}"/>
              </a:ext>
            </a:extLst>
          </p:cNvPr>
          <p:cNvGrpSpPr/>
          <p:nvPr userDrawn="1"/>
        </p:nvGrpSpPr>
        <p:grpSpPr>
          <a:xfrm>
            <a:off x="4350327" y="1087295"/>
            <a:ext cx="4793673" cy="4230747"/>
            <a:chOff x="15513050" y="-365126"/>
            <a:chExt cx="7786688" cy="6872289"/>
          </a:xfrm>
        </p:grpSpPr>
        <p:sp>
          <p:nvSpPr>
            <p:cNvPr id="512" name="Freeform 161">
              <a:extLst>
                <a:ext uri="{FF2B5EF4-FFF2-40B4-BE49-F238E27FC236}">
                  <a16:creationId xmlns:a16="http://schemas.microsoft.com/office/drawing/2014/main" xmlns="" id="{003997B2-7BA8-4D83-BF17-231F5451FD5A}"/>
                </a:ext>
              </a:extLst>
            </p:cNvPr>
            <p:cNvSpPr>
              <a:spLocks/>
            </p:cNvSpPr>
            <p:nvPr/>
          </p:nvSpPr>
          <p:spPr bwMode="auto">
            <a:xfrm>
              <a:off x="17467263" y="3092450"/>
              <a:ext cx="376238" cy="641350"/>
            </a:xfrm>
            <a:custGeom>
              <a:avLst/>
              <a:gdLst>
                <a:gd name="T0" fmla="*/ 1 w 140"/>
                <a:gd name="T1" fmla="*/ 0 h 240"/>
                <a:gd name="T2" fmla="*/ 0 w 140"/>
                <a:gd name="T3" fmla="*/ 0 h 240"/>
                <a:gd name="T4" fmla="*/ 138 w 140"/>
                <a:gd name="T5" fmla="*/ 240 h 240"/>
                <a:gd name="T6" fmla="*/ 140 w 140"/>
                <a:gd name="T7" fmla="*/ 240 h 240"/>
                <a:gd name="T8" fmla="*/ 1 w 140"/>
                <a:gd name="T9" fmla="*/ 0 h 240"/>
              </a:gdLst>
              <a:ahLst/>
              <a:cxnLst>
                <a:cxn ang="0">
                  <a:pos x="T0" y="T1"/>
                </a:cxn>
                <a:cxn ang="0">
                  <a:pos x="T2" y="T3"/>
                </a:cxn>
                <a:cxn ang="0">
                  <a:pos x="T4" y="T5"/>
                </a:cxn>
                <a:cxn ang="0">
                  <a:pos x="T6" y="T7"/>
                </a:cxn>
                <a:cxn ang="0">
                  <a:pos x="T8" y="T9"/>
                </a:cxn>
              </a:cxnLst>
              <a:rect l="0" t="0" r="r" b="b"/>
              <a:pathLst>
                <a:path w="140" h="240">
                  <a:moveTo>
                    <a:pt x="1" y="0"/>
                  </a:moveTo>
                  <a:cubicBezTo>
                    <a:pt x="1" y="0"/>
                    <a:pt x="0" y="0"/>
                    <a:pt x="0" y="0"/>
                  </a:cubicBezTo>
                  <a:cubicBezTo>
                    <a:pt x="138" y="240"/>
                    <a:pt x="138" y="240"/>
                    <a:pt x="138" y="240"/>
                  </a:cubicBezTo>
                  <a:cubicBezTo>
                    <a:pt x="139" y="240"/>
                    <a:pt x="139" y="240"/>
                    <a:pt x="140" y="24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3" name="Freeform 162">
              <a:extLst>
                <a:ext uri="{FF2B5EF4-FFF2-40B4-BE49-F238E27FC236}">
                  <a16:creationId xmlns:a16="http://schemas.microsoft.com/office/drawing/2014/main" xmlns="" id="{6045142C-7251-49B6-AD73-FE583CCCDE25}"/>
                </a:ext>
              </a:extLst>
            </p:cNvPr>
            <p:cNvSpPr>
              <a:spLocks/>
            </p:cNvSpPr>
            <p:nvPr/>
          </p:nvSpPr>
          <p:spPr bwMode="auto">
            <a:xfrm>
              <a:off x="16673513" y="3795713"/>
              <a:ext cx="1144588" cy="1328738"/>
            </a:xfrm>
            <a:custGeom>
              <a:avLst/>
              <a:gdLst>
                <a:gd name="T0" fmla="*/ 0 w 428"/>
                <a:gd name="T1" fmla="*/ 496 h 497"/>
                <a:gd name="T2" fmla="*/ 1 w 428"/>
                <a:gd name="T3" fmla="*/ 497 h 497"/>
                <a:gd name="T4" fmla="*/ 428 w 428"/>
                <a:gd name="T5" fmla="*/ 0 h 497"/>
                <a:gd name="T6" fmla="*/ 427 w 428"/>
                <a:gd name="T7" fmla="*/ 0 h 497"/>
                <a:gd name="T8" fmla="*/ 0 w 428"/>
                <a:gd name="T9" fmla="*/ 496 h 497"/>
              </a:gdLst>
              <a:ahLst/>
              <a:cxnLst>
                <a:cxn ang="0">
                  <a:pos x="T0" y="T1"/>
                </a:cxn>
                <a:cxn ang="0">
                  <a:pos x="T2" y="T3"/>
                </a:cxn>
                <a:cxn ang="0">
                  <a:pos x="T4" y="T5"/>
                </a:cxn>
                <a:cxn ang="0">
                  <a:pos x="T6" y="T7"/>
                </a:cxn>
                <a:cxn ang="0">
                  <a:pos x="T8" y="T9"/>
                </a:cxn>
              </a:cxnLst>
              <a:rect l="0" t="0" r="r" b="b"/>
              <a:pathLst>
                <a:path w="428" h="497">
                  <a:moveTo>
                    <a:pt x="0" y="496"/>
                  </a:moveTo>
                  <a:cubicBezTo>
                    <a:pt x="1" y="497"/>
                    <a:pt x="1" y="497"/>
                    <a:pt x="1" y="497"/>
                  </a:cubicBezTo>
                  <a:cubicBezTo>
                    <a:pt x="428" y="0"/>
                    <a:pt x="428" y="0"/>
                    <a:pt x="428" y="0"/>
                  </a:cubicBezTo>
                  <a:cubicBezTo>
                    <a:pt x="428" y="0"/>
                    <a:pt x="427" y="0"/>
                    <a:pt x="427" y="0"/>
                  </a:cubicBezTo>
                  <a:lnTo>
                    <a:pt x="0" y="4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4" name="Freeform 163">
              <a:extLst>
                <a:ext uri="{FF2B5EF4-FFF2-40B4-BE49-F238E27FC236}">
                  <a16:creationId xmlns:a16="http://schemas.microsoft.com/office/drawing/2014/main" xmlns="" id="{25F0FD00-E3C2-4BD3-B988-8F8986030D3B}"/>
                </a:ext>
              </a:extLst>
            </p:cNvPr>
            <p:cNvSpPr>
              <a:spLocks/>
            </p:cNvSpPr>
            <p:nvPr/>
          </p:nvSpPr>
          <p:spPr bwMode="auto">
            <a:xfrm>
              <a:off x="16670338" y="5175250"/>
              <a:ext cx="334963" cy="122238"/>
            </a:xfrm>
            <a:custGeom>
              <a:avLst/>
              <a:gdLst>
                <a:gd name="T0" fmla="*/ 124 w 125"/>
                <a:gd name="T1" fmla="*/ 46 h 46"/>
                <a:gd name="T2" fmla="*/ 125 w 125"/>
                <a:gd name="T3" fmla="*/ 45 h 46"/>
                <a:gd name="T4" fmla="*/ 2 w 125"/>
                <a:gd name="T5" fmla="*/ 0 h 46"/>
                <a:gd name="T6" fmla="*/ 0 w 125"/>
                <a:gd name="T7" fmla="*/ 1 h 46"/>
                <a:gd name="T8" fmla="*/ 124 w 125"/>
                <a:gd name="T9" fmla="*/ 46 h 46"/>
              </a:gdLst>
              <a:ahLst/>
              <a:cxnLst>
                <a:cxn ang="0">
                  <a:pos x="T0" y="T1"/>
                </a:cxn>
                <a:cxn ang="0">
                  <a:pos x="T2" y="T3"/>
                </a:cxn>
                <a:cxn ang="0">
                  <a:pos x="T4" y="T5"/>
                </a:cxn>
                <a:cxn ang="0">
                  <a:pos x="T6" y="T7"/>
                </a:cxn>
                <a:cxn ang="0">
                  <a:pos x="T8" y="T9"/>
                </a:cxn>
              </a:cxnLst>
              <a:rect l="0" t="0" r="r" b="b"/>
              <a:pathLst>
                <a:path w="125" h="46">
                  <a:moveTo>
                    <a:pt x="124" y="46"/>
                  </a:moveTo>
                  <a:cubicBezTo>
                    <a:pt x="124" y="46"/>
                    <a:pt x="125" y="45"/>
                    <a:pt x="125" y="45"/>
                  </a:cubicBezTo>
                  <a:cubicBezTo>
                    <a:pt x="2" y="0"/>
                    <a:pt x="2" y="0"/>
                    <a:pt x="2" y="0"/>
                  </a:cubicBezTo>
                  <a:cubicBezTo>
                    <a:pt x="1" y="1"/>
                    <a:pt x="1" y="1"/>
                    <a:pt x="0" y="1"/>
                  </a:cubicBezTo>
                  <a:lnTo>
                    <a:pt x="124" y="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5" name="Freeform 164">
              <a:extLst>
                <a:ext uri="{FF2B5EF4-FFF2-40B4-BE49-F238E27FC236}">
                  <a16:creationId xmlns:a16="http://schemas.microsoft.com/office/drawing/2014/main" xmlns="" id="{AE931835-4FA8-4CB0-86F0-784280E139C3}"/>
                </a:ext>
              </a:extLst>
            </p:cNvPr>
            <p:cNvSpPr>
              <a:spLocks/>
            </p:cNvSpPr>
            <p:nvPr/>
          </p:nvSpPr>
          <p:spPr bwMode="auto">
            <a:xfrm>
              <a:off x="16721138" y="5338763"/>
              <a:ext cx="304800" cy="1092200"/>
            </a:xfrm>
            <a:custGeom>
              <a:avLst/>
              <a:gdLst>
                <a:gd name="T0" fmla="*/ 113 w 114"/>
                <a:gd name="T1" fmla="*/ 0 h 409"/>
                <a:gd name="T2" fmla="*/ 0 w 114"/>
                <a:gd name="T3" fmla="*/ 409 h 409"/>
                <a:gd name="T4" fmla="*/ 1 w 114"/>
                <a:gd name="T5" fmla="*/ 408 h 409"/>
                <a:gd name="T6" fmla="*/ 114 w 114"/>
                <a:gd name="T7" fmla="*/ 1 h 409"/>
                <a:gd name="T8" fmla="*/ 114 w 114"/>
                <a:gd name="T9" fmla="*/ 1 h 409"/>
                <a:gd name="T10" fmla="*/ 113 w 114"/>
                <a:gd name="T11" fmla="*/ 0 h 409"/>
              </a:gdLst>
              <a:ahLst/>
              <a:cxnLst>
                <a:cxn ang="0">
                  <a:pos x="T0" y="T1"/>
                </a:cxn>
                <a:cxn ang="0">
                  <a:pos x="T2" y="T3"/>
                </a:cxn>
                <a:cxn ang="0">
                  <a:pos x="T4" y="T5"/>
                </a:cxn>
                <a:cxn ang="0">
                  <a:pos x="T6" y="T7"/>
                </a:cxn>
                <a:cxn ang="0">
                  <a:pos x="T8" y="T9"/>
                </a:cxn>
                <a:cxn ang="0">
                  <a:pos x="T10" y="T11"/>
                </a:cxn>
              </a:cxnLst>
              <a:rect l="0" t="0" r="r" b="b"/>
              <a:pathLst>
                <a:path w="114" h="409">
                  <a:moveTo>
                    <a:pt x="113" y="0"/>
                  </a:moveTo>
                  <a:cubicBezTo>
                    <a:pt x="0" y="409"/>
                    <a:pt x="0" y="409"/>
                    <a:pt x="0" y="409"/>
                  </a:cubicBezTo>
                  <a:cubicBezTo>
                    <a:pt x="0" y="409"/>
                    <a:pt x="1" y="408"/>
                    <a:pt x="1" y="408"/>
                  </a:cubicBezTo>
                  <a:cubicBezTo>
                    <a:pt x="114" y="1"/>
                    <a:pt x="114" y="1"/>
                    <a:pt x="114" y="1"/>
                  </a:cubicBezTo>
                  <a:cubicBezTo>
                    <a:pt x="114" y="1"/>
                    <a:pt x="114" y="1"/>
                    <a:pt x="114" y="1"/>
                  </a:cubicBezTo>
                  <a:cubicBezTo>
                    <a:pt x="113" y="1"/>
                    <a:pt x="113" y="1"/>
                    <a:pt x="11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6" name="Freeform 165">
              <a:extLst>
                <a:ext uri="{FF2B5EF4-FFF2-40B4-BE49-F238E27FC236}">
                  <a16:creationId xmlns:a16="http://schemas.microsoft.com/office/drawing/2014/main" xmlns="" id="{3E7FB4D4-CE5C-4962-9EE2-BE20D96A7E58}"/>
                </a:ext>
              </a:extLst>
            </p:cNvPr>
            <p:cNvSpPr>
              <a:spLocks/>
            </p:cNvSpPr>
            <p:nvPr/>
          </p:nvSpPr>
          <p:spPr bwMode="auto">
            <a:xfrm>
              <a:off x="17427575" y="3014662"/>
              <a:ext cx="80963" cy="77788"/>
            </a:xfrm>
            <a:custGeom>
              <a:avLst/>
              <a:gdLst>
                <a:gd name="T0" fmla="*/ 28 w 30"/>
                <a:gd name="T1" fmla="*/ 20 h 29"/>
                <a:gd name="T2" fmla="*/ 20 w 30"/>
                <a:gd name="T3" fmla="*/ 3 h 29"/>
                <a:gd name="T4" fmla="*/ 3 w 30"/>
                <a:gd name="T5" fmla="*/ 11 h 29"/>
                <a:gd name="T6" fmla="*/ 11 w 30"/>
                <a:gd name="T7" fmla="*/ 28 h 29"/>
                <a:gd name="T8" fmla="*/ 15 w 30"/>
                <a:gd name="T9" fmla="*/ 29 h 29"/>
                <a:gd name="T10" fmla="*/ 16 w 30"/>
                <a:gd name="T11" fmla="*/ 29 h 29"/>
                <a:gd name="T12" fmla="*/ 28 w 30"/>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8" y="20"/>
                  </a:moveTo>
                  <a:cubicBezTo>
                    <a:pt x="30" y="13"/>
                    <a:pt x="27" y="5"/>
                    <a:pt x="20" y="3"/>
                  </a:cubicBezTo>
                  <a:cubicBezTo>
                    <a:pt x="13" y="0"/>
                    <a:pt x="5" y="4"/>
                    <a:pt x="3" y="11"/>
                  </a:cubicBezTo>
                  <a:cubicBezTo>
                    <a:pt x="0" y="18"/>
                    <a:pt x="4" y="25"/>
                    <a:pt x="11" y="28"/>
                  </a:cubicBezTo>
                  <a:cubicBezTo>
                    <a:pt x="12" y="28"/>
                    <a:pt x="13" y="29"/>
                    <a:pt x="15" y="29"/>
                  </a:cubicBezTo>
                  <a:cubicBezTo>
                    <a:pt x="15" y="29"/>
                    <a:pt x="16" y="29"/>
                    <a:pt x="16" y="29"/>
                  </a:cubicBezTo>
                  <a:cubicBezTo>
                    <a:pt x="21" y="28"/>
                    <a:pt x="26" y="25"/>
                    <a:pt x="2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166">
              <a:extLst>
                <a:ext uri="{FF2B5EF4-FFF2-40B4-BE49-F238E27FC236}">
                  <a16:creationId xmlns:a16="http://schemas.microsoft.com/office/drawing/2014/main" xmlns="" id="{2FC1C09C-33A2-4576-9581-B08BE185F8F2}"/>
                </a:ext>
              </a:extLst>
            </p:cNvPr>
            <p:cNvSpPr>
              <a:spLocks/>
            </p:cNvSpPr>
            <p:nvPr/>
          </p:nvSpPr>
          <p:spPr bwMode="auto">
            <a:xfrm>
              <a:off x="17802225" y="3733800"/>
              <a:ext cx="77788" cy="74613"/>
            </a:xfrm>
            <a:custGeom>
              <a:avLst/>
              <a:gdLst>
                <a:gd name="T0" fmla="*/ 19 w 29"/>
                <a:gd name="T1" fmla="*/ 0 h 28"/>
                <a:gd name="T2" fmla="*/ 15 w 29"/>
                <a:gd name="T3" fmla="*/ 0 h 28"/>
                <a:gd name="T4" fmla="*/ 13 w 29"/>
                <a:gd name="T5" fmla="*/ 0 h 28"/>
                <a:gd name="T6" fmla="*/ 2 w 29"/>
                <a:gd name="T7" fmla="*/ 8 h 28"/>
                <a:gd name="T8" fmla="*/ 5 w 29"/>
                <a:gd name="T9" fmla="*/ 23 h 28"/>
                <a:gd name="T10" fmla="*/ 6 w 29"/>
                <a:gd name="T11" fmla="*/ 23 h 28"/>
                <a:gd name="T12" fmla="*/ 10 w 29"/>
                <a:gd name="T13" fmla="*/ 25 h 28"/>
                <a:gd name="T14" fmla="*/ 27 w 29"/>
                <a:gd name="T15" fmla="*/ 17 h 28"/>
                <a:gd name="T16" fmla="*/ 19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9" y="0"/>
                  </a:moveTo>
                  <a:cubicBezTo>
                    <a:pt x="17" y="0"/>
                    <a:pt x="16" y="0"/>
                    <a:pt x="15" y="0"/>
                  </a:cubicBezTo>
                  <a:cubicBezTo>
                    <a:pt x="14" y="0"/>
                    <a:pt x="14" y="0"/>
                    <a:pt x="13" y="0"/>
                  </a:cubicBezTo>
                  <a:cubicBezTo>
                    <a:pt x="8" y="0"/>
                    <a:pt x="3" y="3"/>
                    <a:pt x="2" y="8"/>
                  </a:cubicBezTo>
                  <a:cubicBezTo>
                    <a:pt x="0" y="13"/>
                    <a:pt x="1" y="19"/>
                    <a:pt x="5" y="23"/>
                  </a:cubicBezTo>
                  <a:cubicBezTo>
                    <a:pt x="5" y="23"/>
                    <a:pt x="6" y="23"/>
                    <a:pt x="6" y="23"/>
                  </a:cubicBezTo>
                  <a:cubicBezTo>
                    <a:pt x="7" y="24"/>
                    <a:pt x="8" y="25"/>
                    <a:pt x="10" y="25"/>
                  </a:cubicBezTo>
                  <a:cubicBezTo>
                    <a:pt x="17" y="28"/>
                    <a:pt x="24" y="24"/>
                    <a:pt x="27" y="17"/>
                  </a:cubicBezTo>
                  <a:cubicBezTo>
                    <a:pt x="29" y="11"/>
                    <a:pt x="26" y="3"/>
                    <a:pt x="1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167">
              <a:extLst>
                <a:ext uri="{FF2B5EF4-FFF2-40B4-BE49-F238E27FC236}">
                  <a16:creationId xmlns:a16="http://schemas.microsoft.com/office/drawing/2014/main" xmlns="" id="{9C25AAAF-E17D-4BB2-9FFD-C7C1765DBDAC}"/>
                </a:ext>
              </a:extLst>
            </p:cNvPr>
            <p:cNvSpPr>
              <a:spLocks/>
            </p:cNvSpPr>
            <p:nvPr/>
          </p:nvSpPr>
          <p:spPr bwMode="auto">
            <a:xfrm>
              <a:off x="16611600" y="5110163"/>
              <a:ext cx="77788" cy="77788"/>
            </a:xfrm>
            <a:custGeom>
              <a:avLst/>
              <a:gdLst>
                <a:gd name="T0" fmla="*/ 19 w 29"/>
                <a:gd name="T1" fmla="*/ 2 h 29"/>
                <a:gd name="T2" fmla="*/ 2 w 29"/>
                <a:gd name="T3" fmla="*/ 10 h 29"/>
                <a:gd name="T4" fmla="*/ 10 w 29"/>
                <a:gd name="T5" fmla="*/ 27 h 29"/>
                <a:gd name="T6" fmla="*/ 22 w 29"/>
                <a:gd name="T7" fmla="*/ 25 h 29"/>
                <a:gd name="T8" fmla="*/ 24 w 29"/>
                <a:gd name="T9" fmla="*/ 24 h 29"/>
                <a:gd name="T10" fmla="*/ 27 w 29"/>
                <a:gd name="T11" fmla="*/ 19 h 29"/>
                <a:gd name="T12" fmla="*/ 24 w 29"/>
                <a:gd name="T13" fmla="*/ 5 h 29"/>
                <a:gd name="T14" fmla="*/ 23 w 29"/>
                <a:gd name="T15" fmla="*/ 4 h 29"/>
                <a:gd name="T16" fmla="*/ 19 w 29"/>
                <a:gd name="T1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9" y="2"/>
                  </a:moveTo>
                  <a:cubicBezTo>
                    <a:pt x="12" y="0"/>
                    <a:pt x="5" y="3"/>
                    <a:pt x="2" y="10"/>
                  </a:cubicBezTo>
                  <a:cubicBezTo>
                    <a:pt x="0" y="17"/>
                    <a:pt x="3" y="25"/>
                    <a:pt x="10" y="27"/>
                  </a:cubicBezTo>
                  <a:cubicBezTo>
                    <a:pt x="14" y="29"/>
                    <a:pt x="19" y="28"/>
                    <a:pt x="22" y="25"/>
                  </a:cubicBezTo>
                  <a:cubicBezTo>
                    <a:pt x="23" y="25"/>
                    <a:pt x="23" y="25"/>
                    <a:pt x="24" y="24"/>
                  </a:cubicBezTo>
                  <a:cubicBezTo>
                    <a:pt x="25" y="23"/>
                    <a:pt x="27" y="21"/>
                    <a:pt x="27" y="19"/>
                  </a:cubicBezTo>
                  <a:cubicBezTo>
                    <a:pt x="29" y="14"/>
                    <a:pt x="28" y="9"/>
                    <a:pt x="24" y="5"/>
                  </a:cubicBezTo>
                  <a:cubicBezTo>
                    <a:pt x="24" y="5"/>
                    <a:pt x="24" y="5"/>
                    <a:pt x="23" y="4"/>
                  </a:cubicBezTo>
                  <a:cubicBezTo>
                    <a:pt x="22" y="3"/>
                    <a:pt x="21" y="3"/>
                    <a:pt x="19"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168">
              <a:extLst>
                <a:ext uri="{FF2B5EF4-FFF2-40B4-BE49-F238E27FC236}">
                  <a16:creationId xmlns:a16="http://schemas.microsoft.com/office/drawing/2014/main" xmlns="" id="{F023507E-E6D7-43A8-827A-1FBC6AFAD178}"/>
                </a:ext>
              </a:extLst>
            </p:cNvPr>
            <p:cNvSpPr>
              <a:spLocks/>
            </p:cNvSpPr>
            <p:nvPr/>
          </p:nvSpPr>
          <p:spPr bwMode="auto">
            <a:xfrm>
              <a:off x="16998950" y="5265738"/>
              <a:ext cx="77788" cy="80963"/>
            </a:xfrm>
            <a:custGeom>
              <a:avLst/>
              <a:gdLst>
                <a:gd name="T0" fmla="*/ 9 w 29"/>
                <a:gd name="T1" fmla="*/ 27 h 30"/>
                <a:gd name="T2" fmla="*/ 10 w 29"/>
                <a:gd name="T3" fmla="*/ 28 h 30"/>
                <a:gd name="T4" fmla="*/ 10 w 29"/>
                <a:gd name="T5" fmla="*/ 28 h 30"/>
                <a:gd name="T6" fmla="*/ 27 w 29"/>
                <a:gd name="T7" fmla="*/ 20 h 30"/>
                <a:gd name="T8" fmla="*/ 19 w 29"/>
                <a:gd name="T9" fmla="*/ 3 h 30"/>
                <a:gd name="T10" fmla="*/ 2 w 29"/>
                <a:gd name="T11" fmla="*/ 11 h 30"/>
                <a:gd name="T12" fmla="*/ 2 w 29"/>
                <a:gd name="T13" fmla="*/ 11 h 30"/>
                <a:gd name="T14" fmla="*/ 1 w 29"/>
                <a:gd name="T15" fmla="*/ 12 h 30"/>
                <a:gd name="T16" fmla="*/ 9 w 29"/>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9" y="27"/>
                  </a:moveTo>
                  <a:cubicBezTo>
                    <a:pt x="9" y="28"/>
                    <a:pt x="9" y="28"/>
                    <a:pt x="10" y="28"/>
                  </a:cubicBezTo>
                  <a:cubicBezTo>
                    <a:pt x="10" y="28"/>
                    <a:pt x="10" y="28"/>
                    <a:pt x="10" y="28"/>
                  </a:cubicBezTo>
                  <a:cubicBezTo>
                    <a:pt x="17" y="30"/>
                    <a:pt x="24" y="27"/>
                    <a:pt x="27" y="20"/>
                  </a:cubicBezTo>
                  <a:cubicBezTo>
                    <a:pt x="29" y="13"/>
                    <a:pt x="26" y="5"/>
                    <a:pt x="19" y="3"/>
                  </a:cubicBezTo>
                  <a:cubicBezTo>
                    <a:pt x="12" y="0"/>
                    <a:pt x="4" y="4"/>
                    <a:pt x="2" y="11"/>
                  </a:cubicBezTo>
                  <a:cubicBezTo>
                    <a:pt x="2" y="11"/>
                    <a:pt x="2" y="11"/>
                    <a:pt x="2" y="11"/>
                  </a:cubicBezTo>
                  <a:cubicBezTo>
                    <a:pt x="2" y="11"/>
                    <a:pt x="1" y="12"/>
                    <a:pt x="1" y="12"/>
                  </a:cubicBezTo>
                  <a:cubicBezTo>
                    <a:pt x="0" y="19"/>
                    <a:pt x="3" y="25"/>
                    <a:pt x="9"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169">
              <a:extLst>
                <a:ext uri="{FF2B5EF4-FFF2-40B4-BE49-F238E27FC236}">
                  <a16:creationId xmlns:a16="http://schemas.microsoft.com/office/drawing/2014/main" xmlns="" id="{7C32F409-A7E0-4AEF-B002-D8930BB49401}"/>
                </a:ext>
              </a:extLst>
            </p:cNvPr>
            <p:cNvSpPr>
              <a:spLocks/>
            </p:cNvSpPr>
            <p:nvPr/>
          </p:nvSpPr>
          <p:spPr bwMode="auto">
            <a:xfrm>
              <a:off x="16694150" y="6426200"/>
              <a:ext cx="82550" cy="77788"/>
            </a:xfrm>
            <a:custGeom>
              <a:avLst/>
              <a:gdLst>
                <a:gd name="T0" fmla="*/ 10 w 31"/>
                <a:gd name="T1" fmla="*/ 2 h 29"/>
                <a:gd name="T2" fmla="*/ 3 w 31"/>
                <a:gd name="T3" fmla="*/ 9 h 29"/>
                <a:gd name="T4" fmla="*/ 11 w 31"/>
                <a:gd name="T5" fmla="*/ 27 h 29"/>
                <a:gd name="T6" fmla="*/ 28 w 31"/>
                <a:gd name="T7" fmla="*/ 19 h 29"/>
                <a:gd name="T8" fmla="*/ 20 w 31"/>
                <a:gd name="T9" fmla="*/ 1 h 29"/>
                <a:gd name="T10" fmla="*/ 11 w 31"/>
                <a:gd name="T11" fmla="*/ 1 h 29"/>
                <a:gd name="T12" fmla="*/ 10 w 31"/>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0" y="2"/>
                  </a:moveTo>
                  <a:cubicBezTo>
                    <a:pt x="7" y="3"/>
                    <a:pt x="4" y="6"/>
                    <a:pt x="3" y="9"/>
                  </a:cubicBezTo>
                  <a:cubicBezTo>
                    <a:pt x="0" y="16"/>
                    <a:pt x="4" y="24"/>
                    <a:pt x="11" y="27"/>
                  </a:cubicBezTo>
                  <a:cubicBezTo>
                    <a:pt x="18" y="29"/>
                    <a:pt x="25" y="25"/>
                    <a:pt x="28" y="19"/>
                  </a:cubicBezTo>
                  <a:cubicBezTo>
                    <a:pt x="31" y="12"/>
                    <a:pt x="27" y="4"/>
                    <a:pt x="20" y="1"/>
                  </a:cubicBezTo>
                  <a:cubicBezTo>
                    <a:pt x="17" y="0"/>
                    <a:pt x="14" y="0"/>
                    <a:pt x="11" y="1"/>
                  </a:cubicBezTo>
                  <a:cubicBezTo>
                    <a:pt x="11" y="1"/>
                    <a:pt x="10" y="2"/>
                    <a:pt x="1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170">
              <a:extLst>
                <a:ext uri="{FF2B5EF4-FFF2-40B4-BE49-F238E27FC236}">
                  <a16:creationId xmlns:a16="http://schemas.microsoft.com/office/drawing/2014/main" xmlns="" id="{71BBE2D0-A4C3-4D7B-A70F-BEE71921F692}"/>
                </a:ext>
              </a:extLst>
            </p:cNvPr>
            <p:cNvSpPr>
              <a:spLocks/>
            </p:cNvSpPr>
            <p:nvPr/>
          </p:nvSpPr>
          <p:spPr bwMode="auto">
            <a:xfrm>
              <a:off x="23093363" y="1846262"/>
              <a:ext cx="93663" cy="735013"/>
            </a:xfrm>
            <a:custGeom>
              <a:avLst/>
              <a:gdLst>
                <a:gd name="T0" fmla="*/ 1 w 35"/>
                <a:gd name="T1" fmla="*/ 0 h 275"/>
                <a:gd name="T2" fmla="*/ 0 w 35"/>
                <a:gd name="T3" fmla="*/ 0 h 275"/>
                <a:gd name="T4" fmla="*/ 33 w 35"/>
                <a:gd name="T5" fmla="*/ 275 h 275"/>
                <a:gd name="T6" fmla="*/ 35 w 35"/>
                <a:gd name="T7" fmla="*/ 275 h 275"/>
                <a:gd name="T8" fmla="*/ 1 w 35"/>
                <a:gd name="T9" fmla="*/ 0 h 275"/>
              </a:gdLst>
              <a:ahLst/>
              <a:cxnLst>
                <a:cxn ang="0">
                  <a:pos x="T0" y="T1"/>
                </a:cxn>
                <a:cxn ang="0">
                  <a:pos x="T2" y="T3"/>
                </a:cxn>
                <a:cxn ang="0">
                  <a:pos x="T4" y="T5"/>
                </a:cxn>
                <a:cxn ang="0">
                  <a:pos x="T6" y="T7"/>
                </a:cxn>
                <a:cxn ang="0">
                  <a:pos x="T8" y="T9"/>
                </a:cxn>
              </a:cxnLst>
              <a:rect l="0" t="0" r="r" b="b"/>
              <a:pathLst>
                <a:path w="35" h="275">
                  <a:moveTo>
                    <a:pt x="1" y="0"/>
                  </a:moveTo>
                  <a:cubicBezTo>
                    <a:pt x="1" y="0"/>
                    <a:pt x="0" y="0"/>
                    <a:pt x="0" y="0"/>
                  </a:cubicBezTo>
                  <a:cubicBezTo>
                    <a:pt x="33" y="275"/>
                    <a:pt x="33" y="275"/>
                    <a:pt x="33" y="275"/>
                  </a:cubicBezTo>
                  <a:cubicBezTo>
                    <a:pt x="34" y="275"/>
                    <a:pt x="34" y="275"/>
                    <a:pt x="35" y="275"/>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71">
              <a:extLst>
                <a:ext uri="{FF2B5EF4-FFF2-40B4-BE49-F238E27FC236}">
                  <a16:creationId xmlns:a16="http://schemas.microsoft.com/office/drawing/2014/main" xmlns="" id="{EBBADE6B-7116-44AC-A7ED-9BB4064A194D}"/>
                </a:ext>
              </a:extLst>
            </p:cNvPr>
            <p:cNvSpPr>
              <a:spLocks/>
            </p:cNvSpPr>
            <p:nvPr/>
          </p:nvSpPr>
          <p:spPr bwMode="auto">
            <a:xfrm>
              <a:off x="21564600" y="2630487"/>
              <a:ext cx="1574800" cy="777875"/>
            </a:xfrm>
            <a:custGeom>
              <a:avLst/>
              <a:gdLst>
                <a:gd name="T0" fmla="*/ 0 w 588"/>
                <a:gd name="T1" fmla="*/ 289 h 291"/>
                <a:gd name="T2" fmla="*/ 1 w 588"/>
                <a:gd name="T3" fmla="*/ 291 h 291"/>
                <a:gd name="T4" fmla="*/ 588 w 588"/>
                <a:gd name="T5" fmla="*/ 1 h 291"/>
                <a:gd name="T6" fmla="*/ 588 w 588"/>
                <a:gd name="T7" fmla="*/ 0 h 291"/>
                <a:gd name="T8" fmla="*/ 0 w 588"/>
                <a:gd name="T9" fmla="*/ 289 h 291"/>
              </a:gdLst>
              <a:ahLst/>
              <a:cxnLst>
                <a:cxn ang="0">
                  <a:pos x="T0" y="T1"/>
                </a:cxn>
                <a:cxn ang="0">
                  <a:pos x="T2" y="T3"/>
                </a:cxn>
                <a:cxn ang="0">
                  <a:pos x="T4" y="T5"/>
                </a:cxn>
                <a:cxn ang="0">
                  <a:pos x="T6" y="T7"/>
                </a:cxn>
                <a:cxn ang="0">
                  <a:pos x="T8" y="T9"/>
                </a:cxn>
              </a:cxnLst>
              <a:rect l="0" t="0" r="r" b="b"/>
              <a:pathLst>
                <a:path w="588" h="291">
                  <a:moveTo>
                    <a:pt x="0" y="289"/>
                  </a:moveTo>
                  <a:cubicBezTo>
                    <a:pt x="0" y="290"/>
                    <a:pt x="1" y="290"/>
                    <a:pt x="1" y="291"/>
                  </a:cubicBezTo>
                  <a:cubicBezTo>
                    <a:pt x="588" y="1"/>
                    <a:pt x="588" y="1"/>
                    <a:pt x="588" y="1"/>
                  </a:cubicBezTo>
                  <a:cubicBezTo>
                    <a:pt x="588" y="1"/>
                    <a:pt x="588" y="0"/>
                    <a:pt x="588" y="0"/>
                  </a:cubicBezTo>
                  <a:lnTo>
                    <a:pt x="0" y="2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172">
              <a:extLst>
                <a:ext uri="{FF2B5EF4-FFF2-40B4-BE49-F238E27FC236}">
                  <a16:creationId xmlns:a16="http://schemas.microsoft.com/office/drawing/2014/main" xmlns="" id="{F8ACF9F9-C520-4ED8-BB3A-8B68B95329FF}"/>
                </a:ext>
              </a:extLst>
            </p:cNvPr>
            <p:cNvSpPr>
              <a:spLocks/>
            </p:cNvSpPr>
            <p:nvPr/>
          </p:nvSpPr>
          <p:spPr bwMode="auto">
            <a:xfrm>
              <a:off x="21540788" y="3452813"/>
              <a:ext cx="258763" cy="244475"/>
            </a:xfrm>
            <a:custGeom>
              <a:avLst/>
              <a:gdLst>
                <a:gd name="T0" fmla="*/ 97 w 97"/>
                <a:gd name="T1" fmla="*/ 91 h 91"/>
                <a:gd name="T2" fmla="*/ 97 w 97"/>
                <a:gd name="T3" fmla="*/ 89 h 91"/>
                <a:gd name="T4" fmla="*/ 2 w 97"/>
                <a:gd name="T5" fmla="*/ 0 h 91"/>
                <a:gd name="T6" fmla="*/ 0 w 97"/>
                <a:gd name="T7" fmla="*/ 1 h 91"/>
                <a:gd name="T8" fmla="*/ 97 w 97"/>
                <a:gd name="T9" fmla="*/ 91 h 91"/>
              </a:gdLst>
              <a:ahLst/>
              <a:cxnLst>
                <a:cxn ang="0">
                  <a:pos x="T0" y="T1"/>
                </a:cxn>
                <a:cxn ang="0">
                  <a:pos x="T2" y="T3"/>
                </a:cxn>
                <a:cxn ang="0">
                  <a:pos x="T4" y="T5"/>
                </a:cxn>
                <a:cxn ang="0">
                  <a:pos x="T6" y="T7"/>
                </a:cxn>
                <a:cxn ang="0">
                  <a:pos x="T8" y="T9"/>
                </a:cxn>
              </a:cxnLst>
              <a:rect l="0" t="0" r="r" b="b"/>
              <a:pathLst>
                <a:path w="97" h="91">
                  <a:moveTo>
                    <a:pt x="97" y="91"/>
                  </a:moveTo>
                  <a:cubicBezTo>
                    <a:pt x="97" y="90"/>
                    <a:pt x="97" y="90"/>
                    <a:pt x="97" y="89"/>
                  </a:cubicBezTo>
                  <a:cubicBezTo>
                    <a:pt x="2" y="0"/>
                    <a:pt x="2" y="0"/>
                    <a:pt x="2" y="0"/>
                  </a:cubicBezTo>
                  <a:cubicBezTo>
                    <a:pt x="1" y="0"/>
                    <a:pt x="1" y="0"/>
                    <a:pt x="0" y="1"/>
                  </a:cubicBezTo>
                  <a:lnTo>
                    <a:pt x="97"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Freeform 173">
              <a:extLst>
                <a:ext uri="{FF2B5EF4-FFF2-40B4-BE49-F238E27FC236}">
                  <a16:creationId xmlns:a16="http://schemas.microsoft.com/office/drawing/2014/main" xmlns="" id="{D7D33F14-8A53-465D-86A2-E8F2ECC2589C}"/>
                </a:ext>
              </a:extLst>
            </p:cNvPr>
            <p:cNvSpPr>
              <a:spLocks/>
            </p:cNvSpPr>
            <p:nvPr/>
          </p:nvSpPr>
          <p:spPr bwMode="auto">
            <a:xfrm>
              <a:off x="21093113" y="3738563"/>
              <a:ext cx="709613" cy="889000"/>
            </a:xfrm>
            <a:custGeom>
              <a:avLst/>
              <a:gdLst>
                <a:gd name="T0" fmla="*/ 264 w 265"/>
                <a:gd name="T1" fmla="*/ 0 h 332"/>
                <a:gd name="T2" fmla="*/ 0 w 265"/>
                <a:gd name="T3" fmla="*/ 332 h 332"/>
                <a:gd name="T4" fmla="*/ 2 w 265"/>
                <a:gd name="T5" fmla="*/ 332 h 332"/>
                <a:gd name="T6" fmla="*/ 265 w 265"/>
                <a:gd name="T7" fmla="*/ 1 h 332"/>
                <a:gd name="T8" fmla="*/ 265 w 265"/>
                <a:gd name="T9" fmla="*/ 1 h 332"/>
                <a:gd name="T10" fmla="*/ 264 w 265"/>
                <a:gd name="T11" fmla="*/ 0 h 332"/>
              </a:gdLst>
              <a:ahLst/>
              <a:cxnLst>
                <a:cxn ang="0">
                  <a:pos x="T0" y="T1"/>
                </a:cxn>
                <a:cxn ang="0">
                  <a:pos x="T2" y="T3"/>
                </a:cxn>
                <a:cxn ang="0">
                  <a:pos x="T4" y="T5"/>
                </a:cxn>
                <a:cxn ang="0">
                  <a:pos x="T6" y="T7"/>
                </a:cxn>
                <a:cxn ang="0">
                  <a:pos x="T8" y="T9"/>
                </a:cxn>
                <a:cxn ang="0">
                  <a:pos x="T10" y="T11"/>
                </a:cxn>
              </a:cxnLst>
              <a:rect l="0" t="0" r="r" b="b"/>
              <a:pathLst>
                <a:path w="265" h="332">
                  <a:moveTo>
                    <a:pt x="264" y="0"/>
                  </a:moveTo>
                  <a:cubicBezTo>
                    <a:pt x="0" y="332"/>
                    <a:pt x="0" y="332"/>
                    <a:pt x="0" y="332"/>
                  </a:cubicBezTo>
                  <a:cubicBezTo>
                    <a:pt x="1" y="332"/>
                    <a:pt x="2" y="332"/>
                    <a:pt x="2" y="332"/>
                  </a:cubicBezTo>
                  <a:cubicBezTo>
                    <a:pt x="265" y="1"/>
                    <a:pt x="265" y="1"/>
                    <a:pt x="265" y="1"/>
                  </a:cubicBezTo>
                  <a:cubicBezTo>
                    <a:pt x="265" y="1"/>
                    <a:pt x="265" y="1"/>
                    <a:pt x="265" y="1"/>
                  </a:cubicBezTo>
                  <a:cubicBezTo>
                    <a:pt x="265" y="1"/>
                    <a:pt x="265" y="0"/>
                    <a:pt x="26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174">
              <a:extLst>
                <a:ext uri="{FF2B5EF4-FFF2-40B4-BE49-F238E27FC236}">
                  <a16:creationId xmlns:a16="http://schemas.microsoft.com/office/drawing/2014/main" xmlns="" id="{CF9E949E-ED58-4021-AB1D-A1A7BACAA5FC}"/>
                </a:ext>
              </a:extLst>
            </p:cNvPr>
            <p:cNvSpPr>
              <a:spLocks/>
            </p:cNvSpPr>
            <p:nvPr/>
          </p:nvSpPr>
          <p:spPr bwMode="auto">
            <a:xfrm>
              <a:off x="23069550" y="1774825"/>
              <a:ext cx="77788" cy="76200"/>
            </a:xfrm>
            <a:custGeom>
              <a:avLst/>
              <a:gdLst>
                <a:gd name="T0" fmla="*/ 24 w 29"/>
                <a:gd name="T1" fmla="*/ 24 h 29"/>
                <a:gd name="T2" fmla="*/ 24 w 29"/>
                <a:gd name="T3" fmla="*/ 5 h 29"/>
                <a:gd name="T4" fmla="*/ 5 w 29"/>
                <a:gd name="T5" fmla="*/ 6 h 29"/>
                <a:gd name="T6" fmla="*/ 5 w 29"/>
                <a:gd name="T7" fmla="*/ 25 h 29"/>
                <a:gd name="T8" fmla="*/ 9 w 29"/>
                <a:gd name="T9" fmla="*/ 27 h 29"/>
                <a:gd name="T10" fmla="*/ 10 w 29"/>
                <a:gd name="T11" fmla="*/ 27 h 29"/>
                <a:gd name="T12" fmla="*/ 24 w 29"/>
                <a:gd name="T13" fmla="*/ 24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4" y="24"/>
                  </a:moveTo>
                  <a:cubicBezTo>
                    <a:pt x="29" y="18"/>
                    <a:pt x="29" y="10"/>
                    <a:pt x="24" y="5"/>
                  </a:cubicBezTo>
                  <a:cubicBezTo>
                    <a:pt x="18" y="0"/>
                    <a:pt x="10" y="0"/>
                    <a:pt x="5" y="6"/>
                  </a:cubicBezTo>
                  <a:cubicBezTo>
                    <a:pt x="0" y="11"/>
                    <a:pt x="0" y="19"/>
                    <a:pt x="5" y="25"/>
                  </a:cubicBezTo>
                  <a:cubicBezTo>
                    <a:pt x="6" y="25"/>
                    <a:pt x="8" y="26"/>
                    <a:pt x="9" y="27"/>
                  </a:cubicBezTo>
                  <a:cubicBezTo>
                    <a:pt x="9" y="27"/>
                    <a:pt x="10" y="27"/>
                    <a:pt x="10" y="27"/>
                  </a:cubicBezTo>
                  <a:cubicBezTo>
                    <a:pt x="15" y="29"/>
                    <a:pt x="20" y="28"/>
                    <a:pt x="2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175">
              <a:extLst>
                <a:ext uri="{FF2B5EF4-FFF2-40B4-BE49-F238E27FC236}">
                  <a16:creationId xmlns:a16="http://schemas.microsoft.com/office/drawing/2014/main" xmlns="" id="{DB43B4DA-6648-426B-AD08-20E954E505BB}"/>
                </a:ext>
              </a:extLst>
            </p:cNvPr>
            <p:cNvSpPr>
              <a:spLocks/>
            </p:cNvSpPr>
            <p:nvPr/>
          </p:nvSpPr>
          <p:spPr bwMode="auto">
            <a:xfrm>
              <a:off x="23133050" y="2576512"/>
              <a:ext cx="77788" cy="77788"/>
            </a:xfrm>
            <a:custGeom>
              <a:avLst/>
              <a:gdLst>
                <a:gd name="T0" fmla="*/ 23 w 29"/>
                <a:gd name="T1" fmla="*/ 5 h 29"/>
                <a:gd name="T2" fmla="*/ 20 w 29"/>
                <a:gd name="T3" fmla="*/ 2 h 29"/>
                <a:gd name="T4" fmla="*/ 18 w 29"/>
                <a:gd name="T5" fmla="*/ 2 h 29"/>
                <a:gd name="T6" fmla="*/ 4 w 29"/>
                <a:gd name="T7" fmla="*/ 5 h 29"/>
                <a:gd name="T8" fmla="*/ 2 w 29"/>
                <a:gd name="T9" fmla="*/ 20 h 29"/>
                <a:gd name="T10" fmla="*/ 2 w 29"/>
                <a:gd name="T11" fmla="*/ 21 h 29"/>
                <a:gd name="T12" fmla="*/ 5 w 29"/>
                <a:gd name="T13" fmla="*/ 24 h 29"/>
                <a:gd name="T14" fmla="*/ 24 w 29"/>
                <a:gd name="T15" fmla="*/ 24 h 29"/>
                <a:gd name="T16" fmla="*/ 23 w 2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3" y="5"/>
                  </a:moveTo>
                  <a:cubicBezTo>
                    <a:pt x="22" y="4"/>
                    <a:pt x="21" y="3"/>
                    <a:pt x="20" y="2"/>
                  </a:cubicBezTo>
                  <a:cubicBezTo>
                    <a:pt x="19" y="2"/>
                    <a:pt x="19" y="2"/>
                    <a:pt x="18" y="2"/>
                  </a:cubicBezTo>
                  <a:cubicBezTo>
                    <a:pt x="13" y="0"/>
                    <a:pt x="8" y="1"/>
                    <a:pt x="4" y="5"/>
                  </a:cubicBezTo>
                  <a:cubicBezTo>
                    <a:pt x="0" y="9"/>
                    <a:pt x="0" y="15"/>
                    <a:pt x="2" y="20"/>
                  </a:cubicBezTo>
                  <a:cubicBezTo>
                    <a:pt x="2" y="20"/>
                    <a:pt x="2" y="21"/>
                    <a:pt x="2" y="21"/>
                  </a:cubicBezTo>
                  <a:cubicBezTo>
                    <a:pt x="3" y="22"/>
                    <a:pt x="4" y="23"/>
                    <a:pt x="5" y="24"/>
                  </a:cubicBezTo>
                  <a:cubicBezTo>
                    <a:pt x="10" y="29"/>
                    <a:pt x="19" y="29"/>
                    <a:pt x="24" y="24"/>
                  </a:cubicBezTo>
                  <a:cubicBezTo>
                    <a:pt x="29" y="18"/>
                    <a:pt x="28" y="10"/>
                    <a:pt x="2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76">
              <a:extLst>
                <a:ext uri="{FF2B5EF4-FFF2-40B4-BE49-F238E27FC236}">
                  <a16:creationId xmlns:a16="http://schemas.microsoft.com/office/drawing/2014/main" xmlns="" id="{15F5B611-A47D-423C-ADD6-E824B6F7B826}"/>
                </a:ext>
              </a:extLst>
            </p:cNvPr>
            <p:cNvSpPr>
              <a:spLocks/>
            </p:cNvSpPr>
            <p:nvPr/>
          </p:nvSpPr>
          <p:spPr bwMode="auto">
            <a:xfrm>
              <a:off x="21494750" y="3381375"/>
              <a:ext cx="77788" cy="74613"/>
            </a:xfrm>
            <a:custGeom>
              <a:avLst/>
              <a:gdLst>
                <a:gd name="T0" fmla="*/ 24 w 29"/>
                <a:gd name="T1" fmla="*/ 5 h 28"/>
                <a:gd name="T2" fmla="*/ 5 w 29"/>
                <a:gd name="T3" fmla="*/ 5 h 28"/>
                <a:gd name="T4" fmla="*/ 5 w 29"/>
                <a:gd name="T5" fmla="*/ 24 h 28"/>
                <a:gd name="T6" fmla="*/ 17 w 29"/>
                <a:gd name="T7" fmla="*/ 28 h 28"/>
                <a:gd name="T8" fmla="*/ 19 w 29"/>
                <a:gd name="T9" fmla="*/ 27 h 28"/>
                <a:gd name="T10" fmla="*/ 24 w 29"/>
                <a:gd name="T11" fmla="*/ 24 h 28"/>
                <a:gd name="T12" fmla="*/ 27 w 29"/>
                <a:gd name="T13" fmla="*/ 10 h 28"/>
                <a:gd name="T14" fmla="*/ 26 w 29"/>
                <a:gd name="T15" fmla="*/ 8 h 28"/>
                <a:gd name="T16" fmla="*/ 24 w 2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5"/>
                  </a:moveTo>
                  <a:cubicBezTo>
                    <a:pt x="18" y="0"/>
                    <a:pt x="10" y="0"/>
                    <a:pt x="5" y="5"/>
                  </a:cubicBezTo>
                  <a:cubicBezTo>
                    <a:pt x="0" y="11"/>
                    <a:pt x="0" y="19"/>
                    <a:pt x="5" y="24"/>
                  </a:cubicBezTo>
                  <a:cubicBezTo>
                    <a:pt x="9" y="27"/>
                    <a:pt x="13" y="28"/>
                    <a:pt x="17" y="28"/>
                  </a:cubicBezTo>
                  <a:cubicBezTo>
                    <a:pt x="18" y="27"/>
                    <a:pt x="18" y="27"/>
                    <a:pt x="19" y="27"/>
                  </a:cubicBezTo>
                  <a:cubicBezTo>
                    <a:pt x="21" y="26"/>
                    <a:pt x="23" y="25"/>
                    <a:pt x="24" y="24"/>
                  </a:cubicBezTo>
                  <a:cubicBezTo>
                    <a:pt x="28" y="20"/>
                    <a:pt x="29" y="14"/>
                    <a:pt x="27" y="10"/>
                  </a:cubicBezTo>
                  <a:cubicBezTo>
                    <a:pt x="27" y="9"/>
                    <a:pt x="26" y="9"/>
                    <a:pt x="26" y="8"/>
                  </a:cubicBezTo>
                  <a:cubicBezTo>
                    <a:pt x="26" y="7"/>
                    <a:pt x="25" y="6"/>
                    <a:pt x="2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177">
              <a:extLst>
                <a:ext uri="{FF2B5EF4-FFF2-40B4-BE49-F238E27FC236}">
                  <a16:creationId xmlns:a16="http://schemas.microsoft.com/office/drawing/2014/main" xmlns="" id="{EC537211-BE0C-4B8B-8FE1-9F8E312C08C9}"/>
                </a:ext>
              </a:extLst>
            </p:cNvPr>
            <p:cNvSpPr>
              <a:spLocks/>
            </p:cNvSpPr>
            <p:nvPr/>
          </p:nvSpPr>
          <p:spPr bwMode="auto">
            <a:xfrm>
              <a:off x="21790025" y="3678238"/>
              <a:ext cx="77788" cy="77788"/>
            </a:xfrm>
            <a:custGeom>
              <a:avLst/>
              <a:gdLst>
                <a:gd name="T0" fmla="*/ 4 w 29"/>
                <a:gd name="T1" fmla="*/ 23 h 29"/>
                <a:gd name="T2" fmla="*/ 5 w 29"/>
                <a:gd name="T3" fmla="*/ 24 h 29"/>
                <a:gd name="T4" fmla="*/ 5 w 29"/>
                <a:gd name="T5" fmla="*/ 24 h 29"/>
                <a:gd name="T6" fmla="*/ 24 w 29"/>
                <a:gd name="T7" fmla="*/ 23 h 29"/>
                <a:gd name="T8" fmla="*/ 23 w 29"/>
                <a:gd name="T9" fmla="*/ 5 h 29"/>
                <a:gd name="T10" fmla="*/ 5 w 29"/>
                <a:gd name="T11" fmla="*/ 5 h 29"/>
                <a:gd name="T12" fmla="*/ 4 w 29"/>
                <a:gd name="T13" fmla="*/ 5 h 29"/>
                <a:gd name="T14" fmla="*/ 4 w 29"/>
                <a:gd name="T15" fmla="*/ 7 h 29"/>
                <a:gd name="T16" fmla="*/ 4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3"/>
                  </a:moveTo>
                  <a:cubicBezTo>
                    <a:pt x="5" y="23"/>
                    <a:pt x="5" y="24"/>
                    <a:pt x="5" y="24"/>
                  </a:cubicBezTo>
                  <a:cubicBezTo>
                    <a:pt x="5" y="24"/>
                    <a:pt x="5" y="24"/>
                    <a:pt x="5" y="24"/>
                  </a:cubicBezTo>
                  <a:cubicBezTo>
                    <a:pt x="11" y="29"/>
                    <a:pt x="19" y="29"/>
                    <a:pt x="24" y="23"/>
                  </a:cubicBezTo>
                  <a:cubicBezTo>
                    <a:pt x="29" y="18"/>
                    <a:pt x="29" y="10"/>
                    <a:pt x="23" y="5"/>
                  </a:cubicBezTo>
                  <a:cubicBezTo>
                    <a:pt x="18" y="0"/>
                    <a:pt x="10" y="0"/>
                    <a:pt x="5" y="5"/>
                  </a:cubicBezTo>
                  <a:cubicBezTo>
                    <a:pt x="5" y="5"/>
                    <a:pt x="5" y="5"/>
                    <a:pt x="4" y="5"/>
                  </a:cubicBezTo>
                  <a:cubicBezTo>
                    <a:pt x="4" y="6"/>
                    <a:pt x="4" y="6"/>
                    <a:pt x="4" y="7"/>
                  </a:cubicBezTo>
                  <a:cubicBezTo>
                    <a:pt x="0" y="12"/>
                    <a:pt x="0" y="18"/>
                    <a:pt x="4"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178">
              <a:extLst>
                <a:ext uri="{FF2B5EF4-FFF2-40B4-BE49-F238E27FC236}">
                  <a16:creationId xmlns:a16="http://schemas.microsoft.com/office/drawing/2014/main" xmlns="" id="{22E7D68A-24CE-402A-9549-5C94E8D11066}"/>
                </a:ext>
              </a:extLst>
            </p:cNvPr>
            <p:cNvSpPr>
              <a:spLocks/>
            </p:cNvSpPr>
            <p:nvPr/>
          </p:nvSpPr>
          <p:spPr bwMode="auto">
            <a:xfrm>
              <a:off x="21056600" y="4627563"/>
              <a:ext cx="79375" cy="74613"/>
            </a:xfrm>
            <a:custGeom>
              <a:avLst/>
              <a:gdLst>
                <a:gd name="T0" fmla="*/ 14 w 30"/>
                <a:gd name="T1" fmla="*/ 0 h 28"/>
                <a:gd name="T2" fmla="*/ 5 w 30"/>
                <a:gd name="T3" fmla="*/ 4 h 28"/>
                <a:gd name="T4" fmla="*/ 6 w 30"/>
                <a:gd name="T5" fmla="*/ 23 h 28"/>
                <a:gd name="T6" fmla="*/ 25 w 30"/>
                <a:gd name="T7" fmla="*/ 22 h 28"/>
                <a:gd name="T8" fmla="*/ 24 w 30"/>
                <a:gd name="T9" fmla="*/ 3 h 28"/>
                <a:gd name="T10" fmla="*/ 16 w 30"/>
                <a:gd name="T11" fmla="*/ 0 h 28"/>
                <a:gd name="T12" fmla="*/ 14 w 3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4" y="0"/>
                  </a:moveTo>
                  <a:cubicBezTo>
                    <a:pt x="11" y="0"/>
                    <a:pt x="8" y="1"/>
                    <a:pt x="5" y="4"/>
                  </a:cubicBezTo>
                  <a:cubicBezTo>
                    <a:pt x="0" y="9"/>
                    <a:pt x="0" y="18"/>
                    <a:pt x="6" y="23"/>
                  </a:cubicBezTo>
                  <a:cubicBezTo>
                    <a:pt x="11" y="28"/>
                    <a:pt x="20" y="27"/>
                    <a:pt x="25" y="22"/>
                  </a:cubicBezTo>
                  <a:cubicBezTo>
                    <a:pt x="30" y="17"/>
                    <a:pt x="29" y="8"/>
                    <a:pt x="24" y="3"/>
                  </a:cubicBezTo>
                  <a:cubicBezTo>
                    <a:pt x="22" y="1"/>
                    <a:pt x="19" y="0"/>
                    <a:pt x="16" y="0"/>
                  </a:cubicBezTo>
                  <a:cubicBezTo>
                    <a:pt x="16" y="0"/>
                    <a:pt x="15" y="0"/>
                    <a:pt x="1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79">
              <a:extLst>
                <a:ext uri="{FF2B5EF4-FFF2-40B4-BE49-F238E27FC236}">
                  <a16:creationId xmlns:a16="http://schemas.microsoft.com/office/drawing/2014/main" xmlns="" id="{ADDBD4BC-E4E3-4289-8F81-ADB7A2B2B91F}"/>
                </a:ext>
              </a:extLst>
            </p:cNvPr>
            <p:cNvSpPr>
              <a:spLocks/>
            </p:cNvSpPr>
            <p:nvPr/>
          </p:nvSpPr>
          <p:spPr bwMode="auto">
            <a:xfrm>
              <a:off x="20597813" y="5008563"/>
              <a:ext cx="1312863" cy="100013"/>
            </a:xfrm>
            <a:custGeom>
              <a:avLst/>
              <a:gdLst>
                <a:gd name="T0" fmla="*/ 490 w 490"/>
                <a:gd name="T1" fmla="*/ 1 h 37"/>
                <a:gd name="T2" fmla="*/ 490 w 490"/>
                <a:gd name="T3" fmla="*/ 0 h 37"/>
                <a:gd name="T4" fmla="*/ 0 w 490"/>
                <a:gd name="T5" fmla="*/ 36 h 37"/>
                <a:gd name="T6" fmla="*/ 0 w 490"/>
                <a:gd name="T7" fmla="*/ 37 h 37"/>
                <a:gd name="T8" fmla="*/ 490 w 490"/>
                <a:gd name="T9" fmla="*/ 1 h 37"/>
              </a:gdLst>
              <a:ahLst/>
              <a:cxnLst>
                <a:cxn ang="0">
                  <a:pos x="T0" y="T1"/>
                </a:cxn>
                <a:cxn ang="0">
                  <a:pos x="T2" y="T3"/>
                </a:cxn>
                <a:cxn ang="0">
                  <a:pos x="T4" y="T5"/>
                </a:cxn>
                <a:cxn ang="0">
                  <a:pos x="T6" y="T7"/>
                </a:cxn>
                <a:cxn ang="0">
                  <a:pos x="T8" y="T9"/>
                </a:cxn>
              </a:cxnLst>
              <a:rect l="0" t="0" r="r" b="b"/>
              <a:pathLst>
                <a:path w="490" h="37">
                  <a:moveTo>
                    <a:pt x="490" y="1"/>
                  </a:moveTo>
                  <a:cubicBezTo>
                    <a:pt x="490" y="1"/>
                    <a:pt x="490" y="1"/>
                    <a:pt x="490" y="0"/>
                  </a:cubicBezTo>
                  <a:cubicBezTo>
                    <a:pt x="0" y="36"/>
                    <a:pt x="0" y="36"/>
                    <a:pt x="0" y="36"/>
                  </a:cubicBezTo>
                  <a:cubicBezTo>
                    <a:pt x="0" y="36"/>
                    <a:pt x="0" y="36"/>
                    <a:pt x="0" y="37"/>
                  </a:cubicBezTo>
                  <a:lnTo>
                    <a:pt x="49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80">
              <a:extLst>
                <a:ext uri="{FF2B5EF4-FFF2-40B4-BE49-F238E27FC236}">
                  <a16:creationId xmlns:a16="http://schemas.microsoft.com/office/drawing/2014/main" xmlns="" id="{CEA7D549-0AD7-4A11-BFD1-0D73CDECCAAB}"/>
                </a:ext>
              </a:extLst>
            </p:cNvPr>
            <p:cNvSpPr>
              <a:spLocks/>
            </p:cNvSpPr>
            <p:nvPr/>
          </p:nvSpPr>
          <p:spPr bwMode="auto">
            <a:xfrm>
              <a:off x="21170900" y="5041900"/>
              <a:ext cx="760413" cy="1050925"/>
            </a:xfrm>
            <a:custGeom>
              <a:avLst/>
              <a:gdLst>
                <a:gd name="T0" fmla="*/ 0 w 284"/>
                <a:gd name="T1" fmla="*/ 392 h 393"/>
                <a:gd name="T2" fmla="*/ 1 w 284"/>
                <a:gd name="T3" fmla="*/ 392 h 393"/>
                <a:gd name="T4" fmla="*/ 1 w 284"/>
                <a:gd name="T5" fmla="*/ 393 h 393"/>
                <a:gd name="T6" fmla="*/ 284 w 284"/>
                <a:gd name="T7" fmla="*/ 1 h 393"/>
                <a:gd name="T8" fmla="*/ 283 w 284"/>
                <a:gd name="T9" fmla="*/ 0 h 393"/>
                <a:gd name="T10" fmla="*/ 0 w 284"/>
                <a:gd name="T11" fmla="*/ 392 h 393"/>
              </a:gdLst>
              <a:ahLst/>
              <a:cxnLst>
                <a:cxn ang="0">
                  <a:pos x="T0" y="T1"/>
                </a:cxn>
                <a:cxn ang="0">
                  <a:pos x="T2" y="T3"/>
                </a:cxn>
                <a:cxn ang="0">
                  <a:pos x="T4" y="T5"/>
                </a:cxn>
                <a:cxn ang="0">
                  <a:pos x="T6" y="T7"/>
                </a:cxn>
                <a:cxn ang="0">
                  <a:pos x="T8" y="T9"/>
                </a:cxn>
                <a:cxn ang="0">
                  <a:pos x="T10" y="T11"/>
                </a:cxn>
              </a:cxnLst>
              <a:rect l="0" t="0" r="r" b="b"/>
              <a:pathLst>
                <a:path w="284" h="393">
                  <a:moveTo>
                    <a:pt x="0" y="392"/>
                  </a:moveTo>
                  <a:cubicBezTo>
                    <a:pt x="1" y="392"/>
                    <a:pt x="1" y="392"/>
                    <a:pt x="1" y="392"/>
                  </a:cubicBezTo>
                  <a:cubicBezTo>
                    <a:pt x="1" y="392"/>
                    <a:pt x="1" y="392"/>
                    <a:pt x="1" y="393"/>
                  </a:cubicBezTo>
                  <a:cubicBezTo>
                    <a:pt x="284" y="1"/>
                    <a:pt x="284" y="1"/>
                    <a:pt x="284" y="1"/>
                  </a:cubicBezTo>
                  <a:cubicBezTo>
                    <a:pt x="283" y="1"/>
                    <a:pt x="283" y="0"/>
                    <a:pt x="283" y="0"/>
                  </a:cubicBezTo>
                  <a:lnTo>
                    <a:pt x="0" y="3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81">
              <a:extLst>
                <a:ext uri="{FF2B5EF4-FFF2-40B4-BE49-F238E27FC236}">
                  <a16:creationId xmlns:a16="http://schemas.microsoft.com/office/drawing/2014/main" xmlns="" id="{FEEC83A7-3B95-4CC2-895E-84F8CCD59428}"/>
                </a:ext>
              </a:extLst>
            </p:cNvPr>
            <p:cNvSpPr>
              <a:spLocks/>
            </p:cNvSpPr>
            <p:nvPr/>
          </p:nvSpPr>
          <p:spPr bwMode="auto">
            <a:xfrm>
              <a:off x="20577175" y="5140325"/>
              <a:ext cx="561975" cy="949325"/>
            </a:xfrm>
            <a:custGeom>
              <a:avLst/>
              <a:gdLst>
                <a:gd name="T0" fmla="*/ 1 w 210"/>
                <a:gd name="T1" fmla="*/ 0 h 355"/>
                <a:gd name="T2" fmla="*/ 0 w 210"/>
                <a:gd name="T3" fmla="*/ 1 h 355"/>
                <a:gd name="T4" fmla="*/ 209 w 210"/>
                <a:gd name="T5" fmla="*/ 355 h 355"/>
                <a:gd name="T6" fmla="*/ 210 w 210"/>
                <a:gd name="T7" fmla="*/ 354 h 355"/>
                <a:gd name="T8" fmla="*/ 1 w 210"/>
                <a:gd name="T9" fmla="*/ 0 h 355"/>
              </a:gdLst>
              <a:ahLst/>
              <a:cxnLst>
                <a:cxn ang="0">
                  <a:pos x="T0" y="T1"/>
                </a:cxn>
                <a:cxn ang="0">
                  <a:pos x="T2" y="T3"/>
                </a:cxn>
                <a:cxn ang="0">
                  <a:pos x="T4" y="T5"/>
                </a:cxn>
                <a:cxn ang="0">
                  <a:pos x="T6" y="T7"/>
                </a:cxn>
                <a:cxn ang="0">
                  <a:pos x="T8" y="T9"/>
                </a:cxn>
              </a:cxnLst>
              <a:rect l="0" t="0" r="r" b="b"/>
              <a:pathLst>
                <a:path w="210" h="355">
                  <a:moveTo>
                    <a:pt x="1" y="0"/>
                  </a:moveTo>
                  <a:cubicBezTo>
                    <a:pt x="1" y="0"/>
                    <a:pt x="1" y="1"/>
                    <a:pt x="0" y="1"/>
                  </a:cubicBezTo>
                  <a:cubicBezTo>
                    <a:pt x="209" y="355"/>
                    <a:pt x="209" y="355"/>
                    <a:pt x="209" y="355"/>
                  </a:cubicBezTo>
                  <a:cubicBezTo>
                    <a:pt x="209" y="355"/>
                    <a:pt x="210" y="354"/>
                    <a:pt x="210" y="354"/>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82">
              <a:extLst>
                <a:ext uri="{FF2B5EF4-FFF2-40B4-BE49-F238E27FC236}">
                  <a16:creationId xmlns:a16="http://schemas.microsoft.com/office/drawing/2014/main" xmlns="" id="{EA9EB96B-AB6B-4F37-8CE3-12879D8A3658}"/>
                </a:ext>
              </a:extLst>
            </p:cNvPr>
            <p:cNvSpPr>
              <a:spLocks/>
            </p:cNvSpPr>
            <p:nvPr/>
          </p:nvSpPr>
          <p:spPr bwMode="auto">
            <a:xfrm>
              <a:off x="20523200" y="3670300"/>
              <a:ext cx="38100" cy="1411288"/>
            </a:xfrm>
            <a:custGeom>
              <a:avLst/>
              <a:gdLst>
                <a:gd name="T0" fmla="*/ 1 w 14"/>
                <a:gd name="T1" fmla="*/ 0 h 528"/>
                <a:gd name="T2" fmla="*/ 0 w 14"/>
                <a:gd name="T3" fmla="*/ 1 h 528"/>
                <a:gd name="T4" fmla="*/ 13 w 14"/>
                <a:gd name="T5" fmla="*/ 528 h 528"/>
                <a:gd name="T6" fmla="*/ 14 w 14"/>
                <a:gd name="T7" fmla="*/ 528 h 528"/>
                <a:gd name="T8" fmla="*/ 1 w 14"/>
                <a:gd name="T9" fmla="*/ 0 h 528"/>
              </a:gdLst>
              <a:ahLst/>
              <a:cxnLst>
                <a:cxn ang="0">
                  <a:pos x="T0" y="T1"/>
                </a:cxn>
                <a:cxn ang="0">
                  <a:pos x="T2" y="T3"/>
                </a:cxn>
                <a:cxn ang="0">
                  <a:pos x="T4" y="T5"/>
                </a:cxn>
                <a:cxn ang="0">
                  <a:pos x="T6" y="T7"/>
                </a:cxn>
                <a:cxn ang="0">
                  <a:pos x="T8" y="T9"/>
                </a:cxn>
              </a:cxnLst>
              <a:rect l="0" t="0" r="r" b="b"/>
              <a:pathLst>
                <a:path w="14" h="528">
                  <a:moveTo>
                    <a:pt x="1" y="0"/>
                  </a:moveTo>
                  <a:cubicBezTo>
                    <a:pt x="1" y="1"/>
                    <a:pt x="1" y="1"/>
                    <a:pt x="0" y="1"/>
                  </a:cubicBezTo>
                  <a:cubicBezTo>
                    <a:pt x="13" y="528"/>
                    <a:pt x="13" y="528"/>
                    <a:pt x="13" y="528"/>
                  </a:cubicBezTo>
                  <a:cubicBezTo>
                    <a:pt x="13" y="528"/>
                    <a:pt x="14" y="528"/>
                    <a:pt x="14" y="52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83">
              <a:extLst>
                <a:ext uri="{FF2B5EF4-FFF2-40B4-BE49-F238E27FC236}">
                  <a16:creationId xmlns:a16="http://schemas.microsoft.com/office/drawing/2014/main" xmlns="" id="{608CD133-41B3-4C83-9153-6FB779C469EA}"/>
                </a:ext>
              </a:extLst>
            </p:cNvPr>
            <p:cNvSpPr>
              <a:spLocks/>
            </p:cNvSpPr>
            <p:nvPr/>
          </p:nvSpPr>
          <p:spPr bwMode="auto">
            <a:xfrm>
              <a:off x="20086638" y="3675063"/>
              <a:ext cx="422275" cy="1003300"/>
            </a:xfrm>
            <a:custGeom>
              <a:avLst/>
              <a:gdLst>
                <a:gd name="T0" fmla="*/ 0 w 158"/>
                <a:gd name="T1" fmla="*/ 375 h 375"/>
                <a:gd name="T2" fmla="*/ 1 w 158"/>
                <a:gd name="T3" fmla="*/ 375 h 375"/>
                <a:gd name="T4" fmla="*/ 158 w 158"/>
                <a:gd name="T5" fmla="*/ 0 h 375"/>
                <a:gd name="T6" fmla="*/ 156 w 158"/>
                <a:gd name="T7" fmla="*/ 0 h 375"/>
                <a:gd name="T8" fmla="*/ 0 w 158"/>
                <a:gd name="T9" fmla="*/ 375 h 375"/>
              </a:gdLst>
              <a:ahLst/>
              <a:cxnLst>
                <a:cxn ang="0">
                  <a:pos x="T0" y="T1"/>
                </a:cxn>
                <a:cxn ang="0">
                  <a:pos x="T2" y="T3"/>
                </a:cxn>
                <a:cxn ang="0">
                  <a:pos x="T4" y="T5"/>
                </a:cxn>
                <a:cxn ang="0">
                  <a:pos x="T6" y="T7"/>
                </a:cxn>
                <a:cxn ang="0">
                  <a:pos x="T8" y="T9"/>
                </a:cxn>
              </a:cxnLst>
              <a:rect l="0" t="0" r="r" b="b"/>
              <a:pathLst>
                <a:path w="158" h="375">
                  <a:moveTo>
                    <a:pt x="0" y="375"/>
                  </a:moveTo>
                  <a:cubicBezTo>
                    <a:pt x="1" y="375"/>
                    <a:pt x="1" y="375"/>
                    <a:pt x="1" y="375"/>
                  </a:cubicBezTo>
                  <a:cubicBezTo>
                    <a:pt x="158" y="0"/>
                    <a:pt x="158" y="0"/>
                    <a:pt x="158" y="0"/>
                  </a:cubicBezTo>
                  <a:cubicBezTo>
                    <a:pt x="157" y="0"/>
                    <a:pt x="157" y="0"/>
                    <a:pt x="156" y="0"/>
                  </a:cubicBezTo>
                  <a:lnTo>
                    <a:pt x="0" y="3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84">
              <a:extLst>
                <a:ext uri="{FF2B5EF4-FFF2-40B4-BE49-F238E27FC236}">
                  <a16:creationId xmlns:a16="http://schemas.microsoft.com/office/drawing/2014/main" xmlns="" id="{B6F67215-9BFA-4471-A63F-C4404348D546}"/>
                </a:ext>
              </a:extLst>
            </p:cNvPr>
            <p:cNvSpPr>
              <a:spLocks/>
            </p:cNvSpPr>
            <p:nvPr/>
          </p:nvSpPr>
          <p:spPr bwMode="auto">
            <a:xfrm>
              <a:off x="19178588" y="4373563"/>
              <a:ext cx="873125" cy="320675"/>
            </a:xfrm>
            <a:custGeom>
              <a:avLst/>
              <a:gdLst>
                <a:gd name="T0" fmla="*/ 1 w 326"/>
                <a:gd name="T1" fmla="*/ 0 h 120"/>
                <a:gd name="T2" fmla="*/ 0 w 326"/>
                <a:gd name="T3" fmla="*/ 1 h 120"/>
                <a:gd name="T4" fmla="*/ 326 w 326"/>
                <a:gd name="T5" fmla="*/ 120 h 120"/>
                <a:gd name="T6" fmla="*/ 326 w 326"/>
                <a:gd name="T7" fmla="*/ 118 h 120"/>
                <a:gd name="T8" fmla="*/ 1 w 326"/>
                <a:gd name="T9" fmla="*/ 0 h 120"/>
              </a:gdLst>
              <a:ahLst/>
              <a:cxnLst>
                <a:cxn ang="0">
                  <a:pos x="T0" y="T1"/>
                </a:cxn>
                <a:cxn ang="0">
                  <a:pos x="T2" y="T3"/>
                </a:cxn>
                <a:cxn ang="0">
                  <a:pos x="T4" y="T5"/>
                </a:cxn>
                <a:cxn ang="0">
                  <a:pos x="T6" y="T7"/>
                </a:cxn>
                <a:cxn ang="0">
                  <a:pos x="T8" y="T9"/>
                </a:cxn>
              </a:cxnLst>
              <a:rect l="0" t="0" r="r" b="b"/>
              <a:pathLst>
                <a:path w="326" h="120">
                  <a:moveTo>
                    <a:pt x="1" y="0"/>
                  </a:moveTo>
                  <a:cubicBezTo>
                    <a:pt x="1" y="0"/>
                    <a:pt x="1" y="1"/>
                    <a:pt x="0" y="1"/>
                  </a:cubicBezTo>
                  <a:cubicBezTo>
                    <a:pt x="326" y="120"/>
                    <a:pt x="326" y="120"/>
                    <a:pt x="326" y="120"/>
                  </a:cubicBezTo>
                  <a:cubicBezTo>
                    <a:pt x="326" y="119"/>
                    <a:pt x="326" y="119"/>
                    <a:pt x="326" y="11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85">
              <a:extLst>
                <a:ext uri="{FF2B5EF4-FFF2-40B4-BE49-F238E27FC236}">
                  <a16:creationId xmlns:a16="http://schemas.microsoft.com/office/drawing/2014/main" xmlns="" id="{8AF1CA65-A6D6-4EDD-BE96-140F4B3E07C5}"/>
                </a:ext>
              </a:extLst>
            </p:cNvPr>
            <p:cNvSpPr>
              <a:spLocks/>
            </p:cNvSpPr>
            <p:nvPr/>
          </p:nvSpPr>
          <p:spPr bwMode="auto">
            <a:xfrm>
              <a:off x="21971000" y="5022850"/>
              <a:ext cx="881063" cy="774700"/>
            </a:xfrm>
            <a:custGeom>
              <a:avLst/>
              <a:gdLst>
                <a:gd name="T0" fmla="*/ 1 w 329"/>
                <a:gd name="T1" fmla="*/ 0 h 290"/>
                <a:gd name="T2" fmla="*/ 0 w 329"/>
                <a:gd name="T3" fmla="*/ 1 h 290"/>
                <a:gd name="T4" fmla="*/ 328 w 329"/>
                <a:gd name="T5" fmla="*/ 290 h 290"/>
                <a:gd name="T6" fmla="*/ 329 w 329"/>
                <a:gd name="T7" fmla="*/ 290 h 290"/>
                <a:gd name="T8" fmla="*/ 1 w 329"/>
                <a:gd name="T9" fmla="*/ 0 h 290"/>
              </a:gdLst>
              <a:ahLst/>
              <a:cxnLst>
                <a:cxn ang="0">
                  <a:pos x="T0" y="T1"/>
                </a:cxn>
                <a:cxn ang="0">
                  <a:pos x="T2" y="T3"/>
                </a:cxn>
                <a:cxn ang="0">
                  <a:pos x="T4" y="T5"/>
                </a:cxn>
                <a:cxn ang="0">
                  <a:pos x="T6" y="T7"/>
                </a:cxn>
                <a:cxn ang="0">
                  <a:pos x="T8" y="T9"/>
                </a:cxn>
              </a:cxnLst>
              <a:rect l="0" t="0" r="r" b="b"/>
              <a:pathLst>
                <a:path w="329" h="290">
                  <a:moveTo>
                    <a:pt x="1" y="0"/>
                  </a:moveTo>
                  <a:cubicBezTo>
                    <a:pt x="1" y="1"/>
                    <a:pt x="0" y="1"/>
                    <a:pt x="0" y="1"/>
                  </a:cubicBezTo>
                  <a:cubicBezTo>
                    <a:pt x="328" y="290"/>
                    <a:pt x="328" y="290"/>
                    <a:pt x="328" y="290"/>
                  </a:cubicBezTo>
                  <a:cubicBezTo>
                    <a:pt x="328" y="290"/>
                    <a:pt x="329" y="290"/>
                    <a:pt x="329" y="29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86">
              <a:extLst>
                <a:ext uri="{FF2B5EF4-FFF2-40B4-BE49-F238E27FC236}">
                  <a16:creationId xmlns:a16="http://schemas.microsoft.com/office/drawing/2014/main" xmlns="" id="{B5F1DC18-EAC6-4C8E-A329-656853AE1E00}"/>
                </a:ext>
              </a:extLst>
            </p:cNvPr>
            <p:cNvSpPr>
              <a:spLocks/>
            </p:cNvSpPr>
            <p:nvPr/>
          </p:nvSpPr>
          <p:spPr bwMode="auto">
            <a:xfrm>
              <a:off x="22882225" y="5348288"/>
              <a:ext cx="355600" cy="449263"/>
            </a:xfrm>
            <a:custGeom>
              <a:avLst/>
              <a:gdLst>
                <a:gd name="T0" fmla="*/ 132 w 133"/>
                <a:gd name="T1" fmla="*/ 0 h 168"/>
                <a:gd name="T2" fmla="*/ 0 w 133"/>
                <a:gd name="T3" fmla="*/ 167 h 168"/>
                <a:gd name="T4" fmla="*/ 1 w 133"/>
                <a:gd name="T5" fmla="*/ 168 h 168"/>
                <a:gd name="T6" fmla="*/ 133 w 133"/>
                <a:gd name="T7" fmla="*/ 2 h 168"/>
                <a:gd name="T8" fmla="*/ 132 w 133"/>
                <a:gd name="T9" fmla="*/ 0 h 168"/>
              </a:gdLst>
              <a:ahLst/>
              <a:cxnLst>
                <a:cxn ang="0">
                  <a:pos x="T0" y="T1"/>
                </a:cxn>
                <a:cxn ang="0">
                  <a:pos x="T2" y="T3"/>
                </a:cxn>
                <a:cxn ang="0">
                  <a:pos x="T4" y="T5"/>
                </a:cxn>
                <a:cxn ang="0">
                  <a:pos x="T6" y="T7"/>
                </a:cxn>
                <a:cxn ang="0">
                  <a:pos x="T8" y="T9"/>
                </a:cxn>
              </a:cxnLst>
              <a:rect l="0" t="0" r="r" b="b"/>
              <a:pathLst>
                <a:path w="133" h="168">
                  <a:moveTo>
                    <a:pt x="132" y="0"/>
                  </a:moveTo>
                  <a:cubicBezTo>
                    <a:pt x="0" y="167"/>
                    <a:pt x="0" y="167"/>
                    <a:pt x="0" y="167"/>
                  </a:cubicBezTo>
                  <a:cubicBezTo>
                    <a:pt x="1" y="167"/>
                    <a:pt x="1" y="167"/>
                    <a:pt x="1" y="168"/>
                  </a:cubicBezTo>
                  <a:cubicBezTo>
                    <a:pt x="133" y="2"/>
                    <a:pt x="133" y="2"/>
                    <a:pt x="133" y="2"/>
                  </a:cubicBezTo>
                  <a:cubicBezTo>
                    <a:pt x="133" y="1"/>
                    <a:pt x="133" y="1"/>
                    <a:pt x="1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87">
              <a:extLst>
                <a:ext uri="{FF2B5EF4-FFF2-40B4-BE49-F238E27FC236}">
                  <a16:creationId xmlns:a16="http://schemas.microsoft.com/office/drawing/2014/main" xmlns="" id="{6CF0F327-27E2-4481-B067-0D8DA055EE92}"/>
                </a:ext>
              </a:extLst>
            </p:cNvPr>
            <p:cNvSpPr>
              <a:spLocks/>
            </p:cNvSpPr>
            <p:nvPr/>
          </p:nvSpPr>
          <p:spPr bwMode="auto">
            <a:xfrm>
              <a:off x="20859750" y="6137275"/>
              <a:ext cx="273050" cy="315913"/>
            </a:xfrm>
            <a:custGeom>
              <a:avLst/>
              <a:gdLst>
                <a:gd name="T0" fmla="*/ 101 w 102"/>
                <a:gd name="T1" fmla="*/ 0 h 118"/>
                <a:gd name="T2" fmla="*/ 0 w 102"/>
                <a:gd name="T3" fmla="*/ 117 h 118"/>
                <a:gd name="T4" fmla="*/ 1 w 102"/>
                <a:gd name="T5" fmla="*/ 118 h 118"/>
                <a:gd name="T6" fmla="*/ 102 w 102"/>
                <a:gd name="T7" fmla="*/ 1 h 118"/>
                <a:gd name="T8" fmla="*/ 102 w 102"/>
                <a:gd name="T9" fmla="*/ 1 h 118"/>
                <a:gd name="T10" fmla="*/ 101 w 102"/>
                <a:gd name="T11" fmla="*/ 0 h 118"/>
              </a:gdLst>
              <a:ahLst/>
              <a:cxnLst>
                <a:cxn ang="0">
                  <a:pos x="T0" y="T1"/>
                </a:cxn>
                <a:cxn ang="0">
                  <a:pos x="T2" y="T3"/>
                </a:cxn>
                <a:cxn ang="0">
                  <a:pos x="T4" y="T5"/>
                </a:cxn>
                <a:cxn ang="0">
                  <a:pos x="T6" y="T7"/>
                </a:cxn>
                <a:cxn ang="0">
                  <a:pos x="T8" y="T9"/>
                </a:cxn>
                <a:cxn ang="0">
                  <a:pos x="T10" y="T11"/>
                </a:cxn>
              </a:cxnLst>
              <a:rect l="0" t="0" r="r" b="b"/>
              <a:pathLst>
                <a:path w="102" h="118">
                  <a:moveTo>
                    <a:pt x="101" y="0"/>
                  </a:moveTo>
                  <a:cubicBezTo>
                    <a:pt x="0" y="117"/>
                    <a:pt x="0" y="117"/>
                    <a:pt x="0" y="117"/>
                  </a:cubicBezTo>
                  <a:cubicBezTo>
                    <a:pt x="1" y="117"/>
                    <a:pt x="1" y="118"/>
                    <a:pt x="1" y="118"/>
                  </a:cubicBezTo>
                  <a:cubicBezTo>
                    <a:pt x="102" y="1"/>
                    <a:pt x="102" y="1"/>
                    <a:pt x="102" y="1"/>
                  </a:cubicBezTo>
                  <a:cubicBezTo>
                    <a:pt x="102" y="1"/>
                    <a:pt x="102" y="1"/>
                    <a:pt x="102" y="1"/>
                  </a:cubicBezTo>
                  <a:cubicBezTo>
                    <a:pt x="102" y="1"/>
                    <a:pt x="102" y="1"/>
                    <a:pt x="10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88">
              <a:extLst>
                <a:ext uri="{FF2B5EF4-FFF2-40B4-BE49-F238E27FC236}">
                  <a16:creationId xmlns:a16="http://schemas.microsoft.com/office/drawing/2014/main" xmlns="" id="{69C52D86-1083-4782-976D-6230D6DC87AB}"/>
                </a:ext>
              </a:extLst>
            </p:cNvPr>
            <p:cNvSpPr>
              <a:spLocks/>
            </p:cNvSpPr>
            <p:nvPr/>
          </p:nvSpPr>
          <p:spPr bwMode="auto">
            <a:xfrm>
              <a:off x="19111913" y="4330700"/>
              <a:ext cx="73025" cy="71438"/>
            </a:xfrm>
            <a:custGeom>
              <a:avLst/>
              <a:gdLst>
                <a:gd name="T0" fmla="*/ 22 w 27"/>
                <a:gd name="T1" fmla="*/ 4 h 27"/>
                <a:gd name="T2" fmla="*/ 5 w 27"/>
                <a:gd name="T3" fmla="*/ 6 h 27"/>
                <a:gd name="T4" fmla="*/ 7 w 27"/>
                <a:gd name="T5" fmla="*/ 23 h 27"/>
                <a:gd name="T6" fmla="*/ 23 w 27"/>
                <a:gd name="T7" fmla="*/ 21 h 27"/>
                <a:gd name="T8" fmla="*/ 25 w 27"/>
                <a:gd name="T9" fmla="*/ 17 h 27"/>
                <a:gd name="T10" fmla="*/ 26 w 27"/>
                <a:gd name="T11" fmla="*/ 16 h 27"/>
                <a:gd name="T12" fmla="*/ 22 w 27"/>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2" y="4"/>
                  </a:moveTo>
                  <a:cubicBezTo>
                    <a:pt x="16" y="0"/>
                    <a:pt x="9" y="1"/>
                    <a:pt x="5" y="6"/>
                  </a:cubicBezTo>
                  <a:cubicBezTo>
                    <a:pt x="0" y="11"/>
                    <a:pt x="1" y="19"/>
                    <a:pt x="7" y="23"/>
                  </a:cubicBezTo>
                  <a:cubicBezTo>
                    <a:pt x="12" y="27"/>
                    <a:pt x="19" y="26"/>
                    <a:pt x="23" y="21"/>
                  </a:cubicBezTo>
                  <a:cubicBezTo>
                    <a:pt x="24" y="20"/>
                    <a:pt x="25" y="18"/>
                    <a:pt x="25" y="17"/>
                  </a:cubicBezTo>
                  <a:cubicBezTo>
                    <a:pt x="26" y="17"/>
                    <a:pt x="26" y="16"/>
                    <a:pt x="26" y="16"/>
                  </a:cubicBezTo>
                  <a:cubicBezTo>
                    <a:pt x="27" y="12"/>
                    <a:pt x="25" y="7"/>
                    <a:pt x="2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89">
              <a:extLst>
                <a:ext uri="{FF2B5EF4-FFF2-40B4-BE49-F238E27FC236}">
                  <a16:creationId xmlns:a16="http://schemas.microsoft.com/office/drawing/2014/main" xmlns="" id="{EE9F692E-7EE9-4761-A13C-9B8F67E3B77E}"/>
                </a:ext>
              </a:extLst>
            </p:cNvPr>
            <p:cNvSpPr>
              <a:spLocks/>
            </p:cNvSpPr>
            <p:nvPr/>
          </p:nvSpPr>
          <p:spPr bwMode="auto">
            <a:xfrm>
              <a:off x="20043775" y="4672013"/>
              <a:ext cx="73025" cy="73025"/>
            </a:xfrm>
            <a:custGeom>
              <a:avLst/>
              <a:gdLst>
                <a:gd name="T0" fmla="*/ 4 w 27"/>
                <a:gd name="T1" fmla="*/ 6 h 27"/>
                <a:gd name="T2" fmla="*/ 3 w 27"/>
                <a:gd name="T3" fmla="*/ 6 h 27"/>
                <a:gd name="T4" fmla="*/ 3 w 27"/>
                <a:gd name="T5" fmla="*/ 8 h 27"/>
                <a:gd name="T6" fmla="*/ 6 w 27"/>
                <a:gd name="T7" fmla="*/ 23 h 27"/>
                <a:gd name="T8" fmla="*/ 23 w 27"/>
                <a:gd name="T9" fmla="*/ 21 h 27"/>
                <a:gd name="T10" fmla="*/ 21 w 27"/>
                <a:gd name="T11" fmla="*/ 4 h 27"/>
                <a:gd name="T12" fmla="*/ 17 w 27"/>
                <a:gd name="T13" fmla="*/ 2 h 27"/>
                <a:gd name="T14" fmla="*/ 16 w 27"/>
                <a:gd name="T15" fmla="*/ 2 h 27"/>
                <a:gd name="T16" fmla="*/ 4 w 27"/>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4" y="6"/>
                  </a:moveTo>
                  <a:cubicBezTo>
                    <a:pt x="3" y="6"/>
                    <a:pt x="3" y="6"/>
                    <a:pt x="3" y="6"/>
                  </a:cubicBezTo>
                  <a:cubicBezTo>
                    <a:pt x="3" y="7"/>
                    <a:pt x="3" y="7"/>
                    <a:pt x="3" y="8"/>
                  </a:cubicBezTo>
                  <a:cubicBezTo>
                    <a:pt x="0" y="13"/>
                    <a:pt x="1" y="19"/>
                    <a:pt x="6" y="23"/>
                  </a:cubicBezTo>
                  <a:cubicBezTo>
                    <a:pt x="11" y="27"/>
                    <a:pt x="18" y="26"/>
                    <a:pt x="23" y="21"/>
                  </a:cubicBezTo>
                  <a:cubicBezTo>
                    <a:pt x="27" y="16"/>
                    <a:pt x="26" y="8"/>
                    <a:pt x="21" y="4"/>
                  </a:cubicBezTo>
                  <a:cubicBezTo>
                    <a:pt x="20" y="3"/>
                    <a:pt x="19" y="2"/>
                    <a:pt x="17" y="2"/>
                  </a:cubicBezTo>
                  <a:cubicBezTo>
                    <a:pt x="17" y="2"/>
                    <a:pt x="17" y="2"/>
                    <a:pt x="16" y="2"/>
                  </a:cubicBezTo>
                  <a:cubicBezTo>
                    <a:pt x="12" y="0"/>
                    <a:pt x="7" y="2"/>
                    <a:pt x="4"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90">
              <a:extLst>
                <a:ext uri="{FF2B5EF4-FFF2-40B4-BE49-F238E27FC236}">
                  <a16:creationId xmlns:a16="http://schemas.microsoft.com/office/drawing/2014/main" xmlns="" id="{649DD320-B1B2-4490-ACB3-BDDF8519E17B}"/>
                </a:ext>
              </a:extLst>
            </p:cNvPr>
            <p:cNvSpPr>
              <a:spLocks/>
            </p:cNvSpPr>
            <p:nvPr/>
          </p:nvSpPr>
          <p:spPr bwMode="auto">
            <a:xfrm>
              <a:off x="20475575" y="3608388"/>
              <a:ext cx="71438" cy="66675"/>
            </a:xfrm>
            <a:custGeom>
              <a:avLst/>
              <a:gdLst>
                <a:gd name="T0" fmla="*/ 23 w 27"/>
                <a:gd name="T1" fmla="*/ 21 h 25"/>
                <a:gd name="T2" fmla="*/ 21 w 27"/>
                <a:gd name="T3" fmla="*/ 4 h 25"/>
                <a:gd name="T4" fmla="*/ 4 w 27"/>
                <a:gd name="T5" fmla="*/ 6 h 25"/>
                <a:gd name="T6" fmla="*/ 6 w 27"/>
                <a:gd name="T7" fmla="*/ 22 h 25"/>
                <a:gd name="T8" fmla="*/ 11 w 27"/>
                <a:gd name="T9" fmla="*/ 25 h 25"/>
                <a:gd name="T10" fmla="*/ 13 w 27"/>
                <a:gd name="T11" fmla="*/ 25 h 25"/>
                <a:gd name="T12" fmla="*/ 18 w 27"/>
                <a:gd name="T13" fmla="*/ 24 h 25"/>
                <a:gd name="T14" fmla="*/ 19 w 27"/>
                <a:gd name="T15" fmla="*/ 23 h 25"/>
                <a:gd name="T16" fmla="*/ 23 w 27"/>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3" y="21"/>
                  </a:moveTo>
                  <a:cubicBezTo>
                    <a:pt x="27" y="15"/>
                    <a:pt x="26" y="8"/>
                    <a:pt x="21" y="4"/>
                  </a:cubicBezTo>
                  <a:cubicBezTo>
                    <a:pt x="15" y="0"/>
                    <a:pt x="8" y="0"/>
                    <a:pt x="4" y="6"/>
                  </a:cubicBezTo>
                  <a:cubicBezTo>
                    <a:pt x="0" y="11"/>
                    <a:pt x="1" y="18"/>
                    <a:pt x="6" y="22"/>
                  </a:cubicBezTo>
                  <a:cubicBezTo>
                    <a:pt x="7" y="24"/>
                    <a:pt x="9" y="25"/>
                    <a:pt x="11" y="25"/>
                  </a:cubicBezTo>
                  <a:cubicBezTo>
                    <a:pt x="12" y="25"/>
                    <a:pt x="12" y="25"/>
                    <a:pt x="13" y="25"/>
                  </a:cubicBezTo>
                  <a:cubicBezTo>
                    <a:pt x="15" y="25"/>
                    <a:pt x="16" y="25"/>
                    <a:pt x="18" y="24"/>
                  </a:cubicBezTo>
                  <a:cubicBezTo>
                    <a:pt x="19" y="24"/>
                    <a:pt x="19" y="24"/>
                    <a:pt x="19" y="23"/>
                  </a:cubicBezTo>
                  <a:cubicBezTo>
                    <a:pt x="21" y="23"/>
                    <a:pt x="22" y="22"/>
                    <a:pt x="23"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91">
              <a:extLst>
                <a:ext uri="{FF2B5EF4-FFF2-40B4-BE49-F238E27FC236}">
                  <a16:creationId xmlns:a16="http://schemas.microsoft.com/office/drawing/2014/main" xmlns="" id="{C963DB29-07D6-4E78-B7BA-F1875A6C51F1}"/>
                </a:ext>
              </a:extLst>
            </p:cNvPr>
            <p:cNvSpPr>
              <a:spLocks/>
            </p:cNvSpPr>
            <p:nvPr/>
          </p:nvSpPr>
          <p:spPr bwMode="auto">
            <a:xfrm>
              <a:off x="20531138" y="5078413"/>
              <a:ext cx="69850" cy="66675"/>
            </a:xfrm>
            <a:custGeom>
              <a:avLst/>
              <a:gdLst>
                <a:gd name="T0" fmla="*/ 23 w 26"/>
                <a:gd name="T1" fmla="*/ 20 h 25"/>
                <a:gd name="T2" fmla="*/ 25 w 26"/>
                <a:gd name="T3" fmla="*/ 11 h 25"/>
                <a:gd name="T4" fmla="*/ 25 w 26"/>
                <a:gd name="T5" fmla="*/ 10 h 25"/>
                <a:gd name="T6" fmla="*/ 21 w 26"/>
                <a:gd name="T7" fmla="*/ 3 h 25"/>
                <a:gd name="T8" fmla="*/ 11 w 26"/>
                <a:gd name="T9" fmla="*/ 1 h 25"/>
                <a:gd name="T10" fmla="*/ 10 w 26"/>
                <a:gd name="T11" fmla="*/ 1 h 25"/>
                <a:gd name="T12" fmla="*/ 4 w 26"/>
                <a:gd name="T13" fmla="*/ 5 h 25"/>
                <a:gd name="T14" fmla="*/ 6 w 26"/>
                <a:gd name="T15" fmla="*/ 22 h 25"/>
                <a:gd name="T16" fmla="*/ 17 w 26"/>
                <a:gd name="T17" fmla="*/ 24 h 25"/>
                <a:gd name="T18" fmla="*/ 18 w 26"/>
                <a:gd name="T19" fmla="*/ 23 h 25"/>
                <a:gd name="T20" fmla="*/ 23 w 26"/>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3" y="20"/>
                  </a:moveTo>
                  <a:cubicBezTo>
                    <a:pt x="25" y="17"/>
                    <a:pt x="26" y="14"/>
                    <a:pt x="25" y="11"/>
                  </a:cubicBezTo>
                  <a:cubicBezTo>
                    <a:pt x="25" y="10"/>
                    <a:pt x="25" y="10"/>
                    <a:pt x="25" y="10"/>
                  </a:cubicBezTo>
                  <a:cubicBezTo>
                    <a:pt x="24" y="7"/>
                    <a:pt x="23" y="5"/>
                    <a:pt x="21" y="3"/>
                  </a:cubicBezTo>
                  <a:cubicBezTo>
                    <a:pt x="18" y="1"/>
                    <a:pt x="14" y="0"/>
                    <a:pt x="11" y="1"/>
                  </a:cubicBezTo>
                  <a:cubicBezTo>
                    <a:pt x="11" y="1"/>
                    <a:pt x="10" y="1"/>
                    <a:pt x="10" y="1"/>
                  </a:cubicBezTo>
                  <a:cubicBezTo>
                    <a:pt x="8" y="2"/>
                    <a:pt x="6" y="3"/>
                    <a:pt x="4" y="5"/>
                  </a:cubicBezTo>
                  <a:cubicBezTo>
                    <a:pt x="0" y="10"/>
                    <a:pt x="1" y="18"/>
                    <a:pt x="6" y="22"/>
                  </a:cubicBezTo>
                  <a:cubicBezTo>
                    <a:pt x="9" y="24"/>
                    <a:pt x="14" y="25"/>
                    <a:pt x="17" y="24"/>
                  </a:cubicBezTo>
                  <a:cubicBezTo>
                    <a:pt x="18" y="24"/>
                    <a:pt x="18" y="23"/>
                    <a:pt x="18" y="23"/>
                  </a:cubicBezTo>
                  <a:cubicBezTo>
                    <a:pt x="20" y="22"/>
                    <a:pt x="22" y="21"/>
                    <a:pt x="23"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92">
              <a:extLst>
                <a:ext uri="{FF2B5EF4-FFF2-40B4-BE49-F238E27FC236}">
                  <a16:creationId xmlns:a16="http://schemas.microsoft.com/office/drawing/2014/main" xmlns="" id="{8CC576C7-3EAC-4DCD-BA7B-7CD818FCF946}"/>
                </a:ext>
              </a:extLst>
            </p:cNvPr>
            <p:cNvSpPr>
              <a:spLocks/>
            </p:cNvSpPr>
            <p:nvPr/>
          </p:nvSpPr>
          <p:spPr bwMode="auto">
            <a:xfrm>
              <a:off x="21116925" y="6081713"/>
              <a:ext cx="73025" cy="69850"/>
            </a:xfrm>
            <a:custGeom>
              <a:avLst/>
              <a:gdLst>
                <a:gd name="T0" fmla="*/ 20 w 27"/>
                <a:gd name="T1" fmla="*/ 3 h 26"/>
                <a:gd name="T2" fmla="*/ 8 w 27"/>
                <a:gd name="T3" fmla="*/ 2 h 26"/>
                <a:gd name="T4" fmla="*/ 7 w 27"/>
                <a:gd name="T5" fmla="*/ 3 h 26"/>
                <a:gd name="T6" fmla="*/ 4 w 27"/>
                <a:gd name="T7" fmla="*/ 5 h 26"/>
                <a:gd name="T8" fmla="*/ 5 w 27"/>
                <a:gd name="T9" fmla="*/ 21 h 26"/>
                <a:gd name="T10" fmla="*/ 6 w 27"/>
                <a:gd name="T11" fmla="*/ 22 h 26"/>
                <a:gd name="T12" fmla="*/ 6 w 27"/>
                <a:gd name="T13" fmla="*/ 22 h 26"/>
                <a:gd name="T14" fmla="*/ 23 w 27"/>
                <a:gd name="T15" fmla="*/ 20 h 26"/>
                <a:gd name="T16" fmla="*/ 21 w 27"/>
                <a:gd name="T17" fmla="*/ 4 h 26"/>
                <a:gd name="T18" fmla="*/ 21 w 27"/>
                <a:gd name="T19" fmla="*/ 3 h 26"/>
                <a:gd name="T20" fmla="*/ 20 w 27"/>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20" y="3"/>
                  </a:moveTo>
                  <a:cubicBezTo>
                    <a:pt x="17" y="0"/>
                    <a:pt x="12" y="0"/>
                    <a:pt x="8" y="2"/>
                  </a:cubicBezTo>
                  <a:cubicBezTo>
                    <a:pt x="8" y="2"/>
                    <a:pt x="7" y="3"/>
                    <a:pt x="7" y="3"/>
                  </a:cubicBezTo>
                  <a:cubicBezTo>
                    <a:pt x="6" y="4"/>
                    <a:pt x="5" y="4"/>
                    <a:pt x="4" y="5"/>
                  </a:cubicBezTo>
                  <a:cubicBezTo>
                    <a:pt x="0" y="10"/>
                    <a:pt x="1" y="17"/>
                    <a:pt x="5" y="21"/>
                  </a:cubicBezTo>
                  <a:cubicBezTo>
                    <a:pt x="6" y="22"/>
                    <a:pt x="6" y="22"/>
                    <a:pt x="6" y="22"/>
                  </a:cubicBezTo>
                  <a:cubicBezTo>
                    <a:pt x="6" y="22"/>
                    <a:pt x="6" y="22"/>
                    <a:pt x="6" y="22"/>
                  </a:cubicBezTo>
                  <a:cubicBezTo>
                    <a:pt x="12" y="26"/>
                    <a:pt x="19" y="26"/>
                    <a:pt x="23" y="20"/>
                  </a:cubicBezTo>
                  <a:cubicBezTo>
                    <a:pt x="27" y="15"/>
                    <a:pt x="26" y="8"/>
                    <a:pt x="21" y="4"/>
                  </a:cubicBezTo>
                  <a:cubicBezTo>
                    <a:pt x="21" y="3"/>
                    <a:pt x="21" y="3"/>
                    <a:pt x="21" y="3"/>
                  </a:cubicBezTo>
                  <a:cubicBezTo>
                    <a:pt x="21" y="3"/>
                    <a:pt x="21" y="3"/>
                    <a:pt x="2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93">
              <a:extLst>
                <a:ext uri="{FF2B5EF4-FFF2-40B4-BE49-F238E27FC236}">
                  <a16:creationId xmlns:a16="http://schemas.microsoft.com/office/drawing/2014/main" xmlns="" id="{75E611C1-2AFD-4B37-9214-7523BC402E77}"/>
                </a:ext>
              </a:extLst>
            </p:cNvPr>
            <p:cNvSpPr>
              <a:spLocks/>
            </p:cNvSpPr>
            <p:nvPr/>
          </p:nvSpPr>
          <p:spPr bwMode="auto">
            <a:xfrm>
              <a:off x="20801013" y="6434138"/>
              <a:ext cx="69850" cy="73025"/>
            </a:xfrm>
            <a:custGeom>
              <a:avLst/>
              <a:gdLst>
                <a:gd name="T0" fmla="*/ 21 w 26"/>
                <a:gd name="T1" fmla="*/ 4 h 27"/>
                <a:gd name="T2" fmla="*/ 4 w 26"/>
                <a:gd name="T3" fmla="*/ 6 h 27"/>
                <a:gd name="T4" fmla="*/ 6 w 26"/>
                <a:gd name="T5" fmla="*/ 23 h 27"/>
                <a:gd name="T6" fmla="*/ 23 w 26"/>
                <a:gd name="T7" fmla="*/ 21 h 27"/>
                <a:gd name="T8" fmla="*/ 23 w 26"/>
                <a:gd name="T9" fmla="*/ 7 h 27"/>
                <a:gd name="T10" fmla="*/ 22 w 26"/>
                <a:gd name="T11" fmla="*/ 6 h 27"/>
                <a:gd name="T12" fmla="*/ 21 w 26"/>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1" y="4"/>
                  </a:moveTo>
                  <a:cubicBezTo>
                    <a:pt x="16" y="0"/>
                    <a:pt x="8" y="1"/>
                    <a:pt x="4" y="6"/>
                  </a:cubicBezTo>
                  <a:cubicBezTo>
                    <a:pt x="0" y="12"/>
                    <a:pt x="1" y="19"/>
                    <a:pt x="6" y="23"/>
                  </a:cubicBezTo>
                  <a:cubicBezTo>
                    <a:pt x="11" y="27"/>
                    <a:pt x="19" y="27"/>
                    <a:pt x="23" y="21"/>
                  </a:cubicBezTo>
                  <a:cubicBezTo>
                    <a:pt x="26" y="17"/>
                    <a:pt x="26" y="11"/>
                    <a:pt x="23" y="7"/>
                  </a:cubicBezTo>
                  <a:cubicBezTo>
                    <a:pt x="23" y="7"/>
                    <a:pt x="23" y="6"/>
                    <a:pt x="22" y="6"/>
                  </a:cubicBezTo>
                  <a:cubicBezTo>
                    <a:pt x="22" y="5"/>
                    <a:pt x="21" y="5"/>
                    <a:pt x="2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94">
              <a:extLst>
                <a:ext uri="{FF2B5EF4-FFF2-40B4-BE49-F238E27FC236}">
                  <a16:creationId xmlns:a16="http://schemas.microsoft.com/office/drawing/2014/main" xmlns="" id="{74782C83-B2EB-430A-9267-D3E57F40BDE0}"/>
                </a:ext>
              </a:extLst>
            </p:cNvPr>
            <p:cNvSpPr>
              <a:spLocks/>
            </p:cNvSpPr>
            <p:nvPr/>
          </p:nvSpPr>
          <p:spPr bwMode="auto">
            <a:xfrm>
              <a:off x="21910675" y="4976813"/>
              <a:ext cx="66675" cy="73025"/>
            </a:xfrm>
            <a:custGeom>
              <a:avLst/>
              <a:gdLst>
                <a:gd name="T0" fmla="*/ 20 w 25"/>
                <a:gd name="T1" fmla="*/ 4 h 27"/>
                <a:gd name="T2" fmla="*/ 3 w 25"/>
                <a:gd name="T3" fmla="*/ 6 h 27"/>
                <a:gd name="T4" fmla="*/ 0 w 25"/>
                <a:gd name="T5" fmla="*/ 12 h 27"/>
                <a:gd name="T6" fmla="*/ 0 w 25"/>
                <a:gd name="T7" fmla="*/ 13 h 27"/>
                <a:gd name="T8" fmla="*/ 5 w 25"/>
                <a:gd name="T9" fmla="*/ 23 h 27"/>
                <a:gd name="T10" fmla="*/ 7 w 25"/>
                <a:gd name="T11" fmla="*/ 24 h 27"/>
                <a:gd name="T12" fmla="*/ 8 w 25"/>
                <a:gd name="T13" fmla="*/ 25 h 27"/>
                <a:gd name="T14" fmla="*/ 22 w 25"/>
                <a:gd name="T15" fmla="*/ 21 h 27"/>
                <a:gd name="T16" fmla="*/ 23 w 25"/>
                <a:gd name="T17" fmla="*/ 18 h 27"/>
                <a:gd name="T18" fmla="*/ 24 w 25"/>
                <a:gd name="T19" fmla="*/ 17 h 27"/>
                <a:gd name="T20" fmla="*/ 20 w 25"/>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0" y="4"/>
                  </a:moveTo>
                  <a:cubicBezTo>
                    <a:pt x="14" y="0"/>
                    <a:pt x="7" y="1"/>
                    <a:pt x="3" y="6"/>
                  </a:cubicBezTo>
                  <a:cubicBezTo>
                    <a:pt x="1" y="8"/>
                    <a:pt x="1" y="10"/>
                    <a:pt x="0" y="12"/>
                  </a:cubicBezTo>
                  <a:cubicBezTo>
                    <a:pt x="0" y="13"/>
                    <a:pt x="0" y="13"/>
                    <a:pt x="0" y="13"/>
                  </a:cubicBezTo>
                  <a:cubicBezTo>
                    <a:pt x="0" y="17"/>
                    <a:pt x="2" y="21"/>
                    <a:pt x="5" y="23"/>
                  </a:cubicBezTo>
                  <a:cubicBezTo>
                    <a:pt x="5" y="24"/>
                    <a:pt x="6" y="24"/>
                    <a:pt x="7" y="24"/>
                  </a:cubicBezTo>
                  <a:cubicBezTo>
                    <a:pt x="7" y="24"/>
                    <a:pt x="7" y="25"/>
                    <a:pt x="8" y="25"/>
                  </a:cubicBezTo>
                  <a:cubicBezTo>
                    <a:pt x="13" y="27"/>
                    <a:pt x="18" y="25"/>
                    <a:pt x="22" y="21"/>
                  </a:cubicBezTo>
                  <a:cubicBezTo>
                    <a:pt x="22" y="20"/>
                    <a:pt x="23" y="19"/>
                    <a:pt x="23" y="18"/>
                  </a:cubicBezTo>
                  <a:cubicBezTo>
                    <a:pt x="23" y="18"/>
                    <a:pt x="24" y="18"/>
                    <a:pt x="24" y="17"/>
                  </a:cubicBezTo>
                  <a:cubicBezTo>
                    <a:pt x="25" y="13"/>
                    <a:pt x="24" y="7"/>
                    <a:pt x="2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95">
              <a:extLst>
                <a:ext uri="{FF2B5EF4-FFF2-40B4-BE49-F238E27FC236}">
                  <a16:creationId xmlns:a16="http://schemas.microsoft.com/office/drawing/2014/main" xmlns="" id="{7F9E7E4F-6AA0-47CE-AF5E-4ABC10E93028}"/>
                </a:ext>
              </a:extLst>
            </p:cNvPr>
            <p:cNvSpPr>
              <a:spLocks/>
            </p:cNvSpPr>
            <p:nvPr/>
          </p:nvSpPr>
          <p:spPr bwMode="auto">
            <a:xfrm>
              <a:off x="22833013" y="5789613"/>
              <a:ext cx="73025" cy="69850"/>
            </a:xfrm>
            <a:custGeom>
              <a:avLst/>
              <a:gdLst>
                <a:gd name="T0" fmla="*/ 7 w 27"/>
                <a:gd name="T1" fmla="*/ 3 h 26"/>
                <a:gd name="T2" fmla="*/ 6 w 27"/>
                <a:gd name="T3" fmla="*/ 3 h 26"/>
                <a:gd name="T4" fmla="*/ 4 w 27"/>
                <a:gd name="T5" fmla="*/ 5 h 26"/>
                <a:gd name="T6" fmla="*/ 6 w 27"/>
                <a:gd name="T7" fmla="*/ 22 h 26"/>
                <a:gd name="T8" fmla="*/ 23 w 27"/>
                <a:gd name="T9" fmla="*/ 20 h 26"/>
                <a:gd name="T10" fmla="*/ 21 w 27"/>
                <a:gd name="T11" fmla="*/ 3 h 26"/>
                <a:gd name="T12" fmla="*/ 19 w 27"/>
                <a:gd name="T13" fmla="*/ 3 h 26"/>
                <a:gd name="T14" fmla="*/ 18 w 27"/>
                <a:gd name="T15" fmla="*/ 2 h 26"/>
                <a:gd name="T16" fmla="*/ 7 w 27"/>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7" y="3"/>
                  </a:moveTo>
                  <a:cubicBezTo>
                    <a:pt x="7" y="3"/>
                    <a:pt x="6" y="3"/>
                    <a:pt x="6" y="3"/>
                  </a:cubicBezTo>
                  <a:cubicBezTo>
                    <a:pt x="5" y="4"/>
                    <a:pt x="4" y="5"/>
                    <a:pt x="4" y="5"/>
                  </a:cubicBezTo>
                  <a:cubicBezTo>
                    <a:pt x="0" y="11"/>
                    <a:pt x="0" y="18"/>
                    <a:pt x="6" y="22"/>
                  </a:cubicBezTo>
                  <a:cubicBezTo>
                    <a:pt x="11" y="26"/>
                    <a:pt x="18" y="25"/>
                    <a:pt x="23" y="20"/>
                  </a:cubicBezTo>
                  <a:cubicBezTo>
                    <a:pt x="27" y="15"/>
                    <a:pt x="26" y="8"/>
                    <a:pt x="21" y="3"/>
                  </a:cubicBezTo>
                  <a:cubicBezTo>
                    <a:pt x="20" y="3"/>
                    <a:pt x="20" y="3"/>
                    <a:pt x="19" y="3"/>
                  </a:cubicBezTo>
                  <a:cubicBezTo>
                    <a:pt x="19" y="2"/>
                    <a:pt x="19" y="2"/>
                    <a:pt x="18" y="2"/>
                  </a:cubicBezTo>
                  <a:cubicBezTo>
                    <a:pt x="15" y="0"/>
                    <a:pt x="10" y="1"/>
                    <a:pt x="7"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96">
              <a:extLst>
                <a:ext uri="{FF2B5EF4-FFF2-40B4-BE49-F238E27FC236}">
                  <a16:creationId xmlns:a16="http://schemas.microsoft.com/office/drawing/2014/main" xmlns="" id="{3636D15B-EF5B-4110-84C0-9EA2DEB39F4D}"/>
                </a:ext>
              </a:extLst>
            </p:cNvPr>
            <p:cNvSpPr>
              <a:spLocks/>
            </p:cNvSpPr>
            <p:nvPr/>
          </p:nvSpPr>
          <p:spPr bwMode="auto">
            <a:xfrm>
              <a:off x="23229888" y="5297488"/>
              <a:ext cx="69850" cy="73025"/>
            </a:xfrm>
            <a:custGeom>
              <a:avLst/>
              <a:gdLst>
                <a:gd name="T0" fmla="*/ 5 w 26"/>
                <a:gd name="T1" fmla="*/ 23 h 27"/>
                <a:gd name="T2" fmla="*/ 22 w 26"/>
                <a:gd name="T3" fmla="*/ 21 h 27"/>
                <a:gd name="T4" fmla="*/ 20 w 26"/>
                <a:gd name="T5" fmla="*/ 4 h 27"/>
                <a:gd name="T6" fmla="*/ 4 w 26"/>
                <a:gd name="T7" fmla="*/ 6 h 27"/>
                <a:gd name="T8" fmla="*/ 2 w 26"/>
                <a:gd name="T9" fmla="*/ 19 h 27"/>
                <a:gd name="T10" fmla="*/ 3 w 26"/>
                <a:gd name="T11" fmla="*/ 21 h 27"/>
                <a:gd name="T12" fmla="*/ 5 w 26"/>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5" y="23"/>
                  </a:moveTo>
                  <a:cubicBezTo>
                    <a:pt x="11" y="27"/>
                    <a:pt x="18" y="26"/>
                    <a:pt x="22" y="21"/>
                  </a:cubicBezTo>
                  <a:cubicBezTo>
                    <a:pt x="26" y="16"/>
                    <a:pt x="26" y="9"/>
                    <a:pt x="20" y="4"/>
                  </a:cubicBezTo>
                  <a:cubicBezTo>
                    <a:pt x="15" y="0"/>
                    <a:pt x="8" y="1"/>
                    <a:pt x="4" y="6"/>
                  </a:cubicBezTo>
                  <a:cubicBezTo>
                    <a:pt x="0" y="10"/>
                    <a:pt x="0" y="15"/>
                    <a:pt x="2" y="19"/>
                  </a:cubicBezTo>
                  <a:cubicBezTo>
                    <a:pt x="3" y="20"/>
                    <a:pt x="3" y="20"/>
                    <a:pt x="3" y="21"/>
                  </a:cubicBezTo>
                  <a:cubicBezTo>
                    <a:pt x="4" y="22"/>
                    <a:pt x="4" y="22"/>
                    <a:pt x="5"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97">
              <a:extLst>
                <a:ext uri="{FF2B5EF4-FFF2-40B4-BE49-F238E27FC236}">
                  <a16:creationId xmlns:a16="http://schemas.microsoft.com/office/drawing/2014/main" xmlns="" id="{5B6BB1C2-EDD6-4666-B617-FFFA2262D2A9}"/>
                </a:ext>
              </a:extLst>
            </p:cNvPr>
            <p:cNvSpPr>
              <a:spLocks/>
            </p:cNvSpPr>
            <p:nvPr/>
          </p:nvSpPr>
          <p:spPr bwMode="auto">
            <a:xfrm>
              <a:off x="22218650" y="-252413"/>
              <a:ext cx="636588" cy="876300"/>
            </a:xfrm>
            <a:custGeom>
              <a:avLst/>
              <a:gdLst>
                <a:gd name="T0" fmla="*/ 131 w 238"/>
                <a:gd name="T1" fmla="*/ 180 h 328"/>
                <a:gd name="T2" fmla="*/ 186 w 238"/>
                <a:gd name="T3" fmla="*/ 0 h 328"/>
                <a:gd name="T4" fmla="*/ 185 w 238"/>
                <a:gd name="T5" fmla="*/ 0 h 328"/>
                <a:gd name="T6" fmla="*/ 130 w 238"/>
                <a:gd name="T7" fmla="*/ 179 h 328"/>
                <a:gd name="T8" fmla="*/ 0 w 238"/>
                <a:gd name="T9" fmla="*/ 154 h 328"/>
                <a:gd name="T10" fmla="*/ 0 w 238"/>
                <a:gd name="T11" fmla="*/ 155 h 328"/>
                <a:gd name="T12" fmla="*/ 129 w 238"/>
                <a:gd name="T13" fmla="*/ 181 h 328"/>
                <a:gd name="T14" fmla="*/ 84 w 238"/>
                <a:gd name="T15" fmla="*/ 328 h 328"/>
                <a:gd name="T16" fmla="*/ 86 w 238"/>
                <a:gd name="T17" fmla="*/ 328 h 328"/>
                <a:gd name="T18" fmla="*/ 131 w 238"/>
                <a:gd name="T19" fmla="*/ 181 h 328"/>
                <a:gd name="T20" fmla="*/ 238 w 238"/>
                <a:gd name="T21" fmla="*/ 203 h 328"/>
                <a:gd name="T22" fmla="*/ 238 w 238"/>
                <a:gd name="T23" fmla="*/ 201 h 328"/>
                <a:gd name="T24" fmla="*/ 131 w 238"/>
                <a:gd name="T25" fmla="*/ 1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328">
                  <a:moveTo>
                    <a:pt x="131" y="180"/>
                  </a:moveTo>
                  <a:cubicBezTo>
                    <a:pt x="186" y="0"/>
                    <a:pt x="186" y="0"/>
                    <a:pt x="186" y="0"/>
                  </a:cubicBezTo>
                  <a:cubicBezTo>
                    <a:pt x="186" y="0"/>
                    <a:pt x="185" y="0"/>
                    <a:pt x="185" y="0"/>
                  </a:cubicBezTo>
                  <a:cubicBezTo>
                    <a:pt x="130" y="179"/>
                    <a:pt x="130" y="179"/>
                    <a:pt x="130" y="179"/>
                  </a:cubicBezTo>
                  <a:cubicBezTo>
                    <a:pt x="0" y="154"/>
                    <a:pt x="0" y="154"/>
                    <a:pt x="0" y="154"/>
                  </a:cubicBezTo>
                  <a:cubicBezTo>
                    <a:pt x="0" y="154"/>
                    <a:pt x="0" y="155"/>
                    <a:pt x="0" y="155"/>
                  </a:cubicBezTo>
                  <a:cubicBezTo>
                    <a:pt x="129" y="181"/>
                    <a:pt x="129" y="181"/>
                    <a:pt x="129" y="181"/>
                  </a:cubicBezTo>
                  <a:cubicBezTo>
                    <a:pt x="84" y="328"/>
                    <a:pt x="84" y="328"/>
                    <a:pt x="84" y="328"/>
                  </a:cubicBezTo>
                  <a:cubicBezTo>
                    <a:pt x="84" y="328"/>
                    <a:pt x="85" y="328"/>
                    <a:pt x="86" y="328"/>
                  </a:cubicBezTo>
                  <a:cubicBezTo>
                    <a:pt x="131" y="181"/>
                    <a:pt x="131" y="181"/>
                    <a:pt x="131" y="181"/>
                  </a:cubicBezTo>
                  <a:cubicBezTo>
                    <a:pt x="238" y="203"/>
                    <a:pt x="238" y="203"/>
                    <a:pt x="238" y="203"/>
                  </a:cubicBezTo>
                  <a:cubicBezTo>
                    <a:pt x="238" y="202"/>
                    <a:pt x="238" y="202"/>
                    <a:pt x="238" y="201"/>
                  </a:cubicBezTo>
                  <a:lnTo>
                    <a:pt x="131" y="1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198">
              <a:extLst>
                <a:ext uri="{FF2B5EF4-FFF2-40B4-BE49-F238E27FC236}">
                  <a16:creationId xmlns:a16="http://schemas.microsoft.com/office/drawing/2014/main" xmlns="" id="{0F53D3C4-9C80-4E3A-AC59-C8727D072FE9}"/>
                </a:ext>
              </a:extLst>
            </p:cNvPr>
            <p:cNvSpPr>
              <a:spLocks/>
            </p:cNvSpPr>
            <p:nvPr/>
          </p:nvSpPr>
          <p:spPr bwMode="auto">
            <a:xfrm>
              <a:off x="21123275" y="720725"/>
              <a:ext cx="1001713" cy="1430338"/>
            </a:xfrm>
            <a:custGeom>
              <a:avLst/>
              <a:gdLst>
                <a:gd name="T0" fmla="*/ 235 w 374"/>
                <a:gd name="T1" fmla="*/ 86 h 535"/>
                <a:gd name="T2" fmla="*/ 279 w 374"/>
                <a:gd name="T3" fmla="*/ 1 h 535"/>
                <a:gd name="T4" fmla="*/ 278 w 374"/>
                <a:gd name="T5" fmla="*/ 0 h 535"/>
                <a:gd name="T6" fmla="*/ 234 w 374"/>
                <a:gd name="T7" fmla="*/ 85 h 535"/>
                <a:gd name="T8" fmla="*/ 119 w 374"/>
                <a:gd name="T9" fmla="*/ 15 h 535"/>
                <a:gd name="T10" fmla="*/ 118 w 374"/>
                <a:gd name="T11" fmla="*/ 16 h 535"/>
                <a:gd name="T12" fmla="*/ 233 w 374"/>
                <a:gd name="T13" fmla="*/ 86 h 535"/>
                <a:gd name="T14" fmla="*/ 0 w 374"/>
                <a:gd name="T15" fmla="*/ 534 h 535"/>
                <a:gd name="T16" fmla="*/ 1 w 374"/>
                <a:gd name="T17" fmla="*/ 535 h 535"/>
                <a:gd name="T18" fmla="*/ 235 w 374"/>
                <a:gd name="T19" fmla="*/ 87 h 535"/>
                <a:gd name="T20" fmla="*/ 373 w 374"/>
                <a:gd name="T21" fmla="*/ 170 h 535"/>
                <a:gd name="T22" fmla="*/ 374 w 374"/>
                <a:gd name="T23" fmla="*/ 169 h 535"/>
                <a:gd name="T24" fmla="*/ 235 w 374"/>
                <a:gd name="T25" fmla="*/ 8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35">
                  <a:moveTo>
                    <a:pt x="235" y="86"/>
                  </a:moveTo>
                  <a:cubicBezTo>
                    <a:pt x="279" y="1"/>
                    <a:pt x="279" y="1"/>
                    <a:pt x="279" y="1"/>
                  </a:cubicBezTo>
                  <a:cubicBezTo>
                    <a:pt x="279" y="1"/>
                    <a:pt x="278" y="1"/>
                    <a:pt x="278" y="0"/>
                  </a:cubicBezTo>
                  <a:cubicBezTo>
                    <a:pt x="234" y="85"/>
                    <a:pt x="234" y="85"/>
                    <a:pt x="234" y="85"/>
                  </a:cubicBezTo>
                  <a:cubicBezTo>
                    <a:pt x="119" y="15"/>
                    <a:pt x="119" y="15"/>
                    <a:pt x="119" y="15"/>
                  </a:cubicBezTo>
                  <a:cubicBezTo>
                    <a:pt x="118" y="15"/>
                    <a:pt x="118" y="16"/>
                    <a:pt x="118" y="16"/>
                  </a:cubicBezTo>
                  <a:cubicBezTo>
                    <a:pt x="233" y="86"/>
                    <a:pt x="233" y="86"/>
                    <a:pt x="233" y="86"/>
                  </a:cubicBezTo>
                  <a:cubicBezTo>
                    <a:pt x="0" y="534"/>
                    <a:pt x="0" y="534"/>
                    <a:pt x="0" y="534"/>
                  </a:cubicBezTo>
                  <a:cubicBezTo>
                    <a:pt x="0" y="535"/>
                    <a:pt x="1" y="535"/>
                    <a:pt x="1" y="535"/>
                  </a:cubicBezTo>
                  <a:cubicBezTo>
                    <a:pt x="235" y="87"/>
                    <a:pt x="235" y="87"/>
                    <a:pt x="235" y="87"/>
                  </a:cubicBezTo>
                  <a:cubicBezTo>
                    <a:pt x="373" y="170"/>
                    <a:pt x="373" y="170"/>
                    <a:pt x="373" y="170"/>
                  </a:cubicBezTo>
                  <a:cubicBezTo>
                    <a:pt x="373" y="170"/>
                    <a:pt x="373" y="169"/>
                    <a:pt x="374" y="169"/>
                  </a:cubicBezTo>
                  <a:lnTo>
                    <a:pt x="235" y="8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199">
              <a:extLst>
                <a:ext uri="{FF2B5EF4-FFF2-40B4-BE49-F238E27FC236}">
                  <a16:creationId xmlns:a16="http://schemas.microsoft.com/office/drawing/2014/main" xmlns="" id="{1DCC875D-0091-4D70-A273-B2B815EF2B5D}"/>
                </a:ext>
              </a:extLst>
            </p:cNvPr>
            <p:cNvSpPr>
              <a:spLocks/>
            </p:cNvSpPr>
            <p:nvPr/>
          </p:nvSpPr>
          <p:spPr bwMode="auto">
            <a:xfrm>
              <a:off x="19588163" y="2338387"/>
              <a:ext cx="1074738" cy="757238"/>
            </a:xfrm>
            <a:custGeom>
              <a:avLst/>
              <a:gdLst>
                <a:gd name="T0" fmla="*/ 0 w 401"/>
                <a:gd name="T1" fmla="*/ 281 h 283"/>
                <a:gd name="T2" fmla="*/ 1 w 401"/>
                <a:gd name="T3" fmla="*/ 282 h 283"/>
                <a:gd name="T4" fmla="*/ 1 w 401"/>
                <a:gd name="T5" fmla="*/ 283 h 283"/>
                <a:gd name="T6" fmla="*/ 401 w 401"/>
                <a:gd name="T7" fmla="*/ 0 h 283"/>
                <a:gd name="T8" fmla="*/ 400 w 401"/>
                <a:gd name="T9" fmla="*/ 0 h 283"/>
                <a:gd name="T10" fmla="*/ 0 w 401"/>
                <a:gd name="T11" fmla="*/ 281 h 283"/>
              </a:gdLst>
              <a:ahLst/>
              <a:cxnLst>
                <a:cxn ang="0">
                  <a:pos x="T0" y="T1"/>
                </a:cxn>
                <a:cxn ang="0">
                  <a:pos x="T2" y="T3"/>
                </a:cxn>
                <a:cxn ang="0">
                  <a:pos x="T4" y="T5"/>
                </a:cxn>
                <a:cxn ang="0">
                  <a:pos x="T6" y="T7"/>
                </a:cxn>
                <a:cxn ang="0">
                  <a:pos x="T8" y="T9"/>
                </a:cxn>
                <a:cxn ang="0">
                  <a:pos x="T10" y="T11"/>
                </a:cxn>
              </a:cxnLst>
              <a:rect l="0" t="0" r="r" b="b"/>
              <a:pathLst>
                <a:path w="401" h="283">
                  <a:moveTo>
                    <a:pt x="0" y="281"/>
                  </a:moveTo>
                  <a:cubicBezTo>
                    <a:pt x="0" y="282"/>
                    <a:pt x="1" y="282"/>
                    <a:pt x="1" y="282"/>
                  </a:cubicBezTo>
                  <a:cubicBezTo>
                    <a:pt x="1" y="283"/>
                    <a:pt x="1" y="283"/>
                    <a:pt x="1" y="283"/>
                  </a:cubicBezTo>
                  <a:cubicBezTo>
                    <a:pt x="401" y="0"/>
                    <a:pt x="401" y="0"/>
                    <a:pt x="401" y="0"/>
                  </a:cubicBezTo>
                  <a:cubicBezTo>
                    <a:pt x="401" y="0"/>
                    <a:pt x="400" y="0"/>
                    <a:pt x="400" y="0"/>
                  </a:cubicBezTo>
                  <a:lnTo>
                    <a:pt x="0" y="2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200">
              <a:extLst>
                <a:ext uri="{FF2B5EF4-FFF2-40B4-BE49-F238E27FC236}">
                  <a16:creationId xmlns:a16="http://schemas.microsoft.com/office/drawing/2014/main" xmlns="" id="{731083E8-504D-4A4A-ABF6-3E8D209D9447}"/>
                </a:ext>
              </a:extLst>
            </p:cNvPr>
            <p:cNvSpPr>
              <a:spLocks/>
            </p:cNvSpPr>
            <p:nvPr/>
          </p:nvSpPr>
          <p:spPr bwMode="auto">
            <a:xfrm>
              <a:off x="21923375" y="201612"/>
              <a:ext cx="482600" cy="955675"/>
            </a:xfrm>
            <a:custGeom>
              <a:avLst/>
              <a:gdLst>
                <a:gd name="T0" fmla="*/ 91 w 180"/>
                <a:gd name="T1" fmla="*/ 175 h 357"/>
                <a:gd name="T2" fmla="*/ 94 w 180"/>
                <a:gd name="T3" fmla="*/ 0 h 357"/>
                <a:gd name="T4" fmla="*/ 93 w 180"/>
                <a:gd name="T5" fmla="*/ 0 h 357"/>
                <a:gd name="T6" fmla="*/ 89 w 180"/>
                <a:gd name="T7" fmla="*/ 175 h 357"/>
                <a:gd name="T8" fmla="*/ 0 w 180"/>
                <a:gd name="T9" fmla="*/ 181 h 357"/>
                <a:gd name="T10" fmla="*/ 0 w 180"/>
                <a:gd name="T11" fmla="*/ 182 h 357"/>
                <a:gd name="T12" fmla="*/ 89 w 180"/>
                <a:gd name="T13" fmla="*/ 176 h 357"/>
                <a:gd name="T14" fmla="*/ 86 w 180"/>
                <a:gd name="T15" fmla="*/ 357 h 357"/>
                <a:gd name="T16" fmla="*/ 87 w 180"/>
                <a:gd name="T17" fmla="*/ 357 h 357"/>
                <a:gd name="T18" fmla="*/ 91 w 180"/>
                <a:gd name="T19" fmla="*/ 176 h 357"/>
                <a:gd name="T20" fmla="*/ 180 w 180"/>
                <a:gd name="T21" fmla="*/ 170 h 357"/>
                <a:gd name="T22" fmla="*/ 180 w 180"/>
                <a:gd name="T23" fmla="*/ 169 h 357"/>
                <a:gd name="T24" fmla="*/ 91 w 180"/>
                <a:gd name="T25" fmla="*/ 17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357">
                  <a:moveTo>
                    <a:pt x="91" y="175"/>
                  </a:moveTo>
                  <a:cubicBezTo>
                    <a:pt x="94" y="0"/>
                    <a:pt x="94" y="0"/>
                    <a:pt x="94" y="0"/>
                  </a:cubicBezTo>
                  <a:cubicBezTo>
                    <a:pt x="94" y="0"/>
                    <a:pt x="93" y="0"/>
                    <a:pt x="93" y="0"/>
                  </a:cubicBezTo>
                  <a:cubicBezTo>
                    <a:pt x="89" y="175"/>
                    <a:pt x="89" y="175"/>
                    <a:pt x="89" y="175"/>
                  </a:cubicBezTo>
                  <a:cubicBezTo>
                    <a:pt x="0" y="181"/>
                    <a:pt x="0" y="181"/>
                    <a:pt x="0" y="181"/>
                  </a:cubicBezTo>
                  <a:cubicBezTo>
                    <a:pt x="0" y="181"/>
                    <a:pt x="0" y="182"/>
                    <a:pt x="0" y="182"/>
                  </a:cubicBezTo>
                  <a:cubicBezTo>
                    <a:pt x="89" y="176"/>
                    <a:pt x="89" y="176"/>
                    <a:pt x="89" y="176"/>
                  </a:cubicBezTo>
                  <a:cubicBezTo>
                    <a:pt x="86" y="357"/>
                    <a:pt x="86" y="357"/>
                    <a:pt x="86" y="357"/>
                  </a:cubicBezTo>
                  <a:cubicBezTo>
                    <a:pt x="86" y="357"/>
                    <a:pt x="87" y="357"/>
                    <a:pt x="87" y="357"/>
                  </a:cubicBezTo>
                  <a:cubicBezTo>
                    <a:pt x="91" y="176"/>
                    <a:pt x="91" y="176"/>
                    <a:pt x="91" y="176"/>
                  </a:cubicBezTo>
                  <a:cubicBezTo>
                    <a:pt x="180" y="170"/>
                    <a:pt x="180" y="170"/>
                    <a:pt x="180" y="170"/>
                  </a:cubicBezTo>
                  <a:cubicBezTo>
                    <a:pt x="180" y="170"/>
                    <a:pt x="180" y="169"/>
                    <a:pt x="180" y="169"/>
                  </a:cubicBezTo>
                  <a:lnTo>
                    <a:pt x="91" y="1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201">
              <a:extLst>
                <a:ext uri="{FF2B5EF4-FFF2-40B4-BE49-F238E27FC236}">
                  <a16:creationId xmlns:a16="http://schemas.microsoft.com/office/drawing/2014/main" xmlns="" id="{16C19BE4-34F5-4F68-8C5B-54D5F73A9926}"/>
                </a:ext>
              </a:extLst>
            </p:cNvPr>
            <p:cNvSpPr>
              <a:spLocks/>
            </p:cNvSpPr>
            <p:nvPr/>
          </p:nvSpPr>
          <p:spPr bwMode="auto">
            <a:xfrm>
              <a:off x="20597813" y="779462"/>
              <a:ext cx="792163" cy="1500188"/>
            </a:xfrm>
            <a:custGeom>
              <a:avLst/>
              <a:gdLst>
                <a:gd name="T0" fmla="*/ 114 w 296"/>
                <a:gd name="T1" fmla="*/ 400 h 561"/>
                <a:gd name="T2" fmla="*/ 296 w 296"/>
                <a:gd name="T3" fmla="*/ 1 h 561"/>
                <a:gd name="T4" fmla="*/ 295 w 296"/>
                <a:gd name="T5" fmla="*/ 0 h 561"/>
                <a:gd name="T6" fmla="*/ 113 w 296"/>
                <a:gd name="T7" fmla="*/ 398 h 561"/>
                <a:gd name="T8" fmla="*/ 1 w 296"/>
                <a:gd name="T9" fmla="*/ 222 h 561"/>
                <a:gd name="T10" fmla="*/ 0 w 296"/>
                <a:gd name="T11" fmla="*/ 223 h 561"/>
                <a:gd name="T12" fmla="*/ 112 w 296"/>
                <a:gd name="T13" fmla="*/ 400 h 561"/>
                <a:gd name="T14" fmla="*/ 39 w 296"/>
                <a:gd name="T15" fmla="*/ 560 h 561"/>
                <a:gd name="T16" fmla="*/ 41 w 296"/>
                <a:gd name="T17" fmla="*/ 561 h 561"/>
                <a:gd name="T18" fmla="*/ 113 w 296"/>
                <a:gd name="T19" fmla="*/ 401 h 561"/>
                <a:gd name="T20" fmla="*/ 182 w 296"/>
                <a:gd name="T21" fmla="*/ 511 h 561"/>
                <a:gd name="T22" fmla="*/ 184 w 296"/>
                <a:gd name="T23" fmla="*/ 510 h 561"/>
                <a:gd name="T24" fmla="*/ 114 w 296"/>
                <a:gd name="T25" fmla="*/ 40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561">
                  <a:moveTo>
                    <a:pt x="114" y="400"/>
                  </a:moveTo>
                  <a:cubicBezTo>
                    <a:pt x="296" y="1"/>
                    <a:pt x="296" y="1"/>
                    <a:pt x="296" y="1"/>
                  </a:cubicBezTo>
                  <a:cubicBezTo>
                    <a:pt x="296" y="1"/>
                    <a:pt x="295" y="0"/>
                    <a:pt x="295" y="0"/>
                  </a:cubicBezTo>
                  <a:cubicBezTo>
                    <a:pt x="113" y="398"/>
                    <a:pt x="113" y="398"/>
                    <a:pt x="113" y="398"/>
                  </a:cubicBezTo>
                  <a:cubicBezTo>
                    <a:pt x="1" y="222"/>
                    <a:pt x="1" y="222"/>
                    <a:pt x="1" y="222"/>
                  </a:cubicBezTo>
                  <a:cubicBezTo>
                    <a:pt x="1" y="222"/>
                    <a:pt x="1" y="223"/>
                    <a:pt x="0" y="223"/>
                  </a:cubicBezTo>
                  <a:cubicBezTo>
                    <a:pt x="112" y="400"/>
                    <a:pt x="112" y="400"/>
                    <a:pt x="112" y="400"/>
                  </a:cubicBezTo>
                  <a:cubicBezTo>
                    <a:pt x="39" y="560"/>
                    <a:pt x="39" y="560"/>
                    <a:pt x="39" y="560"/>
                  </a:cubicBezTo>
                  <a:cubicBezTo>
                    <a:pt x="40" y="560"/>
                    <a:pt x="40" y="560"/>
                    <a:pt x="41" y="561"/>
                  </a:cubicBezTo>
                  <a:cubicBezTo>
                    <a:pt x="113" y="401"/>
                    <a:pt x="113" y="401"/>
                    <a:pt x="113" y="401"/>
                  </a:cubicBezTo>
                  <a:cubicBezTo>
                    <a:pt x="182" y="511"/>
                    <a:pt x="182" y="511"/>
                    <a:pt x="182" y="511"/>
                  </a:cubicBezTo>
                  <a:cubicBezTo>
                    <a:pt x="183" y="510"/>
                    <a:pt x="183" y="510"/>
                    <a:pt x="184" y="510"/>
                  </a:cubicBezTo>
                  <a:lnTo>
                    <a:pt x="114" y="4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202">
              <a:extLst>
                <a:ext uri="{FF2B5EF4-FFF2-40B4-BE49-F238E27FC236}">
                  <a16:creationId xmlns:a16="http://schemas.microsoft.com/office/drawing/2014/main" xmlns="" id="{ED97ABD9-F625-4B12-93C1-F813A319D865}"/>
                </a:ext>
              </a:extLst>
            </p:cNvPr>
            <p:cNvSpPr>
              <a:spLocks/>
            </p:cNvSpPr>
            <p:nvPr/>
          </p:nvSpPr>
          <p:spPr bwMode="auto">
            <a:xfrm>
              <a:off x="22679025" y="-331788"/>
              <a:ext cx="85725" cy="79375"/>
            </a:xfrm>
            <a:custGeom>
              <a:avLst/>
              <a:gdLst>
                <a:gd name="T0" fmla="*/ 24 w 32"/>
                <a:gd name="T1" fmla="*/ 28 h 30"/>
                <a:gd name="T2" fmla="*/ 28 w 32"/>
                <a:gd name="T3" fmla="*/ 8 h 30"/>
                <a:gd name="T4" fmla="*/ 8 w 32"/>
                <a:gd name="T5" fmla="*/ 4 h 30"/>
                <a:gd name="T6" fmla="*/ 5 w 32"/>
                <a:gd name="T7" fmla="*/ 24 h 30"/>
                <a:gd name="T8" fmla="*/ 13 w 32"/>
                <a:gd name="T9" fmla="*/ 30 h 30"/>
                <a:gd name="T10" fmla="*/ 14 w 32"/>
                <a:gd name="T11" fmla="*/ 30 h 30"/>
                <a:gd name="T12" fmla="*/ 24 w 32"/>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28"/>
                  </a:moveTo>
                  <a:cubicBezTo>
                    <a:pt x="31" y="23"/>
                    <a:pt x="32" y="14"/>
                    <a:pt x="28" y="8"/>
                  </a:cubicBezTo>
                  <a:cubicBezTo>
                    <a:pt x="23" y="2"/>
                    <a:pt x="14" y="0"/>
                    <a:pt x="8" y="4"/>
                  </a:cubicBezTo>
                  <a:cubicBezTo>
                    <a:pt x="2" y="9"/>
                    <a:pt x="0" y="18"/>
                    <a:pt x="5" y="24"/>
                  </a:cubicBezTo>
                  <a:cubicBezTo>
                    <a:pt x="7" y="27"/>
                    <a:pt x="10" y="29"/>
                    <a:pt x="13" y="30"/>
                  </a:cubicBezTo>
                  <a:cubicBezTo>
                    <a:pt x="13" y="30"/>
                    <a:pt x="14" y="30"/>
                    <a:pt x="14" y="30"/>
                  </a:cubicBezTo>
                  <a:cubicBezTo>
                    <a:pt x="18" y="30"/>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203">
              <a:extLst>
                <a:ext uri="{FF2B5EF4-FFF2-40B4-BE49-F238E27FC236}">
                  <a16:creationId xmlns:a16="http://schemas.microsoft.com/office/drawing/2014/main" xmlns="" id="{A55C5036-C9DC-4D02-89E9-1E84E2547592}"/>
                </a:ext>
              </a:extLst>
            </p:cNvPr>
            <p:cNvSpPr>
              <a:spLocks/>
            </p:cNvSpPr>
            <p:nvPr/>
          </p:nvSpPr>
          <p:spPr bwMode="auto">
            <a:xfrm>
              <a:off x="22855238" y="252412"/>
              <a:ext cx="80963" cy="85725"/>
            </a:xfrm>
            <a:custGeom>
              <a:avLst/>
              <a:gdLst>
                <a:gd name="T0" fmla="*/ 26 w 30"/>
                <a:gd name="T1" fmla="*/ 7 h 32"/>
                <a:gd name="T2" fmla="*/ 6 w 30"/>
                <a:gd name="T3" fmla="*/ 4 h 32"/>
                <a:gd name="T4" fmla="*/ 0 w 30"/>
                <a:gd name="T5" fmla="*/ 12 h 32"/>
                <a:gd name="T6" fmla="*/ 0 w 30"/>
                <a:gd name="T7" fmla="*/ 14 h 32"/>
                <a:gd name="T8" fmla="*/ 3 w 30"/>
                <a:gd name="T9" fmla="*/ 24 h 32"/>
                <a:gd name="T10" fmla="*/ 22 w 30"/>
                <a:gd name="T11" fmla="*/ 27 h 32"/>
                <a:gd name="T12" fmla="*/ 26 w 30"/>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26" y="7"/>
                  </a:moveTo>
                  <a:cubicBezTo>
                    <a:pt x="21" y="1"/>
                    <a:pt x="12" y="0"/>
                    <a:pt x="6" y="4"/>
                  </a:cubicBezTo>
                  <a:cubicBezTo>
                    <a:pt x="3" y="6"/>
                    <a:pt x="1" y="9"/>
                    <a:pt x="0" y="12"/>
                  </a:cubicBezTo>
                  <a:cubicBezTo>
                    <a:pt x="0" y="13"/>
                    <a:pt x="0" y="13"/>
                    <a:pt x="0" y="14"/>
                  </a:cubicBezTo>
                  <a:cubicBezTo>
                    <a:pt x="0" y="17"/>
                    <a:pt x="0" y="21"/>
                    <a:pt x="3" y="24"/>
                  </a:cubicBezTo>
                  <a:cubicBezTo>
                    <a:pt x="7" y="30"/>
                    <a:pt x="16" y="32"/>
                    <a:pt x="22" y="27"/>
                  </a:cubicBezTo>
                  <a:cubicBezTo>
                    <a:pt x="29" y="23"/>
                    <a:pt x="30" y="14"/>
                    <a:pt x="2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204">
              <a:extLst>
                <a:ext uri="{FF2B5EF4-FFF2-40B4-BE49-F238E27FC236}">
                  <a16:creationId xmlns:a16="http://schemas.microsoft.com/office/drawing/2014/main" xmlns="" id="{5ECDBCE2-21CF-40A6-95B8-ADB4589CF8E0}"/>
                </a:ext>
              </a:extLst>
            </p:cNvPr>
            <p:cNvSpPr>
              <a:spLocks/>
            </p:cNvSpPr>
            <p:nvPr/>
          </p:nvSpPr>
          <p:spPr bwMode="auto">
            <a:xfrm>
              <a:off x="22137688" y="122237"/>
              <a:ext cx="82550" cy="82550"/>
            </a:xfrm>
            <a:custGeom>
              <a:avLst/>
              <a:gdLst>
                <a:gd name="T0" fmla="*/ 24 w 31"/>
                <a:gd name="T1" fmla="*/ 28 h 31"/>
                <a:gd name="T2" fmla="*/ 30 w 31"/>
                <a:gd name="T3" fmla="*/ 15 h 31"/>
                <a:gd name="T4" fmla="*/ 30 w 31"/>
                <a:gd name="T5" fmla="*/ 14 h 31"/>
                <a:gd name="T6" fmla="*/ 28 w 31"/>
                <a:gd name="T7" fmla="*/ 8 h 31"/>
                <a:gd name="T8" fmla="*/ 8 w 31"/>
                <a:gd name="T9" fmla="*/ 5 h 31"/>
                <a:gd name="T10" fmla="*/ 5 w 31"/>
                <a:gd name="T11" fmla="*/ 25 h 31"/>
                <a:gd name="T12" fmla="*/ 13 w 31"/>
                <a:gd name="T13" fmla="*/ 30 h 31"/>
                <a:gd name="T14" fmla="*/ 14 w 31"/>
                <a:gd name="T15" fmla="*/ 30 h 31"/>
                <a:gd name="T16" fmla="*/ 24 w 31"/>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24" y="28"/>
                  </a:moveTo>
                  <a:cubicBezTo>
                    <a:pt x="28" y="25"/>
                    <a:pt x="31" y="20"/>
                    <a:pt x="30" y="15"/>
                  </a:cubicBezTo>
                  <a:cubicBezTo>
                    <a:pt x="30" y="15"/>
                    <a:pt x="30" y="14"/>
                    <a:pt x="30" y="14"/>
                  </a:cubicBezTo>
                  <a:cubicBezTo>
                    <a:pt x="30" y="12"/>
                    <a:pt x="29" y="10"/>
                    <a:pt x="28" y="8"/>
                  </a:cubicBezTo>
                  <a:cubicBezTo>
                    <a:pt x="23" y="2"/>
                    <a:pt x="14" y="0"/>
                    <a:pt x="8" y="5"/>
                  </a:cubicBezTo>
                  <a:cubicBezTo>
                    <a:pt x="2" y="9"/>
                    <a:pt x="0" y="18"/>
                    <a:pt x="5" y="25"/>
                  </a:cubicBezTo>
                  <a:cubicBezTo>
                    <a:pt x="7" y="27"/>
                    <a:pt x="9" y="29"/>
                    <a:pt x="13" y="30"/>
                  </a:cubicBezTo>
                  <a:cubicBezTo>
                    <a:pt x="13" y="30"/>
                    <a:pt x="14" y="30"/>
                    <a:pt x="14" y="30"/>
                  </a:cubicBezTo>
                  <a:cubicBezTo>
                    <a:pt x="18" y="31"/>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205">
              <a:extLst>
                <a:ext uri="{FF2B5EF4-FFF2-40B4-BE49-F238E27FC236}">
                  <a16:creationId xmlns:a16="http://schemas.microsoft.com/office/drawing/2014/main" xmlns="" id="{84E78ADC-21D3-4324-A63E-95855BFFABF1}"/>
                </a:ext>
              </a:extLst>
            </p:cNvPr>
            <p:cNvSpPr>
              <a:spLocks/>
            </p:cNvSpPr>
            <p:nvPr/>
          </p:nvSpPr>
          <p:spPr bwMode="auto">
            <a:xfrm>
              <a:off x="22402800" y="623887"/>
              <a:ext cx="82550" cy="80963"/>
            </a:xfrm>
            <a:custGeom>
              <a:avLst/>
              <a:gdLst>
                <a:gd name="T0" fmla="*/ 7 w 31"/>
                <a:gd name="T1" fmla="*/ 2 h 30"/>
                <a:gd name="T2" fmla="*/ 1 w 31"/>
                <a:gd name="T3" fmla="*/ 11 h 30"/>
                <a:gd name="T4" fmla="*/ 1 w 31"/>
                <a:gd name="T5" fmla="*/ 12 h 30"/>
                <a:gd name="T6" fmla="*/ 3 w 31"/>
                <a:gd name="T7" fmla="*/ 22 h 30"/>
                <a:gd name="T8" fmla="*/ 23 w 31"/>
                <a:gd name="T9" fmla="*/ 25 h 30"/>
                <a:gd name="T10" fmla="*/ 26 w 31"/>
                <a:gd name="T11" fmla="*/ 6 h 30"/>
                <a:gd name="T12" fmla="*/ 17 w 31"/>
                <a:gd name="T13" fmla="*/ 0 h 30"/>
                <a:gd name="T14" fmla="*/ 15 w 31"/>
                <a:gd name="T15" fmla="*/ 0 h 30"/>
                <a:gd name="T16" fmla="*/ 7 w 3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2"/>
                  </a:moveTo>
                  <a:cubicBezTo>
                    <a:pt x="4" y="4"/>
                    <a:pt x="2" y="7"/>
                    <a:pt x="1" y="11"/>
                  </a:cubicBezTo>
                  <a:cubicBezTo>
                    <a:pt x="1" y="11"/>
                    <a:pt x="1" y="12"/>
                    <a:pt x="1" y="12"/>
                  </a:cubicBezTo>
                  <a:cubicBezTo>
                    <a:pt x="0" y="16"/>
                    <a:pt x="1" y="19"/>
                    <a:pt x="3" y="22"/>
                  </a:cubicBezTo>
                  <a:cubicBezTo>
                    <a:pt x="8" y="28"/>
                    <a:pt x="16" y="30"/>
                    <a:pt x="23" y="25"/>
                  </a:cubicBezTo>
                  <a:cubicBezTo>
                    <a:pt x="29" y="21"/>
                    <a:pt x="31" y="12"/>
                    <a:pt x="26" y="6"/>
                  </a:cubicBezTo>
                  <a:cubicBezTo>
                    <a:pt x="24" y="2"/>
                    <a:pt x="20" y="0"/>
                    <a:pt x="17" y="0"/>
                  </a:cubicBezTo>
                  <a:cubicBezTo>
                    <a:pt x="16" y="0"/>
                    <a:pt x="15" y="0"/>
                    <a:pt x="15" y="0"/>
                  </a:cubicBezTo>
                  <a:cubicBezTo>
                    <a:pt x="12" y="0"/>
                    <a:pt x="9" y="0"/>
                    <a:pt x="7"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206">
              <a:extLst>
                <a:ext uri="{FF2B5EF4-FFF2-40B4-BE49-F238E27FC236}">
                  <a16:creationId xmlns:a16="http://schemas.microsoft.com/office/drawing/2014/main" xmlns="" id="{684E5FEA-951D-4E77-A1CD-7EBD6F55D31A}"/>
                </a:ext>
              </a:extLst>
            </p:cNvPr>
            <p:cNvSpPr>
              <a:spLocks/>
            </p:cNvSpPr>
            <p:nvPr/>
          </p:nvSpPr>
          <p:spPr bwMode="auto">
            <a:xfrm>
              <a:off x="21842413" y="646112"/>
              <a:ext cx="80963" cy="82550"/>
            </a:xfrm>
            <a:custGeom>
              <a:avLst/>
              <a:gdLst>
                <a:gd name="T0" fmla="*/ 24 w 30"/>
                <a:gd name="T1" fmla="*/ 28 h 31"/>
                <a:gd name="T2" fmla="*/ 30 w 30"/>
                <a:gd name="T3" fmla="*/ 16 h 31"/>
                <a:gd name="T4" fmla="*/ 30 w 30"/>
                <a:gd name="T5" fmla="*/ 15 h 31"/>
                <a:gd name="T6" fmla="*/ 28 w 30"/>
                <a:gd name="T7" fmla="*/ 8 h 31"/>
                <a:gd name="T8" fmla="*/ 8 w 30"/>
                <a:gd name="T9" fmla="*/ 5 h 31"/>
                <a:gd name="T10" fmla="*/ 5 w 30"/>
                <a:gd name="T11" fmla="*/ 24 h 31"/>
                <a:gd name="T12" fmla="*/ 9 w 30"/>
                <a:gd name="T13" fmla="*/ 28 h 31"/>
                <a:gd name="T14" fmla="*/ 10 w 30"/>
                <a:gd name="T15" fmla="*/ 29 h 31"/>
                <a:gd name="T16" fmla="*/ 24 w 3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4" y="28"/>
                  </a:moveTo>
                  <a:cubicBezTo>
                    <a:pt x="28" y="25"/>
                    <a:pt x="30" y="21"/>
                    <a:pt x="30" y="16"/>
                  </a:cubicBezTo>
                  <a:cubicBezTo>
                    <a:pt x="30" y="16"/>
                    <a:pt x="30" y="15"/>
                    <a:pt x="30" y="15"/>
                  </a:cubicBezTo>
                  <a:cubicBezTo>
                    <a:pt x="30" y="12"/>
                    <a:pt x="29" y="10"/>
                    <a:pt x="28" y="8"/>
                  </a:cubicBezTo>
                  <a:cubicBezTo>
                    <a:pt x="23" y="2"/>
                    <a:pt x="15" y="0"/>
                    <a:pt x="8" y="5"/>
                  </a:cubicBezTo>
                  <a:cubicBezTo>
                    <a:pt x="2" y="9"/>
                    <a:pt x="0" y="18"/>
                    <a:pt x="5" y="24"/>
                  </a:cubicBezTo>
                  <a:cubicBezTo>
                    <a:pt x="6" y="26"/>
                    <a:pt x="7" y="27"/>
                    <a:pt x="9" y="28"/>
                  </a:cubicBezTo>
                  <a:cubicBezTo>
                    <a:pt x="9" y="29"/>
                    <a:pt x="10" y="29"/>
                    <a:pt x="10" y="29"/>
                  </a:cubicBezTo>
                  <a:cubicBezTo>
                    <a:pt x="15" y="31"/>
                    <a:pt x="20" y="31"/>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207">
              <a:extLst>
                <a:ext uri="{FF2B5EF4-FFF2-40B4-BE49-F238E27FC236}">
                  <a16:creationId xmlns:a16="http://schemas.microsoft.com/office/drawing/2014/main" xmlns="" id="{567BA41E-9679-4819-ABF2-37BA35424B38}"/>
                </a:ext>
              </a:extLst>
            </p:cNvPr>
            <p:cNvSpPr>
              <a:spLocks/>
            </p:cNvSpPr>
            <p:nvPr/>
          </p:nvSpPr>
          <p:spPr bwMode="auto">
            <a:xfrm>
              <a:off x="22113875" y="1157287"/>
              <a:ext cx="82550" cy="79375"/>
            </a:xfrm>
            <a:custGeom>
              <a:avLst/>
              <a:gdLst>
                <a:gd name="T0" fmla="*/ 15 w 31"/>
                <a:gd name="T1" fmla="*/ 0 h 30"/>
                <a:gd name="T2" fmla="*/ 7 w 31"/>
                <a:gd name="T3" fmla="*/ 2 h 30"/>
                <a:gd name="T4" fmla="*/ 4 w 31"/>
                <a:gd name="T5" fmla="*/ 6 h 30"/>
                <a:gd name="T6" fmla="*/ 3 w 31"/>
                <a:gd name="T7" fmla="*/ 7 h 30"/>
                <a:gd name="T8" fmla="*/ 4 w 31"/>
                <a:gd name="T9" fmla="*/ 22 h 30"/>
                <a:gd name="T10" fmla="*/ 23 w 31"/>
                <a:gd name="T11" fmla="*/ 25 h 30"/>
                <a:gd name="T12" fmla="*/ 27 w 31"/>
                <a:gd name="T13" fmla="*/ 6 h 30"/>
                <a:gd name="T14" fmla="*/ 16 w 31"/>
                <a:gd name="T15" fmla="*/ 0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12" y="0"/>
                    <a:pt x="9" y="1"/>
                    <a:pt x="7" y="2"/>
                  </a:cubicBezTo>
                  <a:cubicBezTo>
                    <a:pt x="6" y="3"/>
                    <a:pt x="4" y="4"/>
                    <a:pt x="4" y="6"/>
                  </a:cubicBezTo>
                  <a:cubicBezTo>
                    <a:pt x="3" y="6"/>
                    <a:pt x="3" y="7"/>
                    <a:pt x="3" y="7"/>
                  </a:cubicBezTo>
                  <a:cubicBezTo>
                    <a:pt x="0" y="12"/>
                    <a:pt x="0" y="17"/>
                    <a:pt x="4" y="22"/>
                  </a:cubicBezTo>
                  <a:cubicBezTo>
                    <a:pt x="8" y="28"/>
                    <a:pt x="17" y="30"/>
                    <a:pt x="23" y="25"/>
                  </a:cubicBezTo>
                  <a:cubicBezTo>
                    <a:pt x="30" y="21"/>
                    <a:pt x="31" y="12"/>
                    <a:pt x="27" y="6"/>
                  </a:cubicBezTo>
                  <a:cubicBezTo>
                    <a:pt x="24" y="2"/>
                    <a:pt x="20" y="0"/>
                    <a:pt x="16" y="0"/>
                  </a:cubicBezTo>
                  <a:cubicBezTo>
                    <a:pt x="16" y="0"/>
                    <a:pt x="15" y="0"/>
                    <a:pt x="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208">
              <a:extLst>
                <a:ext uri="{FF2B5EF4-FFF2-40B4-BE49-F238E27FC236}">
                  <a16:creationId xmlns:a16="http://schemas.microsoft.com/office/drawing/2014/main" xmlns="" id="{9F8FD00E-73E5-476C-9954-9AD51F4C8CA6}"/>
                </a:ext>
              </a:extLst>
            </p:cNvPr>
            <p:cNvSpPr>
              <a:spLocks/>
            </p:cNvSpPr>
            <p:nvPr/>
          </p:nvSpPr>
          <p:spPr bwMode="auto">
            <a:xfrm>
              <a:off x="21362988" y="704850"/>
              <a:ext cx="80963" cy="79375"/>
            </a:xfrm>
            <a:custGeom>
              <a:avLst/>
              <a:gdLst>
                <a:gd name="T0" fmla="*/ 24 w 30"/>
                <a:gd name="T1" fmla="*/ 27 h 30"/>
                <a:gd name="T2" fmla="*/ 28 w 30"/>
                <a:gd name="T3" fmla="*/ 22 h 30"/>
                <a:gd name="T4" fmla="*/ 29 w 30"/>
                <a:gd name="T5" fmla="*/ 21 h 30"/>
                <a:gd name="T6" fmla="*/ 27 w 30"/>
                <a:gd name="T7" fmla="*/ 8 h 30"/>
                <a:gd name="T8" fmla="*/ 7 w 30"/>
                <a:gd name="T9" fmla="*/ 4 h 30"/>
                <a:gd name="T10" fmla="*/ 4 w 30"/>
                <a:gd name="T11" fmla="*/ 24 h 30"/>
                <a:gd name="T12" fmla="*/ 9 w 30"/>
                <a:gd name="T13" fmla="*/ 28 h 30"/>
                <a:gd name="T14" fmla="*/ 10 w 30"/>
                <a:gd name="T15" fmla="*/ 29 h 30"/>
                <a:gd name="T16" fmla="*/ 24 w 30"/>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4" y="27"/>
                  </a:moveTo>
                  <a:cubicBezTo>
                    <a:pt x="25" y="26"/>
                    <a:pt x="27" y="24"/>
                    <a:pt x="28" y="22"/>
                  </a:cubicBezTo>
                  <a:cubicBezTo>
                    <a:pt x="28" y="22"/>
                    <a:pt x="28" y="21"/>
                    <a:pt x="29" y="21"/>
                  </a:cubicBezTo>
                  <a:cubicBezTo>
                    <a:pt x="30" y="17"/>
                    <a:pt x="30" y="12"/>
                    <a:pt x="27" y="8"/>
                  </a:cubicBezTo>
                  <a:cubicBezTo>
                    <a:pt x="23" y="1"/>
                    <a:pt x="14" y="0"/>
                    <a:pt x="7" y="4"/>
                  </a:cubicBezTo>
                  <a:cubicBezTo>
                    <a:pt x="1" y="9"/>
                    <a:pt x="0" y="17"/>
                    <a:pt x="4" y="24"/>
                  </a:cubicBezTo>
                  <a:cubicBezTo>
                    <a:pt x="5" y="26"/>
                    <a:pt x="7" y="27"/>
                    <a:pt x="9" y="28"/>
                  </a:cubicBezTo>
                  <a:cubicBezTo>
                    <a:pt x="9" y="28"/>
                    <a:pt x="10" y="29"/>
                    <a:pt x="10" y="29"/>
                  </a:cubicBezTo>
                  <a:cubicBezTo>
                    <a:pt x="15" y="30"/>
                    <a:pt x="20" y="30"/>
                    <a:pt x="24"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209">
              <a:extLst>
                <a:ext uri="{FF2B5EF4-FFF2-40B4-BE49-F238E27FC236}">
                  <a16:creationId xmlns:a16="http://schemas.microsoft.com/office/drawing/2014/main" xmlns="" id="{F08E0D52-438C-4033-922F-12FA77EC4E14}"/>
                </a:ext>
              </a:extLst>
            </p:cNvPr>
            <p:cNvSpPr>
              <a:spLocks/>
            </p:cNvSpPr>
            <p:nvPr/>
          </p:nvSpPr>
          <p:spPr bwMode="auto">
            <a:xfrm>
              <a:off x="21058188" y="2139950"/>
              <a:ext cx="85725" cy="84138"/>
            </a:xfrm>
            <a:custGeom>
              <a:avLst/>
              <a:gdLst>
                <a:gd name="T0" fmla="*/ 24 w 32"/>
                <a:gd name="T1" fmla="*/ 3 h 31"/>
                <a:gd name="T2" fmla="*/ 12 w 32"/>
                <a:gd name="T3" fmla="*/ 1 h 31"/>
                <a:gd name="T4" fmla="*/ 10 w 32"/>
                <a:gd name="T5" fmla="*/ 2 h 31"/>
                <a:gd name="T6" fmla="*/ 7 w 32"/>
                <a:gd name="T7" fmla="*/ 3 h 31"/>
                <a:gd name="T8" fmla="*/ 4 w 32"/>
                <a:gd name="T9" fmla="*/ 23 h 31"/>
                <a:gd name="T10" fmla="*/ 24 w 32"/>
                <a:gd name="T11" fmla="*/ 26 h 31"/>
                <a:gd name="T12" fmla="*/ 27 w 32"/>
                <a:gd name="T13" fmla="*/ 7 h 31"/>
                <a:gd name="T14" fmla="*/ 25 w 32"/>
                <a:gd name="T15" fmla="*/ 4 h 31"/>
                <a:gd name="T16" fmla="*/ 24 w 32"/>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24" y="3"/>
                  </a:moveTo>
                  <a:cubicBezTo>
                    <a:pt x="21" y="1"/>
                    <a:pt x="16" y="0"/>
                    <a:pt x="12" y="1"/>
                  </a:cubicBezTo>
                  <a:cubicBezTo>
                    <a:pt x="11" y="1"/>
                    <a:pt x="11" y="1"/>
                    <a:pt x="10" y="2"/>
                  </a:cubicBezTo>
                  <a:cubicBezTo>
                    <a:pt x="9" y="2"/>
                    <a:pt x="8" y="2"/>
                    <a:pt x="7" y="3"/>
                  </a:cubicBezTo>
                  <a:cubicBezTo>
                    <a:pt x="1" y="8"/>
                    <a:pt x="0" y="16"/>
                    <a:pt x="4" y="23"/>
                  </a:cubicBezTo>
                  <a:cubicBezTo>
                    <a:pt x="8" y="29"/>
                    <a:pt x="17" y="31"/>
                    <a:pt x="24" y="26"/>
                  </a:cubicBezTo>
                  <a:cubicBezTo>
                    <a:pt x="30" y="22"/>
                    <a:pt x="32" y="13"/>
                    <a:pt x="27" y="7"/>
                  </a:cubicBezTo>
                  <a:cubicBezTo>
                    <a:pt x="27" y="6"/>
                    <a:pt x="26" y="5"/>
                    <a:pt x="25" y="4"/>
                  </a:cubicBezTo>
                  <a:cubicBezTo>
                    <a:pt x="25" y="4"/>
                    <a:pt x="24" y="4"/>
                    <a:pt x="24"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210">
              <a:extLst>
                <a:ext uri="{FF2B5EF4-FFF2-40B4-BE49-F238E27FC236}">
                  <a16:creationId xmlns:a16="http://schemas.microsoft.com/office/drawing/2014/main" xmlns="" id="{0765C732-37B4-4855-AD70-79A0D939BAFC}"/>
                </a:ext>
              </a:extLst>
            </p:cNvPr>
            <p:cNvSpPr>
              <a:spLocks/>
            </p:cNvSpPr>
            <p:nvPr/>
          </p:nvSpPr>
          <p:spPr bwMode="auto">
            <a:xfrm>
              <a:off x="20637500" y="2265362"/>
              <a:ext cx="85725" cy="80963"/>
            </a:xfrm>
            <a:custGeom>
              <a:avLst/>
              <a:gdLst>
                <a:gd name="T0" fmla="*/ 8 w 32"/>
                <a:gd name="T1" fmla="*/ 3 h 30"/>
                <a:gd name="T2" fmla="*/ 4 w 32"/>
                <a:gd name="T3" fmla="*/ 23 h 30"/>
                <a:gd name="T4" fmla="*/ 8 w 32"/>
                <a:gd name="T5" fmla="*/ 27 h 30"/>
                <a:gd name="T6" fmla="*/ 9 w 32"/>
                <a:gd name="T7" fmla="*/ 27 h 30"/>
                <a:gd name="T8" fmla="*/ 24 w 32"/>
                <a:gd name="T9" fmla="*/ 27 h 30"/>
                <a:gd name="T10" fmla="*/ 28 w 32"/>
                <a:gd name="T11" fmla="*/ 7 h 30"/>
                <a:gd name="T12" fmla="*/ 26 w 32"/>
                <a:gd name="T13" fmla="*/ 5 h 30"/>
                <a:gd name="T14" fmla="*/ 24 w 32"/>
                <a:gd name="T15" fmla="*/ 4 h 30"/>
                <a:gd name="T16" fmla="*/ 8 w 32"/>
                <a:gd name="T1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8" y="3"/>
                  </a:moveTo>
                  <a:cubicBezTo>
                    <a:pt x="1" y="8"/>
                    <a:pt x="0" y="17"/>
                    <a:pt x="4" y="23"/>
                  </a:cubicBezTo>
                  <a:cubicBezTo>
                    <a:pt x="5" y="25"/>
                    <a:pt x="7" y="26"/>
                    <a:pt x="8" y="27"/>
                  </a:cubicBezTo>
                  <a:cubicBezTo>
                    <a:pt x="8" y="27"/>
                    <a:pt x="9" y="27"/>
                    <a:pt x="9" y="27"/>
                  </a:cubicBezTo>
                  <a:cubicBezTo>
                    <a:pt x="14" y="30"/>
                    <a:pt x="20" y="30"/>
                    <a:pt x="24" y="27"/>
                  </a:cubicBezTo>
                  <a:cubicBezTo>
                    <a:pt x="30" y="22"/>
                    <a:pt x="32" y="13"/>
                    <a:pt x="28" y="7"/>
                  </a:cubicBezTo>
                  <a:cubicBezTo>
                    <a:pt x="27" y="6"/>
                    <a:pt x="26" y="5"/>
                    <a:pt x="26" y="5"/>
                  </a:cubicBezTo>
                  <a:cubicBezTo>
                    <a:pt x="25" y="4"/>
                    <a:pt x="25" y="4"/>
                    <a:pt x="24" y="4"/>
                  </a:cubicBezTo>
                  <a:cubicBezTo>
                    <a:pt x="20" y="0"/>
                    <a:pt x="13" y="0"/>
                    <a:pt x="8"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211">
              <a:extLst>
                <a:ext uri="{FF2B5EF4-FFF2-40B4-BE49-F238E27FC236}">
                  <a16:creationId xmlns:a16="http://schemas.microsoft.com/office/drawing/2014/main" xmlns="" id="{AF93219F-DDB4-4A1F-AB42-6F74059CFE2B}"/>
                </a:ext>
              </a:extLst>
            </p:cNvPr>
            <p:cNvSpPr>
              <a:spLocks/>
            </p:cNvSpPr>
            <p:nvPr/>
          </p:nvSpPr>
          <p:spPr bwMode="auto">
            <a:xfrm>
              <a:off x="20527963" y="1306512"/>
              <a:ext cx="85725" cy="85725"/>
            </a:xfrm>
            <a:custGeom>
              <a:avLst/>
              <a:gdLst>
                <a:gd name="T0" fmla="*/ 27 w 32"/>
                <a:gd name="T1" fmla="*/ 25 h 32"/>
                <a:gd name="T2" fmla="*/ 28 w 32"/>
                <a:gd name="T3" fmla="*/ 8 h 32"/>
                <a:gd name="T4" fmla="*/ 8 w 32"/>
                <a:gd name="T5" fmla="*/ 5 h 32"/>
                <a:gd name="T6" fmla="*/ 5 w 32"/>
                <a:gd name="T7" fmla="*/ 24 h 32"/>
                <a:gd name="T8" fmla="*/ 25 w 32"/>
                <a:gd name="T9" fmla="*/ 28 h 32"/>
                <a:gd name="T10" fmla="*/ 26 w 32"/>
                <a:gd name="T11" fmla="*/ 26 h 32"/>
                <a:gd name="T12" fmla="*/ 27 w 32"/>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25"/>
                  </a:moveTo>
                  <a:cubicBezTo>
                    <a:pt x="31" y="20"/>
                    <a:pt x="32" y="13"/>
                    <a:pt x="28" y="8"/>
                  </a:cubicBezTo>
                  <a:cubicBezTo>
                    <a:pt x="24" y="2"/>
                    <a:pt x="15" y="0"/>
                    <a:pt x="8" y="5"/>
                  </a:cubicBezTo>
                  <a:cubicBezTo>
                    <a:pt x="2" y="9"/>
                    <a:pt x="0" y="18"/>
                    <a:pt x="5" y="24"/>
                  </a:cubicBezTo>
                  <a:cubicBezTo>
                    <a:pt x="9" y="31"/>
                    <a:pt x="18" y="32"/>
                    <a:pt x="25" y="28"/>
                  </a:cubicBezTo>
                  <a:cubicBezTo>
                    <a:pt x="25" y="27"/>
                    <a:pt x="26" y="27"/>
                    <a:pt x="26" y="26"/>
                  </a:cubicBezTo>
                  <a:cubicBezTo>
                    <a:pt x="27" y="26"/>
                    <a:pt x="27" y="25"/>
                    <a:pt x="27"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Freeform 212">
              <a:extLst>
                <a:ext uri="{FF2B5EF4-FFF2-40B4-BE49-F238E27FC236}">
                  <a16:creationId xmlns:a16="http://schemas.microsoft.com/office/drawing/2014/main" xmlns="" id="{42BC0CA9-2102-48C8-912F-7AC19AEA0E79}"/>
                </a:ext>
              </a:extLst>
            </p:cNvPr>
            <p:cNvSpPr>
              <a:spLocks/>
            </p:cNvSpPr>
            <p:nvPr/>
          </p:nvSpPr>
          <p:spPr bwMode="auto">
            <a:xfrm>
              <a:off x="19516725" y="3073400"/>
              <a:ext cx="85725" cy="85725"/>
            </a:xfrm>
            <a:custGeom>
              <a:avLst/>
              <a:gdLst>
                <a:gd name="T0" fmla="*/ 27 w 32"/>
                <a:gd name="T1" fmla="*/ 6 h 32"/>
                <a:gd name="T2" fmla="*/ 8 w 32"/>
                <a:gd name="T3" fmla="*/ 4 h 32"/>
                <a:gd name="T4" fmla="*/ 5 w 32"/>
                <a:gd name="T5" fmla="*/ 24 h 32"/>
                <a:gd name="T6" fmla="*/ 24 w 32"/>
                <a:gd name="T7" fmla="*/ 27 h 32"/>
                <a:gd name="T8" fmla="*/ 28 w 32"/>
                <a:gd name="T9" fmla="*/ 8 h 32"/>
                <a:gd name="T10" fmla="*/ 28 w 32"/>
                <a:gd name="T11" fmla="*/ 7 h 32"/>
                <a:gd name="T12" fmla="*/ 27 w 32"/>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6"/>
                  </a:moveTo>
                  <a:cubicBezTo>
                    <a:pt x="22" y="1"/>
                    <a:pt x="14" y="0"/>
                    <a:pt x="8" y="4"/>
                  </a:cubicBezTo>
                  <a:cubicBezTo>
                    <a:pt x="2" y="8"/>
                    <a:pt x="0" y="17"/>
                    <a:pt x="5" y="24"/>
                  </a:cubicBezTo>
                  <a:cubicBezTo>
                    <a:pt x="9" y="30"/>
                    <a:pt x="18" y="32"/>
                    <a:pt x="24" y="27"/>
                  </a:cubicBezTo>
                  <a:cubicBezTo>
                    <a:pt x="31" y="23"/>
                    <a:pt x="32" y="14"/>
                    <a:pt x="28" y="8"/>
                  </a:cubicBezTo>
                  <a:cubicBezTo>
                    <a:pt x="28" y="8"/>
                    <a:pt x="28" y="8"/>
                    <a:pt x="28" y="7"/>
                  </a:cubicBezTo>
                  <a:cubicBezTo>
                    <a:pt x="28" y="7"/>
                    <a:pt x="27" y="7"/>
                    <a:pt x="27"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213">
              <a:extLst>
                <a:ext uri="{FF2B5EF4-FFF2-40B4-BE49-F238E27FC236}">
                  <a16:creationId xmlns:a16="http://schemas.microsoft.com/office/drawing/2014/main" xmlns="" id="{E58FA866-A91A-4088-91A2-2ACDBD92C213}"/>
                </a:ext>
              </a:extLst>
            </p:cNvPr>
            <p:cNvSpPr>
              <a:spLocks/>
            </p:cNvSpPr>
            <p:nvPr/>
          </p:nvSpPr>
          <p:spPr bwMode="auto">
            <a:xfrm>
              <a:off x="18046700" y="3197225"/>
              <a:ext cx="4763" cy="28575"/>
            </a:xfrm>
            <a:custGeom>
              <a:avLst/>
              <a:gdLst>
                <a:gd name="T0" fmla="*/ 0 w 2"/>
                <a:gd name="T1" fmla="*/ 11 h 11"/>
                <a:gd name="T2" fmla="*/ 2 w 2"/>
                <a:gd name="T3" fmla="*/ 11 h 11"/>
                <a:gd name="T4" fmla="*/ 1 w 2"/>
                <a:gd name="T5" fmla="*/ 0 h 11"/>
                <a:gd name="T6" fmla="*/ 0 w 2"/>
                <a:gd name="T7" fmla="*/ 11 h 11"/>
              </a:gdLst>
              <a:ahLst/>
              <a:cxnLst>
                <a:cxn ang="0">
                  <a:pos x="T0" y="T1"/>
                </a:cxn>
                <a:cxn ang="0">
                  <a:pos x="T2" y="T3"/>
                </a:cxn>
                <a:cxn ang="0">
                  <a:pos x="T4" y="T5"/>
                </a:cxn>
                <a:cxn ang="0">
                  <a:pos x="T6" y="T7"/>
                </a:cxn>
              </a:cxnLst>
              <a:rect l="0" t="0" r="r" b="b"/>
              <a:pathLst>
                <a:path w="2" h="11">
                  <a:moveTo>
                    <a:pt x="0" y="11"/>
                  </a:moveTo>
                  <a:cubicBezTo>
                    <a:pt x="1" y="11"/>
                    <a:pt x="1" y="11"/>
                    <a:pt x="2" y="11"/>
                  </a:cubicBezTo>
                  <a:cubicBezTo>
                    <a:pt x="1" y="0"/>
                    <a:pt x="1" y="0"/>
                    <a:pt x="1" y="0"/>
                  </a:cubicBezTo>
                  <a:lnTo>
                    <a:pt x="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214">
              <a:extLst>
                <a:ext uri="{FF2B5EF4-FFF2-40B4-BE49-F238E27FC236}">
                  <a16:creationId xmlns:a16="http://schemas.microsoft.com/office/drawing/2014/main" xmlns="" id="{DC29F9FF-1C68-438C-8CFB-6418CD8EC968}"/>
                </a:ext>
              </a:extLst>
            </p:cNvPr>
            <p:cNvSpPr>
              <a:spLocks/>
            </p:cNvSpPr>
            <p:nvPr/>
          </p:nvSpPr>
          <p:spPr bwMode="auto">
            <a:xfrm>
              <a:off x="15609888" y="841375"/>
              <a:ext cx="2395538" cy="2406650"/>
            </a:xfrm>
            <a:custGeom>
              <a:avLst/>
              <a:gdLst>
                <a:gd name="T0" fmla="*/ 893 w 895"/>
                <a:gd name="T1" fmla="*/ 900 h 900"/>
                <a:gd name="T2" fmla="*/ 895 w 895"/>
                <a:gd name="T3" fmla="*/ 899 h 900"/>
                <a:gd name="T4" fmla="*/ 2 w 895"/>
                <a:gd name="T5" fmla="*/ 0 h 900"/>
                <a:gd name="T6" fmla="*/ 0 w 895"/>
                <a:gd name="T7" fmla="*/ 2 h 900"/>
                <a:gd name="T8" fmla="*/ 893 w 895"/>
                <a:gd name="T9" fmla="*/ 900 h 900"/>
              </a:gdLst>
              <a:ahLst/>
              <a:cxnLst>
                <a:cxn ang="0">
                  <a:pos x="T0" y="T1"/>
                </a:cxn>
                <a:cxn ang="0">
                  <a:pos x="T2" y="T3"/>
                </a:cxn>
                <a:cxn ang="0">
                  <a:pos x="T4" y="T5"/>
                </a:cxn>
                <a:cxn ang="0">
                  <a:pos x="T6" y="T7"/>
                </a:cxn>
                <a:cxn ang="0">
                  <a:pos x="T8" y="T9"/>
                </a:cxn>
              </a:cxnLst>
              <a:rect l="0" t="0" r="r" b="b"/>
              <a:pathLst>
                <a:path w="895" h="900">
                  <a:moveTo>
                    <a:pt x="893" y="900"/>
                  </a:moveTo>
                  <a:cubicBezTo>
                    <a:pt x="894" y="900"/>
                    <a:pt x="894" y="899"/>
                    <a:pt x="895" y="899"/>
                  </a:cubicBezTo>
                  <a:cubicBezTo>
                    <a:pt x="2" y="0"/>
                    <a:pt x="2" y="0"/>
                    <a:pt x="2" y="0"/>
                  </a:cubicBezTo>
                  <a:cubicBezTo>
                    <a:pt x="2" y="1"/>
                    <a:pt x="1" y="2"/>
                    <a:pt x="0" y="2"/>
                  </a:cubicBezTo>
                  <a:lnTo>
                    <a:pt x="893" y="9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215">
              <a:extLst>
                <a:ext uri="{FF2B5EF4-FFF2-40B4-BE49-F238E27FC236}">
                  <a16:creationId xmlns:a16="http://schemas.microsoft.com/office/drawing/2014/main" xmlns="" id="{4A361BCB-C932-4D4E-9861-8EFD8CEDF413}"/>
                </a:ext>
              </a:extLst>
            </p:cNvPr>
            <p:cNvSpPr>
              <a:spLocks/>
            </p:cNvSpPr>
            <p:nvPr/>
          </p:nvSpPr>
          <p:spPr bwMode="auto">
            <a:xfrm>
              <a:off x="16525875" y="-252413"/>
              <a:ext cx="1506538" cy="3481388"/>
            </a:xfrm>
            <a:custGeom>
              <a:avLst/>
              <a:gdLst>
                <a:gd name="T0" fmla="*/ 563 w 563"/>
                <a:gd name="T1" fmla="*/ 1302 h 1302"/>
                <a:gd name="T2" fmla="*/ 3 w 563"/>
                <a:gd name="T3" fmla="*/ 0 h 1302"/>
                <a:gd name="T4" fmla="*/ 1 w 563"/>
                <a:gd name="T5" fmla="*/ 1 h 1302"/>
                <a:gd name="T6" fmla="*/ 0 w 563"/>
                <a:gd name="T7" fmla="*/ 1 h 1302"/>
                <a:gd name="T8" fmla="*/ 560 w 563"/>
                <a:gd name="T9" fmla="*/ 1302 h 1302"/>
                <a:gd name="T10" fmla="*/ 560 w 563"/>
                <a:gd name="T11" fmla="*/ 1302 h 1302"/>
                <a:gd name="T12" fmla="*/ 563 w 563"/>
                <a:gd name="T13" fmla="*/ 1302 h 1302"/>
              </a:gdLst>
              <a:ahLst/>
              <a:cxnLst>
                <a:cxn ang="0">
                  <a:pos x="T0" y="T1"/>
                </a:cxn>
                <a:cxn ang="0">
                  <a:pos x="T2" y="T3"/>
                </a:cxn>
                <a:cxn ang="0">
                  <a:pos x="T4" y="T5"/>
                </a:cxn>
                <a:cxn ang="0">
                  <a:pos x="T6" y="T7"/>
                </a:cxn>
                <a:cxn ang="0">
                  <a:pos x="T8" y="T9"/>
                </a:cxn>
                <a:cxn ang="0">
                  <a:pos x="T10" y="T11"/>
                </a:cxn>
                <a:cxn ang="0">
                  <a:pos x="T12" y="T13"/>
                </a:cxn>
              </a:cxnLst>
              <a:rect l="0" t="0" r="r" b="b"/>
              <a:pathLst>
                <a:path w="563" h="1302">
                  <a:moveTo>
                    <a:pt x="563" y="1302"/>
                  </a:moveTo>
                  <a:cubicBezTo>
                    <a:pt x="3" y="0"/>
                    <a:pt x="3" y="0"/>
                    <a:pt x="3" y="0"/>
                  </a:cubicBezTo>
                  <a:cubicBezTo>
                    <a:pt x="2" y="0"/>
                    <a:pt x="1" y="0"/>
                    <a:pt x="1" y="1"/>
                  </a:cubicBezTo>
                  <a:cubicBezTo>
                    <a:pt x="1" y="1"/>
                    <a:pt x="1" y="1"/>
                    <a:pt x="0" y="1"/>
                  </a:cubicBezTo>
                  <a:cubicBezTo>
                    <a:pt x="560" y="1302"/>
                    <a:pt x="560" y="1302"/>
                    <a:pt x="560" y="1302"/>
                  </a:cubicBezTo>
                  <a:cubicBezTo>
                    <a:pt x="560" y="1302"/>
                    <a:pt x="560" y="1302"/>
                    <a:pt x="560" y="1302"/>
                  </a:cubicBezTo>
                  <a:cubicBezTo>
                    <a:pt x="561" y="1302"/>
                    <a:pt x="562" y="1302"/>
                    <a:pt x="563" y="13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216">
              <a:extLst>
                <a:ext uri="{FF2B5EF4-FFF2-40B4-BE49-F238E27FC236}">
                  <a16:creationId xmlns:a16="http://schemas.microsoft.com/office/drawing/2014/main" xmlns="" id="{AAD1FE89-A782-4ABC-A600-D34C5130BF76}"/>
                </a:ext>
              </a:extLst>
            </p:cNvPr>
            <p:cNvSpPr>
              <a:spLocks/>
            </p:cNvSpPr>
            <p:nvPr/>
          </p:nvSpPr>
          <p:spPr bwMode="auto">
            <a:xfrm>
              <a:off x="17781588" y="950912"/>
              <a:ext cx="620713" cy="2274888"/>
            </a:xfrm>
            <a:custGeom>
              <a:avLst/>
              <a:gdLst>
                <a:gd name="T0" fmla="*/ 100 w 232"/>
                <a:gd name="T1" fmla="*/ 840 h 851"/>
                <a:gd name="T2" fmla="*/ 101 w 232"/>
                <a:gd name="T3" fmla="*/ 851 h 851"/>
                <a:gd name="T4" fmla="*/ 104 w 232"/>
                <a:gd name="T5" fmla="*/ 851 h 851"/>
                <a:gd name="T6" fmla="*/ 101 w 232"/>
                <a:gd name="T7" fmla="*/ 832 h 851"/>
                <a:gd name="T8" fmla="*/ 232 w 232"/>
                <a:gd name="T9" fmla="*/ 0 h 851"/>
                <a:gd name="T10" fmla="*/ 229 w 232"/>
                <a:gd name="T11" fmla="*/ 0 h 851"/>
                <a:gd name="T12" fmla="*/ 100 w 232"/>
                <a:gd name="T13" fmla="*/ 824 h 851"/>
                <a:gd name="T14" fmla="*/ 2 w 232"/>
                <a:gd name="T15" fmla="*/ 1 h 851"/>
                <a:gd name="T16" fmla="*/ 0 w 232"/>
                <a:gd name="T17" fmla="*/ 1 h 851"/>
                <a:gd name="T18" fmla="*/ 99 w 232"/>
                <a:gd name="T19" fmla="*/ 832 h 851"/>
                <a:gd name="T20" fmla="*/ 96 w 232"/>
                <a:gd name="T21" fmla="*/ 851 h 851"/>
                <a:gd name="T22" fmla="*/ 99 w 232"/>
                <a:gd name="T23" fmla="*/ 851 h 851"/>
                <a:gd name="T24" fmla="*/ 100 w 232"/>
                <a:gd name="T25" fmla="*/ 84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851">
                  <a:moveTo>
                    <a:pt x="100" y="840"/>
                  </a:moveTo>
                  <a:cubicBezTo>
                    <a:pt x="101" y="851"/>
                    <a:pt x="101" y="851"/>
                    <a:pt x="101" y="851"/>
                  </a:cubicBezTo>
                  <a:cubicBezTo>
                    <a:pt x="102" y="851"/>
                    <a:pt x="103" y="851"/>
                    <a:pt x="104" y="851"/>
                  </a:cubicBezTo>
                  <a:cubicBezTo>
                    <a:pt x="101" y="832"/>
                    <a:pt x="101" y="832"/>
                    <a:pt x="101" y="832"/>
                  </a:cubicBezTo>
                  <a:cubicBezTo>
                    <a:pt x="232" y="0"/>
                    <a:pt x="232" y="0"/>
                    <a:pt x="232" y="0"/>
                  </a:cubicBezTo>
                  <a:cubicBezTo>
                    <a:pt x="231" y="0"/>
                    <a:pt x="230" y="0"/>
                    <a:pt x="229" y="0"/>
                  </a:cubicBezTo>
                  <a:cubicBezTo>
                    <a:pt x="100" y="824"/>
                    <a:pt x="100" y="824"/>
                    <a:pt x="100" y="824"/>
                  </a:cubicBezTo>
                  <a:cubicBezTo>
                    <a:pt x="2" y="1"/>
                    <a:pt x="2" y="1"/>
                    <a:pt x="2" y="1"/>
                  </a:cubicBezTo>
                  <a:cubicBezTo>
                    <a:pt x="1" y="1"/>
                    <a:pt x="1" y="1"/>
                    <a:pt x="0" y="1"/>
                  </a:cubicBezTo>
                  <a:cubicBezTo>
                    <a:pt x="99" y="832"/>
                    <a:pt x="99" y="832"/>
                    <a:pt x="99" y="832"/>
                  </a:cubicBezTo>
                  <a:cubicBezTo>
                    <a:pt x="96" y="851"/>
                    <a:pt x="96" y="851"/>
                    <a:pt x="96" y="851"/>
                  </a:cubicBezTo>
                  <a:cubicBezTo>
                    <a:pt x="97" y="851"/>
                    <a:pt x="98" y="851"/>
                    <a:pt x="99" y="851"/>
                  </a:cubicBezTo>
                  <a:lnTo>
                    <a:pt x="100" y="8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217">
              <a:extLst>
                <a:ext uri="{FF2B5EF4-FFF2-40B4-BE49-F238E27FC236}">
                  <a16:creationId xmlns:a16="http://schemas.microsoft.com/office/drawing/2014/main" xmlns="" id="{C57AF930-12DB-4CFD-893C-39C1781361B6}"/>
                </a:ext>
              </a:extLst>
            </p:cNvPr>
            <p:cNvSpPr>
              <a:spLocks/>
            </p:cNvSpPr>
            <p:nvPr/>
          </p:nvSpPr>
          <p:spPr bwMode="auto">
            <a:xfrm>
              <a:off x="17987963" y="3225800"/>
              <a:ext cx="120650" cy="117475"/>
            </a:xfrm>
            <a:custGeom>
              <a:avLst/>
              <a:gdLst>
                <a:gd name="T0" fmla="*/ 3 w 45"/>
                <a:gd name="T1" fmla="*/ 28 h 44"/>
                <a:gd name="T2" fmla="*/ 29 w 45"/>
                <a:gd name="T3" fmla="*/ 40 h 44"/>
                <a:gd name="T4" fmla="*/ 41 w 45"/>
                <a:gd name="T5" fmla="*/ 12 h 44"/>
                <a:gd name="T6" fmla="*/ 27 w 45"/>
                <a:gd name="T7" fmla="*/ 0 h 44"/>
                <a:gd name="T8" fmla="*/ 24 w 45"/>
                <a:gd name="T9" fmla="*/ 0 h 44"/>
                <a:gd name="T10" fmla="*/ 22 w 45"/>
                <a:gd name="T11" fmla="*/ 0 h 44"/>
                <a:gd name="T12" fmla="*/ 19 w 45"/>
                <a:gd name="T13" fmla="*/ 0 h 44"/>
                <a:gd name="T14" fmla="*/ 17 w 45"/>
                <a:gd name="T15" fmla="*/ 1 h 44"/>
                <a:gd name="T16" fmla="*/ 14 w 45"/>
                <a:gd name="T17" fmla="*/ 1 h 44"/>
                <a:gd name="T18" fmla="*/ 14 w 45"/>
                <a:gd name="T19" fmla="*/ 1 h 44"/>
                <a:gd name="T20" fmla="*/ 7 w 45"/>
                <a:gd name="T21" fmla="*/ 7 h 44"/>
                <a:gd name="T22" fmla="*/ 5 w 45"/>
                <a:gd name="T23" fmla="*/ 8 h 44"/>
                <a:gd name="T24" fmla="*/ 3 w 45"/>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4">
                  <a:moveTo>
                    <a:pt x="3" y="28"/>
                  </a:moveTo>
                  <a:cubicBezTo>
                    <a:pt x="7" y="39"/>
                    <a:pt x="19" y="44"/>
                    <a:pt x="29" y="40"/>
                  </a:cubicBezTo>
                  <a:cubicBezTo>
                    <a:pt x="40" y="35"/>
                    <a:pt x="45" y="23"/>
                    <a:pt x="41" y="12"/>
                  </a:cubicBezTo>
                  <a:cubicBezTo>
                    <a:pt x="38" y="6"/>
                    <a:pt x="33" y="2"/>
                    <a:pt x="27" y="0"/>
                  </a:cubicBezTo>
                  <a:cubicBezTo>
                    <a:pt x="26" y="0"/>
                    <a:pt x="25" y="0"/>
                    <a:pt x="24" y="0"/>
                  </a:cubicBezTo>
                  <a:cubicBezTo>
                    <a:pt x="23" y="0"/>
                    <a:pt x="23" y="0"/>
                    <a:pt x="22" y="0"/>
                  </a:cubicBezTo>
                  <a:cubicBezTo>
                    <a:pt x="21" y="0"/>
                    <a:pt x="20" y="0"/>
                    <a:pt x="19" y="0"/>
                  </a:cubicBezTo>
                  <a:cubicBezTo>
                    <a:pt x="18" y="0"/>
                    <a:pt x="18" y="0"/>
                    <a:pt x="17" y="1"/>
                  </a:cubicBezTo>
                  <a:cubicBezTo>
                    <a:pt x="16" y="1"/>
                    <a:pt x="15" y="1"/>
                    <a:pt x="14" y="1"/>
                  </a:cubicBezTo>
                  <a:cubicBezTo>
                    <a:pt x="14" y="1"/>
                    <a:pt x="14" y="1"/>
                    <a:pt x="14" y="1"/>
                  </a:cubicBezTo>
                  <a:cubicBezTo>
                    <a:pt x="11" y="2"/>
                    <a:pt x="9" y="4"/>
                    <a:pt x="7" y="7"/>
                  </a:cubicBezTo>
                  <a:cubicBezTo>
                    <a:pt x="6" y="7"/>
                    <a:pt x="6" y="8"/>
                    <a:pt x="5" y="8"/>
                  </a:cubicBezTo>
                  <a:cubicBezTo>
                    <a:pt x="1" y="14"/>
                    <a:pt x="0" y="21"/>
                    <a:pt x="3"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218">
              <a:extLst>
                <a:ext uri="{FF2B5EF4-FFF2-40B4-BE49-F238E27FC236}">
                  <a16:creationId xmlns:a16="http://schemas.microsoft.com/office/drawing/2014/main" xmlns="" id="{FF7D1A0D-1CC5-4235-A27C-56EC3D729DE5}"/>
                </a:ext>
              </a:extLst>
            </p:cNvPr>
            <p:cNvSpPr>
              <a:spLocks/>
            </p:cNvSpPr>
            <p:nvPr/>
          </p:nvSpPr>
          <p:spPr bwMode="auto">
            <a:xfrm>
              <a:off x="15513050" y="742950"/>
              <a:ext cx="120650" cy="125413"/>
            </a:xfrm>
            <a:custGeom>
              <a:avLst/>
              <a:gdLst>
                <a:gd name="T0" fmla="*/ 4 w 45"/>
                <a:gd name="T1" fmla="*/ 32 h 47"/>
                <a:gd name="T2" fmla="*/ 30 w 45"/>
                <a:gd name="T3" fmla="*/ 43 h 47"/>
                <a:gd name="T4" fmla="*/ 36 w 45"/>
                <a:gd name="T5" fmla="*/ 39 h 47"/>
                <a:gd name="T6" fmla="*/ 38 w 45"/>
                <a:gd name="T7" fmla="*/ 37 h 47"/>
                <a:gd name="T8" fmla="*/ 42 w 45"/>
                <a:gd name="T9" fmla="*/ 16 h 47"/>
                <a:gd name="T10" fmla="*/ 16 w 45"/>
                <a:gd name="T11" fmla="*/ 5 h 47"/>
                <a:gd name="T12" fmla="*/ 4 w 45"/>
                <a:gd name="T13" fmla="*/ 32 h 47"/>
              </a:gdLst>
              <a:ahLst/>
              <a:cxnLst>
                <a:cxn ang="0">
                  <a:pos x="T0" y="T1"/>
                </a:cxn>
                <a:cxn ang="0">
                  <a:pos x="T2" y="T3"/>
                </a:cxn>
                <a:cxn ang="0">
                  <a:pos x="T4" y="T5"/>
                </a:cxn>
                <a:cxn ang="0">
                  <a:pos x="T6" y="T7"/>
                </a:cxn>
                <a:cxn ang="0">
                  <a:pos x="T8" y="T9"/>
                </a:cxn>
                <a:cxn ang="0">
                  <a:pos x="T10" y="T11"/>
                </a:cxn>
                <a:cxn ang="0">
                  <a:pos x="T12" y="T13"/>
                </a:cxn>
              </a:cxnLst>
              <a:rect l="0" t="0" r="r" b="b"/>
              <a:pathLst>
                <a:path w="45" h="47">
                  <a:moveTo>
                    <a:pt x="4" y="32"/>
                  </a:moveTo>
                  <a:cubicBezTo>
                    <a:pt x="8" y="42"/>
                    <a:pt x="20" y="47"/>
                    <a:pt x="30" y="43"/>
                  </a:cubicBezTo>
                  <a:cubicBezTo>
                    <a:pt x="33" y="42"/>
                    <a:pt x="35" y="41"/>
                    <a:pt x="36" y="39"/>
                  </a:cubicBezTo>
                  <a:cubicBezTo>
                    <a:pt x="37" y="39"/>
                    <a:pt x="38" y="38"/>
                    <a:pt x="38" y="37"/>
                  </a:cubicBezTo>
                  <a:cubicBezTo>
                    <a:pt x="43" y="32"/>
                    <a:pt x="45" y="23"/>
                    <a:pt x="42" y="16"/>
                  </a:cubicBezTo>
                  <a:cubicBezTo>
                    <a:pt x="38" y="5"/>
                    <a:pt x="26" y="0"/>
                    <a:pt x="16" y="5"/>
                  </a:cubicBezTo>
                  <a:cubicBezTo>
                    <a:pt x="5" y="9"/>
                    <a:pt x="0" y="21"/>
                    <a:pt x="4" y="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219">
              <a:extLst>
                <a:ext uri="{FF2B5EF4-FFF2-40B4-BE49-F238E27FC236}">
                  <a16:creationId xmlns:a16="http://schemas.microsoft.com/office/drawing/2014/main" xmlns="" id="{D084A2A5-0553-4C28-B27E-05068D6DF4C0}"/>
                </a:ext>
              </a:extLst>
            </p:cNvPr>
            <p:cNvSpPr>
              <a:spLocks/>
            </p:cNvSpPr>
            <p:nvPr/>
          </p:nvSpPr>
          <p:spPr bwMode="auto">
            <a:xfrm>
              <a:off x="16444913" y="-365126"/>
              <a:ext cx="123825" cy="125413"/>
            </a:xfrm>
            <a:custGeom>
              <a:avLst/>
              <a:gdLst>
                <a:gd name="T0" fmla="*/ 33 w 46"/>
                <a:gd name="T1" fmla="*/ 42 h 47"/>
                <a:gd name="T2" fmla="*/ 43 w 46"/>
                <a:gd name="T3" fmla="*/ 16 h 47"/>
                <a:gd name="T4" fmla="*/ 16 w 46"/>
                <a:gd name="T5" fmla="*/ 4 h 47"/>
                <a:gd name="T6" fmla="*/ 4 w 46"/>
                <a:gd name="T7" fmla="*/ 31 h 47"/>
                <a:gd name="T8" fmla="*/ 30 w 46"/>
                <a:gd name="T9" fmla="*/ 43 h 47"/>
                <a:gd name="T10" fmla="*/ 31 w 46"/>
                <a:gd name="T11" fmla="*/ 43 h 47"/>
                <a:gd name="T12" fmla="*/ 33 w 46"/>
                <a:gd name="T13" fmla="*/ 42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3" y="42"/>
                  </a:moveTo>
                  <a:cubicBezTo>
                    <a:pt x="42" y="37"/>
                    <a:pt x="46" y="25"/>
                    <a:pt x="43" y="16"/>
                  </a:cubicBezTo>
                  <a:cubicBezTo>
                    <a:pt x="39" y="5"/>
                    <a:pt x="27" y="0"/>
                    <a:pt x="16" y="4"/>
                  </a:cubicBezTo>
                  <a:cubicBezTo>
                    <a:pt x="6" y="9"/>
                    <a:pt x="0" y="21"/>
                    <a:pt x="4" y="31"/>
                  </a:cubicBezTo>
                  <a:cubicBezTo>
                    <a:pt x="8" y="42"/>
                    <a:pt x="20" y="47"/>
                    <a:pt x="30" y="43"/>
                  </a:cubicBezTo>
                  <a:cubicBezTo>
                    <a:pt x="31" y="43"/>
                    <a:pt x="31" y="43"/>
                    <a:pt x="31" y="43"/>
                  </a:cubicBezTo>
                  <a:cubicBezTo>
                    <a:pt x="31" y="42"/>
                    <a:pt x="32" y="42"/>
                    <a:pt x="33"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220">
              <a:extLst>
                <a:ext uri="{FF2B5EF4-FFF2-40B4-BE49-F238E27FC236}">
                  <a16:creationId xmlns:a16="http://schemas.microsoft.com/office/drawing/2014/main" xmlns="" id="{CB7D8D4E-F9FA-4032-A9D7-C8A2BCD022A6}"/>
                </a:ext>
              </a:extLst>
            </p:cNvPr>
            <p:cNvSpPr>
              <a:spLocks/>
            </p:cNvSpPr>
            <p:nvPr/>
          </p:nvSpPr>
          <p:spPr bwMode="auto">
            <a:xfrm>
              <a:off x="17714913" y="835025"/>
              <a:ext cx="125413" cy="120650"/>
            </a:xfrm>
            <a:custGeom>
              <a:avLst/>
              <a:gdLst>
                <a:gd name="T0" fmla="*/ 27 w 47"/>
                <a:gd name="T1" fmla="*/ 44 h 45"/>
                <a:gd name="T2" fmla="*/ 31 w 47"/>
                <a:gd name="T3" fmla="*/ 43 h 45"/>
                <a:gd name="T4" fmla="*/ 43 w 47"/>
                <a:gd name="T5" fmla="*/ 16 h 45"/>
                <a:gd name="T6" fmla="*/ 16 w 47"/>
                <a:gd name="T7" fmla="*/ 5 h 45"/>
                <a:gd name="T8" fmla="*/ 4 w 47"/>
                <a:gd name="T9" fmla="*/ 32 h 45"/>
                <a:gd name="T10" fmla="*/ 25 w 47"/>
                <a:gd name="T11" fmla="*/ 44 h 45"/>
                <a:gd name="T12" fmla="*/ 27 w 4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27" y="44"/>
                  </a:moveTo>
                  <a:cubicBezTo>
                    <a:pt x="28" y="44"/>
                    <a:pt x="30" y="43"/>
                    <a:pt x="31" y="43"/>
                  </a:cubicBezTo>
                  <a:cubicBezTo>
                    <a:pt x="41" y="39"/>
                    <a:pt x="47" y="26"/>
                    <a:pt x="43" y="16"/>
                  </a:cubicBezTo>
                  <a:cubicBezTo>
                    <a:pt x="39" y="5"/>
                    <a:pt x="27" y="0"/>
                    <a:pt x="16" y="5"/>
                  </a:cubicBezTo>
                  <a:cubicBezTo>
                    <a:pt x="6" y="9"/>
                    <a:pt x="0" y="21"/>
                    <a:pt x="4" y="32"/>
                  </a:cubicBezTo>
                  <a:cubicBezTo>
                    <a:pt x="8" y="40"/>
                    <a:pt x="16" y="45"/>
                    <a:pt x="25" y="44"/>
                  </a:cubicBezTo>
                  <a:cubicBezTo>
                    <a:pt x="26" y="44"/>
                    <a:pt x="26" y="44"/>
                    <a:pt x="27"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221">
              <a:extLst>
                <a:ext uri="{FF2B5EF4-FFF2-40B4-BE49-F238E27FC236}">
                  <a16:creationId xmlns:a16="http://schemas.microsoft.com/office/drawing/2014/main" xmlns="" id="{0B49632D-9BE5-45A9-A396-9E1596167CA6}"/>
                </a:ext>
              </a:extLst>
            </p:cNvPr>
            <p:cNvSpPr>
              <a:spLocks/>
            </p:cNvSpPr>
            <p:nvPr/>
          </p:nvSpPr>
          <p:spPr bwMode="auto">
            <a:xfrm>
              <a:off x="18330863" y="833437"/>
              <a:ext cx="125413" cy="120650"/>
            </a:xfrm>
            <a:custGeom>
              <a:avLst/>
              <a:gdLst>
                <a:gd name="T0" fmla="*/ 31 w 47"/>
                <a:gd name="T1" fmla="*/ 43 h 45"/>
                <a:gd name="T2" fmla="*/ 43 w 47"/>
                <a:gd name="T3" fmla="*/ 16 h 45"/>
                <a:gd name="T4" fmla="*/ 16 w 47"/>
                <a:gd name="T5" fmla="*/ 4 h 45"/>
                <a:gd name="T6" fmla="*/ 4 w 47"/>
                <a:gd name="T7" fmla="*/ 32 h 45"/>
                <a:gd name="T8" fmla="*/ 24 w 47"/>
                <a:gd name="T9" fmla="*/ 44 h 45"/>
                <a:gd name="T10" fmla="*/ 27 w 47"/>
                <a:gd name="T11" fmla="*/ 44 h 45"/>
                <a:gd name="T12" fmla="*/ 31 w 47"/>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1" y="43"/>
                  </a:moveTo>
                  <a:cubicBezTo>
                    <a:pt x="41" y="38"/>
                    <a:pt x="47" y="26"/>
                    <a:pt x="43" y="16"/>
                  </a:cubicBezTo>
                  <a:cubicBezTo>
                    <a:pt x="38" y="5"/>
                    <a:pt x="27" y="0"/>
                    <a:pt x="16" y="4"/>
                  </a:cubicBezTo>
                  <a:cubicBezTo>
                    <a:pt x="5" y="9"/>
                    <a:pt x="0" y="21"/>
                    <a:pt x="4" y="32"/>
                  </a:cubicBezTo>
                  <a:cubicBezTo>
                    <a:pt x="7" y="40"/>
                    <a:pt x="16" y="45"/>
                    <a:pt x="24" y="44"/>
                  </a:cubicBezTo>
                  <a:cubicBezTo>
                    <a:pt x="25" y="44"/>
                    <a:pt x="26" y="44"/>
                    <a:pt x="27" y="44"/>
                  </a:cubicBezTo>
                  <a:cubicBezTo>
                    <a:pt x="28" y="44"/>
                    <a:pt x="29" y="43"/>
                    <a:pt x="31"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2" name="组合 391">
            <a:extLst>
              <a:ext uri="{FF2B5EF4-FFF2-40B4-BE49-F238E27FC236}">
                <a16:creationId xmlns:a16="http://schemas.microsoft.com/office/drawing/2014/main" xmlns="" id="{41F47ABB-DFED-4D05-960A-B65A04A4D51C}"/>
              </a:ext>
            </a:extLst>
          </p:cNvPr>
          <p:cNvGrpSpPr/>
          <p:nvPr/>
        </p:nvGrpSpPr>
        <p:grpSpPr>
          <a:xfrm>
            <a:off x="5060987" y="1524919"/>
            <a:ext cx="3731401" cy="3781961"/>
            <a:chOff x="4337050" y="1651000"/>
            <a:chExt cx="3514726" cy="3562351"/>
          </a:xfrm>
        </p:grpSpPr>
        <p:sp>
          <p:nvSpPr>
            <p:cNvPr id="452" name="Line 225">
              <a:extLst>
                <a:ext uri="{FF2B5EF4-FFF2-40B4-BE49-F238E27FC236}">
                  <a16:creationId xmlns:a16="http://schemas.microsoft.com/office/drawing/2014/main" xmlns="" id="{37B3FF0B-CC55-4245-A023-BF9D9C97F697}"/>
                </a:ext>
              </a:extLst>
            </p:cNvPr>
            <p:cNvSpPr>
              <a:spLocks noChangeShapeType="1"/>
            </p:cNvSpPr>
            <p:nvPr/>
          </p:nvSpPr>
          <p:spPr bwMode="auto">
            <a:xfrm flipH="1">
              <a:off x="4511675" y="2112963"/>
              <a:ext cx="284163" cy="669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Line 226">
              <a:extLst>
                <a:ext uri="{FF2B5EF4-FFF2-40B4-BE49-F238E27FC236}">
                  <a16:creationId xmlns:a16="http://schemas.microsoft.com/office/drawing/2014/main" xmlns="" id="{FDED719A-2FF8-4FBC-AE05-30F4A3888347}"/>
                </a:ext>
              </a:extLst>
            </p:cNvPr>
            <p:cNvSpPr>
              <a:spLocks noChangeShapeType="1"/>
            </p:cNvSpPr>
            <p:nvPr/>
          </p:nvSpPr>
          <p:spPr bwMode="auto">
            <a:xfrm flipV="1">
              <a:off x="4511675" y="2620963"/>
              <a:ext cx="568325" cy="161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Line 227">
              <a:extLst>
                <a:ext uri="{FF2B5EF4-FFF2-40B4-BE49-F238E27FC236}">
                  <a16:creationId xmlns:a16="http://schemas.microsoft.com/office/drawing/2014/main" xmlns="" id="{DEEFB5B8-B2FA-4D7F-8BB6-3BC181A6376A}"/>
                </a:ext>
              </a:extLst>
            </p:cNvPr>
            <p:cNvSpPr>
              <a:spLocks noChangeShapeType="1"/>
            </p:cNvSpPr>
            <p:nvPr/>
          </p:nvSpPr>
          <p:spPr bwMode="auto">
            <a:xfrm flipV="1">
              <a:off x="5080000" y="1855788"/>
              <a:ext cx="268288" cy="7747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Line 228">
              <a:extLst>
                <a:ext uri="{FF2B5EF4-FFF2-40B4-BE49-F238E27FC236}">
                  <a16:creationId xmlns:a16="http://schemas.microsoft.com/office/drawing/2014/main" xmlns="" id="{39D082C7-DD41-4880-B267-584178CA7FCF}"/>
                </a:ext>
              </a:extLst>
            </p:cNvPr>
            <p:cNvSpPr>
              <a:spLocks noChangeShapeType="1"/>
            </p:cNvSpPr>
            <p:nvPr/>
          </p:nvSpPr>
          <p:spPr bwMode="auto">
            <a:xfrm>
              <a:off x="4789488" y="2128838"/>
              <a:ext cx="720725" cy="31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Line 229">
              <a:extLst>
                <a:ext uri="{FF2B5EF4-FFF2-40B4-BE49-F238E27FC236}">
                  <a16:creationId xmlns:a16="http://schemas.microsoft.com/office/drawing/2014/main" xmlns="" id="{AB5EDC4E-50B7-45C9-ADED-D995E23A4DF6}"/>
                </a:ext>
              </a:extLst>
            </p:cNvPr>
            <p:cNvSpPr>
              <a:spLocks noChangeShapeType="1"/>
            </p:cNvSpPr>
            <p:nvPr/>
          </p:nvSpPr>
          <p:spPr bwMode="auto">
            <a:xfrm flipV="1">
              <a:off x="5510213" y="1657350"/>
              <a:ext cx="504825"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Line 230">
              <a:extLst>
                <a:ext uri="{FF2B5EF4-FFF2-40B4-BE49-F238E27FC236}">
                  <a16:creationId xmlns:a16="http://schemas.microsoft.com/office/drawing/2014/main" xmlns="" id="{F5C20EF0-F446-410F-BCB9-7F6815E3AD7D}"/>
                </a:ext>
              </a:extLst>
            </p:cNvPr>
            <p:cNvSpPr>
              <a:spLocks noChangeShapeType="1"/>
            </p:cNvSpPr>
            <p:nvPr/>
          </p:nvSpPr>
          <p:spPr bwMode="auto">
            <a:xfrm>
              <a:off x="6008688" y="1657350"/>
              <a:ext cx="611188" cy="3238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Line 231">
              <a:extLst>
                <a:ext uri="{FF2B5EF4-FFF2-40B4-BE49-F238E27FC236}">
                  <a16:creationId xmlns:a16="http://schemas.microsoft.com/office/drawing/2014/main" xmlns="" id="{49BB0913-260F-4FF6-8504-4B3BFB00FD63}"/>
                </a:ext>
              </a:extLst>
            </p:cNvPr>
            <p:cNvSpPr>
              <a:spLocks noChangeShapeType="1"/>
            </p:cNvSpPr>
            <p:nvPr/>
          </p:nvSpPr>
          <p:spPr bwMode="auto">
            <a:xfrm>
              <a:off x="6619875" y="1981200"/>
              <a:ext cx="366713" cy="3857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Line 232">
              <a:extLst>
                <a:ext uri="{FF2B5EF4-FFF2-40B4-BE49-F238E27FC236}">
                  <a16:creationId xmlns:a16="http://schemas.microsoft.com/office/drawing/2014/main" xmlns="" id="{7C064390-B6DF-4327-8011-9989D3C0FFFA}"/>
                </a:ext>
              </a:extLst>
            </p:cNvPr>
            <p:cNvSpPr>
              <a:spLocks noChangeShapeType="1"/>
            </p:cNvSpPr>
            <p:nvPr/>
          </p:nvSpPr>
          <p:spPr bwMode="auto">
            <a:xfrm flipV="1">
              <a:off x="6986588" y="2146300"/>
              <a:ext cx="474663" cy="220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Line 233">
              <a:extLst>
                <a:ext uri="{FF2B5EF4-FFF2-40B4-BE49-F238E27FC236}">
                  <a16:creationId xmlns:a16="http://schemas.microsoft.com/office/drawing/2014/main" xmlns="" id="{59390DDE-9610-4102-A2BF-273DA4D4856B}"/>
                </a:ext>
              </a:extLst>
            </p:cNvPr>
            <p:cNvSpPr>
              <a:spLocks noChangeShapeType="1"/>
            </p:cNvSpPr>
            <p:nvPr/>
          </p:nvSpPr>
          <p:spPr bwMode="auto">
            <a:xfrm flipH="1">
              <a:off x="7335838" y="2139950"/>
              <a:ext cx="131763" cy="5238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Line 234">
              <a:extLst>
                <a:ext uri="{FF2B5EF4-FFF2-40B4-BE49-F238E27FC236}">
                  <a16:creationId xmlns:a16="http://schemas.microsoft.com/office/drawing/2014/main" xmlns="" id="{4EB40E81-C072-4C6D-990B-163A0F583E92}"/>
                </a:ext>
              </a:extLst>
            </p:cNvPr>
            <p:cNvSpPr>
              <a:spLocks noChangeShapeType="1"/>
            </p:cNvSpPr>
            <p:nvPr/>
          </p:nvSpPr>
          <p:spPr bwMode="auto">
            <a:xfrm>
              <a:off x="7335838" y="2663825"/>
              <a:ext cx="515938"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Line 235">
              <a:extLst>
                <a:ext uri="{FF2B5EF4-FFF2-40B4-BE49-F238E27FC236}">
                  <a16:creationId xmlns:a16="http://schemas.microsoft.com/office/drawing/2014/main" xmlns="" id="{2CC4D0EF-ECC4-4660-85A6-5679FB627004}"/>
                </a:ext>
              </a:extLst>
            </p:cNvPr>
            <p:cNvSpPr>
              <a:spLocks noChangeShapeType="1"/>
            </p:cNvSpPr>
            <p:nvPr/>
          </p:nvSpPr>
          <p:spPr bwMode="auto">
            <a:xfrm flipH="1">
              <a:off x="7256463" y="3138488"/>
              <a:ext cx="59531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Line 236">
              <a:extLst>
                <a:ext uri="{FF2B5EF4-FFF2-40B4-BE49-F238E27FC236}">
                  <a16:creationId xmlns:a16="http://schemas.microsoft.com/office/drawing/2014/main" xmlns="" id="{A603FC97-5C64-4B45-AC66-B7C2905658A0}"/>
                </a:ext>
              </a:extLst>
            </p:cNvPr>
            <p:cNvSpPr>
              <a:spLocks noChangeShapeType="1"/>
            </p:cNvSpPr>
            <p:nvPr/>
          </p:nvSpPr>
          <p:spPr bwMode="auto">
            <a:xfrm>
              <a:off x="7256463" y="3530600"/>
              <a:ext cx="357188" cy="4826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Line 237">
              <a:extLst>
                <a:ext uri="{FF2B5EF4-FFF2-40B4-BE49-F238E27FC236}">
                  <a16:creationId xmlns:a16="http://schemas.microsoft.com/office/drawing/2014/main" xmlns="" id="{83E19362-5E27-41EE-BF74-C1735127B395}"/>
                </a:ext>
              </a:extLst>
            </p:cNvPr>
            <p:cNvSpPr>
              <a:spLocks noChangeShapeType="1"/>
            </p:cNvSpPr>
            <p:nvPr/>
          </p:nvSpPr>
          <p:spPr bwMode="auto">
            <a:xfrm flipH="1">
              <a:off x="7188200" y="4000500"/>
              <a:ext cx="422275" cy="242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Line 238">
              <a:extLst>
                <a:ext uri="{FF2B5EF4-FFF2-40B4-BE49-F238E27FC236}">
                  <a16:creationId xmlns:a16="http://schemas.microsoft.com/office/drawing/2014/main" xmlns="" id="{8A30B08D-F28F-4183-B0F5-7A8C9404F98A}"/>
                </a:ext>
              </a:extLst>
            </p:cNvPr>
            <p:cNvSpPr>
              <a:spLocks noChangeShapeType="1"/>
            </p:cNvSpPr>
            <p:nvPr/>
          </p:nvSpPr>
          <p:spPr bwMode="auto">
            <a:xfrm flipH="1">
              <a:off x="7029450" y="4243388"/>
              <a:ext cx="158750" cy="5048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Line 239">
              <a:extLst>
                <a:ext uri="{FF2B5EF4-FFF2-40B4-BE49-F238E27FC236}">
                  <a16:creationId xmlns:a16="http://schemas.microsoft.com/office/drawing/2014/main" xmlns="" id="{F560BD46-68AF-4BFF-84E0-6850EDA50891}"/>
                </a:ext>
              </a:extLst>
            </p:cNvPr>
            <p:cNvSpPr>
              <a:spLocks noChangeShapeType="1"/>
            </p:cNvSpPr>
            <p:nvPr/>
          </p:nvSpPr>
          <p:spPr bwMode="auto">
            <a:xfrm flipH="1" flipV="1">
              <a:off x="6318250" y="4711700"/>
              <a:ext cx="711200"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Line 240">
              <a:extLst>
                <a:ext uri="{FF2B5EF4-FFF2-40B4-BE49-F238E27FC236}">
                  <a16:creationId xmlns:a16="http://schemas.microsoft.com/office/drawing/2014/main" xmlns="" id="{BFD76770-D88C-43A4-8BEF-529B8D86C98F}"/>
                </a:ext>
              </a:extLst>
            </p:cNvPr>
            <p:cNvSpPr>
              <a:spLocks noChangeShapeType="1"/>
            </p:cNvSpPr>
            <p:nvPr/>
          </p:nvSpPr>
          <p:spPr bwMode="auto">
            <a:xfrm flipH="1">
              <a:off x="5734050" y="4708525"/>
              <a:ext cx="584200" cy="2714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Line 241">
              <a:extLst>
                <a:ext uri="{FF2B5EF4-FFF2-40B4-BE49-F238E27FC236}">
                  <a16:creationId xmlns:a16="http://schemas.microsoft.com/office/drawing/2014/main" xmlns="" id="{5A84067E-F200-425E-A3FE-BE54463D1241}"/>
                </a:ext>
              </a:extLst>
            </p:cNvPr>
            <p:cNvSpPr>
              <a:spLocks noChangeShapeType="1"/>
            </p:cNvSpPr>
            <p:nvPr/>
          </p:nvSpPr>
          <p:spPr bwMode="auto">
            <a:xfrm flipH="1" flipV="1">
              <a:off x="5400675" y="4629150"/>
              <a:ext cx="333375" cy="3508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Line 242">
              <a:extLst>
                <a:ext uri="{FF2B5EF4-FFF2-40B4-BE49-F238E27FC236}">
                  <a16:creationId xmlns:a16="http://schemas.microsoft.com/office/drawing/2014/main" xmlns="" id="{22363005-2D91-4130-8A9E-BE95FDF5D800}"/>
                </a:ext>
              </a:extLst>
            </p:cNvPr>
            <p:cNvSpPr>
              <a:spLocks noChangeShapeType="1"/>
            </p:cNvSpPr>
            <p:nvPr/>
          </p:nvSpPr>
          <p:spPr bwMode="auto">
            <a:xfrm flipH="1">
              <a:off x="4795838" y="4619625"/>
              <a:ext cx="620713" cy="984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Line 243">
              <a:extLst>
                <a:ext uri="{FF2B5EF4-FFF2-40B4-BE49-F238E27FC236}">
                  <a16:creationId xmlns:a16="http://schemas.microsoft.com/office/drawing/2014/main" xmlns="" id="{EB79B7CC-89CC-408E-A6A7-FB3C51F07C6A}"/>
                </a:ext>
              </a:extLst>
            </p:cNvPr>
            <p:cNvSpPr>
              <a:spLocks noChangeShapeType="1"/>
            </p:cNvSpPr>
            <p:nvPr/>
          </p:nvSpPr>
          <p:spPr bwMode="auto">
            <a:xfrm flipH="1" flipV="1">
              <a:off x="4789488" y="4059238"/>
              <a:ext cx="6350" cy="6588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Line 244">
              <a:extLst>
                <a:ext uri="{FF2B5EF4-FFF2-40B4-BE49-F238E27FC236}">
                  <a16:creationId xmlns:a16="http://schemas.microsoft.com/office/drawing/2014/main" xmlns="" id="{0B7EBDE7-38F0-43DB-BB52-3805B59875A4}"/>
                </a:ext>
              </a:extLst>
            </p:cNvPr>
            <p:cNvSpPr>
              <a:spLocks noChangeShapeType="1"/>
            </p:cNvSpPr>
            <p:nvPr/>
          </p:nvSpPr>
          <p:spPr bwMode="auto">
            <a:xfrm flipH="1" flipV="1">
              <a:off x="4389438" y="3824288"/>
              <a:ext cx="400050" cy="2349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Line 245">
              <a:extLst>
                <a:ext uri="{FF2B5EF4-FFF2-40B4-BE49-F238E27FC236}">
                  <a16:creationId xmlns:a16="http://schemas.microsoft.com/office/drawing/2014/main" xmlns="" id="{AE8BE10D-5B2E-408E-BCEB-CF8F7F2F09A1}"/>
                </a:ext>
              </a:extLst>
            </p:cNvPr>
            <p:cNvSpPr>
              <a:spLocks noChangeShapeType="1"/>
            </p:cNvSpPr>
            <p:nvPr/>
          </p:nvSpPr>
          <p:spPr bwMode="auto">
            <a:xfrm flipV="1">
              <a:off x="4389438" y="3276600"/>
              <a:ext cx="293688" cy="5476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Line 246">
              <a:extLst>
                <a:ext uri="{FF2B5EF4-FFF2-40B4-BE49-F238E27FC236}">
                  <a16:creationId xmlns:a16="http://schemas.microsoft.com/office/drawing/2014/main" xmlns="" id="{0DDFCCC9-DF55-4906-8869-43005EDA5F6A}"/>
                </a:ext>
              </a:extLst>
            </p:cNvPr>
            <p:cNvSpPr>
              <a:spLocks noChangeShapeType="1"/>
            </p:cNvSpPr>
            <p:nvPr/>
          </p:nvSpPr>
          <p:spPr bwMode="auto">
            <a:xfrm flipH="1" flipV="1">
              <a:off x="4511675" y="2782888"/>
              <a:ext cx="171450" cy="4937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Line 247">
              <a:extLst>
                <a:ext uri="{FF2B5EF4-FFF2-40B4-BE49-F238E27FC236}">
                  <a16:creationId xmlns:a16="http://schemas.microsoft.com/office/drawing/2014/main" xmlns="" id="{CC175137-4915-402D-BDA0-8C9B37B6C9CA}"/>
                </a:ext>
              </a:extLst>
            </p:cNvPr>
            <p:cNvSpPr>
              <a:spLocks noChangeShapeType="1"/>
            </p:cNvSpPr>
            <p:nvPr/>
          </p:nvSpPr>
          <p:spPr bwMode="auto">
            <a:xfrm flipH="1">
              <a:off x="4443413" y="2630488"/>
              <a:ext cx="636588" cy="633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Line 248">
              <a:extLst>
                <a:ext uri="{FF2B5EF4-FFF2-40B4-BE49-F238E27FC236}">
                  <a16:creationId xmlns:a16="http://schemas.microsoft.com/office/drawing/2014/main" xmlns="" id="{DC5B4003-0982-4FB7-9DD7-03D52CFE6746}"/>
                </a:ext>
              </a:extLst>
            </p:cNvPr>
            <p:cNvSpPr>
              <a:spLocks noChangeShapeType="1"/>
            </p:cNvSpPr>
            <p:nvPr/>
          </p:nvSpPr>
          <p:spPr bwMode="auto">
            <a:xfrm>
              <a:off x="4443413" y="3263900"/>
              <a:ext cx="30956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Line 249">
              <a:extLst>
                <a:ext uri="{FF2B5EF4-FFF2-40B4-BE49-F238E27FC236}">
                  <a16:creationId xmlns:a16="http://schemas.microsoft.com/office/drawing/2014/main" xmlns="" id="{27FC1F1B-34F3-4C6C-A163-6405DAC933BE}"/>
                </a:ext>
              </a:extLst>
            </p:cNvPr>
            <p:cNvSpPr>
              <a:spLocks noChangeShapeType="1"/>
            </p:cNvSpPr>
            <p:nvPr/>
          </p:nvSpPr>
          <p:spPr bwMode="auto">
            <a:xfrm flipH="1">
              <a:off x="4489450" y="3656013"/>
              <a:ext cx="263525" cy="4460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Line 250">
              <a:extLst>
                <a:ext uri="{FF2B5EF4-FFF2-40B4-BE49-F238E27FC236}">
                  <a16:creationId xmlns:a16="http://schemas.microsoft.com/office/drawing/2014/main" xmlns="" id="{5FD7E4C0-9DB9-44CC-ABD3-1A081EEE2315}"/>
                </a:ext>
              </a:extLst>
            </p:cNvPr>
            <p:cNvSpPr>
              <a:spLocks noChangeShapeType="1"/>
            </p:cNvSpPr>
            <p:nvPr/>
          </p:nvSpPr>
          <p:spPr bwMode="auto">
            <a:xfrm>
              <a:off x="4492625" y="4086225"/>
              <a:ext cx="627063" cy="19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Line 251">
              <a:extLst>
                <a:ext uri="{FF2B5EF4-FFF2-40B4-BE49-F238E27FC236}">
                  <a16:creationId xmlns:a16="http://schemas.microsoft.com/office/drawing/2014/main" xmlns="" id="{ED5CA322-7D2E-48CB-A273-FA3A3A5F75C9}"/>
                </a:ext>
              </a:extLst>
            </p:cNvPr>
            <p:cNvSpPr>
              <a:spLocks noChangeShapeType="1"/>
            </p:cNvSpPr>
            <p:nvPr/>
          </p:nvSpPr>
          <p:spPr bwMode="auto">
            <a:xfrm>
              <a:off x="5119688" y="4105275"/>
              <a:ext cx="409575" cy="7715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Line 252">
              <a:extLst>
                <a:ext uri="{FF2B5EF4-FFF2-40B4-BE49-F238E27FC236}">
                  <a16:creationId xmlns:a16="http://schemas.microsoft.com/office/drawing/2014/main" xmlns="" id="{706B60C0-E578-4D24-88DB-E9919DE899FF}"/>
                </a:ext>
              </a:extLst>
            </p:cNvPr>
            <p:cNvSpPr>
              <a:spLocks noChangeShapeType="1"/>
            </p:cNvSpPr>
            <p:nvPr/>
          </p:nvSpPr>
          <p:spPr bwMode="auto">
            <a:xfrm flipV="1">
              <a:off x="5532438" y="4718050"/>
              <a:ext cx="274638" cy="1587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Line 253">
              <a:extLst>
                <a:ext uri="{FF2B5EF4-FFF2-40B4-BE49-F238E27FC236}">
                  <a16:creationId xmlns:a16="http://schemas.microsoft.com/office/drawing/2014/main" xmlns="" id="{955EF1D4-0EE8-4EF2-893C-8D750F096C5D}"/>
                </a:ext>
              </a:extLst>
            </p:cNvPr>
            <p:cNvSpPr>
              <a:spLocks noChangeShapeType="1"/>
            </p:cNvSpPr>
            <p:nvPr/>
          </p:nvSpPr>
          <p:spPr bwMode="auto">
            <a:xfrm>
              <a:off x="5803900" y="4718050"/>
              <a:ext cx="425450"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Line 254">
              <a:extLst>
                <a:ext uri="{FF2B5EF4-FFF2-40B4-BE49-F238E27FC236}">
                  <a16:creationId xmlns:a16="http://schemas.microsoft.com/office/drawing/2014/main" xmlns="" id="{4BB86E80-6C1A-4659-8C73-2D2EB254EDCF}"/>
                </a:ext>
              </a:extLst>
            </p:cNvPr>
            <p:cNvSpPr>
              <a:spLocks noChangeShapeType="1"/>
            </p:cNvSpPr>
            <p:nvPr/>
          </p:nvSpPr>
          <p:spPr bwMode="auto">
            <a:xfrm flipV="1">
              <a:off x="6226175" y="4518025"/>
              <a:ext cx="293688" cy="5143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Line 255">
              <a:extLst>
                <a:ext uri="{FF2B5EF4-FFF2-40B4-BE49-F238E27FC236}">
                  <a16:creationId xmlns:a16="http://schemas.microsoft.com/office/drawing/2014/main" xmlns="" id="{763A23DE-9921-435E-BE84-0CD92367D680}"/>
                </a:ext>
              </a:extLst>
            </p:cNvPr>
            <p:cNvSpPr>
              <a:spLocks noChangeShapeType="1"/>
            </p:cNvSpPr>
            <p:nvPr/>
          </p:nvSpPr>
          <p:spPr bwMode="auto">
            <a:xfrm>
              <a:off x="6519863" y="4521200"/>
              <a:ext cx="577850" cy="1651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Line 256">
              <a:extLst>
                <a:ext uri="{FF2B5EF4-FFF2-40B4-BE49-F238E27FC236}">
                  <a16:creationId xmlns:a16="http://schemas.microsoft.com/office/drawing/2014/main" xmlns="" id="{45F90CC0-18EC-4C20-B63F-0CEC82C7718F}"/>
                </a:ext>
              </a:extLst>
            </p:cNvPr>
            <p:cNvSpPr>
              <a:spLocks noChangeShapeType="1"/>
            </p:cNvSpPr>
            <p:nvPr/>
          </p:nvSpPr>
          <p:spPr bwMode="auto">
            <a:xfrm flipV="1">
              <a:off x="7097713" y="4117975"/>
              <a:ext cx="204788" cy="568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Line 257">
              <a:extLst>
                <a:ext uri="{FF2B5EF4-FFF2-40B4-BE49-F238E27FC236}">
                  <a16:creationId xmlns:a16="http://schemas.microsoft.com/office/drawing/2014/main" xmlns="" id="{3802E8DF-B3DA-4A8C-9FC7-2558D5BC2BAC}"/>
                </a:ext>
              </a:extLst>
            </p:cNvPr>
            <p:cNvSpPr>
              <a:spLocks noChangeShapeType="1"/>
            </p:cNvSpPr>
            <p:nvPr/>
          </p:nvSpPr>
          <p:spPr bwMode="auto">
            <a:xfrm flipV="1">
              <a:off x="7302500" y="3795713"/>
              <a:ext cx="357188" cy="3222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Line 258">
              <a:extLst>
                <a:ext uri="{FF2B5EF4-FFF2-40B4-BE49-F238E27FC236}">
                  <a16:creationId xmlns:a16="http://schemas.microsoft.com/office/drawing/2014/main" xmlns="" id="{19776238-AE07-451A-A27A-C87E4B4729A7}"/>
                </a:ext>
              </a:extLst>
            </p:cNvPr>
            <p:cNvSpPr>
              <a:spLocks noChangeShapeType="1"/>
            </p:cNvSpPr>
            <p:nvPr/>
          </p:nvSpPr>
          <p:spPr bwMode="auto">
            <a:xfrm flipH="1" flipV="1">
              <a:off x="7412038" y="3300413"/>
              <a:ext cx="247650" cy="4953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Line 259">
              <a:extLst>
                <a:ext uri="{FF2B5EF4-FFF2-40B4-BE49-F238E27FC236}">
                  <a16:creationId xmlns:a16="http://schemas.microsoft.com/office/drawing/2014/main" xmlns="" id="{FF56288E-303C-4A3C-ACE5-419EB47C1746}"/>
                </a:ext>
              </a:extLst>
            </p:cNvPr>
            <p:cNvSpPr>
              <a:spLocks noChangeShapeType="1"/>
            </p:cNvSpPr>
            <p:nvPr/>
          </p:nvSpPr>
          <p:spPr bwMode="auto">
            <a:xfrm flipV="1">
              <a:off x="7412038" y="2587625"/>
              <a:ext cx="287338" cy="712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Line 260">
              <a:extLst>
                <a:ext uri="{FF2B5EF4-FFF2-40B4-BE49-F238E27FC236}">
                  <a16:creationId xmlns:a16="http://schemas.microsoft.com/office/drawing/2014/main" xmlns="" id="{73E99F37-4871-40CF-96AD-97CD4F27C40C}"/>
                </a:ext>
              </a:extLst>
            </p:cNvPr>
            <p:cNvSpPr>
              <a:spLocks noChangeShapeType="1"/>
            </p:cNvSpPr>
            <p:nvPr/>
          </p:nvSpPr>
          <p:spPr bwMode="auto">
            <a:xfrm flipH="1" flipV="1">
              <a:off x="7316788" y="2551113"/>
              <a:ext cx="382588"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Line 261">
              <a:extLst>
                <a:ext uri="{FF2B5EF4-FFF2-40B4-BE49-F238E27FC236}">
                  <a16:creationId xmlns:a16="http://schemas.microsoft.com/office/drawing/2014/main" xmlns="" id="{7B8A7C4A-D8D2-446C-B417-C9467848FB80}"/>
                </a:ext>
              </a:extLst>
            </p:cNvPr>
            <p:cNvSpPr>
              <a:spLocks noChangeShapeType="1"/>
            </p:cNvSpPr>
            <p:nvPr/>
          </p:nvSpPr>
          <p:spPr bwMode="auto">
            <a:xfrm flipH="1" flipV="1">
              <a:off x="7259638" y="1997075"/>
              <a:ext cx="57150" cy="5540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Line 262">
              <a:extLst>
                <a:ext uri="{FF2B5EF4-FFF2-40B4-BE49-F238E27FC236}">
                  <a16:creationId xmlns:a16="http://schemas.microsoft.com/office/drawing/2014/main" xmlns="" id="{7A9CA8EB-F651-4833-BCD1-FFBF3C5C627B}"/>
                </a:ext>
              </a:extLst>
            </p:cNvPr>
            <p:cNvSpPr>
              <a:spLocks noChangeShapeType="1"/>
            </p:cNvSpPr>
            <p:nvPr/>
          </p:nvSpPr>
          <p:spPr bwMode="auto">
            <a:xfrm flipH="1">
              <a:off x="6623050" y="1997075"/>
              <a:ext cx="636588" cy="155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Line 263">
              <a:extLst>
                <a:ext uri="{FF2B5EF4-FFF2-40B4-BE49-F238E27FC236}">
                  <a16:creationId xmlns:a16="http://schemas.microsoft.com/office/drawing/2014/main" xmlns="" id="{D30A4CB6-2FA8-4971-987F-ED0CBAFBB448}"/>
                </a:ext>
              </a:extLst>
            </p:cNvPr>
            <p:cNvSpPr>
              <a:spLocks noChangeShapeType="1"/>
            </p:cNvSpPr>
            <p:nvPr/>
          </p:nvSpPr>
          <p:spPr bwMode="auto">
            <a:xfrm flipH="1" flipV="1">
              <a:off x="6365875" y="1668463"/>
              <a:ext cx="266700" cy="4873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Line 264">
              <a:extLst>
                <a:ext uri="{FF2B5EF4-FFF2-40B4-BE49-F238E27FC236}">
                  <a16:creationId xmlns:a16="http://schemas.microsoft.com/office/drawing/2014/main" xmlns="" id="{FF54A9D2-5870-42D6-A3CA-4D07B5ACE684}"/>
                </a:ext>
              </a:extLst>
            </p:cNvPr>
            <p:cNvSpPr>
              <a:spLocks noChangeShapeType="1"/>
            </p:cNvSpPr>
            <p:nvPr/>
          </p:nvSpPr>
          <p:spPr bwMode="auto">
            <a:xfrm flipH="1">
              <a:off x="5908675" y="1668463"/>
              <a:ext cx="457200" cy="282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Line 265">
              <a:extLst>
                <a:ext uri="{FF2B5EF4-FFF2-40B4-BE49-F238E27FC236}">
                  <a16:creationId xmlns:a16="http://schemas.microsoft.com/office/drawing/2014/main" xmlns="" id="{913C37EB-2FD6-4278-B8F2-068F106800C0}"/>
                </a:ext>
              </a:extLst>
            </p:cNvPr>
            <p:cNvSpPr>
              <a:spLocks noChangeShapeType="1"/>
            </p:cNvSpPr>
            <p:nvPr/>
          </p:nvSpPr>
          <p:spPr bwMode="auto">
            <a:xfrm flipH="1" flipV="1">
              <a:off x="5348288" y="1855788"/>
              <a:ext cx="560388" cy="952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Line 266">
              <a:extLst>
                <a:ext uri="{FF2B5EF4-FFF2-40B4-BE49-F238E27FC236}">
                  <a16:creationId xmlns:a16="http://schemas.microsoft.com/office/drawing/2014/main" xmlns="" id="{629C5D1C-ABF8-4C46-AC88-0C1DA95C2F2A}"/>
                </a:ext>
              </a:extLst>
            </p:cNvPr>
            <p:cNvSpPr>
              <a:spLocks noChangeShapeType="1"/>
            </p:cNvSpPr>
            <p:nvPr/>
          </p:nvSpPr>
          <p:spPr bwMode="auto">
            <a:xfrm flipV="1">
              <a:off x="4832350" y="2125663"/>
              <a:ext cx="409575"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Line 267">
              <a:extLst>
                <a:ext uri="{FF2B5EF4-FFF2-40B4-BE49-F238E27FC236}">
                  <a16:creationId xmlns:a16="http://schemas.microsoft.com/office/drawing/2014/main" xmlns="" id="{ADB832DB-8B73-4ADE-AF21-8B00E7CAFA13}"/>
                </a:ext>
              </a:extLst>
            </p:cNvPr>
            <p:cNvSpPr>
              <a:spLocks noChangeShapeType="1"/>
            </p:cNvSpPr>
            <p:nvPr/>
          </p:nvSpPr>
          <p:spPr bwMode="auto">
            <a:xfrm flipH="1" flipV="1">
              <a:off x="4789488" y="2128838"/>
              <a:ext cx="42863" cy="314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Line 268">
              <a:extLst>
                <a:ext uri="{FF2B5EF4-FFF2-40B4-BE49-F238E27FC236}">
                  <a16:creationId xmlns:a16="http://schemas.microsoft.com/office/drawing/2014/main" xmlns="" id="{A460E5AD-0E8A-450B-B65A-00B52ED5B1C1}"/>
                </a:ext>
              </a:extLst>
            </p:cNvPr>
            <p:cNvSpPr>
              <a:spLocks noChangeShapeType="1"/>
            </p:cNvSpPr>
            <p:nvPr/>
          </p:nvSpPr>
          <p:spPr bwMode="auto">
            <a:xfrm flipV="1">
              <a:off x="5348288" y="1651000"/>
              <a:ext cx="263525" cy="204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Line 269">
              <a:extLst>
                <a:ext uri="{FF2B5EF4-FFF2-40B4-BE49-F238E27FC236}">
                  <a16:creationId xmlns:a16="http://schemas.microsoft.com/office/drawing/2014/main" xmlns="" id="{AF4BE0D4-8F2D-4277-AF00-B5F551FBA389}"/>
                </a:ext>
              </a:extLst>
            </p:cNvPr>
            <p:cNvSpPr>
              <a:spLocks noChangeShapeType="1"/>
            </p:cNvSpPr>
            <p:nvPr/>
          </p:nvSpPr>
          <p:spPr bwMode="auto">
            <a:xfrm flipH="1" flipV="1">
              <a:off x="5611813" y="1651000"/>
              <a:ext cx="182563" cy="400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Line 270">
              <a:extLst>
                <a:ext uri="{FF2B5EF4-FFF2-40B4-BE49-F238E27FC236}">
                  <a16:creationId xmlns:a16="http://schemas.microsoft.com/office/drawing/2014/main" xmlns="" id="{DD507347-A9E1-4AEC-B5BC-490D0092864B}"/>
                </a:ext>
              </a:extLst>
            </p:cNvPr>
            <p:cNvSpPr>
              <a:spLocks noChangeShapeType="1"/>
            </p:cNvSpPr>
            <p:nvPr/>
          </p:nvSpPr>
          <p:spPr bwMode="auto">
            <a:xfrm flipH="1">
              <a:off x="4511675" y="2443163"/>
              <a:ext cx="320675" cy="3397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Line 271">
              <a:extLst>
                <a:ext uri="{FF2B5EF4-FFF2-40B4-BE49-F238E27FC236}">
                  <a16:creationId xmlns:a16="http://schemas.microsoft.com/office/drawing/2014/main" xmlns="" id="{95F910EA-F53C-4D60-9FA7-018784907555}"/>
                </a:ext>
              </a:extLst>
            </p:cNvPr>
            <p:cNvSpPr>
              <a:spLocks noChangeShapeType="1"/>
            </p:cNvSpPr>
            <p:nvPr/>
          </p:nvSpPr>
          <p:spPr bwMode="auto">
            <a:xfrm flipH="1" flipV="1">
              <a:off x="4337050" y="3052763"/>
              <a:ext cx="274638" cy="333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Line 272">
              <a:extLst>
                <a:ext uri="{FF2B5EF4-FFF2-40B4-BE49-F238E27FC236}">
                  <a16:creationId xmlns:a16="http://schemas.microsoft.com/office/drawing/2014/main" xmlns="" id="{CEB49AFE-0CE5-42C2-9F48-AFC4BF6B2824}"/>
                </a:ext>
              </a:extLst>
            </p:cNvPr>
            <p:cNvSpPr>
              <a:spLocks noChangeShapeType="1"/>
            </p:cNvSpPr>
            <p:nvPr/>
          </p:nvSpPr>
          <p:spPr bwMode="auto">
            <a:xfrm>
              <a:off x="4337050" y="3052763"/>
              <a:ext cx="106363" cy="2111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Line 273">
              <a:extLst>
                <a:ext uri="{FF2B5EF4-FFF2-40B4-BE49-F238E27FC236}">
                  <a16:creationId xmlns:a16="http://schemas.microsoft.com/office/drawing/2014/main" xmlns="" id="{2D9FEA22-BD81-4483-8A76-651C90FA8937}"/>
                </a:ext>
              </a:extLst>
            </p:cNvPr>
            <p:cNvSpPr>
              <a:spLocks noChangeShapeType="1"/>
            </p:cNvSpPr>
            <p:nvPr/>
          </p:nvSpPr>
          <p:spPr bwMode="auto">
            <a:xfrm>
              <a:off x="4489450" y="4102100"/>
              <a:ext cx="323850" cy="623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Line 274">
              <a:extLst>
                <a:ext uri="{FF2B5EF4-FFF2-40B4-BE49-F238E27FC236}">
                  <a16:creationId xmlns:a16="http://schemas.microsoft.com/office/drawing/2014/main" xmlns="" id="{07CF2388-E8D9-4D20-8A97-4A01CF48815C}"/>
                </a:ext>
              </a:extLst>
            </p:cNvPr>
            <p:cNvSpPr>
              <a:spLocks noChangeShapeType="1"/>
            </p:cNvSpPr>
            <p:nvPr/>
          </p:nvSpPr>
          <p:spPr bwMode="auto">
            <a:xfrm>
              <a:off x="5529263" y="4876800"/>
              <a:ext cx="204788" cy="103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Line 275">
              <a:extLst>
                <a:ext uri="{FF2B5EF4-FFF2-40B4-BE49-F238E27FC236}">
                  <a16:creationId xmlns:a16="http://schemas.microsoft.com/office/drawing/2014/main" xmlns="" id="{12D6E93F-9FA8-41F9-9B4E-FA2AC25087E4}"/>
                </a:ext>
              </a:extLst>
            </p:cNvPr>
            <p:cNvSpPr>
              <a:spLocks noChangeShapeType="1"/>
            </p:cNvSpPr>
            <p:nvPr/>
          </p:nvSpPr>
          <p:spPr bwMode="auto">
            <a:xfrm flipV="1">
              <a:off x="6519863" y="4243388"/>
              <a:ext cx="668338" cy="2746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Line 276">
              <a:extLst>
                <a:ext uri="{FF2B5EF4-FFF2-40B4-BE49-F238E27FC236}">
                  <a16:creationId xmlns:a16="http://schemas.microsoft.com/office/drawing/2014/main" xmlns="" id="{05D67A0E-E3A0-4369-9E35-2BACEFB6A65A}"/>
                </a:ext>
              </a:extLst>
            </p:cNvPr>
            <p:cNvSpPr>
              <a:spLocks noChangeShapeType="1"/>
            </p:cNvSpPr>
            <p:nvPr/>
          </p:nvSpPr>
          <p:spPr bwMode="auto">
            <a:xfrm flipV="1">
              <a:off x="7659688" y="3138488"/>
              <a:ext cx="192088" cy="6572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Line 277">
              <a:extLst>
                <a:ext uri="{FF2B5EF4-FFF2-40B4-BE49-F238E27FC236}">
                  <a16:creationId xmlns:a16="http://schemas.microsoft.com/office/drawing/2014/main" xmlns="" id="{28720E07-9082-46C4-B8DE-7F0954B75599}"/>
                </a:ext>
              </a:extLst>
            </p:cNvPr>
            <p:cNvSpPr>
              <a:spLocks noChangeShapeType="1"/>
            </p:cNvSpPr>
            <p:nvPr/>
          </p:nvSpPr>
          <p:spPr bwMode="auto">
            <a:xfrm>
              <a:off x="6365875" y="1668463"/>
              <a:ext cx="893763" cy="3286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Line 278">
              <a:extLst>
                <a:ext uri="{FF2B5EF4-FFF2-40B4-BE49-F238E27FC236}">
                  <a16:creationId xmlns:a16="http://schemas.microsoft.com/office/drawing/2014/main" xmlns="" id="{E8760F3C-021A-43F1-895E-0EAA0B9B7F55}"/>
                </a:ext>
              </a:extLst>
            </p:cNvPr>
            <p:cNvSpPr>
              <a:spLocks noChangeShapeType="1"/>
            </p:cNvSpPr>
            <p:nvPr/>
          </p:nvSpPr>
          <p:spPr bwMode="auto">
            <a:xfrm>
              <a:off x="6986588" y="2366963"/>
              <a:ext cx="349250" cy="2968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Line 279">
              <a:extLst>
                <a:ext uri="{FF2B5EF4-FFF2-40B4-BE49-F238E27FC236}">
                  <a16:creationId xmlns:a16="http://schemas.microsoft.com/office/drawing/2014/main" xmlns="" id="{C37D2B6E-B983-4A21-88C4-A54BD9BB370A}"/>
                </a:ext>
              </a:extLst>
            </p:cNvPr>
            <p:cNvSpPr>
              <a:spLocks noChangeShapeType="1"/>
            </p:cNvSpPr>
            <p:nvPr/>
          </p:nvSpPr>
          <p:spPr bwMode="auto">
            <a:xfrm flipV="1">
              <a:off x="5794375" y="1925638"/>
              <a:ext cx="703263" cy="125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Line 280">
              <a:extLst>
                <a:ext uri="{FF2B5EF4-FFF2-40B4-BE49-F238E27FC236}">
                  <a16:creationId xmlns:a16="http://schemas.microsoft.com/office/drawing/2014/main" xmlns="" id="{8CFDEE18-DC41-434B-8C11-413EBDDA3BBA}"/>
                </a:ext>
              </a:extLst>
            </p:cNvPr>
            <p:cNvSpPr>
              <a:spLocks noChangeShapeType="1"/>
            </p:cNvSpPr>
            <p:nvPr/>
          </p:nvSpPr>
          <p:spPr bwMode="auto">
            <a:xfrm>
              <a:off x="7699375" y="2587625"/>
              <a:ext cx="73025" cy="1984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Line 281">
              <a:extLst>
                <a:ext uri="{FF2B5EF4-FFF2-40B4-BE49-F238E27FC236}">
                  <a16:creationId xmlns:a16="http://schemas.microsoft.com/office/drawing/2014/main" xmlns="" id="{10B82D69-62DC-4126-AC7F-4200F490F58D}"/>
                </a:ext>
              </a:extLst>
            </p:cNvPr>
            <p:cNvSpPr>
              <a:spLocks noChangeShapeType="1"/>
            </p:cNvSpPr>
            <p:nvPr/>
          </p:nvSpPr>
          <p:spPr bwMode="auto">
            <a:xfrm flipH="1">
              <a:off x="7296150" y="2786063"/>
              <a:ext cx="476250" cy="2079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Line 282">
              <a:extLst>
                <a:ext uri="{FF2B5EF4-FFF2-40B4-BE49-F238E27FC236}">
                  <a16:creationId xmlns:a16="http://schemas.microsoft.com/office/drawing/2014/main" xmlns="" id="{C54F5FCD-15B0-4EE0-8BD1-E98AA2FD50E1}"/>
                </a:ext>
              </a:extLst>
            </p:cNvPr>
            <p:cNvSpPr>
              <a:spLocks noChangeShapeType="1"/>
            </p:cNvSpPr>
            <p:nvPr/>
          </p:nvSpPr>
          <p:spPr bwMode="auto">
            <a:xfrm>
              <a:off x="7296150" y="2994025"/>
              <a:ext cx="115888" cy="3063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Line 283">
              <a:extLst>
                <a:ext uri="{FF2B5EF4-FFF2-40B4-BE49-F238E27FC236}">
                  <a16:creationId xmlns:a16="http://schemas.microsoft.com/office/drawing/2014/main" xmlns="" id="{C817DE70-5CA4-4630-B522-30DA19CF93A2}"/>
                </a:ext>
              </a:extLst>
            </p:cNvPr>
            <p:cNvSpPr>
              <a:spLocks noChangeShapeType="1"/>
            </p:cNvSpPr>
            <p:nvPr/>
          </p:nvSpPr>
          <p:spPr bwMode="auto">
            <a:xfrm>
              <a:off x="5734050" y="4965700"/>
              <a:ext cx="492125" cy="2476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Line 284">
              <a:extLst>
                <a:ext uri="{FF2B5EF4-FFF2-40B4-BE49-F238E27FC236}">
                  <a16:creationId xmlns:a16="http://schemas.microsoft.com/office/drawing/2014/main" xmlns="" id="{EE0C0137-84A2-41B7-858F-8683B58377F7}"/>
                </a:ext>
              </a:extLst>
            </p:cNvPr>
            <p:cNvSpPr>
              <a:spLocks noChangeShapeType="1"/>
            </p:cNvSpPr>
            <p:nvPr/>
          </p:nvSpPr>
          <p:spPr bwMode="auto">
            <a:xfrm flipV="1">
              <a:off x="6226175" y="4729163"/>
              <a:ext cx="406400" cy="484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3" name="Freeform 288">
            <a:extLst>
              <a:ext uri="{FF2B5EF4-FFF2-40B4-BE49-F238E27FC236}">
                <a16:creationId xmlns:a16="http://schemas.microsoft.com/office/drawing/2014/main" xmlns="" id="{20640AD7-77B9-4B36-8E84-7BAE9BB57D79}"/>
              </a:ext>
            </a:extLst>
          </p:cNvPr>
          <p:cNvSpPr>
            <a:spLocks/>
          </p:cNvSpPr>
          <p:nvPr/>
        </p:nvSpPr>
        <p:spPr bwMode="auto">
          <a:xfrm>
            <a:off x="6518829" y="1784465"/>
            <a:ext cx="52247" cy="55618"/>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289">
            <a:extLst>
              <a:ext uri="{FF2B5EF4-FFF2-40B4-BE49-F238E27FC236}">
                <a16:creationId xmlns:a16="http://schemas.microsoft.com/office/drawing/2014/main" xmlns="" id="{CAB42FD9-14F9-47A7-AF97-D1B9851BD53D}"/>
              </a:ext>
            </a:extLst>
          </p:cNvPr>
          <p:cNvSpPr>
            <a:spLocks/>
          </p:cNvSpPr>
          <p:nvPr/>
        </p:nvSpPr>
        <p:spPr bwMode="auto">
          <a:xfrm>
            <a:off x="6272766" y="2011990"/>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3"/>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290">
            <a:extLst>
              <a:ext uri="{FF2B5EF4-FFF2-40B4-BE49-F238E27FC236}">
                <a16:creationId xmlns:a16="http://schemas.microsoft.com/office/drawing/2014/main" xmlns="" id="{45B4BAE2-F236-4DD3-9DE2-FC27D807A481}"/>
              </a:ext>
            </a:extLst>
          </p:cNvPr>
          <p:cNvSpPr>
            <a:spLocks/>
          </p:cNvSpPr>
          <p:nvPr/>
        </p:nvSpPr>
        <p:spPr bwMode="auto">
          <a:xfrm>
            <a:off x="5561541" y="2330524"/>
            <a:ext cx="52247" cy="52247"/>
          </a:xfrm>
          <a:custGeom>
            <a:avLst/>
            <a:gdLst>
              <a:gd name="T0" fmla="*/ 14 w 15"/>
              <a:gd name="T1" fmla="*/ 8 h 15"/>
              <a:gd name="T2" fmla="*/ 6 w 15"/>
              <a:gd name="T3" fmla="*/ 15 h 15"/>
              <a:gd name="T4" fmla="*/ 0 w 15"/>
              <a:gd name="T5" fmla="*/ 7 h 15"/>
              <a:gd name="T6" fmla="*/ 8 w 15"/>
              <a:gd name="T7" fmla="*/ 1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1"/>
                </a:cubicBezTo>
                <a:cubicBezTo>
                  <a:pt x="12" y="1"/>
                  <a:pt x="15" y="5"/>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291">
            <a:extLst>
              <a:ext uri="{FF2B5EF4-FFF2-40B4-BE49-F238E27FC236}">
                <a16:creationId xmlns:a16="http://schemas.microsoft.com/office/drawing/2014/main" xmlns="" id="{900ADE83-A7C9-4C01-B43A-C02CEEEED445}"/>
              </a:ext>
            </a:extLst>
          </p:cNvPr>
          <p:cNvSpPr>
            <a:spLocks/>
          </p:cNvSpPr>
          <p:nvPr/>
        </p:nvSpPr>
        <p:spPr bwMode="auto">
          <a:xfrm>
            <a:off x="5817717" y="2537824"/>
            <a:ext cx="55618" cy="52247"/>
          </a:xfrm>
          <a:custGeom>
            <a:avLst/>
            <a:gdLst>
              <a:gd name="T0" fmla="*/ 15 w 16"/>
              <a:gd name="T1" fmla="*/ 8 h 15"/>
              <a:gd name="T2" fmla="*/ 7 w 16"/>
              <a:gd name="T3" fmla="*/ 14 h 15"/>
              <a:gd name="T4" fmla="*/ 1 w 16"/>
              <a:gd name="T5" fmla="*/ 6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4"/>
                </a:cubicBezTo>
                <a:cubicBezTo>
                  <a:pt x="3" y="14"/>
                  <a:pt x="0" y="10"/>
                  <a:pt x="1" y="6"/>
                </a:cubicBezTo>
                <a:cubicBezTo>
                  <a:pt x="1" y="2"/>
                  <a:pt x="5" y="0"/>
                  <a:pt x="9" y="0"/>
                </a:cubicBezTo>
                <a:cubicBezTo>
                  <a:pt x="13" y="1"/>
                  <a:pt x="16"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292">
            <a:extLst>
              <a:ext uri="{FF2B5EF4-FFF2-40B4-BE49-F238E27FC236}">
                <a16:creationId xmlns:a16="http://schemas.microsoft.com/office/drawing/2014/main" xmlns="" id="{CCBB7AEE-723F-43BB-8F83-5DB077B30684}"/>
              </a:ext>
            </a:extLst>
          </p:cNvPr>
          <p:cNvSpPr>
            <a:spLocks/>
          </p:cNvSpPr>
          <p:nvPr/>
        </p:nvSpPr>
        <p:spPr bwMode="auto">
          <a:xfrm>
            <a:off x="5334017" y="3026580"/>
            <a:ext cx="52247" cy="53932"/>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0"/>
                </a:cubicBezTo>
                <a:cubicBezTo>
                  <a:pt x="12" y="1"/>
                  <a:pt x="15" y="5"/>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293">
            <a:extLst>
              <a:ext uri="{FF2B5EF4-FFF2-40B4-BE49-F238E27FC236}">
                <a16:creationId xmlns:a16="http://schemas.microsoft.com/office/drawing/2014/main" xmlns="" id="{060D8915-6E3B-4823-B68E-169F9E5B6EA5}"/>
              </a:ext>
            </a:extLst>
          </p:cNvPr>
          <p:cNvSpPr>
            <a:spLocks/>
          </p:cNvSpPr>
          <p:nvPr/>
        </p:nvSpPr>
        <p:spPr bwMode="auto">
          <a:xfrm>
            <a:off x="5143570" y="3208600"/>
            <a:ext cx="53932" cy="57302"/>
          </a:xfrm>
          <a:custGeom>
            <a:avLst/>
            <a:gdLst>
              <a:gd name="T0" fmla="*/ 15 w 15"/>
              <a:gd name="T1" fmla="*/ 9 h 16"/>
              <a:gd name="T2" fmla="*/ 7 w 15"/>
              <a:gd name="T3" fmla="*/ 15 h 16"/>
              <a:gd name="T4" fmla="*/ 1 w 15"/>
              <a:gd name="T5" fmla="*/ 7 h 16"/>
              <a:gd name="T6" fmla="*/ 9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294">
            <a:extLst>
              <a:ext uri="{FF2B5EF4-FFF2-40B4-BE49-F238E27FC236}">
                <a16:creationId xmlns:a16="http://schemas.microsoft.com/office/drawing/2014/main" xmlns="" id="{81AC65B7-4E5D-4AE4-8947-EC055C0637CD}"/>
              </a:ext>
            </a:extLst>
          </p:cNvPr>
          <p:cNvSpPr>
            <a:spLocks/>
          </p:cNvSpPr>
          <p:nvPr/>
        </p:nvSpPr>
        <p:spPr bwMode="auto">
          <a:xfrm>
            <a:off x="5403117" y="3227138"/>
            <a:ext cx="53932"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295">
            <a:extLst>
              <a:ext uri="{FF2B5EF4-FFF2-40B4-BE49-F238E27FC236}">
                <a16:creationId xmlns:a16="http://schemas.microsoft.com/office/drawing/2014/main" xmlns="" id="{649BE466-3D5E-4AB5-949F-0175B8C3F6F6}"/>
              </a:ext>
            </a:extLst>
          </p:cNvPr>
          <p:cNvSpPr>
            <a:spLocks/>
          </p:cNvSpPr>
          <p:nvPr/>
        </p:nvSpPr>
        <p:spPr bwMode="auto">
          <a:xfrm>
            <a:off x="5301995" y="3415899"/>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296">
            <a:extLst>
              <a:ext uri="{FF2B5EF4-FFF2-40B4-BE49-F238E27FC236}">
                <a16:creationId xmlns:a16="http://schemas.microsoft.com/office/drawing/2014/main" xmlns="" id="{CF7D6973-D465-4298-A440-BACEB9A383EF}"/>
              </a:ext>
            </a:extLst>
          </p:cNvPr>
          <p:cNvSpPr>
            <a:spLocks/>
          </p:cNvSpPr>
          <p:nvPr/>
        </p:nvSpPr>
        <p:spPr bwMode="auto">
          <a:xfrm>
            <a:off x="5087954" y="3805219"/>
            <a:ext cx="52247" cy="52247"/>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5"/>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297">
            <a:extLst>
              <a:ext uri="{FF2B5EF4-FFF2-40B4-BE49-F238E27FC236}">
                <a16:creationId xmlns:a16="http://schemas.microsoft.com/office/drawing/2014/main" xmlns="" id="{240CCA12-D706-4344-B8D6-F8B9C8A8425B}"/>
              </a:ext>
            </a:extLst>
          </p:cNvPr>
          <p:cNvSpPr>
            <a:spLocks/>
          </p:cNvSpPr>
          <p:nvPr/>
        </p:nvSpPr>
        <p:spPr bwMode="auto">
          <a:xfrm>
            <a:off x="5473902" y="3629941"/>
            <a:ext cx="52247" cy="52247"/>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298">
            <a:extLst>
              <a:ext uri="{FF2B5EF4-FFF2-40B4-BE49-F238E27FC236}">
                <a16:creationId xmlns:a16="http://schemas.microsoft.com/office/drawing/2014/main" xmlns="" id="{26356CC1-274F-4002-9AAC-C5DECC38EADF}"/>
              </a:ext>
            </a:extLst>
          </p:cNvPr>
          <p:cNvSpPr>
            <a:spLocks/>
          </p:cNvSpPr>
          <p:nvPr/>
        </p:nvSpPr>
        <p:spPr bwMode="auto">
          <a:xfrm>
            <a:off x="5298624" y="3926566"/>
            <a:ext cx="52247" cy="52247"/>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2" y="14"/>
                  <a:pt x="0" y="11"/>
                  <a:pt x="0" y="7"/>
                </a:cubicBezTo>
                <a:cubicBezTo>
                  <a:pt x="0" y="3"/>
                  <a:pt x="4" y="0"/>
                  <a:pt x="8" y="0"/>
                </a:cubicBezTo>
                <a:cubicBezTo>
                  <a:pt x="12" y="1"/>
                  <a:pt x="15" y="5"/>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299">
            <a:extLst>
              <a:ext uri="{FF2B5EF4-FFF2-40B4-BE49-F238E27FC236}">
                <a16:creationId xmlns:a16="http://schemas.microsoft.com/office/drawing/2014/main" xmlns="" id="{64BC4EB5-2A5A-40F2-BBCA-C269A4DB3F03}"/>
              </a:ext>
            </a:extLst>
          </p:cNvPr>
          <p:cNvSpPr>
            <a:spLocks/>
          </p:cNvSpPr>
          <p:nvPr/>
        </p:nvSpPr>
        <p:spPr bwMode="auto">
          <a:xfrm>
            <a:off x="5204244" y="4091731"/>
            <a:ext cx="52247" cy="52247"/>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300">
            <a:extLst>
              <a:ext uri="{FF2B5EF4-FFF2-40B4-BE49-F238E27FC236}">
                <a16:creationId xmlns:a16="http://schemas.microsoft.com/office/drawing/2014/main" xmlns="" id="{C46E0383-C3CE-4D2E-A8D4-27C9916497B6}"/>
              </a:ext>
            </a:extLst>
          </p:cNvPr>
          <p:cNvSpPr>
            <a:spLocks/>
          </p:cNvSpPr>
          <p:nvPr/>
        </p:nvSpPr>
        <p:spPr bwMode="auto">
          <a:xfrm>
            <a:off x="5516037" y="4052968"/>
            <a:ext cx="52247" cy="52247"/>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301">
            <a:extLst>
              <a:ext uri="{FF2B5EF4-FFF2-40B4-BE49-F238E27FC236}">
                <a16:creationId xmlns:a16="http://schemas.microsoft.com/office/drawing/2014/main" xmlns="" id="{9D3834CF-5B16-4B21-837B-16340748382C}"/>
              </a:ext>
            </a:extLst>
          </p:cNvPr>
          <p:cNvSpPr>
            <a:spLocks/>
          </p:cNvSpPr>
          <p:nvPr/>
        </p:nvSpPr>
        <p:spPr bwMode="auto">
          <a:xfrm>
            <a:off x="5859852" y="4105214"/>
            <a:ext cx="52247" cy="52247"/>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302">
            <a:extLst>
              <a:ext uri="{FF2B5EF4-FFF2-40B4-BE49-F238E27FC236}">
                <a16:creationId xmlns:a16="http://schemas.microsoft.com/office/drawing/2014/main" xmlns="" id="{1462D743-07CF-4A0D-92DC-7C63534BF826}"/>
              </a:ext>
            </a:extLst>
          </p:cNvPr>
          <p:cNvSpPr>
            <a:spLocks/>
          </p:cNvSpPr>
          <p:nvPr/>
        </p:nvSpPr>
        <p:spPr bwMode="auto">
          <a:xfrm>
            <a:off x="5526149" y="4749024"/>
            <a:ext cx="52247"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303">
            <a:extLst>
              <a:ext uri="{FF2B5EF4-FFF2-40B4-BE49-F238E27FC236}">
                <a16:creationId xmlns:a16="http://schemas.microsoft.com/office/drawing/2014/main" xmlns="" id="{7DD45F79-2C46-45B7-BF5A-ACD377D28FD6}"/>
              </a:ext>
            </a:extLst>
          </p:cNvPr>
          <p:cNvSpPr>
            <a:spLocks/>
          </p:cNvSpPr>
          <p:nvPr/>
        </p:nvSpPr>
        <p:spPr bwMode="auto">
          <a:xfrm>
            <a:off x="6164902" y="4654644"/>
            <a:ext cx="52247"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304">
            <a:extLst>
              <a:ext uri="{FF2B5EF4-FFF2-40B4-BE49-F238E27FC236}">
                <a16:creationId xmlns:a16="http://schemas.microsoft.com/office/drawing/2014/main" xmlns="" id="{1A839DA3-3E44-431B-85BE-0D2FA297E16C}"/>
              </a:ext>
            </a:extLst>
          </p:cNvPr>
          <p:cNvSpPr>
            <a:spLocks/>
          </p:cNvSpPr>
          <p:nvPr/>
        </p:nvSpPr>
        <p:spPr bwMode="auto">
          <a:xfrm>
            <a:off x="6594671" y="4760821"/>
            <a:ext cx="53932" cy="52247"/>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305">
            <a:extLst>
              <a:ext uri="{FF2B5EF4-FFF2-40B4-BE49-F238E27FC236}">
                <a16:creationId xmlns:a16="http://schemas.microsoft.com/office/drawing/2014/main" xmlns="" id="{6D159BF9-6C9D-4C42-B308-C80D84AABCA3}"/>
              </a:ext>
            </a:extLst>
          </p:cNvPr>
          <p:cNvSpPr>
            <a:spLocks/>
          </p:cNvSpPr>
          <p:nvPr/>
        </p:nvSpPr>
        <p:spPr bwMode="auto">
          <a:xfrm>
            <a:off x="7041293" y="5089468"/>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0"/>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306">
            <a:extLst>
              <a:ext uri="{FF2B5EF4-FFF2-40B4-BE49-F238E27FC236}">
                <a16:creationId xmlns:a16="http://schemas.microsoft.com/office/drawing/2014/main" xmlns="" id="{CA637381-2CD5-40A6-B217-9CBD61E8DDF0}"/>
              </a:ext>
            </a:extLst>
          </p:cNvPr>
          <p:cNvSpPr>
            <a:spLocks/>
          </p:cNvSpPr>
          <p:nvPr/>
        </p:nvSpPr>
        <p:spPr bwMode="auto">
          <a:xfrm>
            <a:off x="7037922" y="5274858"/>
            <a:ext cx="52247"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3"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307">
            <a:extLst>
              <a:ext uri="{FF2B5EF4-FFF2-40B4-BE49-F238E27FC236}">
                <a16:creationId xmlns:a16="http://schemas.microsoft.com/office/drawing/2014/main" xmlns="" id="{D1E71799-3436-4029-9FEF-1E0B327AE216}"/>
              </a:ext>
            </a:extLst>
          </p:cNvPr>
          <p:cNvSpPr>
            <a:spLocks/>
          </p:cNvSpPr>
          <p:nvPr/>
        </p:nvSpPr>
        <p:spPr bwMode="auto">
          <a:xfrm>
            <a:off x="7132302" y="4749024"/>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308">
            <a:extLst>
              <a:ext uri="{FF2B5EF4-FFF2-40B4-BE49-F238E27FC236}">
                <a16:creationId xmlns:a16="http://schemas.microsoft.com/office/drawing/2014/main" xmlns="" id="{2B146EF4-441C-4866-97DF-B15AC123E3CF}"/>
              </a:ext>
            </a:extLst>
          </p:cNvPr>
          <p:cNvSpPr>
            <a:spLocks/>
          </p:cNvSpPr>
          <p:nvPr/>
        </p:nvSpPr>
        <p:spPr bwMode="auto">
          <a:xfrm>
            <a:off x="7353086" y="4553522"/>
            <a:ext cx="52247" cy="52247"/>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309">
            <a:extLst>
              <a:ext uri="{FF2B5EF4-FFF2-40B4-BE49-F238E27FC236}">
                <a16:creationId xmlns:a16="http://schemas.microsoft.com/office/drawing/2014/main" xmlns="" id="{337C80E0-974A-4CED-BC1C-8E3F34E87FD1}"/>
              </a:ext>
            </a:extLst>
          </p:cNvPr>
          <p:cNvSpPr>
            <a:spLocks/>
          </p:cNvSpPr>
          <p:nvPr/>
        </p:nvSpPr>
        <p:spPr bwMode="auto">
          <a:xfrm>
            <a:off x="7963188" y="4718687"/>
            <a:ext cx="52247" cy="52247"/>
          </a:xfrm>
          <a:custGeom>
            <a:avLst/>
            <a:gdLst>
              <a:gd name="T0" fmla="*/ 14 w 15"/>
              <a:gd name="T1" fmla="*/ 8 h 15"/>
              <a:gd name="T2" fmla="*/ 7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7" y="15"/>
                </a:cubicBezTo>
                <a:cubicBezTo>
                  <a:pt x="3" y="14"/>
                  <a:pt x="0" y="11"/>
                  <a:pt x="0" y="7"/>
                </a:cubicBezTo>
                <a:cubicBezTo>
                  <a:pt x="1" y="3"/>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310">
            <a:extLst>
              <a:ext uri="{FF2B5EF4-FFF2-40B4-BE49-F238E27FC236}">
                <a16:creationId xmlns:a16="http://schemas.microsoft.com/office/drawing/2014/main" xmlns="" id="{717E4D35-C498-428E-9950-DB354E5359EC}"/>
              </a:ext>
            </a:extLst>
          </p:cNvPr>
          <p:cNvSpPr>
            <a:spLocks/>
          </p:cNvSpPr>
          <p:nvPr/>
        </p:nvSpPr>
        <p:spPr bwMode="auto">
          <a:xfrm>
            <a:off x="7892403" y="4781045"/>
            <a:ext cx="52247"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5"/>
                  <a:pt x="0" y="11"/>
                  <a:pt x="0" y="7"/>
                </a:cubicBezTo>
                <a:cubicBezTo>
                  <a:pt x="0"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311">
            <a:extLst>
              <a:ext uri="{FF2B5EF4-FFF2-40B4-BE49-F238E27FC236}">
                <a16:creationId xmlns:a16="http://schemas.microsoft.com/office/drawing/2014/main" xmlns="" id="{F7157B8A-FDE4-440C-8A04-386203248BA9}"/>
              </a:ext>
            </a:extLst>
          </p:cNvPr>
          <p:cNvSpPr>
            <a:spLocks/>
          </p:cNvSpPr>
          <p:nvPr/>
        </p:nvSpPr>
        <p:spPr bwMode="auto">
          <a:xfrm>
            <a:off x="8148579" y="4196224"/>
            <a:ext cx="52247" cy="55618"/>
          </a:xfrm>
          <a:custGeom>
            <a:avLst/>
            <a:gdLst>
              <a:gd name="T0" fmla="*/ 15 w 15"/>
              <a:gd name="T1" fmla="*/ 9 h 16"/>
              <a:gd name="T2" fmla="*/ 7 w 15"/>
              <a:gd name="T3" fmla="*/ 15 h 16"/>
              <a:gd name="T4" fmla="*/ 1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312">
            <a:extLst>
              <a:ext uri="{FF2B5EF4-FFF2-40B4-BE49-F238E27FC236}">
                <a16:creationId xmlns:a16="http://schemas.microsoft.com/office/drawing/2014/main" xmlns="" id="{BE5B5934-8224-4AC5-AE34-79D29B1E16AB}"/>
              </a:ext>
            </a:extLst>
          </p:cNvPr>
          <p:cNvSpPr>
            <a:spLocks/>
          </p:cNvSpPr>
          <p:nvPr/>
        </p:nvSpPr>
        <p:spPr bwMode="auto">
          <a:xfrm>
            <a:off x="8505876" y="3997351"/>
            <a:ext cx="52247" cy="52247"/>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313">
            <a:extLst>
              <a:ext uri="{FF2B5EF4-FFF2-40B4-BE49-F238E27FC236}">
                <a16:creationId xmlns:a16="http://schemas.microsoft.com/office/drawing/2014/main" xmlns="" id="{DDB3A01B-6E29-495A-BCC8-220DD6A622E7}"/>
              </a:ext>
            </a:extLst>
          </p:cNvPr>
          <p:cNvSpPr>
            <a:spLocks/>
          </p:cNvSpPr>
          <p:nvPr/>
        </p:nvSpPr>
        <p:spPr bwMode="auto">
          <a:xfrm>
            <a:off x="8130039" y="3506909"/>
            <a:ext cx="53932"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3" y="14"/>
                  <a:pt x="0" y="10"/>
                  <a:pt x="0" y="6"/>
                </a:cubicBezTo>
                <a:cubicBezTo>
                  <a:pt x="1" y="2"/>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314">
            <a:extLst>
              <a:ext uri="{FF2B5EF4-FFF2-40B4-BE49-F238E27FC236}">
                <a16:creationId xmlns:a16="http://schemas.microsoft.com/office/drawing/2014/main" xmlns="" id="{EE608CC6-3075-4CC6-9ADC-5DDA58F22E01}"/>
              </a:ext>
            </a:extLst>
          </p:cNvPr>
          <p:cNvSpPr>
            <a:spLocks/>
          </p:cNvSpPr>
          <p:nvPr/>
        </p:nvSpPr>
        <p:spPr bwMode="auto">
          <a:xfrm>
            <a:off x="8558122" y="3769826"/>
            <a:ext cx="52247"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315">
            <a:extLst>
              <a:ext uri="{FF2B5EF4-FFF2-40B4-BE49-F238E27FC236}">
                <a16:creationId xmlns:a16="http://schemas.microsoft.com/office/drawing/2014/main" xmlns="" id="{C7DEE283-F35B-4555-8255-8442CA423915}"/>
              </a:ext>
            </a:extLst>
          </p:cNvPr>
          <p:cNvSpPr>
            <a:spLocks/>
          </p:cNvSpPr>
          <p:nvPr/>
        </p:nvSpPr>
        <p:spPr bwMode="auto">
          <a:xfrm>
            <a:off x="8295205" y="3247363"/>
            <a:ext cx="52247" cy="57302"/>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316">
            <a:extLst>
              <a:ext uri="{FF2B5EF4-FFF2-40B4-BE49-F238E27FC236}">
                <a16:creationId xmlns:a16="http://schemas.microsoft.com/office/drawing/2014/main" xmlns="" id="{25C8677D-F66A-4CD4-BB89-B1F4B7DBA744}"/>
              </a:ext>
            </a:extLst>
          </p:cNvPr>
          <p:cNvSpPr>
            <a:spLocks/>
          </p:cNvSpPr>
          <p:nvPr/>
        </p:nvSpPr>
        <p:spPr bwMode="auto">
          <a:xfrm>
            <a:off x="8758681" y="3083883"/>
            <a:ext cx="52247" cy="52247"/>
          </a:xfrm>
          <a:custGeom>
            <a:avLst/>
            <a:gdLst>
              <a:gd name="T0" fmla="*/ 15 w 15"/>
              <a:gd name="T1" fmla="*/ 8 h 15"/>
              <a:gd name="T2" fmla="*/ 7 w 15"/>
              <a:gd name="T3" fmla="*/ 15 h 15"/>
              <a:gd name="T4" fmla="*/ 1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0"/>
                  <a:pt x="1" y="7"/>
                </a:cubicBezTo>
                <a:cubicBezTo>
                  <a:pt x="1" y="3"/>
                  <a:pt x="5"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317">
            <a:extLst>
              <a:ext uri="{FF2B5EF4-FFF2-40B4-BE49-F238E27FC236}">
                <a16:creationId xmlns:a16="http://schemas.microsoft.com/office/drawing/2014/main" xmlns="" id="{144B1499-8B6E-45AF-A670-74BB29CF7C18}"/>
              </a:ext>
            </a:extLst>
          </p:cNvPr>
          <p:cNvSpPr>
            <a:spLocks/>
          </p:cNvSpPr>
          <p:nvPr/>
        </p:nvSpPr>
        <p:spPr bwMode="auto">
          <a:xfrm>
            <a:off x="8175544" y="2925458"/>
            <a:ext cx="53932" cy="52247"/>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318">
            <a:extLst>
              <a:ext uri="{FF2B5EF4-FFF2-40B4-BE49-F238E27FC236}">
                <a16:creationId xmlns:a16="http://schemas.microsoft.com/office/drawing/2014/main" xmlns="" id="{1F899483-535E-40C3-BCF5-5EBE6310E9F8}"/>
              </a:ext>
            </a:extLst>
          </p:cNvPr>
          <p:cNvSpPr>
            <a:spLocks/>
          </p:cNvSpPr>
          <p:nvPr/>
        </p:nvSpPr>
        <p:spPr bwMode="auto">
          <a:xfrm>
            <a:off x="8681154" y="2704675"/>
            <a:ext cx="52247" cy="53932"/>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5"/>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319">
            <a:extLst>
              <a:ext uri="{FF2B5EF4-FFF2-40B4-BE49-F238E27FC236}">
                <a16:creationId xmlns:a16="http://schemas.microsoft.com/office/drawing/2014/main" xmlns="" id="{4F7AEB82-FC3C-45F6-BFA9-BDB999A09FD0}"/>
              </a:ext>
            </a:extLst>
          </p:cNvPr>
          <p:cNvSpPr>
            <a:spLocks/>
          </p:cNvSpPr>
          <p:nvPr/>
        </p:nvSpPr>
        <p:spPr bwMode="auto">
          <a:xfrm>
            <a:off x="8600257" y="2495690"/>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320">
            <a:extLst>
              <a:ext uri="{FF2B5EF4-FFF2-40B4-BE49-F238E27FC236}">
                <a16:creationId xmlns:a16="http://schemas.microsoft.com/office/drawing/2014/main" xmlns="" id="{476E1EDD-B8EB-4084-9CB1-9ECCC1F93DB7}"/>
              </a:ext>
            </a:extLst>
          </p:cNvPr>
          <p:cNvSpPr>
            <a:spLocks/>
          </p:cNvSpPr>
          <p:nvPr/>
        </p:nvSpPr>
        <p:spPr bwMode="auto">
          <a:xfrm>
            <a:off x="8217678" y="2576587"/>
            <a:ext cx="53932" cy="55618"/>
          </a:xfrm>
          <a:custGeom>
            <a:avLst/>
            <a:gdLst>
              <a:gd name="T0" fmla="*/ 14 w 15"/>
              <a:gd name="T1" fmla="*/ 9 h 16"/>
              <a:gd name="T2" fmla="*/ 7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7" y="15"/>
                </a:cubicBezTo>
                <a:cubicBezTo>
                  <a:pt x="3" y="15"/>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321">
            <a:extLst>
              <a:ext uri="{FF2B5EF4-FFF2-40B4-BE49-F238E27FC236}">
                <a16:creationId xmlns:a16="http://schemas.microsoft.com/office/drawing/2014/main" xmlns="" id="{043AC9E6-B7D4-452F-B292-31FCEE546565}"/>
              </a:ext>
            </a:extLst>
          </p:cNvPr>
          <p:cNvSpPr>
            <a:spLocks/>
          </p:cNvSpPr>
          <p:nvPr/>
        </p:nvSpPr>
        <p:spPr bwMode="auto">
          <a:xfrm>
            <a:off x="8473854" y="2804112"/>
            <a:ext cx="52247"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322">
            <a:extLst>
              <a:ext uri="{FF2B5EF4-FFF2-40B4-BE49-F238E27FC236}">
                <a16:creationId xmlns:a16="http://schemas.microsoft.com/office/drawing/2014/main" xmlns="" id="{29F8EF0B-0C55-410A-8B91-662E4D73BA65}"/>
              </a:ext>
            </a:extLst>
          </p:cNvPr>
          <p:cNvSpPr>
            <a:spLocks/>
          </p:cNvSpPr>
          <p:nvPr/>
        </p:nvSpPr>
        <p:spPr bwMode="auto">
          <a:xfrm>
            <a:off x="8194083" y="2453556"/>
            <a:ext cx="52247" cy="52247"/>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323">
            <a:extLst>
              <a:ext uri="{FF2B5EF4-FFF2-40B4-BE49-F238E27FC236}">
                <a16:creationId xmlns:a16="http://schemas.microsoft.com/office/drawing/2014/main" xmlns="" id="{639C07A4-8268-45AD-8B59-AFE703B7F736}"/>
              </a:ext>
            </a:extLst>
          </p:cNvPr>
          <p:cNvSpPr>
            <a:spLocks/>
          </p:cNvSpPr>
          <p:nvPr/>
        </p:nvSpPr>
        <p:spPr bwMode="auto">
          <a:xfrm>
            <a:off x="7846898" y="2258054"/>
            <a:ext cx="52247" cy="52247"/>
          </a:xfrm>
          <a:custGeom>
            <a:avLst/>
            <a:gdLst>
              <a:gd name="T0" fmla="*/ 15 w 15"/>
              <a:gd name="T1" fmla="*/ 8 h 15"/>
              <a:gd name="T2" fmla="*/ 7 w 15"/>
              <a:gd name="T3" fmla="*/ 15 h 15"/>
              <a:gd name="T4" fmla="*/ 1 w 15"/>
              <a:gd name="T5" fmla="*/ 7 h 15"/>
              <a:gd name="T6" fmla="*/ 9 w 15"/>
              <a:gd name="T7" fmla="*/ 1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1" y="7"/>
                </a:cubicBezTo>
                <a:cubicBezTo>
                  <a:pt x="1" y="3"/>
                  <a:pt x="5" y="0"/>
                  <a:pt x="9" y="1"/>
                </a:cubicBezTo>
                <a:cubicBezTo>
                  <a:pt x="13" y="1"/>
                  <a:pt x="15" y="5"/>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324">
            <a:extLst>
              <a:ext uri="{FF2B5EF4-FFF2-40B4-BE49-F238E27FC236}">
                <a16:creationId xmlns:a16="http://schemas.microsoft.com/office/drawing/2014/main" xmlns="" id="{F80EEB0B-41F0-4D64-A64B-E796AA4C59C3}"/>
              </a:ext>
            </a:extLst>
          </p:cNvPr>
          <p:cNvSpPr>
            <a:spLocks/>
          </p:cNvSpPr>
          <p:nvPr/>
        </p:nvSpPr>
        <p:spPr bwMode="auto">
          <a:xfrm>
            <a:off x="8135096" y="1872104"/>
            <a:ext cx="52247" cy="52247"/>
          </a:xfrm>
          <a:custGeom>
            <a:avLst/>
            <a:gdLst>
              <a:gd name="T0" fmla="*/ 15 w 15"/>
              <a:gd name="T1" fmla="*/ 9 h 15"/>
              <a:gd name="T2" fmla="*/ 7 w 15"/>
              <a:gd name="T3" fmla="*/ 15 h 15"/>
              <a:gd name="T4" fmla="*/ 1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325">
            <a:extLst>
              <a:ext uri="{FF2B5EF4-FFF2-40B4-BE49-F238E27FC236}">
                <a16:creationId xmlns:a16="http://schemas.microsoft.com/office/drawing/2014/main" xmlns="" id="{FD501167-24B8-4782-95C6-1D56CCB422DD}"/>
              </a:ext>
            </a:extLst>
          </p:cNvPr>
          <p:cNvSpPr>
            <a:spLocks/>
          </p:cNvSpPr>
          <p:nvPr/>
        </p:nvSpPr>
        <p:spPr bwMode="auto">
          <a:xfrm>
            <a:off x="7467691" y="2030529"/>
            <a:ext cx="53932" cy="52247"/>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1" y="3"/>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326">
            <a:extLst>
              <a:ext uri="{FF2B5EF4-FFF2-40B4-BE49-F238E27FC236}">
                <a16:creationId xmlns:a16="http://schemas.microsoft.com/office/drawing/2014/main" xmlns="" id="{6ABE779D-0DE9-4BA5-BF3E-BBEE235E7779}"/>
              </a:ext>
            </a:extLst>
          </p:cNvPr>
          <p:cNvSpPr>
            <a:spLocks/>
          </p:cNvSpPr>
          <p:nvPr/>
        </p:nvSpPr>
        <p:spPr bwMode="auto">
          <a:xfrm>
            <a:off x="7334546" y="1791207"/>
            <a:ext cx="53932"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0" y="15"/>
                  <a:pt x="7" y="14"/>
                </a:cubicBezTo>
                <a:cubicBezTo>
                  <a:pt x="3" y="14"/>
                  <a:pt x="0" y="10"/>
                  <a:pt x="0" y="6"/>
                </a:cubicBezTo>
                <a:cubicBezTo>
                  <a:pt x="1" y="2"/>
                  <a:pt x="4" y="0"/>
                  <a:pt x="8" y="0"/>
                </a:cubicBezTo>
                <a:cubicBezTo>
                  <a:pt x="12"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327">
            <a:extLst>
              <a:ext uri="{FF2B5EF4-FFF2-40B4-BE49-F238E27FC236}">
                <a16:creationId xmlns:a16="http://schemas.microsoft.com/office/drawing/2014/main" xmlns="" id="{0C282616-F6AA-4007-AE0D-3EE86179C408}"/>
              </a:ext>
            </a:extLst>
          </p:cNvPr>
          <p:cNvSpPr>
            <a:spLocks/>
          </p:cNvSpPr>
          <p:nvPr/>
        </p:nvSpPr>
        <p:spPr bwMode="auto">
          <a:xfrm>
            <a:off x="7191291" y="1518178"/>
            <a:ext cx="52247"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328">
            <a:extLst>
              <a:ext uri="{FF2B5EF4-FFF2-40B4-BE49-F238E27FC236}">
                <a16:creationId xmlns:a16="http://schemas.microsoft.com/office/drawing/2014/main" xmlns="" id="{1996A4F0-DCFE-406D-8B45-2DDB73A992A6}"/>
              </a:ext>
            </a:extLst>
          </p:cNvPr>
          <p:cNvSpPr>
            <a:spLocks/>
          </p:cNvSpPr>
          <p:nvPr/>
        </p:nvSpPr>
        <p:spPr bwMode="auto">
          <a:xfrm>
            <a:off x="6581188" y="1920981"/>
            <a:ext cx="52247" cy="52247"/>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3"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329">
            <a:extLst>
              <a:ext uri="{FF2B5EF4-FFF2-40B4-BE49-F238E27FC236}">
                <a16:creationId xmlns:a16="http://schemas.microsoft.com/office/drawing/2014/main" xmlns="" id="{D079C275-5AD2-4E85-803F-ADEC4F6DFABA}"/>
              </a:ext>
            </a:extLst>
          </p:cNvPr>
          <p:cNvSpPr>
            <a:spLocks/>
          </p:cNvSpPr>
          <p:nvPr/>
        </p:nvSpPr>
        <p:spPr bwMode="auto">
          <a:xfrm>
            <a:off x="6700849" y="1819859"/>
            <a:ext cx="52247" cy="52247"/>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7" y="15"/>
                </a:cubicBezTo>
                <a:cubicBezTo>
                  <a:pt x="3" y="15"/>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330">
            <a:extLst>
              <a:ext uri="{FF2B5EF4-FFF2-40B4-BE49-F238E27FC236}">
                <a16:creationId xmlns:a16="http://schemas.microsoft.com/office/drawing/2014/main" xmlns="" id="{80FB8021-ED3D-4DC2-9907-5917B5A32047}"/>
              </a:ext>
            </a:extLst>
          </p:cNvPr>
          <p:cNvSpPr>
            <a:spLocks/>
          </p:cNvSpPr>
          <p:nvPr/>
        </p:nvSpPr>
        <p:spPr bwMode="auto">
          <a:xfrm>
            <a:off x="6518829" y="5022053"/>
            <a:ext cx="52247"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2"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331">
            <a:extLst>
              <a:ext uri="{FF2B5EF4-FFF2-40B4-BE49-F238E27FC236}">
                <a16:creationId xmlns:a16="http://schemas.microsoft.com/office/drawing/2014/main" xmlns="" id="{EEA16FED-26E0-482D-A2CE-BA403667313D}"/>
              </a:ext>
            </a:extLst>
          </p:cNvPr>
          <p:cNvSpPr>
            <a:spLocks/>
          </p:cNvSpPr>
          <p:nvPr/>
        </p:nvSpPr>
        <p:spPr bwMode="auto">
          <a:xfrm>
            <a:off x="6301417" y="4927673"/>
            <a:ext cx="52247" cy="52247"/>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5" y="13"/>
                  <a:pt x="11" y="15"/>
                  <a:pt x="7" y="15"/>
                </a:cubicBezTo>
                <a:cubicBezTo>
                  <a:pt x="3" y="14"/>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332">
            <a:extLst>
              <a:ext uri="{FF2B5EF4-FFF2-40B4-BE49-F238E27FC236}">
                <a16:creationId xmlns:a16="http://schemas.microsoft.com/office/drawing/2014/main" xmlns="" id="{F5206525-E37F-4D10-AC2A-0CD4005F98EC}"/>
              </a:ext>
            </a:extLst>
          </p:cNvPr>
          <p:cNvSpPr>
            <a:spLocks/>
          </p:cNvSpPr>
          <p:nvPr/>
        </p:nvSpPr>
        <p:spPr bwMode="auto">
          <a:xfrm>
            <a:off x="6389056" y="1501324"/>
            <a:ext cx="52247" cy="52247"/>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333">
            <a:extLst>
              <a:ext uri="{FF2B5EF4-FFF2-40B4-BE49-F238E27FC236}">
                <a16:creationId xmlns:a16="http://schemas.microsoft.com/office/drawing/2014/main" xmlns="" id="{6DB9ED94-6EE4-4F51-AA63-F243EEBAEEB0}"/>
              </a:ext>
            </a:extLst>
          </p:cNvPr>
          <p:cNvSpPr>
            <a:spLocks/>
          </p:cNvSpPr>
          <p:nvPr/>
        </p:nvSpPr>
        <p:spPr bwMode="auto">
          <a:xfrm>
            <a:off x="6107600" y="1711995"/>
            <a:ext cx="53932"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334">
            <a:extLst>
              <a:ext uri="{FF2B5EF4-FFF2-40B4-BE49-F238E27FC236}">
                <a16:creationId xmlns:a16="http://schemas.microsoft.com/office/drawing/2014/main" xmlns="" id="{EABFA581-86CA-44CC-BCA6-71A3D18CD533}"/>
              </a:ext>
            </a:extLst>
          </p:cNvPr>
          <p:cNvSpPr>
            <a:spLocks/>
          </p:cNvSpPr>
          <p:nvPr/>
        </p:nvSpPr>
        <p:spPr bwMode="auto">
          <a:xfrm>
            <a:off x="5999736" y="2011990"/>
            <a:ext cx="52247" cy="52247"/>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335">
            <a:extLst>
              <a:ext uri="{FF2B5EF4-FFF2-40B4-BE49-F238E27FC236}">
                <a16:creationId xmlns:a16="http://schemas.microsoft.com/office/drawing/2014/main" xmlns="" id="{10026BED-E619-4B8E-8DD9-12AFDFD85B9B}"/>
              </a:ext>
            </a:extLst>
          </p:cNvPr>
          <p:cNvSpPr>
            <a:spLocks/>
          </p:cNvSpPr>
          <p:nvPr/>
        </p:nvSpPr>
        <p:spPr bwMode="auto">
          <a:xfrm>
            <a:off x="5512666" y="2005249"/>
            <a:ext cx="55618" cy="52247"/>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336">
            <a:extLst>
              <a:ext uri="{FF2B5EF4-FFF2-40B4-BE49-F238E27FC236}">
                <a16:creationId xmlns:a16="http://schemas.microsoft.com/office/drawing/2014/main" xmlns="" id="{780F924B-72D4-4A1B-8249-107E7016719C}"/>
              </a:ext>
            </a:extLst>
          </p:cNvPr>
          <p:cNvSpPr>
            <a:spLocks/>
          </p:cNvSpPr>
          <p:nvPr/>
        </p:nvSpPr>
        <p:spPr bwMode="auto">
          <a:xfrm>
            <a:off x="5217727" y="2701304"/>
            <a:ext cx="52247"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337">
            <a:extLst>
              <a:ext uri="{FF2B5EF4-FFF2-40B4-BE49-F238E27FC236}">
                <a16:creationId xmlns:a16="http://schemas.microsoft.com/office/drawing/2014/main" xmlns="" id="{5BE98203-9FE6-4F59-AEC5-9B8C24B4C50B}"/>
              </a:ext>
            </a:extLst>
          </p:cNvPr>
          <p:cNvSpPr>
            <a:spLocks/>
          </p:cNvSpPr>
          <p:nvPr/>
        </p:nvSpPr>
        <p:spPr bwMode="auto">
          <a:xfrm>
            <a:off x="5035707" y="2996244"/>
            <a:ext cx="52247" cy="5561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338">
            <a:extLst>
              <a:ext uri="{FF2B5EF4-FFF2-40B4-BE49-F238E27FC236}">
                <a16:creationId xmlns:a16="http://schemas.microsoft.com/office/drawing/2014/main" xmlns="" id="{F4C1F327-283F-433F-8DA9-72EA4E3CA3D6}"/>
              </a:ext>
            </a:extLst>
          </p:cNvPr>
          <p:cNvSpPr>
            <a:spLocks/>
          </p:cNvSpPr>
          <p:nvPr/>
        </p:nvSpPr>
        <p:spPr bwMode="auto">
          <a:xfrm>
            <a:off x="6812083" y="1511436"/>
            <a:ext cx="53932"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339">
            <a:extLst>
              <a:ext uri="{FF2B5EF4-FFF2-40B4-BE49-F238E27FC236}">
                <a16:creationId xmlns:a16="http://schemas.microsoft.com/office/drawing/2014/main" xmlns="" id="{2E16941D-07D5-47D8-9D29-9FF7D8018938}"/>
              </a:ext>
            </a:extLst>
          </p:cNvPr>
          <p:cNvSpPr>
            <a:spLocks/>
          </p:cNvSpPr>
          <p:nvPr/>
        </p:nvSpPr>
        <p:spPr bwMode="auto">
          <a:xfrm>
            <a:off x="6389056" y="1501324"/>
            <a:ext cx="52247" cy="52247"/>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340">
            <a:extLst>
              <a:ext uri="{FF2B5EF4-FFF2-40B4-BE49-F238E27FC236}">
                <a16:creationId xmlns:a16="http://schemas.microsoft.com/office/drawing/2014/main" xmlns="" id="{BA21C8D7-B89C-4FAB-94A8-10DD95CD4369}"/>
              </a:ext>
            </a:extLst>
          </p:cNvPr>
          <p:cNvSpPr>
            <a:spLocks/>
          </p:cNvSpPr>
          <p:nvPr/>
        </p:nvSpPr>
        <p:spPr bwMode="auto">
          <a:xfrm>
            <a:off x="6107600" y="1711995"/>
            <a:ext cx="53932" cy="52247"/>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341">
            <a:extLst>
              <a:ext uri="{FF2B5EF4-FFF2-40B4-BE49-F238E27FC236}">
                <a16:creationId xmlns:a16="http://schemas.microsoft.com/office/drawing/2014/main" xmlns="" id="{E79D7C70-0233-46F8-863C-6F8417F2C772}"/>
              </a:ext>
            </a:extLst>
          </p:cNvPr>
          <p:cNvSpPr>
            <a:spLocks/>
          </p:cNvSpPr>
          <p:nvPr/>
        </p:nvSpPr>
        <p:spPr bwMode="auto">
          <a:xfrm>
            <a:off x="5999736" y="2011990"/>
            <a:ext cx="52247" cy="52247"/>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342">
            <a:extLst>
              <a:ext uri="{FF2B5EF4-FFF2-40B4-BE49-F238E27FC236}">
                <a16:creationId xmlns:a16="http://schemas.microsoft.com/office/drawing/2014/main" xmlns="" id="{7E8F96D4-293F-44EA-B9DA-C39F8DD44315}"/>
              </a:ext>
            </a:extLst>
          </p:cNvPr>
          <p:cNvSpPr>
            <a:spLocks/>
          </p:cNvSpPr>
          <p:nvPr/>
        </p:nvSpPr>
        <p:spPr bwMode="auto">
          <a:xfrm>
            <a:off x="5512666" y="2005249"/>
            <a:ext cx="55618" cy="52247"/>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343">
            <a:extLst>
              <a:ext uri="{FF2B5EF4-FFF2-40B4-BE49-F238E27FC236}">
                <a16:creationId xmlns:a16="http://schemas.microsoft.com/office/drawing/2014/main" xmlns="" id="{BA796178-4CC4-42CB-8EC0-455334C01737}"/>
              </a:ext>
            </a:extLst>
          </p:cNvPr>
          <p:cNvSpPr>
            <a:spLocks/>
          </p:cNvSpPr>
          <p:nvPr/>
        </p:nvSpPr>
        <p:spPr bwMode="auto">
          <a:xfrm>
            <a:off x="5217727" y="2701304"/>
            <a:ext cx="52247" cy="52247"/>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344">
            <a:extLst>
              <a:ext uri="{FF2B5EF4-FFF2-40B4-BE49-F238E27FC236}">
                <a16:creationId xmlns:a16="http://schemas.microsoft.com/office/drawing/2014/main" xmlns="" id="{F078D941-2B28-4607-8F17-0C2C34362F08}"/>
              </a:ext>
            </a:extLst>
          </p:cNvPr>
          <p:cNvSpPr>
            <a:spLocks/>
          </p:cNvSpPr>
          <p:nvPr/>
        </p:nvSpPr>
        <p:spPr bwMode="auto">
          <a:xfrm>
            <a:off x="5035707" y="2996244"/>
            <a:ext cx="52247" cy="5561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345">
            <a:extLst>
              <a:ext uri="{FF2B5EF4-FFF2-40B4-BE49-F238E27FC236}">
                <a16:creationId xmlns:a16="http://schemas.microsoft.com/office/drawing/2014/main" xmlns="" id="{76EC1AB6-1AA9-4032-A714-C4B4EADED462}"/>
              </a:ext>
            </a:extLst>
          </p:cNvPr>
          <p:cNvSpPr>
            <a:spLocks/>
          </p:cNvSpPr>
          <p:nvPr/>
        </p:nvSpPr>
        <p:spPr bwMode="auto">
          <a:xfrm>
            <a:off x="6812083" y="1511436"/>
            <a:ext cx="53932" cy="52247"/>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346">
            <a:extLst>
              <a:ext uri="{FF2B5EF4-FFF2-40B4-BE49-F238E27FC236}">
                <a16:creationId xmlns:a16="http://schemas.microsoft.com/office/drawing/2014/main" xmlns="" id="{DB17EF43-32A8-4826-B4C8-7412FCB4003F}"/>
              </a:ext>
            </a:extLst>
          </p:cNvPr>
          <p:cNvSpPr>
            <a:spLocks/>
          </p:cNvSpPr>
          <p:nvPr/>
        </p:nvSpPr>
        <p:spPr bwMode="auto">
          <a:xfrm>
            <a:off x="8355878" y="2025473"/>
            <a:ext cx="52247" cy="53932"/>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标题 1"/>
          <p:cNvSpPr>
            <a:spLocks noGrp="1"/>
          </p:cNvSpPr>
          <p:nvPr>
            <p:ph type="title" hasCustomPrompt="1"/>
          </p:nvPr>
        </p:nvSpPr>
        <p:spPr>
          <a:xfrm>
            <a:off x="502444" y="2557694"/>
            <a:ext cx="5551994" cy="656792"/>
          </a:xfrm>
        </p:spPr>
        <p:txBody>
          <a:bodyPr anchor="ctr">
            <a:normAutofit/>
          </a:bodyPr>
          <a:lstStyle>
            <a:lvl1pPr algn="l">
              <a:defRPr sz="240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502444" y="3495896"/>
            <a:ext cx="5551994" cy="1015623"/>
          </a:xfrm>
        </p:spPr>
        <p:txBody>
          <a:bodyPr anchor="t">
            <a:normAutofit/>
          </a:bodyPr>
          <a:lstStyle>
            <a:lvl1pPr marL="0" indent="0" algn="l">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574" name="Freeform 293">
            <a:extLst>
              <a:ext uri="{FF2B5EF4-FFF2-40B4-BE49-F238E27FC236}">
                <a16:creationId xmlns:a16="http://schemas.microsoft.com/office/drawing/2014/main" xmlns="" id="{55CA15B9-5F3C-4096-8406-8303641B14F4}"/>
              </a:ext>
            </a:extLst>
          </p:cNvPr>
          <p:cNvSpPr>
            <a:spLocks/>
          </p:cNvSpPr>
          <p:nvPr userDrawn="1"/>
        </p:nvSpPr>
        <p:spPr bwMode="auto">
          <a:xfrm>
            <a:off x="476272" y="3198281"/>
            <a:ext cx="53932" cy="57302"/>
          </a:xfrm>
          <a:custGeom>
            <a:avLst/>
            <a:gdLst>
              <a:gd name="T0" fmla="*/ 15 w 15"/>
              <a:gd name="T1" fmla="*/ 9 h 16"/>
              <a:gd name="T2" fmla="*/ 7 w 15"/>
              <a:gd name="T3" fmla="*/ 15 h 16"/>
              <a:gd name="T4" fmla="*/ 1 w 15"/>
              <a:gd name="T5" fmla="*/ 7 h 16"/>
              <a:gd name="T6" fmla="*/ 9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9" y="1"/>
                </a:cubicBezTo>
                <a:cubicBezTo>
                  <a:pt x="13" y="1"/>
                  <a:pt x="15" y="5"/>
                  <a:pt x="15" y="9"/>
                </a:cubicBezTo>
                <a:close/>
              </a:path>
            </a:pathLst>
          </a:custGeom>
          <a:solidFill>
            <a:srgbClr val="161714">
              <a:alpha val="8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pPr/>
              <a:t>2018/5/18</a:t>
            </a:fld>
            <a:endParaRPr lang="zh-CN" altLang="en-US"/>
          </a:p>
        </p:txBody>
      </p:sp>
      <p:sp>
        <p:nvSpPr>
          <p:cNvPr id="8" name="页脚占位符 7"/>
          <p:cNvSpPr>
            <a:spLocks noGrp="1"/>
          </p:cNvSpPr>
          <p:nvPr>
            <p:ph type="ftr" sz="quarter" idx="11"/>
          </p:nvPr>
        </p:nvSpPr>
        <p:spPr/>
        <p:txBody>
          <a:bodyPr/>
          <a:lstStyle/>
          <a:p>
            <a:r>
              <a:rPr lang="en-US" altLang="zh-CN"/>
              <a:t>www.islide.cc </a:t>
            </a:r>
            <a:r>
              <a:rPr lang="zh-CN" altLang="en-US"/>
              <a:t>「 让</a:t>
            </a:r>
            <a:r>
              <a:rPr lang="en-US" altLang="zh-CN"/>
              <a:t>PPT</a:t>
            </a:r>
            <a:r>
              <a:rPr lang="zh-CN" altLang="en-US"/>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xmlns="" val="5689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pPr/>
              <a:t>2018/5/18</a:t>
            </a:fld>
            <a:endParaRPr lang="zh-CN" altLang="en-US"/>
          </a:p>
        </p:txBody>
      </p:sp>
      <p:sp>
        <p:nvSpPr>
          <p:cNvPr id="7" name="页脚占位符 6"/>
          <p:cNvSpPr>
            <a:spLocks noGrp="1"/>
          </p:cNvSpPr>
          <p:nvPr>
            <p:ph type="ftr" sz="quarter" idx="11"/>
          </p:nvPr>
        </p:nvSpPr>
        <p:spPr/>
        <p:txBody>
          <a:bodyPr/>
          <a:lstStyle/>
          <a:p>
            <a:r>
              <a:rPr lang="en-US" altLang="zh-CN"/>
              <a:t>www.islide.cc </a:t>
            </a:r>
            <a:r>
              <a:rPr lang="zh-CN" altLang="en-US"/>
              <a:t>「 让</a:t>
            </a:r>
            <a:r>
              <a:rPr lang="en-US" altLang="zh-CN"/>
              <a:t>PPT</a:t>
            </a:r>
            <a:r>
              <a:rPr lang="zh-CN" altLang="en-US"/>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xmlns="" val="7581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297" name="矩形 296">
            <a:extLst>
              <a:ext uri="{FF2B5EF4-FFF2-40B4-BE49-F238E27FC236}">
                <a16:creationId xmlns:a16="http://schemas.microsoft.com/office/drawing/2014/main" xmlns="" id="{456CB4B5-068C-4BC9-A4CB-C69DD4C69782}"/>
              </a:ext>
            </a:extLst>
          </p:cNvPr>
          <p:cNvSpPr/>
          <p:nvPr userDrawn="1"/>
        </p:nvSpPr>
        <p:spPr>
          <a:xfrm rot="10800000">
            <a:off x="0" y="0"/>
            <a:ext cx="9144000" cy="6858000"/>
          </a:xfrm>
          <a:prstGeom prst="rect">
            <a:avLst/>
          </a:prstGeom>
          <a:blipFill>
            <a:blip r:embed="rId2" cstate="print"/>
            <a:srcRect/>
            <a:stretch>
              <a:fillRect t="-8797" b="-87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8" name="组合 297">
            <a:extLst>
              <a:ext uri="{FF2B5EF4-FFF2-40B4-BE49-F238E27FC236}">
                <a16:creationId xmlns:a16="http://schemas.microsoft.com/office/drawing/2014/main" xmlns="" id="{2D256B89-D4DC-4831-85D8-10585DAFE219}"/>
              </a:ext>
            </a:extLst>
          </p:cNvPr>
          <p:cNvGrpSpPr/>
          <p:nvPr userDrawn="1"/>
        </p:nvGrpSpPr>
        <p:grpSpPr>
          <a:xfrm>
            <a:off x="1026998" y="0"/>
            <a:ext cx="7770497" cy="6858000"/>
            <a:chOff x="15513050" y="-365126"/>
            <a:chExt cx="7786688" cy="6872289"/>
          </a:xfrm>
        </p:grpSpPr>
        <p:sp>
          <p:nvSpPr>
            <p:cNvPr id="299" name="Freeform 161">
              <a:extLst>
                <a:ext uri="{FF2B5EF4-FFF2-40B4-BE49-F238E27FC236}">
                  <a16:creationId xmlns:a16="http://schemas.microsoft.com/office/drawing/2014/main" xmlns="" id="{EEFBB63C-5815-4AFE-9799-36CEE7DB372D}"/>
                </a:ext>
              </a:extLst>
            </p:cNvPr>
            <p:cNvSpPr>
              <a:spLocks/>
            </p:cNvSpPr>
            <p:nvPr/>
          </p:nvSpPr>
          <p:spPr bwMode="auto">
            <a:xfrm>
              <a:off x="17467263" y="3092450"/>
              <a:ext cx="376238" cy="641350"/>
            </a:xfrm>
            <a:custGeom>
              <a:avLst/>
              <a:gdLst>
                <a:gd name="T0" fmla="*/ 1 w 140"/>
                <a:gd name="T1" fmla="*/ 0 h 240"/>
                <a:gd name="T2" fmla="*/ 0 w 140"/>
                <a:gd name="T3" fmla="*/ 0 h 240"/>
                <a:gd name="T4" fmla="*/ 138 w 140"/>
                <a:gd name="T5" fmla="*/ 240 h 240"/>
                <a:gd name="T6" fmla="*/ 140 w 140"/>
                <a:gd name="T7" fmla="*/ 240 h 240"/>
                <a:gd name="T8" fmla="*/ 1 w 140"/>
                <a:gd name="T9" fmla="*/ 0 h 240"/>
              </a:gdLst>
              <a:ahLst/>
              <a:cxnLst>
                <a:cxn ang="0">
                  <a:pos x="T0" y="T1"/>
                </a:cxn>
                <a:cxn ang="0">
                  <a:pos x="T2" y="T3"/>
                </a:cxn>
                <a:cxn ang="0">
                  <a:pos x="T4" y="T5"/>
                </a:cxn>
                <a:cxn ang="0">
                  <a:pos x="T6" y="T7"/>
                </a:cxn>
                <a:cxn ang="0">
                  <a:pos x="T8" y="T9"/>
                </a:cxn>
              </a:cxnLst>
              <a:rect l="0" t="0" r="r" b="b"/>
              <a:pathLst>
                <a:path w="140" h="240">
                  <a:moveTo>
                    <a:pt x="1" y="0"/>
                  </a:moveTo>
                  <a:cubicBezTo>
                    <a:pt x="1" y="0"/>
                    <a:pt x="0" y="0"/>
                    <a:pt x="0" y="0"/>
                  </a:cubicBezTo>
                  <a:cubicBezTo>
                    <a:pt x="138" y="240"/>
                    <a:pt x="138" y="240"/>
                    <a:pt x="138" y="240"/>
                  </a:cubicBezTo>
                  <a:cubicBezTo>
                    <a:pt x="139" y="240"/>
                    <a:pt x="139" y="240"/>
                    <a:pt x="140" y="24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62">
              <a:extLst>
                <a:ext uri="{FF2B5EF4-FFF2-40B4-BE49-F238E27FC236}">
                  <a16:creationId xmlns:a16="http://schemas.microsoft.com/office/drawing/2014/main" xmlns="" id="{9AE9DE0B-F021-4B05-B71B-F13EDAD0E741}"/>
                </a:ext>
              </a:extLst>
            </p:cNvPr>
            <p:cNvSpPr>
              <a:spLocks/>
            </p:cNvSpPr>
            <p:nvPr/>
          </p:nvSpPr>
          <p:spPr bwMode="auto">
            <a:xfrm>
              <a:off x="16673513" y="3795713"/>
              <a:ext cx="1144588" cy="1328738"/>
            </a:xfrm>
            <a:custGeom>
              <a:avLst/>
              <a:gdLst>
                <a:gd name="T0" fmla="*/ 0 w 428"/>
                <a:gd name="T1" fmla="*/ 496 h 497"/>
                <a:gd name="T2" fmla="*/ 1 w 428"/>
                <a:gd name="T3" fmla="*/ 497 h 497"/>
                <a:gd name="T4" fmla="*/ 428 w 428"/>
                <a:gd name="T5" fmla="*/ 0 h 497"/>
                <a:gd name="T6" fmla="*/ 427 w 428"/>
                <a:gd name="T7" fmla="*/ 0 h 497"/>
                <a:gd name="T8" fmla="*/ 0 w 428"/>
                <a:gd name="T9" fmla="*/ 496 h 497"/>
              </a:gdLst>
              <a:ahLst/>
              <a:cxnLst>
                <a:cxn ang="0">
                  <a:pos x="T0" y="T1"/>
                </a:cxn>
                <a:cxn ang="0">
                  <a:pos x="T2" y="T3"/>
                </a:cxn>
                <a:cxn ang="0">
                  <a:pos x="T4" y="T5"/>
                </a:cxn>
                <a:cxn ang="0">
                  <a:pos x="T6" y="T7"/>
                </a:cxn>
                <a:cxn ang="0">
                  <a:pos x="T8" y="T9"/>
                </a:cxn>
              </a:cxnLst>
              <a:rect l="0" t="0" r="r" b="b"/>
              <a:pathLst>
                <a:path w="428" h="497">
                  <a:moveTo>
                    <a:pt x="0" y="496"/>
                  </a:moveTo>
                  <a:cubicBezTo>
                    <a:pt x="1" y="497"/>
                    <a:pt x="1" y="497"/>
                    <a:pt x="1" y="497"/>
                  </a:cubicBezTo>
                  <a:cubicBezTo>
                    <a:pt x="428" y="0"/>
                    <a:pt x="428" y="0"/>
                    <a:pt x="428" y="0"/>
                  </a:cubicBezTo>
                  <a:cubicBezTo>
                    <a:pt x="428" y="0"/>
                    <a:pt x="427" y="0"/>
                    <a:pt x="427" y="0"/>
                  </a:cubicBezTo>
                  <a:lnTo>
                    <a:pt x="0" y="4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63">
              <a:extLst>
                <a:ext uri="{FF2B5EF4-FFF2-40B4-BE49-F238E27FC236}">
                  <a16:creationId xmlns:a16="http://schemas.microsoft.com/office/drawing/2014/main" xmlns="" id="{8F48560F-4B01-48BE-8F78-BED2B9AFE4B7}"/>
                </a:ext>
              </a:extLst>
            </p:cNvPr>
            <p:cNvSpPr>
              <a:spLocks/>
            </p:cNvSpPr>
            <p:nvPr/>
          </p:nvSpPr>
          <p:spPr bwMode="auto">
            <a:xfrm>
              <a:off x="16670338" y="5175250"/>
              <a:ext cx="334963" cy="122238"/>
            </a:xfrm>
            <a:custGeom>
              <a:avLst/>
              <a:gdLst>
                <a:gd name="T0" fmla="*/ 124 w 125"/>
                <a:gd name="T1" fmla="*/ 46 h 46"/>
                <a:gd name="T2" fmla="*/ 125 w 125"/>
                <a:gd name="T3" fmla="*/ 45 h 46"/>
                <a:gd name="T4" fmla="*/ 2 w 125"/>
                <a:gd name="T5" fmla="*/ 0 h 46"/>
                <a:gd name="T6" fmla="*/ 0 w 125"/>
                <a:gd name="T7" fmla="*/ 1 h 46"/>
                <a:gd name="T8" fmla="*/ 124 w 125"/>
                <a:gd name="T9" fmla="*/ 46 h 46"/>
              </a:gdLst>
              <a:ahLst/>
              <a:cxnLst>
                <a:cxn ang="0">
                  <a:pos x="T0" y="T1"/>
                </a:cxn>
                <a:cxn ang="0">
                  <a:pos x="T2" y="T3"/>
                </a:cxn>
                <a:cxn ang="0">
                  <a:pos x="T4" y="T5"/>
                </a:cxn>
                <a:cxn ang="0">
                  <a:pos x="T6" y="T7"/>
                </a:cxn>
                <a:cxn ang="0">
                  <a:pos x="T8" y="T9"/>
                </a:cxn>
              </a:cxnLst>
              <a:rect l="0" t="0" r="r" b="b"/>
              <a:pathLst>
                <a:path w="125" h="46">
                  <a:moveTo>
                    <a:pt x="124" y="46"/>
                  </a:moveTo>
                  <a:cubicBezTo>
                    <a:pt x="124" y="46"/>
                    <a:pt x="125" y="45"/>
                    <a:pt x="125" y="45"/>
                  </a:cubicBezTo>
                  <a:cubicBezTo>
                    <a:pt x="2" y="0"/>
                    <a:pt x="2" y="0"/>
                    <a:pt x="2" y="0"/>
                  </a:cubicBezTo>
                  <a:cubicBezTo>
                    <a:pt x="1" y="1"/>
                    <a:pt x="1" y="1"/>
                    <a:pt x="0" y="1"/>
                  </a:cubicBezTo>
                  <a:lnTo>
                    <a:pt x="124" y="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64">
              <a:extLst>
                <a:ext uri="{FF2B5EF4-FFF2-40B4-BE49-F238E27FC236}">
                  <a16:creationId xmlns:a16="http://schemas.microsoft.com/office/drawing/2014/main" xmlns="" id="{8E91784F-A849-40A4-811E-0BFF83F56EDF}"/>
                </a:ext>
              </a:extLst>
            </p:cNvPr>
            <p:cNvSpPr>
              <a:spLocks/>
            </p:cNvSpPr>
            <p:nvPr/>
          </p:nvSpPr>
          <p:spPr bwMode="auto">
            <a:xfrm>
              <a:off x="16721138" y="5338763"/>
              <a:ext cx="304800" cy="1092200"/>
            </a:xfrm>
            <a:custGeom>
              <a:avLst/>
              <a:gdLst>
                <a:gd name="T0" fmla="*/ 113 w 114"/>
                <a:gd name="T1" fmla="*/ 0 h 409"/>
                <a:gd name="T2" fmla="*/ 0 w 114"/>
                <a:gd name="T3" fmla="*/ 409 h 409"/>
                <a:gd name="T4" fmla="*/ 1 w 114"/>
                <a:gd name="T5" fmla="*/ 408 h 409"/>
                <a:gd name="T6" fmla="*/ 114 w 114"/>
                <a:gd name="T7" fmla="*/ 1 h 409"/>
                <a:gd name="T8" fmla="*/ 114 w 114"/>
                <a:gd name="T9" fmla="*/ 1 h 409"/>
                <a:gd name="T10" fmla="*/ 113 w 114"/>
                <a:gd name="T11" fmla="*/ 0 h 409"/>
              </a:gdLst>
              <a:ahLst/>
              <a:cxnLst>
                <a:cxn ang="0">
                  <a:pos x="T0" y="T1"/>
                </a:cxn>
                <a:cxn ang="0">
                  <a:pos x="T2" y="T3"/>
                </a:cxn>
                <a:cxn ang="0">
                  <a:pos x="T4" y="T5"/>
                </a:cxn>
                <a:cxn ang="0">
                  <a:pos x="T6" y="T7"/>
                </a:cxn>
                <a:cxn ang="0">
                  <a:pos x="T8" y="T9"/>
                </a:cxn>
                <a:cxn ang="0">
                  <a:pos x="T10" y="T11"/>
                </a:cxn>
              </a:cxnLst>
              <a:rect l="0" t="0" r="r" b="b"/>
              <a:pathLst>
                <a:path w="114" h="409">
                  <a:moveTo>
                    <a:pt x="113" y="0"/>
                  </a:moveTo>
                  <a:cubicBezTo>
                    <a:pt x="0" y="409"/>
                    <a:pt x="0" y="409"/>
                    <a:pt x="0" y="409"/>
                  </a:cubicBezTo>
                  <a:cubicBezTo>
                    <a:pt x="0" y="409"/>
                    <a:pt x="1" y="408"/>
                    <a:pt x="1" y="408"/>
                  </a:cubicBezTo>
                  <a:cubicBezTo>
                    <a:pt x="114" y="1"/>
                    <a:pt x="114" y="1"/>
                    <a:pt x="114" y="1"/>
                  </a:cubicBezTo>
                  <a:cubicBezTo>
                    <a:pt x="114" y="1"/>
                    <a:pt x="114" y="1"/>
                    <a:pt x="114" y="1"/>
                  </a:cubicBezTo>
                  <a:cubicBezTo>
                    <a:pt x="113" y="1"/>
                    <a:pt x="113" y="1"/>
                    <a:pt x="11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65">
              <a:extLst>
                <a:ext uri="{FF2B5EF4-FFF2-40B4-BE49-F238E27FC236}">
                  <a16:creationId xmlns:a16="http://schemas.microsoft.com/office/drawing/2014/main" xmlns="" id="{BB73A586-ED9F-48C6-A4DD-D7C8A6F1B919}"/>
                </a:ext>
              </a:extLst>
            </p:cNvPr>
            <p:cNvSpPr>
              <a:spLocks/>
            </p:cNvSpPr>
            <p:nvPr/>
          </p:nvSpPr>
          <p:spPr bwMode="auto">
            <a:xfrm>
              <a:off x="17427575" y="3014662"/>
              <a:ext cx="80963" cy="77788"/>
            </a:xfrm>
            <a:custGeom>
              <a:avLst/>
              <a:gdLst>
                <a:gd name="T0" fmla="*/ 28 w 30"/>
                <a:gd name="T1" fmla="*/ 20 h 29"/>
                <a:gd name="T2" fmla="*/ 20 w 30"/>
                <a:gd name="T3" fmla="*/ 3 h 29"/>
                <a:gd name="T4" fmla="*/ 3 w 30"/>
                <a:gd name="T5" fmla="*/ 11 h 29"/>
                <a:gd name="T6" fmla="*/ 11 w 30"/>
                <a:gd name="T7" fmla="*/ 28 h 29"/>
                <a:gd name="T8" fmla="*/ 15 w 30"/>
                <a:gd name="T9" fmla="*/ 29 h 29"/>
                <a:gd name="T10" fmla="*/ 16 w 30"/>
                <a:gd name="T11" fmla="*/ 29 h 29"/>
                <a:gd name="T12" fmla="*/ 28 w 30"/>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8" y="20"/>
                  </a:moveTo>
                  <a:cubicBezTo>
                    <a:pt x="30" y="13"/>
                    <a:pt x="27" y="5"/>
                    <a:pt x="20" y="3"/>
                  </a:cubicBezTo>
                  <a:cubicBezTo>
                    <a:pt x="13" y="0"/>
                    <a:pt x="5" y="4"/>
                    <a:pt x="3" y="11"/>
                  </a:cubicBezTo>
                  <a:cubicBezTo>
                    <a:pt x="0" y="18"/>
                    <a:pt x="4" y="25"/>
                    <a:pt x="11" y="28"/>
                  </a:cubicBezTo>
                  <a:cubicBezTo>
                    <a:pt x="12" y="28"/>
                    <a:pt x="13" y="29"/>
                    <a:pt x="15" y="29"/>
                  </a:cubicBezTo>
                  <a:cubicBezTo>
                    <a:pt x="15" y="29"/>
                    <a:pt x="16" y="29"/>
                    <a:pt x="16" y="29"/>
                  </a:cubicBezTo>
                  <a:cubicBezTo>
                    <a:pt x="21" y="28"/>
                    <a:pt x="26" y="25"/>
                    <a:pt x="28"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66">
              <a:extLst>
                <a:ext uri="{FF2B5EF4-FFF2-40B4-BE49-F238E27FC236}">
                  <a16:creationId xmlns:a16="http://schemas.microsoft.com/office/drawing/2014/main" xmlns="" id="{2ACB9A7E-BBE9-4C2A-99C7-8F4AD03D539B}"/>
                </a:ext>
              </a:extLst>
            </p:cNvPr>
            <p:cNvSpPr>
              <a:spLocks/>
            </p:cNvSpPr>
            <p:nvPr/>
          </p:nvSpPr>
          <p:spPr bwMode="auto">
            <a:xfrm>
              <a:off x="17802225" y="3733800"/>
              <a:ext cx="77788" cy="74613"/>
            </a:xfrm>
            <a:custGeom>
              <a:avLst/>
              <a:gdLst>
                <a:gd name="T0" fmla="*/ 19 w 29"/>
                <a:gd name="T1" fmla="*/ 0 h 28"/>
                <a:gd name="T2" fmla="*/ 15 w 29"/>
                <a:gd name="T3" fmla="*/ 0 h 28"/>
                <a:gd name="T4" fmla="*/ 13 w 29"/>
                <a:gd name="T5" fmla="*/ 0 h 28"/>
                <a:gd name="T6" fmla="*/ 2 w 29"/>
                <a:gd name="T7" fmla="*/ 8 h 28"/>
                <a:gd name="T8" fmla="*/ 5 w 29"/>
                <a:gd name="T9" fmla="*/ 23 h 28"/>
                <a:gd name="T10" fmla="*/ 6 w 29"/>
                <a:gd name="T11" fmla="*/ 23 h 28"/>
                <a:gd name="T12" fmla="*/ 10 w 29"/>
                <a:gd name="T13" fmla="*/ 25 h 28"/>
                <a:gd name="T14" fmla="*/ 27 w 29"/>
                <a:gd name="T15" fmla="*/ 17 h 28"/>
                <a:gd name="T16" fmla="*/ 19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19" y="0"/>
                  </a:moveTo>
                  <a:cubicBezTo>
                    <a:pt x="17" y="0"/>
                    <a:pt x="16" y="0"/>
                    <a:pt x="15" y="0"/>
                  </a:cubicBezTo>
                  <a:cubicBezTo>
                    <a:pt x="14" y="0"/>
                    <a:pt x="14" y="0"/>
                    <a:pt x="13" y="0"/>
                  </a:cubicBezTo>
                  <a:cubicBezTo>
                    <a:pt x="8" y="0"/>
                    <a:pt x="3" y="3"/>
                    <a:pt x="2" y="8"/>
                  </a:cubicBezTo>
                  <a:cubicBezTo>
                    <a:pt x="0" y="13"/>
                    <a:pt x="1" y="19"/>
                    <a:pt x="5" y="23"/>
                  </a:cubicBezTo>
                  <a:cubicBezTo>
                    <a:pt x="5" y="23"/>
                    <a:pt x="6" y="23"/>
                    <a:pt x="6" y="23"/>
                  </a:cubicBezTo>
                  <a:cubicBezTo>
                    <a:pt x="7" y="24"/>
                    <a:pt x="8" y="25"/>
                    <a:pt x="10" y="25"/>
                  </a:cubicBezTo>
                  <a:cubicBezTo>
                    <a:pt x="17" y="28"/>
                    <a:pt x="24" y="24"/>
                    <a:pt x="27" y="17"/>
                  </a:cubicBezTo>
                  <a:cubicBezTo>
                    <a:pt x="29" y="11"/>
                    <a:pt x="26" y="3"/>
                    <a:pt x="1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67">
              <a:extLst>
                <a:ext uri="{FF2B5EF4-FFF2-40B4-BE49-F238E27FC236}">
                  <a16:creationId xmlns:a16="http://schemas.microsoft.com/office/drawing/2014/main" xmlns="" id="{A4514EB8-C729-4E0D-B152-34A3A8C1384F}"/>
                </a:ext>
              </a:extLst>
            </p:cNvPr>
            <p:cNvSpPr>
              <a:spLocks/>
            </p:cNvSpPr>
            <p:nvPr/>
          </p:nvSpPr>
          <p:spPr bwMode="auto">
            <a:xfrm>
              <a:off x="16611600" y="5110163"/>
              <a:ext cx="77788" cy="77788"/>
            </a:xfrm>
            <a:custGeom>
              <a:avLst/>
              <a:gdLst>
                <a:gd name="T0" fmla="*/ 19 w 29"/>
                <a:gd name="T1" fmla="*/ 2 h 29"/>
                <a:gd name="T2" fmla="*/ 2 w 29"/>
                <a:gd name="T3" fmla="*/ 10 h 29"/>
                <a:gd name="T4" fmla="*/ 10 w 29"/>
                <a:gd name="T5" fmla="*/ 27 h 29"/>
                <a:gd name="T6" fmla="*/ 22 w 29"/>
                <a:gd name="T7" fmla="*/ 25 h 29"/>
                <a:gd name="T8" fmla="*/ 24 w 29"/>
                <a:gd name="T9" fmla="*/ 24 h 29"/>
                <a:gd name="T10" fmla="*/ 27 w 29"/>
                <a:gd name="T11" fmla="*/ 19 h 29"/>
                <a:gd name="T12" fmla="*/ 24 w 29"/>
                <a:gd name="T13" fmla="*/ 5 h 29"/>
                <a:gd name="T14" fmla="*/ 23 w 29"/>
                <a:gd name="T15" fmla="*/ 4 h 29"/>
                <a:gd name="T16" fmla="*/ 19 w 29"/>
                <a:gd name="T17"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19" y="2"/>
                  </a:moveTo>
                  <a:cubicBezTo>
                    <a:pt x="12" y="0"/>
                    <a:pt x="5" y="3"/>
                    <a:pt x="2" y="10"/>
                  </a:cubicBezTo>
                  <a:cubicBezTo>
                    <a:pt x="0" y="17"/>
                    <a:pt x="3" y="25"/>
                    <a:pt x="10" y="27"/>
                  </a:cubicBezTo>
                  <a:cubicBezTo>
                    <a:pt x="14" y="29"/>
                    <a:pt x="19" y="28"/>
                    <a:pt x="22" y="25"/>
                  </a:cubicBezTo>
                  <a:cubicBezTo>
                    <a:pt x="23" y="25"/>
                    <a:pt x="23" y="25"/>
                    <a:pt x="24" y="24"/>
                  </a:cubicBezTo>
                  <a:cubicBezTo>
                    <a:pt x="25" y="23"/>
                    <a:pt x="27" y="21"/>
                    <a:pt x="27" y="19"/>
                  </a:cubicBezTo>
                  <a:cubicBezTo>
                    <a:pt x="29" y="14"/>
                    <a:pt x="28" y="9"/>
                    <a:pt x="24" y="5"/>
                  </a:cubicBezTo>
                  <a:cubicBezTo>
                    <a:pt x="24" y="5"/>
                    <a:pt x="24" y="5"/>
                    <a:pt x="23" y="4"/>
                  </a:cubicBezTo>
                  <a:cubicBezTo>
                    <a:pt x="22" y="3"/>
                    <a:pt x="21" y="3"/>
                    <a:pt x="19"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68">
              <a:extLst>
                <a:ext uri="{FF2B5EF4-FFF2-40B4-BE49-F238E27FC236}">
                  <a16:creationId xmlns:a16="http://schemas.microsoft.com/office/drawing/2014/main" xmlns="" id="{DC7CE14E-1C74-44DC-B2AE-0A3F8CAF95C6}"/>
                </a:ext>
              </a:extLst>
            </p:cNvPr>
            <p:cNvSpPr>
              <a:spLocks/>
            </p:cNvSpPr>
            <p:nvPr/>
          </p:nvSpPr>
          <p:spPr bwMode="auto">
            <a:xfrm>
              <a:off x="16998950" y="5265738"/>
              <a:ext cx="77788" cy="80963"/>
            </a:xfrm>
            <a:custGeom>
              <a:avLst/>
              <a:gdLst>
                <a:gd name="T0" fmla="*/ 9 w 29"/>
                <a:gd name="T1" fmla="*/ 27 h 30"/>
                <a:gd name="T2" fmla="*/ 10 w 29"/>
                <a:gd name="T3" fmla="*/ 28 h 30"/>
                <a:gd name="T4" fmla="*/ 10 w 29"/>
                <a:gd name="T5" fmla="*/ 28 h 30"/>
                <a:gd name="T6" fmla="*/ 27 w 29"/>
                <a:gd name="T7" fmla="*/ 20 h 30"/>
                <a:gd name="T8" fmla="*/ 19 w 29"/>
                <a:gd name="T9" fmla="*/ 3 h 30"/>
                <a:gd name="T10" fmla="*/ 2 w 29"/>
                <a:gd name="T11" fmla="*/ 11 h 30"/>
                <a:gd name="T12" fmla="*/ 2 w 29"/>
                <a:gd name="T13" fmla="*/ 11 h 30"/>
                <a:gd name="T14" fmla="*/ 1 w 29"/>
                <a:gd name="T15" fmla="*/ 12 h 30"/>
                <a:gd name="T16" fmla="*/ 9 w 29"/>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9" y="27"/>
                  </a:moveTo>
                  <a:cubicBezTo>
                    <a:pt x="9" y="28"/>
                    <a:pt x="9" y="28"/>
                    <a:pt x="10" y="28"/>
                  </a:cubicBezTo>
                  <a:cubicBezTo>
                    <a:pt x="10" y="28"/>
                    <a:pt x="10" y="28"/>
                    <a:pt x="10" y="28"/>
                  </a:cubicBezTo>
                  <a:cubicBezTo>
                    <a:pt x="17" y="30"/>
                    <a:pt x="24" y="27"/>
                    <a:pt x="27" y="20"/>
                  </a:cubicBezTo>
                  <a:cubicBezTo>
                    <a:pt x="29" y="13"/>
                    <a:pt x="26" y="5"/>
                    <a:pt x="19" y="3"/>
                  </a:cubicBezTo>
                  <a:cubicBezTo>
                    <a:pt x="12" y="0"/>
                    <a:pt x="4" y="4"/>
                    <a:pt x="2" y="11"/>
                  </a:cubicBezTo>
                  <a:cubicBezTo>
                    <a:pt x="2" y="11"/>
                    <a:pt x="2" y="11"/>
                    <a:pt x="2" y="11"/>
                  </a:cubicBezTo>
                  <a:cubicBezTo>
                    <a:pt x="2" y="11"/>
                    <a:pt x="1" y="12"/>
                    <a:pt x="1" y="12"/>
                  </a:cubicBezTo>
                  <a:cubicBezTo>
                    <a:pt x="0" y="19"/>
                    <a:pt x="3" y="25"/>
                    <a:pt x="9"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69">
              <a:extLst>
                <a:ext uri="{FF2B5EF4-FFF2-40B4-BE49-F238E27FC236}">
                  <a16:creationId xmlns:a16="http://schemas.microsoft.com/office/drawing/2014/main" xmlns="" id="{72AC6A2E-0E08-4918-B737-9A07362C4BF6}"/>
                </a:ext>
              </a:extLst>
            </p:cNvPr>
            <p:cNvSpPr>
              <a:spLocks/>
            </p:cNvSpPr>
            <p:nvPr/>
          </p:nvSpPr>
          <p:spPr bwMode="auto">
            <a:xfrm>
              <a:off x="16694150" y="6426200"/>
              <a:ext cx="82550" cy="77788"/>
            </a:xfrm>
            <a:custGeom>
              <a:avLst/>
              <a:gdLst>
                <a:gd name="T0" fmla="*/ 10 w 31"/>
                <a:gd name="T1" fmla="*/ 2 h 29"/>
                <a:gd name="T2" fmla="*/ 3 w 31"/>
                <a:gd name="T3" fmla="*/ 9 h 29"/>
                <a:gd name="T4" fmla="*/ 11 w 31"/>
                <a:gd name="T5" fmla="*/ 27 h 29"/>
                <a:gd name="T6" fmla="*/ 28 w 31"/>
                <a:gd name="T7" fmla="*/ 19 h 29"/>
                <a:gd name="T8" fmla="*/ 20 w 31"/>
                <a:gd name="T9" fmla="*/ 1 h 29"/>
                <a:gd name="T10" fmla="*/ 11 w 31"/>
                <a:gd name="T11" fmla="*/ 1 h 29"/>
                <a:gd name="T12" fmla="*/ 10 w 31"/>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10" y="2"/>
                  </a:moveTo>
                  <a:cubicBezTo>
                    <a:pt x="7" y="3"/>
                    <a:pt x="4" y="6"/>
                    <a:pt x="3" y="9"/>
                  </a:cubicBezTo>
                  <a:cubicBezTo>
                    <a:pt x="0" y="16"/>
                    <a:pt x="4" y="24"/>
                    <a:pt x="11" y="27"/>
                  </a:cubicBezTo>
                  <a:cubicBezTo>
                    <a:pt x="18" y="29"/>
                    <a:pt x="25" y="25"/>
                    <a:pt x="28" y="19"/>
                  </a:cubicBezTo>
                  <a:cubicBezTo>
                    <a:pt x="31" y="12"/>
                    <a:pt x="27" y="4"/>
                    <a:pt x="20" y="1"/>
                  </a:cubicBezTo>
                  <a:cubicBezTo>
                    <a:pt x="17" y="0"/>
                    <a:pt x="14" y="0"/>
                    <a:pt x="11" y="1"/>
                  </a:cubicBezTo>
                  <a:cubicBezTo>
                    <a:pt x="11" y="1"/>
                    <a:pt x="10" y="2"/>
                    <a:pt x="1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70">
              <a:extLst>
                <a:ext uri="{FF2B5EF4-FFF2-40B4-BE49-F238E27FC236}">
                  <a16:creationId xmlns:a16="http://schemas.microsoft.com/office/drawing/2014/main" xmlns="" id="{24C5E4A7-34DF-47DA-A3ED-FDB083309B92}"/>
                </a:ext>
              </a:extLst>
            </p:cNvPr>
            <p:cNvSpPr>
              <a:spLocks/>
            </p:cNvSpPr>
            <p:nvPr/>
          </p:nvSpPr>
          <p:spPr bwMode="auto">
            <a:xfrm>
              <a:off x="23093363" y="1846262"/>
              <a:ext cx="93663" cy="735013"/>
            </a:xfrm>
            <a:custGeom>
              <a:avLst/>
              <a:gdLst>
                <a:gd name="T0" fmla="*/ 1 w 35"/>
                <a:gd name="T1" fmla="*/ 0 h 275"/>
                <a:gd name="T2" fmla="*/ 0 w 35"/>
                <a:gd name="T3" fmla="*/ 0 h 275"/>
                <a:gd name="T4" fmla="*/ 33 w 35"/>
                <a:gd name="T5" fmla="*/ 275 h 275"/>
                <a:gd name="T6" fmla="*/ 35 w 35"/>
                <a:gd name="T7" fmla="*/ 275 h 275"/>
                <a:gd name="T8" fmla="*/ 1 w 35"/>
                <a:gd name="T9" fmla="*/ 0 h 275"/>
              </a:gdLst>
              <a:ahLst/>
              <a:cxnLst>
                <a:cxn ang="0">
                  <a:pos x="T0" y="T1"/>
                </a:cxn>
                <a:cxn ang="0">
                  <a:pos x="T2" y="T3"/>
                </a:cxn>
                <a:cxn ang="0">
                  <a:pos x="T4" y="T5"/>
                </a:cxn>
                <a:cxn ang="0">
                  <a:pos x="T6" y="T7"/>
                </a:cxn>
                <a:cxn ang="0">
                  <a:pos x="T8" y="T9"/>
                </a:cxn>
              </a:cxnLst>
              <a:rect l="0" t="0" r="r" b="b"/>
              <a:pathLst>
                <a:path w="35" h="275">
                  <a:moveTo>
                    <a:pt x="1" y="0"/>
                  </a:moveTo>
                  <a:cubicBezTo>
                    <a:pt x="1" y="0"/>
                    <a:pt x="0" y="0"/>
                    <a:pt x="0" y="0"/>
                  </a:cubicBezTo>
                  <a:cubicBezTo>
                    <a:pt x="33" y="275"/>
                    <a:pt x="33" y="275"/>
                    <a:pt x="33" y="275"/>
                  </a:cubicBezTo>
                  <a:cubicBezTo>
                    <a:pt x="34" y="275"/>
                    <a:pt x="34" y="275"/>
                    <a:pt x="35" y="275"/>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71">
              <a:extLst>
                <a:ext uri="{FF2B5EF4-FFF2-40B4-BE49-F238E27FC236}">
                  <a16:creationId xmlns:a16="http://schemas.microsoft.com/office/drawing/2014/main" xmlns="" id="{80F901EC-EB00-4102-BE57-CBECB7A5D7B0}"/>
                </a:ext>
              </a:extLst>
            </p:cNvPr>
            <p:cNvSpPr>
              <a:spLocks/>
            </p:cNvSpPr>
            <p:nvPr/>
          </p:nvSpPr>
          <p:spPr bwMode="auto">
            <a:xfrm>
              <a:off x="21564600" y="2630487"/>
              <a:ext cx="1574800" cy="777875"/>
            </a:xfrm>
            <a:custGeom>
              <a:avLst/>
              <a:gdLst>
                <a:gd name="T0" fmla="*/ 0 w 588"/>
                <a:gd name="T1" fmla="*/ 289 h 291"/>
                <a:gd name="T2" fmla="*/ 1 w 588"/>
                <a:gd name="T3" fmla="*/ 291 h 291"/>
                <a:gd name="T4" fmla="*/ 588 w 588"/>
                <a:gd name="T5" fmla="*/ 1 h 291"/>
                <a:gd name="T6" fmla="*/ 588 w 588"/>
                <a:gd name="T7" fmla="*/ 0 h 291"/>
                <a:gd name="T8" fmla="*/ 0 w 588"/>
                <a:gd name="T9" fmla="*/ 289 h 291"/>
              </a:gdLst>
              <a:ahLst/>
              <a:cxnLst>
                <a:cxn ang="0">
                  <a:pos x="T0" y="T1"/>
                </a:cxn>
                <a:cxn ang="0">
                  <a:pos x="T2" y="T3"/>
                </a:cxn>
                <a:cxn ang="0">
                  <a:pos x="T4" y="T5"/>
                </a:cxn>
                <a:cxn ang="0">
                  <a:pos x="T6" y="T7"/>
                </a:cxn>
                <a:cxn ang="0">
                  <a:pos x="T8" y="T9"/>
                </a:cxn>
              </a:cxnLst>
              <a:rect l="0" t="0" r="r" b="b"/>
              <a:pathLst>
                <a:path w="588" h="291">
                  <a:moveTo>
                    <a:pt x="0" y="289"/>
                  </a:moveTo>
                  <a:cubicBezTo>
                    <a:pt x="0" y="290"/>
                    <a:pt x="1" y="290"/>
                    <a:pt x="1" y="291"/>
                  </a:cubicBezTo>
                  <a:cubicBezTo>
                    <a:pt x="588" y="1"/>
                    <a:pt x="588" y="1"/>
                    <a:pt x="588" y="1"/>
                  </a:cubicBezTo>
                  <a:cubicBezTo>
                    <a:pt x="588" y="1"/>
                    <a:pt x="588" y="0"/>
                    <a:pt x="588" y="0"/>
                  </a:cubicBezTo>
                  <a:lnTo>
                    <a:pt x="0" y="2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72">
              <a:extLst>
                <a:ext uri="{FF2B5EF4-FFF2-40B4-BE49-F238E27FC236}">
                  <a16:creationId xmlns:a16="http://schemas.microsoft.com/office/drawing/2014/main" xmlns="" id="{7EEBC94E-DC4F-48B8-88AA-1F4669BB4E56}"/>
                </a:ext>
              </a:extLst>
            </p:cNvPr>
            <p:cNvSpPr>
              <a:spLocks/>
            </p:cNvSpPr>
            <p:nvPr/>
          </p:nvSpPr>
          <p:spPr bwMode="auto">
            <a:xfrm>
              <a:off x="21540788" y="3452813"/>
              <a:ext cx="258763" cy="244475"/>
            </a:xfrm>
            <a:custGeom>
              <a:avLst/>
              <a:gdLst>
                <a:gd name="T0" fmla="*/ 97 w 97"/>
                <a:gd name="T1" fmla="*/ 91 h 91"/>
                <a:gd name="T2" fmla="*/ 97 w 97"/>
                <a:gd name="T3" fmla="*/ 89 h 91"/>
                <a:gd name="T4" fmla="*/ 2 w 97"/>
                <a:gd name="T5" fmla="*/ 0 h 91"/>
                <a:gd name="T6" fmla="*/ 0 w 97"/>
                <a:gd name="T7" fmla="*/ 1 h 91"/>
                <a:gd name="T8" fmla="*/ 97 w 97"/>
                <a:gd name="T9" fmla="*/ 91 h 91"/>
              </a:gdLst>
              <a:ahLst/>
              <a:cxnLst>
                <a:cxn ang="0">
                  <a:pos x="T0" y="T1"/>
                </a:cxn>
                <a:cxn ang="0">
                  <a:pos x="T2" y="T3"/>
                </a:cxn>
                <a:cxn ang="0">
                  <a:pos x="T4" y="T5"/>
                </a:cxn>
                <a:cxn ang="0">
                  <a:pos x="T6" y="T7"/>
                </a:cxn>
                <a:cxn ang="0">
                  <a:pos x="T8" y="T9"/>
                </a:cxn>
              </a:cxnLst>
              <a:rect l="0" t="0" r="r" b="b"/>
              <a:pathLst>
                <a:path w="97" h="91">
                  <a:moveTo>
                    <a:pt x="97" y="91"/>
                  </a:moveTo>
                  <a:cubicBezTo>
                    <a:pt x="97" y="90"/>
                    <a:pt x="97" y="90"/>
                    <a:pt x="97" y="89"/>
                  </a:cubicBezTo>
                  <a:cubicBezTo>
                    <a:pt x="2" y="0"/>
                    <a:pt x="2" y="0"/>
                    <a:pt x="2" y="0"/>
                  </a:cubicBezTo>
                  <a:cubicBezTo>
                    <a:pt x="1" y="0"/>
                    <a:pt x="1" y="0"/>
                    <a:pt x="0" y="1"/>
                  </a:cubicBezTo>
                  <a:lnTo>
                    <a:pt x="97"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73">
              <a:extLst>
                <a:ext uri="{FF2B5EF4-FFF2-40B4-BE49-F238E27FC236}">
                  <a16:creationId xmlns:a16="http://schemas.microsoft.com/office/drawing/2014/main" xmlns="" id="{94270DC6-BC20-4850-B585-1D2D03099983}"/>
                </a:ext>
              </a:extLst>
            </p:cNvPr>
            <p:cNvSpPr>
              <a:spLocks/>
            </p:cNvSpPr>
            <p:nvPr/>
          </p:nvSpPr>
          <p:spPr bwMode="auto">
            <a:xfrm>
              <a:off x="21093113" y="3738563"/>
              <a:ext cx="709613" cy="889000"/>
            </a:xfrm>
            <a:custGeom>
              <a:avLst/>
              <a:gdLst>
                <a:gd name="T0" fmla="*/ 264 w 265"/>
                <a:gd name="T1" fmla="*/ 0 h 332"/>
                <a:gd name="T2" fmla="*/ 0 w 265"/>
                <a:gd name="T3" fmla="*/ 332 h 332"/>
                <a:gd name="T4" fmla="*/ 2 w 265"/>
                <a:gd name="T5" fmla="*/ 332 h 332"/>
                <a:gd name="T6" fmla="*/ 265 w 265"/>
                <a:gd name="T7" fmla="*/ 1 h 332"/>
                <a:gd name="T8" fmla="*/ 265 w 265"/>
                <a:gd name="T9" fmla="*/ 1 h 332"/>
                <a:gd name="T10" fmla="*/ 264 w 265"/>
                <a:gd name="T11" fmla="*/ 0 h 332"/>
              </a:gdLst>
              <a:ahLst/>
              <a:cxnLst>
                <a:cxn ang="0">
                  <a:pos x="T0" y="T1"/>
                </a:cxn>
                <a:cxn ang="0">
                  <a:pos x="T2" y="T3"/>
                </a:cxn>
                <a:cxn ang="0">
                  <a:pos x="T4" y="T5"/>
                </a:cxn>
                <a:cxn ang="0">
                  <a:pos x="T6" y="T7"/>
                </a:cxn>
                <a:cxn ang="0">
                  <a:pos x="T8" y="T9"/>
                </a:cxn>
                <a:cxn ang="0">
                  <a:pos x="T10" y="T11"/>
                </a:cxn>
              </a:cxnLst>
              <a:rect l="0" t="0" r="r" b="b"/>
              <a:pathLst>
                <a:path w="265" h="332">
                  <a:moveTo>
                    <a:pt x="264" y="0"/>
                  </a:moveTo>
                  <a:cubicBezTo>
                    <a:pt x="0" y="332"/>
                    <a:pt x="0" y="332"/>
                    <a:pt x="0" y="332"/>
                  </a:cubicBezTo>
                  <a:cubicBezTo>
                    <a:pt x="1" y="332"/>
                    <a:pt x="2" y="332"/>
                    <a:pt x="2" y="332"/>
                  </a:cubicBezTo>
                  <a:cubicBezTo>
                    <a:pt x="265" y="1"/>
                    <a:pt x="265" y="1"/>
                    <a:pt x="265" y="1"/>
                  </a:cubicBezTo>
                  <a:cubicBezTo>
                    <a:pt x="265" y="1"/>
                    <a:pt x="265" y="1"/>
                    <a:pt x="265" y="1"/>
                  </a:cubicBezTo>
                  <a:cubicBezTo>
                    <a:pt x="265" y="1"/>
                    <a:pt x="265" y="0"/>
                    <a:pt x="26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74">
              <a:extLst>
                <a:ext uri="{FF2B5EF4-FFF2-40B4-BE49-F238E27FC236}">
                  <a16:creationId xmlns:a16="http://schemas.microsoft.com/office/drawing/2014/main" xmlns="" id="{3F80F97B-BEF7-4835-98A0-7BC6E48CBC42}"/>
                </a:ext>
              </a:extLst>
            </p:cNvPr>
            <p:cNvSpPr>
              <a:spLocks/>
            </p:cNvSpPr>
            <p:nvPr/>
          </p:nvSpPr>
          <p:spPr bwMode="auto">
            <a:xfrm>
              <a:off x="23069550" y="1774825"/>
              <a:ext cx="77788" cy="76200"/>
            </a:xfrm>
            <a:custGeom>
              <a:avLst/>
              <a:gdLst>
                <a:gd name="T0" fmla="*/ 24 w 29"/>
                <a:gd name="T1" fmla="*/ 24 h 29"/>
                <a:gd name="T2" fmla="*/ 24 w 29"/>
                <a:gd name="T3" fmla="*/ 5 h 29"/>
                <a:gd name="T4" fmla="*/ 5 w 29"/>
                <a:gd name="T5" fmla="*/ 6 h 29"/>
                <a:gd name="T6" fmla="*/ 5 w 29"/>
                <a:gd name="T7" fmla="*/ 25 h 29"/>
                <a:gd name="T8" fmla="*/ 9 w 29"/>
                <a:gd name="T9" fmla="*/ 27 h 29"/>
                <a:gd name="T10" fmla="*/ 10 w 29"/>
                <a:gd name="T11" fmla="*/ 27 h 29"/>
                <a:gd name="T12" fmla="*/ 24 w 29"/>
                <a:gd name="T13" fmla="*/ 24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4" y="24"/>
                  </a:moveTo>
                  <a:cubicBezTo>
                    <a:pt x="29" y="18"/>
                    <a:pt x="29" y="10"/>
                    <a:pt x="24" y="5"/>
                  </a:cubicBezTo>
                  <a:cubicBezTo>
                    <a:pt x="18" y="0"/>
                    <a:pt x="10" y="0"/>
                    <a:pt x="5" y="6"/>
                  </a:cubicBezTo>
                  <a:cubicBezTo>
                    <a:pt x="0" y="11"/>
                    <a:pt x="0" y="19"/>
                    <a:pt x="5" y="25"/>
                  </a:cubicBezTo>
                  <a:cubicBezTo>
                    <a:pt x="6" y="25"/>
                    <a:pt x="8" y="26"/>
                    <a:pt x="9" y="27"/>
                  </a:cubicBezTo>
                  <a:cubicBezTo>
                    <a:pt x="9" y="27"/>
                    <a:pt x="10" y="27"/>
                    <a:pt x="10" y="27"/>
                  </a:cubicBezTo>
                  <a:cubicBezTo>
                    <a:pt x="15" y="29"/>
                    <a:pt x="20" y="28"/>
                    <a:pt x="2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75">
              <a:extLst>
                <a:ext uri="{FF2B5EF4-FFF2-40B4-BE49-F238E27FC236}">
                  <a16:creationId xmlns:a16="http://schemas.microsoft.com/office/drawing/2014/main" xmlns="" id="{F8A8D9F6-9CF9-4284-9821-D1B7715C2868}"/>
                </a:ext>
              </a:extLst>
            </p:cNvPr>
            <p:cNvSpPr>
              <a:spLocks/>
            </p:cNvSpPr>
            <p:nvPr/>
          </p:nvSpPr>
          <p:spPr bwMode="auto">
            <a:xfrm>
              <a:off x="23133050" y="2576512"/>
              <a:ext cx="77788" cy="77788"/>
            </a:xfrm>
            <a:custGeom>
              <a:avLst/>
              <a:gdLst>
                <a:gd name="T0" fmla="*/ 23 w 29"/>
                <a:gd name="T1" fmla="*/ 5 h 29"/>
                <a:gd name="T2" fmla="*/ 20 w 29"/>
                <a:gd name="T3" fmla="*/ 2 h 29"/>
                <a:gd name="T4" fmla="*/ 18 w 29"/>
                <a:gd name="T5" fmla="*/ 2 h 29"/>
                <a:gd name="T6" fmla="*/ 4 w 29"/>
                <a:gd name="T7" fmla="*/ 5 h 29"/>
                <a:gd name="T8" fmla="*/ 2 w 29"/>
                <a:gd name="T9" fmla="*/ 20 h 29"/>
                <a:gd name="T10" fmla="*/ 2 w 29"/>
                <a:gd name="T11" fmla="*/ 21 h 29"/>
                <a:gd name="T12" fmla="*/ 5 w 29"/>
                <a:gd name="T13" fmla="*/ 24 h 29"/>
                <a:gd name="T14" fmla="*/ 24 w 29"/>
                <a:gd name="T15" fmla="*/ 24 h 29"/>
                <a:gd name="T16" fmla="*/ 23 w 2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3" y="5"/>
                  </a:moveTo>
                  <a:cubicBezTo>
                    <a:pt x="22" y="4"/>
                    <a:pt x="21" y="3"/>
                    <a:pt x="20" y="2"/>
                  </a:cubicBezTo>
                  <a:cubicBezTo>
                    <a:pt x="19" y="2"/>
                    <a:pt x="19" y="2"/>
                    <a:pt x="18" y="2"/>
                  </a:cubicBezTo>
                  <a:cubicBezTo>
                    <a:pt x="13" y="0"/>
                    <a:pt x="8" y="1"/>
                    <a:pt x="4" y="5"/>
                  </a:cubicBezTo>
                  <a:cubicBezTo>
                    <a:pt x="0" y="9"/>
                    <a:pt x="0" y="15"/>
                    <a:pt x="2" y="20"/>
                  </a:cubicBezTo>
                  <a:cubicBezTo>
                    <a:pt x="2" y="20"/>
                    <a:pt x="2" y="21"/>
                    <a:pt x="2" y="21"/>
                  </a:cubicBezTo>
                  <a:cubicBezTo>
                    <a:pt x="3" y="22"/>
                    <a:pt x="4" y="23"/>
                    <a:pt x="5" y="24"/>
                  </a:cubicBezTo>
                  <a:cubicBezTo>
                    <a:pt x="10" y="29"/>
                    <a:pt x="19" y="29"/>
                    <a:pt x="24" y="24"/>
                  </a:cubicBezTo>
                  <a:cubicBezTo>
                    <a:pt x="29" y="18"/>
                    <a:pt x="28" y="10"/>
                    <a:pt x="2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76">
              <a:extLst>
                <a:ext uri="{FF2B5EF4-FFF2-40B4-BE49-F238E27FC236}">
                  <a16:creationId xmlns:a16="http://schemas.microsoft.com/office/drawing/2014/main" xmlns="" id="{1EAD87E0-09DD-4727-AF83-F3DA7B089FBB}"/>
                </a:ext>
              </a:extLst>
            </p:cNvPr>
            <p:cNvSpPr>
              <a:spLocks/>
            </p:cNvSpPr>
            <p:nvPr/>
          </p:nvSpPr>
          <p:spPr bwMode="auto">
            <a:xfrm>
              <a:off x="21494750" y="3381375"/>
              <a:ext cx="77788" cy="74613"/>
            </a:xfrm>
            <a:custGeom>
              <a:avLst/>
              <a:gdLst>
                <a:gd name="T0" fmla="*/ 24 w 29"/>
                <a:gd name="T1" fmla="*/ 5 h 28"/>
                <a:gd name="T2" fmla="*/ 5 w 29"/>
                <a:gd name="T3" fmla="*/ 5 h 28"/>
                <a:gd name="T4" fmla="*/ 5 w 29"/>
                <a:gd name="T5" fmla="*/ 24 h 28"/>
                <a:gd name="T6" fmla="*/ 17 w 29"/>
                <a:gd name="T7" fmla="*/ 28 h 28"/>
                <a:gd name="T8" fmla="*/ 19 w 29"/>
                <a:gd name="T9" fmla="*/ 27 h 28"/>
                <a:gd name="T10" fmla="*/ 24 w 29"/>
                <a:gd name="T11" fmla="*/ 24 h 28"/>
                <a:gd name="T12" fmla="*/ 27 w 29"/>
                <a:gd name="T13" fmla="*/ 10 h 28"/>
                <a:gd name="T14" fmla="*/ 26 w 29"/>
                <a:gd name="T15" fmla="*/ 8 h 28"/>
                <a:gd name="T16" fmla="*/ 24 w 2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4" y="5"/>
                  </a:moveTo>
                  <a:cubicBezTo>
                    <a:pt x="18" y="0"/>
                    <a:pt x="10" y="0"/>
                    <a:pt x="5" y="5"/>
                  </a:cubicBezTo>
                  <a:cubicBezTo>
                    <a:pt x="0" y="11"/>
                    <a:pt x="0" y="19"/>
                    <a:pt x="5" y="24"/>
                  </a:cubicBezTo>
                  <a:cubicBezTo>
                    <a:pt x="9" y="27"/>
                    <a:pt x="13" y="28"/>
                    <a:pt x="17" y="28"/>
                  </a:cubicBezTo>
                  <a:cubicBezTo>
                    <a:pt x="18" y="27"/>
                    <a:pt x="18" y="27"/>
                    <a:pt x="19" y="27"/>
                  </a:cubicBezTo>
                  <a:cubicBezTo>
                    <a:pt x="21" y="26"/>
                    <a:pt x="23" y="25"/>
                    <a:pt x="24" y="24"/>
                  </a:cubicBezTo>
                  <a:cubicBezTo>
                    <a:pt x="28" y="20"/>
                    <a:pt x="29" y="14"/>
                    <a:pt x="27" y="10"/>
                  </a:cubicBezTo>
                  <a:cubicBezTo>
                    <a:pt x="27" y="9"/>
                    <a:pt x="26" y="9"/>
                    <a:pt x="26" y="8"/>
                  </a:cubicBezTo>
                  <a:cubicBezTo>
                    <a:pt x="26" y="7"/>
                    <a:pt x="25" y="6"/>
                    <a:pt x="2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77">
              <a:extLst>
                <a:ext uri="{FF2B5EF4-FFF2-40B4-BE49-F238E27FC236}">
                  <a16:creationId xmlns:a16="http://schemas.microsoft.com/office/drawing/2014/main" xmlns="" id="{D1F93F78-0E45-4422-A566-8E27EC343E79}"/>
                </a:ext>
              </a:extLst>
            </p:cNvPr>
            <p:cNvSpPr>
              <a:spLocks/>
            </p:cNvSpPr>
            <p:nvPr/>
          </p:nvSpPr>
          <p:spPr bwMode="auto">
            <a:xfrm>
              <a:off x="21790025" y="3678238"/>
              <a:ext cx="77788" cy="77788"/>
            </a:xfrm>
            <a:custGeom>
              <a:avLst/>
              <a:gdLst>
                <a:gd name="T0" fmla="*/ 4 w 29"/>
                <a:gd name="T1" fmla="*/ 23 h 29"/>
                <a:gd name="T2" fmla="*/ 5 w 29"/>
                <a:gd name="T3" fmla="*/ 24 h 29"/>
                <a:gd name="T4" fmla="*/ 5 w 29"/>
                <a:gd name="T5" fmla="*/ 24 h 29"/>
                <a:gd name="T6" fmla="*/ 24 w 29"/>
                <a:gd name="T7" fmla="*/ 23 h 29"/>
                <a:gd name="T8" fmla="*/ 23 w 29"/>
                <a:gd name="T9" fmla="*/ 5 h 29"/>
                <a:gd name="T10" fmla="*/ 5 w 29"/>
                <a:gd name="T11" fmla="*/ 5 h 29"/>
                <a:gd name="T12" fmla="*/ 4 w 29"/>
                <a:gd name="T13" fmla="*/ 5 h 29"/>
                <a:gd name="T14" fmla="*/ 4 w 29"/>
                <a:gd name="T15" fmla="*/ 7 h 29"/>
                <a:gd name="T16" fmla="*/ 4 w 29"/>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4" y="23"/>
                  </a:moveTo>
                  <a:cubicBezTo>
                    <a:pt x="5" y="23"/>
                    <a:pt x="5" y="24"/>
                    <a:pt x="5" y="24"/>
                  </a:cubicBezTo>
                  <a:cubicBezTo>
                    <a:pt x="5" y="24"/>
                    <a:pt x="5" y="24"/>
                    <a:pt x="5" y="24"/>
                  </a:cubicBezTo>
                  <a:cubicBezTo>
                    <a:pt x="11" y="29"/>
                    <a:pt x="19" y="29"/>
                    <a:pt x="24" y="23"/>
                  </a:cubicBezTo>
                  <a:cubicBezTo>
                    <a:pt x="29" y="18"/>
                    <a:pt x="29" y="10"/>
                    <a:pt x="23" y="5"/>
                  </a:cubicBezTo>
                  <a:cubicBezTo>
                    <a:pt x="18" y="0"/>
                    <a:pt x="10" y="0"/>
                    <a:pt x="5" y="5"/>
                  </a:cubicBezTo>
                  <a:cubicBezTo>
                    <a:pt x="5" y="5"/>
                    <a:pt x="5" y="5"/>
                    <a:pt x="4" y="5"/>
                  </a:cubicBezTo>
                  <a:cubicBezTo>
                    <a:pt x="4" y="6"/>
                    <a:pt x="4" y="6"/>
                    <a:pt x="4" y="7"/>
                  </a:cubicBezTo>
                  <a:cubicBezTo>
                    <a:pt x="0" y="12"/>
                    <a:pt x="0" y="18"/>
                    <a:pt x="4"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78">
              <a:extLst>
                <a:ext uri="{FF2B5EF4-FFF2-40B4-BE49-F238E27FC236}">
                  <a16:creationId xmlns:a16="http://schemas.microsoft.com/office/drawing/2014/main" xmlns="" id="{D6A9C592-9176-42E6-A858-82EC7B9FFC2B}"/>
                </a:ext>
              </a:extLst>
            </p:cNvPr>
            <p:cNvSpPr>
              <a:spLocks/>
            </p:cNvSpPr>
            <p:nvPr/>
          </p:nvSpPr>
          <p:spPr bwMode="auto">
            <a:xfrm>
              <a:off x="21056600" y="4627563"/>
              <a:ext cx="79375" cy="74613"/>
            </a:xfrm>
            <a:custGeom>
              <a:avLst/>
              <a:gdLst>
                <a:gd name="T0" fmla="*/ 14 w 30"/>
                <a:gd name="T1" fmla="*/ 0 h 28"/>
                <a:gd name="T2" fmla="*/ 5 w 30"/>
                <a:gd name="T3" fmla="*/ 4 h 28"/>
                <a:gd name="T4" fmla="*/ 6 w 30"/>
                <a:gd name="T5" fmla="*/ 23 h 28"/>
                <a:gd name="T6" fmla="*/ 25 w 30"/>
                <a:gd name="T7" fmla="*/ 22 h 28"/>
                <a:gd name="T8" fmla="*/ 24 w 30"/>
                <a:gd name="T9" fmla="*/ 3 h 28"/>
                <a:gd name="T10" fmla="*/ 16 w 30"/>
                <a:gd name="T11" fmla="*/ 0 h 28"/>
                <a:gd name="T12" fmla="*/ 14 w 3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4" y="0"/>
                  </a:moveTo>
                  <a:cubicBezTo>
                    <a:pt x="11" y="0"/>
                    <a:pt x="8" y="1"/>
                    <a:pt x="5" y="4"/>
                  </a:cubicBezTo>
                  <a:cubicBezTo>
                    <a:pt x="0" y="9"/>
                    <a:pt x="0" y="18"/>
                    <a:pt x="6" y="23"/>
                  </a:cubicBezTo>
                  <a:cubicBezTo>
                    <a:pt x="11" y="28"/>
                    <a:pt x="20" y="27"/>
                    <a:pt x="25" y="22"/>
                  </a:cubicBezTo>
                  <a:cubicBezTo>
                    <a:pt x="30" y="17"/>
                    <a:pt x="29" y="8"/>
                    <a:pt x="24" y="3"/>
                  </a:cubicBezTo>
                  <a:cubicBezTo>
                    <a:pt x="22" y="1"/>
                    <a:pt x="19" y="0"/>
                    <a:pt x="16" y="0"/>
                  </a:cubicBezTo>
                  <a:cubicBezTo>
                    <a:pt x="16" y="0"/>
                    <a:pt x="15" y="0"/>
                    <a:pt x="1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79">
              <a:extLst>
                <a:ext uri="{FF2B5EF4-FFF2-40B4-BE49-F238E27FC236}">
                  <a16:creationId xmlns:a16="http://schemas.microsoft.com/office/drawing/2014/main" xmlns="" id="{BF158EF3-0927-408F-90AE-26189B741D4B}"/>
                </a:ext>
              </a:extLst>
            </p:cNvPr>
            <p:cNvSpPr>
              <a:spLocks/>
            </p:cNvSpPr>
            <p:nvPr/>
          </p:nvSpPr>
          <p:spPr bwMode="auto">
            <a:xfrm>
              <a:off x="20597813" y="5008563"/>
              <a:ext cx="1312863" cy="100013"/>
            </a:xfrm>
            <a:custGeom>
              <a:avLst/>
              <a:gdLst>
                <a:gd name="T0" fmla="*/ 490 w 490"/>
                <a:gd name="T1" fmla="*/ 1 h 37"/>
                <a:gd name="T2" fmla="*/ 490 w 490"/>
                <a:gd name="T3" fmla="*/ 0 h 37"/>
                <a:gd name="T4" fmla="*/ 0 w 490"/>
                <a:gd name="T5" fmla="*/ 36 h 37"/>
                <a:gd name="T6" fmla="*/ 0 w 490"/>
                <a:gd name="T7" fmla="*/ 37 h 37"/>
                <a:gd name="T8" fmla="*/ 490 w 490"/>
                <a:gd name="T9" fmla="*/ 1 h 37"/>
              </a:gdLst>
              <a:ahLst/>
              <a:cxnLst>
                <a:cxn ang="0">
                  <a:pos x="T0" y="T1"/>
                </a:cxn>
                <a:cxn ang="0">
                  <a:pos x="T2" y="T3"/>
                </a:cxn>
                <a:cxn ang="0">
                  <a:pos x="T4" y="T5"/>
                </a:cxn>
                <a:cxn ang="0">
                  <a:pos x="T6" y="T7"/>
                </a:cxn>
                <a:cxn ang="0">
                  <a:pos x="T8" y="T9"/>
                </a:cxn>
              </a:cxnLst>
              <a:rect l="0" t="0" r="r" b="b"/>
              <a:pathLst>
                <a:path w="490" h="37">
                  <a:moveTo>
                    <a:pt x="490" y="1"/>
                  </a:moveTo>
                  <a:cubicBezTo>
                    <a:pt x="490" y="1"/>
                    <a:pt x="490" y="1"/>
                    <a:pt x="490" y="0"/>
                  </a:cubicBezTo>
                  <a:cubicBezTo>
                    <a:pt x="0" y="36"/>
                    <a:pt x="0" y="36"/>
                    <a:pt x="0" y="36"/>
                  </a:cubicBezTo>
                  <a:cubicBezTo>
                    <a:pt x="0" y="36"/>
                    <a:pt x="0" y="36"/>
                    <a:pt x="0" y="37"/>
                  </a:cubicBezTo>
                  <a:lnTo>
                    <a:pt x="49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80">
              <a:extLst>
                <a:ext uri="{FF2B5EF4-FFF2-40B4-BE49-F238E27FC236}">
                  <a16:creationId xmlns:a16="http://schemas.microsoft.com/office/drawing/2014/main" xmlns="" id="{FFA02428-3874-4882-B12F-08678FBD1F2D}"/>
                </a:ext>
              </a:extLst>
            </p:cNvPr>
            <p:cNvSpPr>
              <a:spLocks/>
            </p:cNvSpPr>
            <p:nvPr/>
          </p:nvSpPr>
          <p:spPr bwMode="auto">
            <a:xfrm>
              <a:off x="21170900" y="5041900"/>
              <a:ext cx="760413" cy="1050925"/>
            </a:xfrm>
            <a:custGeom>
              <a:avLst/>
              <a:gdLst>
                <a:gd name="T0" fmla="*/ 0 w 284"/>
                <a:gd name="T1" fmla="*/ 392 h 393"/>
                <a:gd name="T2" fmla="*/ 1 w 284"/>
                <a:gd name="T3" fmla="*/ 392 h 393"/>
                <a:gd name="T4" fmla="*/ 1 w 284"/>
                <a:gd name="T5" fmla="*/ 393 h 393"/>
                <a:gd name="T6" fmla="*/ 284 w 284"/>
                <a:gd name="T7" fmla="*/ 1 h 393"/>
                <a:gd name="T8" fmla="*/ 283 w 284"/>
                <a:gd name="T9" fmla="*/ 0 h 393"/>
                <a:gd name="T10" fmla="*/ 0 w 284"/>
                <a:gd name="T11" fmla="*/ 392 h 393"/>
              </a:gdLst>
              <a:ahLst/>
              <a:cxnLst>
                <a:cxn ang="0">
                  <a:pos x="T0" y="T1"/>
                </a:cxn>
                <a:cxn ang="0">
                  <a:pos x="T2" y="T3"/>
                </a:cxn>
                <a:cxn ang="0">
                  <a:pos x="T4" y="T5"/>
                </a:cxn>
                <a:cxn ang="0">
                  <a:pos x="T6" y="T7"/>
                </a:cxn>
                <a:cxn ang="0">
                  <a:pos x="T8" y="T9"/>
                </a:cxn>
                <a:cxn ang="0">
                  <a:pos x="T10" y="T11"/>
                </a:cxn>
              </a:cxnLst>
              <a:rect l="0" t="0" r="r" b="b"/>
              <a:pathLst>
                <a:path w="284" h="393">
                  <a:moveTo>
                    <a:pt x="0" y="392"/>
                  </a:moveTo>
                  <a:cubicBezTo>
                    <a:pt x="1" y="392"/>
                    <a:pt x="1" y="392"/>
                    <a:pt x="1" y="392"/>
                  </a:cubicBezTo>
                  <a:cubicBezTo>
                    <a:pt x="1" y="392"/>
                    <a:pt x="1" y="392"/>
                    <a:pt x="1" y="393"/>
                  </a:cubicBezTo>
                  <a:cubicBezTo>
                    <a:pt x="284" y="1"/>
                    <a:pt x="284" y="1"/>
                    <a:pt x="284" y="1"/>
                  </a:cubicBezTo>
                  <a:cubicBezTo>
                    <a:pt x="283" y="1"/>
                    <a:pt x="283" y="0"/>
                    <a:pt x="283" y="0"/>
                  </a:cubicBezTo>
                  <a:lnTo>
                    <a:pt x="0" y="3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81">
              <a:extLst>
                <a:ext uri="{FF2B5EF4-FFF2-40B4-BE49-F238E27FC236}">
                  <a16:creationId xmlns:a16="http://schemas.microsoft.com/office/drawing/2014/main" xmlns="" id="{172004FB-6996-4B37-9C51-1574F9837279}"/>
                </a:ext>
              </a:extLst>
            </p:cNvPr>
            <p:cNvSpPr>
              <a:spLocks/>
            </p:cNvSpPr>
            <p:nvPr/>
          </p:nvSpPr>
          <p:spPr bwMode="auto">
            <a:xfrm>
              <a:off x="20577175" y="5140325"/>
              <a:ext cx="561975" cy="949325"/>
            </a:xfrm>
            <a:custGeom>
              <a:avLst/>
              <a:gdLst>
                <a:gd name="T0" fmla="*/ 1 w 210"/>
                <a:gd name="T1" fmla="*/ 0 h 355"/>
                <a:gd name="T2" fmla="*/ 0 w 210"/>
                <a:gd name="T3" fmla="*/ 1 h 355"/>
                <a:gd name="T4" fmla="*/ 209 w 210"/>
                <a:gd name="T5" fmla="*/ 355 h 355"/>
                <a:gd name="T6" fmla="*/ 210 w 210"/>
                <a:gd name="T7" fmla="*/ 354 h 355"/>
                <a:gd name="T8" fmla="*/ 1 w 210"/>
                <a:gd name="T9" fmla="*/ 0 h 355"/>
              </a:gdLst>
              <a:ahLst/>
              <a:cxnLst>
                <a:cxn ang="0">
                  <a:pos x="T0" y="T1"/>
                </a:cxn>
                <a:cxn ang="0">
                  <a:pos x="T2" y="T3"/>
                </a:cxn>
                <a:cxn ang="0">
                  <a:pos x="T4" y="T5"/>
                </a:cxn>
                <a:cxn ang="0">
                  <a:pos x="T6" y="T7"/>
                </a:cxn>
                <a:cxn ang="0">
                  <a:pos x="T8" y="T9"/>
                </a:cxn>
              </a:cxnLst>
              <a:rect l="0" t="0" r="r" b="b"/>
              <a:pathLst>
                <a:path w="210" h="355">
                  <a:moveTo>
                    <a:pt x="1" y="0"/>
                  </a:moveTo>
                  <a:cubicBezTo>
                    <a:pt x="1" y="0"/>
                    <a:pt x="1" y="1"/>
                    <a:pt x="0" y="1"/>
                  </a:cubicBezTo>
                  <a:cubicBezTo>
                    <a:pt x="209" y="355"/>
                    <a:pt x="209" y="355"/>
                    <a:pt x="209" y="355"/>
                  </a:cubicBezTo>
                  <a:cubicBezTo>
                    <a:pt x="209" y="355"/>
                    <a:pt x="210" y="354"/>
                    <a:pt x="210" y="354"/>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82">
              <a:extLst>
                <a:ext uri="{FF2B5EF4-FFF2-40B4-BE49-F238E27FC236}">
                  <a16:creationId xmlns:a16="http://schemas.microsoft.com/office/drawing/2014/main" xmlns="" id="{30CE438C-B0AC-4BAA-B401-6B50DC4C2C4A}"/>
                </a:ext>
              </a:extLst>
            </p:cNvPr>
            <p:cNvSpPr>
              <a:spLocks/>
            </p:cNvSpPr>
            <p:nvPr/>
          </p:nvSpPr>
          <p:spPr bwMode="auto">
            <a:xfrm>
              <a:off x="20523200" y="3670300"/>
              <a:ext cx="38100" cy="1411288"/>
            </a:xfrm>
            <a:custGeom>
              <a:avLst/>
              <a:gdLst>
                <a:gd name="T0" fmla="*/ 1 w 14"/>
                <a:gd name="T1" fmla="*/ 0 h 528"/>
                <a:gd name="T2" fmla="*/ 0 w 14"/>
                <a:gd name="T3" fmla="*/ 1 h 528"/>
                <a:gd name="T4" fmla="*/ 13 w 14"/>
                <a:gd name="T5" fmla="*/ 528 h 528"/>
                <a:gd name="T6" fmla="*/ 14 w 14"/>
                <a:gd name="T7" fmla="*/ 528 h 528"/>
                <a:gd name="T8" fmla="*/ 1 w 14"/>
                <a:gd name="T9" fmla="*/ 0 h 528"/>
              </a:gdLst>
              <a:ahLst/>
              <a:cxnLst>
                <a:cxn ang="0">
                  <a:pos x="T0" y="T1"/>
                </a:cxn>
                <a:cxn ang="0">
                  <a:pos x="T2" y="T3"/>
                </a:cxn>
                <a:cxn ang="0">
                  <a:pos x="T4" y="T5"/>
                </a:cxn>
                <a:cxn ang="0">
                  <a:pos x="T6" y="T7"/>
                </a:cxn>
                <a:cxn ang="0">
                  <a:pos x="T8" y="T9"/>
                </a:cxn>
              </a:cxnLst>
              <a:rect l="0" t="0" r="r" b="b"/>
              <a:pathLst>
                <a:path w="14" h="528">
                  <a:moveTo>
                    <a:pt x="1" y="0"/>
                  </a:moveTo>
                  <a:cubicBezTo>
                    <a:pt x="1" y="1"/>
                    <a:pt x="1" y="1"/>
                    <a:pt x="0" y="1"/>
                  </a:cubicBezTo>
                  <a:cubicBezTo>
                    <a:pt x="13" y="528"/>
                    <a:pt x="13" y="528"/>
                    <a:pt x="13" y="528"/>
                  </a:cubicBezTo>
                  <a:cubicBezTo>
                    <a:pt x="13" y="528"/>
                    <a:pt x="14" y="528"/>
                    <a:pt x="14" y="52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83">
              <a:extLst>
                <a:ext uri="{FF2B5EF4-FFF2-40B4-BE49-F238E27FC236}">
                  <a16:creationId xmlns:a16="http://schemas.microsoft.com/office/drawing/2014/main" xmlns="" id="{5F5C9287-D554-48FC-B068-BB26AD9BB67F}"/>
                </a:ext>
              </a:extLst>
            </p:cNvPr>
            <p:cNvSpPr>
              <a:spLocks/>
            </p:cNvSpPr>
            <p:nvPr/>
          </p:nvSpPr>
          <p:spPr bwMode="auto">
            <a:xfrm>
              <a:off x="20086638" y="3675063"/>
              <a:ext cx="422275" cy="1003300"/>
            </a:xfrm>
            <a:custGeom>
              <a:avLst/>
              <a:gdLst>
                <a:gd name="T0" fmla="*/ 0 w 158"/>
                <a:gd name="T1" fmla="*/ 375 h 375"/>
                <a:gd name="T2" fmla="*/ 1 w 158"/>
                <a:gd name="T3" fmla="*/ 375 h 375"/>
                <a:gd name="T4" fmla="*/ 158 w 158"/>
                <a:gd name="T5" fmla="*/ 0 h 375"/>
                <a:gd name="T6" fmla="*/ 156 w 158"/>
                <a:gd name="T7" fmla="*/ 0 h 375"/>
                <a:gd name="T8" fmla="*/ 0 w 158"/>
                <a:gd name="T9" fmla="*/ 375 h 375"/>
              </a:gdLst>
              <a:ahLst/>
              <a:cxnLst>
                <a:cxn ang="0">
                  <a:pos x="T0" y="T1"/>
                </a:cxn>
                <a:cxn ang="0">
                  <a:pos x="T2" y="T3"/>
                </a:cxn>
                <a:cxn ang="0">
                  <a:pos x="T4" y="T5"/>
                </a:cxn>
                <a:cxn ang="0">
                  <a:pos x="T6" y="T7"/>
                </a:cxn>
                <a:cxn ang="0">
                  <a:pos x="T8" y="T9"/>
                </a:cxn>
              </a:cxnLst>
              <a:rect l="0" t="0" r="r" b="b"/>
              <a:pathLst>
                <a:path w="158" h="375">
                  <a:moveTo>
                    <a:pt x="0" y="375"/>
                  </a:moveTo>
                  <a:cubicBezTo>
                    <a:pt x="1" y="375"/>
                    <a:pt x="1" y="375"/>
                    <a:pt x="1" y="375"/>
                  </a:cubicBezTo>
                  <a:cubicBezTo>
                    <a:pt x="158" y="0"/>
                    <a:pt x="158" y="0"/>
                    <a:pt x="158" y="0"/>
                  </a:cubicBezTo>
                  <a:cubicBezTo>
                    <a:pt x="157" y="0"/>
                    <a:pt x="157" y="0"/>
                    <a:pt x="156" y="0"/>
                  </a:cubicBezTo>
                  <a:lnTo>
                    <a:pt x="0" y="3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84">
              <a:extLst>
                <a:ext uri="{FF2B5EF4-FFF2-40B4-BE49-F238E27FC236}">
                  <a16:creationId xmlns:a16="http://schemas.microsoft.com/office/drawing/2014/main" xmlns="" id="{EEBBB394-D6B3-4CC5-8ED1-399BA6C53FF1}"/>
                </a:ext>
              </a:extLst>
            </p:cNvPr>
            <p:cNvSpPr>
              <a:spLocks/>
            </p:cNvSpPr>
            <p:nvPr/>
          </p:nvSpPr>
          <p:spPr bwMode="auto">
            <a:xfrm>
              <a:off x="19178588" y="4373563"/>
              <a:ext cx="873125" cy="320675"/>
            </a:xfrm>
            <a:custGeom>
              <a:avLst/>
              <a:gdLst>
                <a:gd name="T0" fmla="*/ 1 w 326"/>
                <a:gd name="T1" fmla="*/ 0 h 120"/>
                <a:gd name="T2" fmla="*/ 0 w 326"/>
                <a:gd name="T3" fmla="*/ 1 h 120"/>
                <a:gd name="T4" fmla="*/ 326 w 326"/>
                <a:gd name="T5" fmla="*/ 120 h 120"/>
                <a:gd name="T6" fmla="*/ 326 w 326"/>
                <a:gd name="T7" fmla="*/ 118 h 120"/>
                <a:gd name="T8" fmla="*/ 1 w 326"/>
                <a:gd name="T9" fmla="*/ 0 h 120"/>
              </a:gdLst>
              <a:ahLst/>
              <a:cxnLst>
                <a:cxn ang="0">
                  <a:pos x="T0" y="T1"/>
                </a:cxn>
                <a:cxn ang="0">
                  <a:pos x="T2" y="T3"/>
                </a:cxn>
                <a:cxn ang="0">
                  <a:pos x="T4" y="T5"/>
                </a:cxn>
                <a:cxn ang="0">
                  <a:pos x="T6" y="T7"/>
                </a:cxn>
                <a:cxn ang="0">
                  <a:pos x="T8" y="T9"/>
                </a:cxn>
              </a:cxnLst>
              <a:rect l="0" t="0" r="r" b="b"/>
              <a:pathLst>
                <a:path w="326" h="120">
                  <a:moveTo>
                    <a:pt x="1" y="0"/>
                  </a:moveTo>
                  <a:cubicBezTo>
                    <a:pt x="1" y="0"/>
                    <a:pt x="1" y="1"/>
                    <a:pt x="0" y="1"/>
                  </a:cubicBezTo>
                  <a:cubicBezTo>
                    <a:pt x="326" y="120"/>
                    <a:pt x="326" y="120"/>
                    <a:pt x="326" y="120"/>
                  </a:cubicBezTo>
                  <a:cubicBezTo>
                    <a:pt x="326" y="119"/>
                    <a:pt x="326" y="119"/>
                    <a:pt x="326" y="118"/>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85">
              <a:extLst>
                <a:ext uri="{FF2B5EF4-FFF2-40B4-BE49-F238E27FC236}">
                  <a16:creationId xmlns:a16="http://schemas.microsoft.com/office/drawing/2014/main" xmlns="" id="{4E438CAC-4CD3-4B62-B12B-85A6A4AC6E01}"/>
                </a:ext>
              </a:extLst>
            </p:cNvPr>
            <p:cNvSpPr>
              <a:spLocks/>
            </p:cNvSpPr>
            <p:nvPr/>
          </p:nvSpPr>
          <p:spPr bwMode="auto">
            <a:xfrm>
              <a:off x="21971000" y="5022850"/>
              <a:ext cx="881063" cy="774700"/>
            </a:xfrm>
            <a:custGeom>
              <a:avLst/>
              <a:gdLst>
                <a:gd name="T0" fmla="*/ 1 w 329"/>
                <a:gd name="T1" fmla="*/ 0 h 290"/>
                <a:gd name="T2" fmla="*/ 0 w 329"/>
                <a:gd name="T3" fmla="*/ 1 h 290"/>
                <a:gd name="T4" fmla="*/ 328 w 329"/>
                <a:gd name="T5" fmla="*/ 290 h 290"/>
                <a:gd name="T6" fmla="*/ 329 w 329"/>
                <a:gd name="T7" fmla="*/ 290 h 290"/>
                <a:gd name="T8" fmla="*/ 1 w 329"/>
                <a:gd name="T9" fmla="*/ 0 h 290"/>
              </a:gdLst>
              <a:ahLst/>
              <a:cxnLst>
                <a:cxn ang="0">
                  <a:pos x="T0" y="T1"/>
                </a:cxn>
                <a:cxn ang="0">
                  <a:pos x="T2" y="T3"/>
                </a:cxn>
                <a:cxn ang="0">
                  <a:pos x="T4" y="T5"/>
                </a:cxn>
                <a:cxn ang="0">
                  <a:pos x="T6" y="T7"/>
                </a:cxn>
                <a:cxn ang="0">
                  <a:pos x="T8" y="T9"/>
                </a:cxn>
              </a:cxnLst>
              <a:rect l="0" t="0" r="r" b="b"/>
              <a:pathLst>
                <a:path w="329" h="290">
                  <a:moveTo>
                    <a:pt x="1" y="0"/>
                  </a:moveTo>
                  <a:cubicBezTo>
                    <a:pt x="1" y="1"/>
                    <a:pt x="0" y="1"/>
                    <a:pt x="0" y="1"/>
                  </a:cubicBezTo>
                  <a:cubicBezTo>
                    <a:pt x="328" y="290"/>
                    <a:pt x="328" y="290"/>
                    <a:pt x="328" y="290"/>
                  </a:cubicBezTo>
                  <a:cubicBezTo>
                    <a:pt x="328" y="290"/>
                    <a:pt x="329" y="290"/>
                    <a:pt x="329" y="290"/>
                  </a:cubicBez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86">
              <a:extLst>
                <a:ext uri="{FF2B5EF4-FFF2-40B4-BE49-F238E27FC236}">
                  <a16:creationId xmlns:a16="http://schemas.microsoft.com/office/drawing/2014/main" xmlns="" id="{CA0D672C-D3DD-4933-825A-EE0FEDD899A9}"/>
                </a:ext>
              </a:extLst>
            </p:cNvPr>
            <p:cNvSpPr>
              <a:spLocks/>
            </p:cNvSpPr>
            <p:nvPr/>
          </p:nvSpPr>
          <p:spPr bwMode="auto">
            <a:xfrm>
              <a:off x="22882225" y="5348288"/>
              <a:ext cx="355600" cy="449263"/>
            </a:xfrm>
            <a:custGeom>
              <a:avLst/>
              <a:gdLst>
                <a:gd name="T0" fmla="*/ 132 w 133"/>
                <a:gd name="T1" fmla="*/ 0 h 168"/>
                <a:gd name="T2" fmla="*/ 0 w 133"/>
                <a:gd name="T3" fmla="*/ 167 h 168"/>
                <a:gd name="T4" fmla="*/ 1 w 133"/>
                <a:gd name="T5" fmla="*/ 168 h 168"/>
                <a:gd name="T6" fmla="*/ 133 w 133"/>
                <a:gd name="T7" fmla="*/ 2 h 168"/>
                <a:gd name="T8" fmla="*/ 132 w 133"/>
                <a:gd name="T9" fmla="*/ 0 h 168"/>
              </a:gdLst>
              <a:ahLst/>
              <a:cxnLst>
                <a:cxn ang="0">
                  <a:pos x="T0" y="T1"/>
                </a:cxn>
                <a:cxn ang="0">
                  <a:pos x="T2" y="T3"/>
                </a:cxn>
                <a:cxn ang="0">
                  <a:pos x="T4" y="T5"/>
                </a:cxn>
                <a:cxn ang="0">
                  <a:pos x="T6" y="T7"/>
                </a:cxn>
                <a:cxn ang="0">
                  <a:pos x="T8" y="T9"/>
                </a:cxn>
              </a:cxnLst>
              <a:rect l="0" t="0" r="r" b="b"/>
              <a:pathLst>
                <a:path w="133" h="168">
                  <a:moveTo>
                    <a:pt x="132" y="0"/>
                  </a:moveTo>
                  <a:cubicBezTo>
                    <a:pt x="0" y="167"/>
                    <a:pt x="0" y="167"/>
                    <a:pt x="0" y="167"/>
                  </a:cubicBezTo>
                  <a:cubicBezTo>
                    <a:pt x="1" y="167"/>
                    <a:pt x="1" y="167"/>
                    <a:pt x="1" y="168"/>
                  </a:cubicBezTo>
                  <a:cubicBezTo>
                    <a:pt x="133" y="2"/>
                    <a:pt x="133" y="2"/>
                    <a:pt x="133" y="2"/>
                  </a:cubicBezTo>
                  <a:cubicBezTo>
                    <a:pt x="133" y="1"/>
                    <a:pt x="133" y="1"/>
                    <a:pt x="1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87">
              <a:extLst>
                <a:ext uri="{FF2B5EF4-FFF2-40B4-BE49-F238E27FC236}">
                  <a16:creationId xmlns:a16="http://schemas.microsoft.com/office/drawing/2014/main" xmlns="" id="{67EC3B5B-58BC-4890-B2AD-58FEEB3A0EC2}"/>
                </a:ext>
              </a:extLst>
            </p:cNvPr>
            <p:cNvSpPr>
              <a:spLocks/>
            </p:cNvSpPr>
            <p:nvPr/>
          </p:nvSpPr>
          <p:spPr bwMode="auto">
            <a:xfrm>
              <a:off x="20859750" y="6137275"/>
              <a:ext cx="273050" cy="315913"/>
            </a:xfrm>
            <a:custGeom>
              <a:avLst/>
              <a:gdLst>
                <a:gd name="T0" fmla="*/ 101 w 102"/>
                <a:gd name="T1" fmla="*/ 0 h 118"/>
                <a:gd name="T2" fmla="*/ 0 w 102"/>
                <a:gd name="T3" fmla="*/ 117 h 118"/>
                <a:gd name="T4" fmla="*/ 1 w 102"/>
                <a:gd name="T5" fmla="*/ 118 h 118"/>
                <a:gd name="T6" fmla="*/ 102 w 102"/>
                <a:gd name="T7" fmla="*/ 1 h 118"/>
                <a:gd name="T8" fmla="*/ 102 w 102"/>
                <a:gd name="T9" fmla="*/ 1 h 118"/>
                <a:gd name="T10" fmla="*/ 101 w 102"/>
                <a:gd name="T11" fmla="*/ 0 h 118"/>
              </a:gdLst>
              <a:ahLst/>
              <a:cxnLst>
                <a:cxn ang="0">
                  <a:pos x="T0" y="T1"/>
                </a:cxn>
                <a:cxn ang="0">
                  <a:pos x="T2" y="T3"/>
                </a:cxn>
                <a:cxn ang="0">
                  <a:pos x="T4" y="T5"/>
                </a:cxn>
                <a:cxn ang="0">
                  <a:pos x="T6" y="T7"/>
                </a:cxn>
                <a:cxn ang="0">
                  <a:pos x="T8" y="T9"/>
                </a:cxn>
                <a:cxn ang="0">
                  <a:pos x="T10" y="T11"/>
                </a:cxn>
              </a:cxnLst>
              <a:rect l="0" t="0" r="r" b="b"/>
              <a:pathLst>
                <a:path w="102" h="118">
                  <a:moveTo>
                    <a:pt x="101" y="0"/>
                  </a:moveTo>
                  <a:cubicBezTo>
                    <a:pt x="0" y="117"/>
                    <a:pt x="0" y="117"/>
                    <a:pt x="0" y="117"/>
                  </a:cubicBezTo>
                  <a:cubicBezTo>
                    <a:pt x="1" y="117"/>
                    <a:pt x="1" y="118"/>
                    <a:pt x="1" y="118"/>
                  </a:cubicBezTo>
                  <a:cubicBezTo>
                    <a:pt x="102" y="1"/>
                    <a:pt x="102" y="1"/>
                    <a:pt x="102" y="1"/>
                  </a:cubicBezTo>
                  <a:cubicBezTo>
                    <a:pt x="102" y="1"/>
                    <a:pt x="102" y="1"/>
                    <a:pt x="102" y="1"/>
                  </a:cubicBezTo>
                  <a:cubicBezTo>
                    <a:pt x="102" y="1"/>
                    <a:pt x="102" y="1"/>
                    <a:pt x="10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88">
              <a:extLst>
                <a:ext uri="{FF2B5EF4-FFF2-40B4-BE49-F238E27FC236}">
                  <a16:creationId xmlns:a16="http://schemas.microsoft.com/office/drawing/2014/main" xmlns="" id="{5023A6AA-1C0D-47F8-A833-1F28519929AA}"/>
                </a:ext>
              </a:extLst>
            </p:cNvPr>
            <p:cNvSpPr>
              <a:spLocks/>
            </p:cNvSpPr>
            <p:nvPr/>
          </p:nvSpPr>
          <p:spPr bwMode="auto">
            <a:xfrm>
              <a:off x="19111913" y="4330700"/>
              <a:ext cx="73025" cy="71438"/>
            </a:xfrm>
            <a:custGeom>
              <a:avLst/>
              <a:gdLst>
                <a:gd name="T0" fmla="*/ 22 w 27"/>
                <a:gd name="T1" fmla="*/ 4 h 27"/>
                <a:gd name="T2" fmla="*/ 5 w 27"/>
                <a:gd name="T3" fmla="*/ 6 h 27"/>
                <a:gd name="T4" fmla="*/ 7 w 27"/>
                <a:gd name="T5" fmla="*/ 23 h 27"/>
                <a:gd name="T6" fmla="*/ 23 w 27"/>
                <a:gd name="T7" fmla="*/ 21 h 27"/>
                <a:gd name="T8" fmla="*/ 25 w 27"/>
                <a:gd name="T9" fmla="*/ 17 h 27"/>
                <a:gd name="T10" fmla="*/ 26 w 27"/>
                <a:gd name="T11" fmla="*/ 16 h 27"/>
                <a:gd name="T12" fmla="*/ 22 w 27"/>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2" y="4"/>
                  </a:moveTo>
                  <a:cubicBezTo>
                    <a:pt x="16" y="0"/>
                    <a:pt x="9" y="1"/>
                    <a:pt x="5" y="6"/>
                  </a:cubicBezTo>
                  <a:cubicBezTo>
                    <a:pt x="0" y="11"/>
                    <a:pt x="1" y="19"/>
                    <a:pt x="7" y="23"/>
                  </a:cubicBezTo>
                  <a:cubicBezTo>
                    <a:pt x="12" y="27"/>
                    <a:pt x="19" y="26"/>
                    <a:pt x="23" y="21"/>
                  </a:cubicBezTo>
                  <a:cubicBezTo>
                    <a:pt x="24" y="20"/>
                    <a:pt x="25" y="18"/>
                    <a:pt x="25" y="17"/>
                  </a:cubicBezTo>
                  <a:cubicBezTo>
                    <a:pt x="26" y="17"/>
                    <a:pt x="26" y="16"/>
                    <a:pt x="26" y="16"/>
                  </a:cubicBezTo>
                  <a:cubicBezTo>
                    <a:pt x="27" y="12"/>
                    <a:pt x="25" y="7"/>
                    <a:pt x="2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189">
              <a:extLst>
                <a:ext uri="{FF2B5EF4-FFF2-40B4-BE49-F238E27FC236}">
                  <a16:creationId xmlns:a16="http://schemas.microsoft.com/office/drawing/2014/main" xmlns="" id="{95019A5E-0946-4C2F-989F-24D3E9FB9CF7}"/>
                </a:ext>
              </a:extLst>
            </p:cNvPr>
            <p:cNvSpPr>
              <a:spLocks/>
            </p:cNvSpPr>
            <p:nvPr/>
          </p:nvSpPr>
          <p:spPr bwMode="auto">
            <a:xfrm>
              <a:off x="20043775" y="4672013"/>
              <a:ext cx="73025" cy="73025"/>
            </a:xfrm>
            <a:custGeom>
              <a:avLst/>
              <a:gdLst>
                <a:gd name="T0" fmla="*/ 4 w 27"/>
                <a:gd name="T1" fmla="*/ 6 h 27"/>
                <a:gd name="T2" fmla="*/ 3 w 27"/>
                <a:gd name="T3" fmla="*/ 6 h 27"/>
                <a:gd name="T4" fmla="*/ 3 w 27"/>
                <a:gd name="T5" fmla="*/ 8 h 27"/>
                <a:gd name="T6" fmla="*/ 6 w 27"/>
                <a:gd name="T7" fmla="*/ 23 h 27"/>
                <a:gd name="T8" fmla="*/ 23 w 27"/>
                <a:gd name="T9" fmla="*/ 21 h 27"/>
                <a:gd name="T10" fmla="*/ 21 w 27"/>
                <a:gd name="T11" fmla="*/ 4 h 27"/>
                <a:gd name="T12" fmla="*/ 17 w 27"/>
                <a:gd name="T13" fmla="*/ 2 h 27"/>
                <a:gd name="T14" fmla="*/ 16 w 27"/>
                <a:gd name="T15" fmla="*/ 2 h 27"/>
                <a:gd name="T16" fmla="*/ 4 w 27"/>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4" y="6"/>
                  </a:moveTo>
                  <a:cubicBezTo>
                    <a:pt x="3" y="6"/>
                    <a:pt x="3" y="6"/>
                    <a:pt x="3" y="6"/>
                  </a:cubicBezTo>
                  <a:cubicBezTo>
                    <a:pt x="3" y="7"/>
                    <a:pt x="3" y="7"/>
                    <a:pt x="3" y="8"/>
                  </a:cubicBezTo>
                  <a:cubicBezTo>
                    <a:pt x="0" y="13"/>
                    <a:pt x="1" y="19"/>
                    <a:pt x="6" y="23"/>
                  </a:cubicBezTo>
                  <a:cubicBezTo>
                    <a:pt x="11" y="27"/>
                    <a:pt x="18" y="26"/>
                    <a:pt x="23" y="21"/>
                  </a:cubicBezTo>
                  <a:cubicBezTo>
                    <a:pt x="27" y="16"/>
                    <a:pt x="26" y="8"/>
                    <a:pt x="21" y="4"/>
                  </a:cubicBezTo>
                  <a:cubicBezTo>
                    <a:pt x="20" y="3"/>
                    <a:pt x="19" y="2"/>
                    <a:pt x="17" y="2"/>
                  </a:cubicBezTo>
                  <a:cubicBezTo>
                    <a:pt x="17" y="2"/>
                    <a:pt x="17" y="2"/>
                    <a:pt x="16" y="2"/>
                  </a:cubicBezTo>
                  <a:cubicBezTo>
                    <a:pt x="12" y="0"/>
                    <a:pt x="7" y="2"/>
                    <a:pt x="4"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190">
              <a:extLst>
                <a:ext uri="{FF2B5EF4-FFF2-40B4-BE49-F238E27FC236}">
                  <a16:creationId xmlns:a16="http://schemas.microsoft.com/office/drawing/2014/main" xmlns="" id="{78C6A56B-4280-4762-8439-C973E0B1F645}"/>
                </a:ext>
              </a:extLst>
            </p:cNvPr>
            <p:cNvSpPr>
              <a:spLocks/>
            </p:cNvSpPr>
            <p:nvPr/>
          </p:nvSpPr>
          <p:spPr bwMode="auto">
            <a:xfrm>
              <a:off x="20475575" y="3608388"/>
              <a:ext cx="71438" cy="66675"/>
            </a:xfrm>
            <a:custGeom>
              <a:avLst/>
              <a:gdLst>
                <a:gd name="T0" fmla="*/ 23 w 27"/>
                <a:gd name="T1" fmla="*/ 21 h 25"/>
                <a:gd name="T2" fmla="*/ 21 w 27"/>
                <a:gd name="T3" fmla="*/ 4 h 25"/>
                <a:gd name="T4" fmla="*/ 4 w 27"/>
                <a:gd name="T5" fmla="*/ 6 h 25"/>
                <a:gd name="T6" fmla="*/ 6 w 27"/>
                <a:gd name="T7" fmla="*/ 22 h 25"/>
                <a:gd name="T8" fmla="*/ 11 w 27"/>
                <a:gd name="T9" fmla="*/ 25 h 25"/>
                <a:gd name="T10" fmla="*/ 13 w 27"/>
                <a:gd name="T11" fmla="*/ 25 h 25"/>
                <a:gd name="T12" fmla="*/ 18 w 27"/>
                <a:gd name="T13" fmla="*/ 24 h 25"/>
                <a:gd name="T14" fmla="*/ 19 w 27"/>
                <a:gd name="T15" fmla="*/ 23 h 25"/>
                <a:gd name="T16" fmla="*/ 23 w 27"/>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3" y="21"/>
                  </a:moveTo>
                  <a:cubicBezTo>
                    <a:pt x="27" y="15"/>
                    <a:pt x="26" y="8"/>
                    <a:pt x="21" y="4"/>
                  </a:cubicBezTo>
                  <a:cubicBezTo>
                    <a:pt x="15" y="0"/>
                    <a:pt x="8" y="0"/>
                    <a:pt x="4" y="6"/>
                  </a:cubicBezTo>
                  <a:cubicBezTo>
                    <a:pt x="0" y="11"/>
                    <a:pt x="1" y="18"/>
                    <a:pt x="6" y="22"/>
                  </a:cubicBezTo>
                  <a:cubicBezTo>
                    <a:pt x="7" y="24"/>
                    <a:pt x="9" y="25"/>
                    <a:pt x="11" y="25"/>
                  </a:cubicBezTo>
                  <a:cubicBezTo>
                    <a:pt x="12" y="25"/>
                    <a:pt x="12" y="25"/>
                    <a:pt x="13" y="25"/>
                  </a:cubicBezTo>
                  <a:cubicBezTo>
                    <a:pt x="15" y="25"/>
                    <a:pt x="16" y="25"/>
                    <a:pt x="18" y="24"/>
                  </a:cubicBezTo>
                  <a:cubicBezTo>
                    <a:pt x="19" y="24"/>
                    <a:pt x="19" y="24"/>
                    <a:pt x="19" y="23"/>
                  </a:cubicBezTo>
                  <a:cubicBezTo>
                    <a:pt x="21" y="23"/>
                    <a:pt x="22" y="22"/>
                    <a:pt x="23"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91">
              <a:extLst>
                <a:ext uri="{FF2B5EF4-FFF2-40B4-BE49-F238E27FC236}">
                  <a16:creationId xmlns:a16="http://schemas.microsoft.com/office/drawing/2014/main" xmlns="" id="{2400A9FA-01B7-4841-B9BB-95BC8F06E1D8}"/>
                </a:ext>
              </a:extLst>
            </p:cNvPr>
            <p:cNvSpPr>
              <a:spLocks/>
            </p:cNvSpPr>
            <p:nvPr/>
          </p:nvSpPr>
          <p:spPr bwMode="auto">
            <a:xfrm>
              <a:off x="20531138" y="5078413"/>
              <a:ext cx="69850" cy="66675"/>
            </a:xfrm>
            <a:custGeom>
              <a:avLst/>
              <a:gdLst>
                <a:gd name="T0" fmla="*/ 23 w 26"/>
                <a:gd name="T1" fmla="*/ 20 h 25"/>
                <a:gd name="T2" fmla="*/ 25 w 26"/>
                <a:gd name="T3" fmla="*/ 11 h 25"/>
                <a:gd name="T4" fmla="*/ 25 w 26"/>
                <a:gd name="T5" fmla="*/ 10 h 25"/>
                <a:gd name="T6" fmla="*/ 21 w 26"/>
                <a:gd name="T7" fmla="*/ 3 h 25"/>
                <a:gd name="T8" fmla="*/ 11 w 26"/>
                <a:gd name="T9" fmla="*/ 1 h 25"/>
                <a:gd name="T10" fmla="*/ 10 w 26"/>
                <a:gd name="T11" fmla="*/ 1 h 25"/>
                <a:gd name="T12" fmla="*/ 4 w 26"/>
                <a:gd name="T13" fmla="*/ 5 h 25"/>
                <a:gd name="T14" fmla="*/ 6 w 26"/>
                <a:gd name="T15" fmla="*/ 22 h 25"/>
                <a:gd name="T16" fmla="*/ 17 w 26"/>
                <a:gd name="T17" fmla="*/ 24 h 25"/>
                <a:gd name="T18" fmla="*/ 18 w 26"/>
                <a:gd name="T19" fmla="*/ 23 h 25"/>
                <a:gd name="T20" fmla="*/ 23 w 26"/>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23" y="20"/>
                  </a:moveTo>
                  <a:cubicBezTo>
                    <a:pt x="25" y="17"/>
                    <a:pt x="26" y="14"/>
                    <a:pt x="25" y="11"/>
                  </a:cubicBezTo>
                  <a:cubicBezTo>
                    <a:pt x="25" y="10"/>
                    <a:pt x="25" y="10"/>
                    <a:pt x="25" y="10"/>
                  </a:cubicBezTo>
                  <a:cubicBezTo>
                    <a:pt x="24" y="7"/>
                    <a:pt x="23" y="5"/>
                    <a:pt x="21" y="3"/>
                  </a:cubicBezTo>
                  <a:cubicBezTo>
                    <a:pt x="18" y="1"/>
                    <a:pt x="14" y="0"/>
                    <a:pt x="11" y="1"/>
                  </a:cubicBezTo>
                  <a:cubicBezTo>
                    <a:pt x="11" y="1"/>
                    <a:pt x="10" y="1"/>
                    <a:pt x="10" y="1"/>
                  </a:cubicBezTo>
                  <a:cubicBezTo>
                    <a:pt x="8" y="2"/>
                    <a:pt x="6" y="3"/>
                    <a:pt x="4" y="5"/>
                  </a:cubicBezTo>
                  <a:cubicBezTo>
                    <a:pt x="0" y="10"/>
                    <a:pt x="1" y="18"/>
                    <a:pt x="6" y="22"/>
                  </a:cubicBezTo>
                  <a:cubicBezTo>
                    <a:pt x="9" y="24"/>
                    <a:pt x="14" y="25"/>
                    <a:pt x="17" y="24"/>
                  </a:cubicBezTo>
                  <a:cubicBezTo>
                    <a:pt x="18" y="24"/>
                    <a:pt x="18" y="23"/>
                    <a:pt x="18" y="23"/>
                  </a:cubicBezTo>
                  <a:cubicBezTo>
                    <a:pt x="20" y="22"/>
                    <a:pt x="22" y="21"/>
                    <a:pt x="23"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92">
              <a:extLst>
                <a:ext uri="{FF2B5EF4-FFF2-40B4-BE49-F238E27FC236}">
                  <a16:creationId xmlns:a16="http://schemas.microsoft.com/office/drawing/2014/main" xmlns="" id="{A08C5A80-464D-4DCD-82D7-34AE13424017}"/>
                </a:ext>
              </a:extLst>
            </p:cNvPr>
            <p:cNvSpPr>
              <a:spLocks/>
            </p:cNvSpPr>
            <p:nvPr/>
          </p:nvSpPr>
          <p:spPr bwMode="auto">
            <a:xfrm>
              <a:off x="21116925" y="6081713"/>
              <a:ext cx="73025" cy="69850"/>
            </a:xfrm>
            <a:custGeom>
              <a:avLst/>
              <a:gdLst>
                <a:gd name="T0" fmla="*/ 20 w 27"/>
                <a:gd name="T1" fmla="*/ 3 h 26"/>
                <a:gd name="T2" fmla="*/ 8 w 27"/>
                <a:gd name="T3" fmla="*/ 2 h 26"/>
                <a:gd name="T4" fmla="*/ 7 w 27"/>
                <a:gd name="T5" fmla="*/ 3 h 26"/>
                <a:gd name="T6" fmla="*/ 4 w 27"/>
                <a:gd name="T7" fmla="*/ 5 h 26"/>
                <a:gd name="T8" fmla="*/ 5 w 27"/>
                <a:gd name="T9" fmla="*/ 21 h 26"/>
                <a:gd name="T10" fmla="*/ 6 w 27"/>
                <a:gd name="T11" fmla="*/ 22 h 26"/>
                <a:gd name="T12" fmla="*/ 6 w 27"/>
                <a:gd name="T13" fmla="*/ 22 h 26"/>
                <a:gd name="T14" fmla="*/ 23 w 27"/>
                <a:gd name="T15" fmla="*/ 20 h 26"/>
                <a:gd name="T16" fmla="*/ 21 w 27"/>
                <a:gd name="T17" fmla="*/ 4 h 26"/>
                <a:gd name="T18" fmla="*/ 21 w 27"/>
                <a:gd name="T19" fmla="*/ 3 h 26"/>
                <a:gd name="T20" fmla="*/ 20 w 27"/>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20" y="3"/>
                  </a:moveTo>
                  <a:cubicBezTo>
                    <a:pt x="17" y="0"/>
                    <a:pt x="12" y="0"/>
                    <a:pt x="8" y="2"/>
                  </a:cubicBezTo>
                  <a:cubicBezTo>
                    <a:pt x="8" y="2"/>
                    <a:pt x="7" y="3"/>
                    <a:pt x="7" y="3"/>
                  </a:cubicBezTo>
                  <a:cubicBezTo>
                    <a:pt x="6" y="4"/>
                    <a:pt x="5" y="4"/>
                    <a:pt x="4" y="5"/>
                  </a:cubicBezTo>
                  <a:cubicBezTo>
                    <a:pt x="0" y="10"/>
                    <a:pt x="1" y="17"/>
                    <a:pt x="5" y="21"/>
                  </a:cubicBezTo>
                  <a:cubicBezTo>
                    <a:pt x="6" y="22"/>
                    <a:pt x="6" y="22"/>
                    <a:pt x="6" y="22"/>
                  </a:cubicBezTo>
                  <a:cubicBezTo>
                    <a:pt x="6" y="22"/>
                    <a:pt x="6" y="22"/>
                    <a:pt x="6" y="22"/>
                  </a:cubicBezTo>
                  <a:cubicBezTo>
                    <a:pt x="12" y="26"/>
                    <a:pt x="19" y="26"/>
                    <a:pt x="23" y="20"/>
                  </a:cubicBezTo>
                  <a:cubicBezTo>
                    <a:pt x="27" y="15"/>
                    <a:pt x="26" y="8"/>
                    <a:pt x="21" y="4"/>
                  </a:cubicBezTo>
                  <a:cubicBezTo>
                    <a:pt x="21" y="3"/>
                    <a:pt x="21" y="3"/>
                    <a:pt x="21" y="3"/>
                  </a:cubicBezTo>
                  <a:cubicBezTo>
                    <a:pt x="21" y="3"/>
                    <a:pt x="21" y="3"/>
                    <a:pt x="20"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93">
              <a:extLst>
                <a:ext uri="{FF2B5EF4-FFF2-40B4-BE49-F238E27FC236}">
                  <a16:creationId xmlns:a16="http://schemas.microsoft.com/office/drawing/2014/main" xmlns="" id="{B9743C0C-45D7-4AAF-876D-6A8B14F230A2}"/>
                </a:ext>
              </a:extLst>
            </p:cNvPr>
            <p:cNvSpPr>
              <a:spLocks/>
            </p:cNvSpPr>
            <p:nvPr/>
          </p:nvSpPr>
          <p:spPr bwMode="auto">
            <a:xfrm>
              <a:off x="20801013" y="6434138"/>
              <a:ext cx="69850" cy="73025"/>
            </a:xfrm>
            <a:custGeom>
              <a:avLst/>
              <a:gdLst>
                <a:gd name="T0" fmla="*/ 21 w 26"/>
                <a:gd name="T1" fmla="*/ 4 h 27"/>
                <a:gd name="T2" fmla="*/ 4 w 26"/>
                <a:gd name="T3" fmla="*/ 6 h 27"/>
                <a:gd name="T4" fmla="*/ 6 w 26"/>
                <a:gd name="T5" fmla="*/ 23 h 27"/>
                <a:gd name="T6" fmla="*/ 23 w 26"/>
                <a:gd name="T7" fmla="*/ 21 h 27"/>
                <a:gd name="T8" fmla="*/ 23 w 26"/>
                <a:gd name="T9" fmla="*/ 7 h 27"/>
                <a:gd name="T10" fmla="*/ 22 w 26"/>
                <a:gd name="T11" fmla="*/ 6 h 27"/>
                <a:gd name="T12" fmla="*/ 21 w 26"/>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1" y="4"/>
                  </a:moveTo>
                  <a:cubicBezTo>
                    <a:pt x="16" y="0"/>
                    <a:pt x="8" y="1"/>
                    <a:pt x="4" y="6"/>
                  </a:cubicBezTo>
                  <a:cubicBezTo>
                    <a:pt x="0" y="12"/>
                    <a:pt x="1" y="19"/>
                    <a:pt x="6" y="23"/>
                  </a:cubicBezTo>
                  <a:cubicBezTo>
                    <a:pt x="11" y="27"/>
                    <a:pt x="19" y="27"/>
                    <a:pt x="23" y="21"/>
                  </a:cubicBezTo>
                  <a:cubicBezTo>
                    <a:pt x="26" y="17"/>
                    <a:pt x="26" y="11"/>
                    <a:pt x="23" y="7"/>
                  </a:cubicBezTo>
                  <a:cubicBezTo>
                    <a:pt x="23" y="7"/>
                    <a:pt x="23" y="6"/>
                    <a:pt x="22" y="6"/>
                  </a:cubicBezTo>
                  <a:cubicBezTo>
                    <a:pt x="22" y="5"/>
                    <a:pt x="21" y="5"/>
                    <a:pt x="2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94">
              <a:extLst>
                <a:ext uri="{FF2B5EF4-FFF2-40B4-BE49-F238E27FC236}">
                  <a16:creationId xmlns:a16="http://schemas.microsoft.com/office/drawing/2014/main" xmlns="" id="{4D3FBE20-5A4E-4E84-BDD7-DC30DFA2CC10}"/>
                </a:ext>
              </a:extLst>
            </p:cNvPr>
            <p:cNvSpPr>
              <a:spLocks/>
            </p:cNvSpPr>
            <p:nvPr/>
          </p:nvSpPr>
          <p:spPr bwMode="auto">
            <a:xfrm>
              <a:off x="21910675" y="4976813"/>
              <a:ext cx="66675" cy="73025"/>
            </a:xfrm>
            <a:custGeom>
              <a:avLst/>
              <a:gdLst>
                <a:gd name="T0" fmla="*/ 20 w 25"/>
                <a:gd name="T1" fmla="*/ 4 h 27"/>
                <a:gd name="T2" fmla="*/ 3 w 25"/>
                <a:gd name="T3" fmla="*/ 6 h 27"/>
                <a:gd name="T4" fmla="*/ 0 w 25"/>
                <a:gd name="T5" fmla="*/ 12 h 27"/>
                <a:gd name="T6" fmla="*/ 0 w 25"/>
                <a:gd name="T7" fmla="*/ 13 h 27"/>
                <a:gd name="T8" fmla="*/ 5 w 25"/>
                <a:gd name="T9" fmla="*/ 23 h 27"/>
                <a:gd name="T10" fmla="*/ 7 w 25"/>
                <a:gd name="T11" fmla="*/ 24 h 27"/>
                <a:gd name="T12" fmla="*/ 8 w 25"/>
                <a:gd name="T13" fmla="*/ 25 h 27"/>
                <a:gd name="T14" fmla="*/ 22 w 25"/>
                <a:gd name="T15" fmla="*/ 21 h 27"/>
                <a:gd name="T16" fmla="*/ 23 w 25"/>
                <a:gd name="T17" fmla="*/ 18 h 27"/>
                <a:gd name="T18" fmla="*/ 24 w 25"/>
                <a:gd name="T19" fmla="*/ 17 h 27"/>
                <a:gd name="T20" fmla="*/ 20 w 25"/>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0" y="4"/>
                  </a:moveTo>
                  <a:cubicBezTo>
                    <a:pt x="14" y="0"/>
                    <a:pt x="7" y="1"/>
                    <a:pt x="3" y="6"/>
                  </a:cubicBezTo>
                  <a:cubicBezTo>
                    <a:pt x="1" y="8"/>
                    <a:pt x="1" y="10"/>
                    <a:pt x="0" y="12"/>
                  </a:cubicBezTo>
                  <a:cubicBezTo>
                    <a:pt x="0" y="13"/>
                    <a:pt x="0" y="13"/>
                    <a:pt x="0" y="13"/>
                  </a:cubicBezTo>
                  <a:cubicBezTo>
                    <a:pt x="0" y="17"/>
                    <a:pt x="2" y="21"/>
                    <a:pt x="5" y="23"/>
                  </a:cubicBezTo>
                  <a:cubicBezTo>
                    <a:pt x="5" y="24"/>
                    <a:pt x="6" y="24"/>
                    <a:pt x="7" y="24"/>
                  </a:cubicBezTo>
                  <a:cubicBezTo>
                    <a:pt x="7" y="24"/>
                    <a:pt x="7" y="25"/>
                    <a:pt x="8" y="25"/>
                  </a:cubicBezTo>
                  <a:cubicBezTo>
                    <a:pt x="13" y="27"/>
                    <a:pt x="18" y="25"/>
                    <a:pt x="22" y="21"/>
                  </a:cubicBezTo>
                  <a:cubicBezTo>
                    <a:pt x="22" y="20"/>
                    <a:pt x="23" y="19"/>
                    <a:pt x="23" y="18"/>
                  </a:cubicBezTo>
                  <a:cubicBezTo>
                    <a:pt x="23" y="18"/>
                    <a:pt x="24" y="18"/>
                    <a:pt x="24" y="17"/>
                  </a:cubicBezTo>
                  <a:cubicBezTo>
                    <a:pt x="25" y="13"/>
                    <a:pt x="24" y="7"/>
                    <a:pt x="2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95">
              <a:extLst>
                <a:ext uri="{FF2B5EF4-FFF2-40B4-BE49-F238E27FC236}">
                  <a16:creationId xmlns:a16="http://schemas.microsoft.com/office/drawing/2014/main" xmlns="" id="{C534C273-F744-4B30-AC9A-C6D78B690946}"/>
                </a:ext>
              </a:extLst>
            </p:cNvPr>
            <p:cNvSpPr>
              <a:spLocks/>
            </p:cNvSpPr>
            <p:nvPr/>
          </p:nvSpPr>
          <p:spPr bwMode="auto">
            <a:xfrm>
              <a:off x="22833013" y="5789613"/>
              <a:ext cx="73025" cy="69850"/>
            </a:xfrm>
            <a:custGeom>
              <a:avLst/>
              <a:gdLst>
                <a:gd name="T0" fmla="*/ 7 w 27"/>
                <a:gd name="T1" fmla="*/ 3 h 26"/>
                <a:gd name="T2" fmla="*/ 6 w 27"/>
                <a:gd name="T3" fmla="*/ 3 h 26"/>
                <a:gd name="T4" fmla="*/ 4 w 27"/>
                <a:gd name="T5" fmla="*/ 5 h 26"/>
                <a:gd name="T6" fmla="*/ 6 w 27"/>
                <a:gd name="T7" fmla="*/ 22 h 26"/>
                <a:gd name="T8" fmla="*/ 23 w 27"/>
                <a:gd name="T9" fmla="*/ 20 h 26"/>
                <a:gd name="T10" fmla="*/ 21 w 27"/>
                <a:gd name="T11" fmla="*/ 3 h 26"/>
                <a:gd name="T12" fmla="*/ 19 w 27"/>
                <a:gd name="T13" fmla="*/ 3 h 26"/>
                <a:gd name="T14" fmla="*/ 18 w 27"/>
                <a:gd name="T15" fmla="*/ 2 h 26"/>
                <a:gd name="T16" fmla="*/ 7 w 27"/>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7" y="3"/>
                  </a:moveTo>
                  <a:cubicBezTo>
                    <a:pt x="7" y="3"/>
                    <a:pt x="6" y="3"/>
                    <a:pt x="6" y="3"/>
                  </a:cubicBezTo>
                  <a:cubicBezTo>
                    <a:pt x="5" y="4"/>
                    <a:pt x="4" y="5"/>
                    <a:pt x="4" y="5"/>
                  </a:cubicBezTo>
                  <a:cubicBezTo>
                    <a:pt x="0" y="11"/>
                    <a:pt x="0" y="18"/>
                    <a:pt x="6" y="22"/>
                  </a:cubicBezTo>
                  <a:cubicBezTo>
                    <a:pt x="11" y="26"/>
                    <a:pt x="18" y="25"/>
                    <a:pt x="23" y="20"/>
                  </a:cubicBezTo>
                  <a:cubicBezTo>
                    <a:pt x="27" y="15"/>
                    <a:pt x="26" y="8"/>
                    <a:pt x="21" y="3"/>
                  </a:cubicBezTo>
                  <a:cubicBezTo>
                    <a:pt x="20" y="3"/>
                    <a:pt x="20" y="3"/>
                    <a:pt x="19" y="3"/>
                  </a:cubicBezTo>
                  <a:cubicBezTo>
                    <a:pt x="19" y="2"/>
                    <a:pt x="19" y="2"/>
                    <a:pt x="18" y="2"/>
                  </a:cubicBezTo>
                  <a:cubicBezTo>
                    <a:pt x="15" y="0"/>
                    <a:pt x="10" y="1"/>
                    <a:pt x="7"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96">
              <a:extLst>
                <a:ext uri="{FF2B5EF4-FFF2-40B4-BE49-F238E27FC236}">
                  <a16:creationId xmlns:a16="http://schemas.microsoft.com/office/drawing/2014/main" xmlns="" id="{51337DC0-066B-428D-A719-6E26C0D55EFC}"/>
                </a:ext>
              </a:extLst>
            </p:cNvPr>
            <p:cNvSpPr>
              <a:spLocks/>
            </p:cNvSpPr>
            <p:nvPr/>
          </p:nvSpPr>
          <p:spPr bwMode="auto">
            <a:xfrm>
              <a:off x="23229888" y="5297488"/>
              <a:ext cx="69850" cy="73025"/>
            </a:xfrm>
            <a:custGeom>
              <a:avLst/>
              <a:gdLst>
                <a:gd name="T0" fmla="*/ 5 w 26"/>
                <a:gd name="T1" fmla="*/ 23 h 27"/>
                <a:gd name="T2" fmla="*/ 22 w 26"/>
                <a:gd name="T3" fmla="*/ 21 h 27"/>
                <a:gd name="T4" fmla="*/ 20 w 26"/>
                <a:gd name="T5" fmla="*/ 4 h 27"/>
                <a:gd name="T6" fmla="*/ 4 w 26"/>
                <a:gd name="T7" fmla="*/ 6 h 27"/>
                <a:gd name="T8" fmla="*/ 2 w 26"/>
                <a:gd name="T9" fmla="*/ 19 h 27"/>
                <a:gd name="T10" fmla="*/ 3 w 26"/>
                <a:gd name="T11" fmla="*/ 21 h 27"/>
                <a:gd name="T12" fmla="*/ 5 w 26"/>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5" y="23"/>
                  </a:moveTo>
                  <a:cubicBezTo>
                    <a:pt x="11" y="27"/>
                    <a:pt x="18" y="26"/>
                    <a:pt x="22" y="21"/>
                  </a:cubicBezTo>
                  <a:cubicBezTo>
                    <a:pt x="26" y="16"/>
                    <a:pt x="26" y="9"/>
                    <a:pt x="20" y="4"/>
                  </a:cubicBezTo>
                  <a:cubicBezTo>
                    <a:pt x="15" y="0"/>
                    <a:pt x="8" y="1"/>
                    <a:pt x="4" y="6"/>
                  </a:cubicBezTo>
                  <a:cubicBezTo>
                    <a:pt x="0" y="10"/>
                    <a:pt x="0" y="15"/>
                    <a:pt x="2" y="19"/>
                  </a:cubicBezTo>
                  <a:cubicBezTo>
                    <a:pt x="3" y="20"/>
                    <a:pt x="3" y="20"/>
                    <a:pt x="3" y="21"/>
                  </a:cubicBezTo>
                  <a:cubicBezTo>
                    <a:pt x="4" y="22"/>
                    <a:pt x="4" y="22"/>
                    <a:pt x="5"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97">
              <a:extLst>
                <a:ext uri="{FF2B5EF4-FFF2-40B4-BE49-F238E27FC236}">
                  <a16:creationId xmlns:a16="http://schemas.microsoft.com/office/drawing/2014/main" xmlns="" id="{7FEECAED-8B4C-4166-B3BD-4484730FF421}"/>
                </a:ext>
              </a:extLst>
            </p:cNvPr>
            <p:cNvSpPr>
              <a:spLocks/>
            </p:cNvSpPr>
            <p:nvPr/>
          </p:nvSpPr>
          <p:spPr bwMode="auto">
            <a:xfrm>
              <a:off x="22218650" y="-252413"/>
              <a:ext cx="636588" cy="876300"/>
            </a:xfrm>
            <a:custGeom>
              <a:avLst/>
              <a:gdLst>
                <a:gd name="T0" fmla="*/ 131 w 238"/>
                <a:gd name="T1" fmla="*/ 180 h 328"/>
                <a:gd name="T2" fmla="*/ 186 w 238"/>
                <a:gd name="T3" fmla="*/ 0 h 328"/>
                <a:gd name="T4" fmla="*/ 185 w 238"/>
                <a:gd name="T5" fmla="*/ 0 h 328"/>
                <a:gd name="T6" fmla="*/ 130 w 238"/>
                <a:gd name="T7" fmla="*/ 179 h 328"/>
                <a:gd name="T8" fmla="*/ 0 w 238"/>
                <a:gd name="T9" fmla="*/ 154 h 328"/>
                <a:gd name="T10" fmla="*/ 0 w 238"/>
                <a:gd name="T11" fmla="*/ 155 h 328"/>
                <a:gd name="T12" fmla="*/ 129 w 238"/>
                <a:gd name="T13" fmla="*/ 181 h 328"/>
                <a:gd name="T14" fmla="*/ 84 w 238"/>
                <a:gd name="T15" fmla="*/ 328 h 328"/>
                <a:gd name="T16" fmla="*/ 86 w 238"/>
                <a:gd name="T17" fmla="*/ 328 h 328"/>
                <a:gd name="T18" fmla="*/ 131 w 238"/>
                <a:gd name="T19" fmla="*/ 181 h 328"/>
                <a:gd name="T20" fmla="*/ 238 w 238"/>
                <a:gd name="T21" fmla="*/ 203 h 328"/>
                <a:gd name="T22" fmla="*/ 238 w 238"/>
                <a:gd name="T23" fmla="*/ 201 h 328"/>
                <a:gd name="T24" fmla="*/ 131 w 238"/>
                <a:gd name="T25" fmla="*/ 18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328">
                  <a:moveTo>
                    <a:pt x="131" y="180"/>
                  </a:moveTo>
                  <a:cubicBezTo>
                    <a:pt x="186" y="0"/>
                    <a:pt x="186" y="0"/>
                    <a:pt x="186" y="0"/>
                  </a:cubicBezTo>
                  <a:cubicBezTo>
                    <a:pt x="186" y="0"/>
                    <a:pt x="185" y="0"/>
                    <a:pt x="185" y="0"/>
                  </a:cubicBezTo>
                  <a:cubicBezTo>
                    <a:pt x="130" y="179"/>
                    <a:pt x="130" y="179"/>
                    <a:pt x="130" y="179"/>
                  </a:cubicBezTo>
                  <a:cubicBezTo>
                    <a:pt x="0" y="154"/>
                    <a:pt x="0" y="154"/>
                    <a:pt x="0" y="154"/>
                  </a:cubicBezTo>
                  <a:cubicBezTo>
                    <a:pt x="0" y="154"/>
                    <a:pt x="0" y="155"/>
                    <a:pt x="0" y="155"/>
                  </a:cubicBezTo>
                  <a:cubicBezTo>
                    <a:pt x="129" y="181"/>
                    <a:pt x="129" y="181"/>
                    <a:pt x="129" y="181"/>
                  </a:cubicBezTo>
                  <a:cubicBezTo>
                    <a:pt x="84" y="328"/>
                    <a:pt x="84" y="328"/>
                    <a:pt x="84" y="328"/>
                  </a:cubicBezTo>
                  <a:cubicBezTo>
                    <a:pt x="84" y="328"/>
                    <a:pt x="85" y="328"/>
                    <a:pt x="86" y="328"/>
                  </a:cubicBezTo>
                  <a:cubicBezTo>
                    <a:pt x="131" y="181"/>
                    <a:pt x="131" y="181"/>
                    <a:pt x="131" y="181"/>
                  </a:cubicBezTo>
                  <a:cubicBezTo>
                    <a:pt x="238" y="203"/>
                    <a:pt x="238" y="203"/>
                    <a:pt x="238" y="203"/>
                  </a:cubicBezTo>
                  <a:cubicBezTo>
                    <a:pt x="238" y="202"/>
                    <a:pt x="238" y="202"/>
                    <a:pt x="238" y="201"/>
                  </a:cubicBezTo>
                  <a:lnTo>
                    <a:pt x="131" y="1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98">
              <a:extLst>
                <a:ext uri="{FF2B5EF4-FFF2-40B4-BE49-F238E27FC236}">
                  <a16:creationId xmlns:a16="http://schemas.microsoft.com/office/drawing/2014/main" xmlns="" id="{FC1AEEEA-33CA-4A16-BF46-95C82E52F18C}"/>
                </a:ext>
              </a:extLst>
            </p:cNvPr>
            <p:cNvSpPr>
              <a:spLocks/>
            </p:cNvSpPr>
            <p:nvPr/>
          </p:nvSpPr>
          <p:spPr bwMode="auto">
            <a:xfrm>
              <a:off x="21123275" y="720725"/>
              <a:ext cx="1001713" cy="1430338"/>
            </a:xfrm>
            <a:custGeom>
              <a:avLst/>
              <a:gdLst>
                <a:gd name="T0" fmla="*/ 235 w 374"/>
                <a:gd name="T1" fmla="*/ 86 h 535"/>
                <a:gd name="T2" fmla="*/ 279 w 374"/>
                <a:gd name="T3" fmla="*/ 1 h 535"/>
                <a:gd name="T4" fmla="*/ 278 w 374"/>
                <a:gd name="T5" fmla="*/ 0 h 535"/>
                <a:gd name="T6" fmla="*/ 234 w 374"/>
                <a:gd name="T7" fmla="*/ 85 h 535"/>
                <a:gd name="T8" fmla="*/ 119 w 374"/>
                <a:gd name="T9" fmla="*/ 15 h 535"/>
                <a:gd name="T10" fmla="*/ 118 w 374"/>
                <a:gd name="T11" fmla="*/ 16 h 535"/>
                <a:gd name="T12" fmla="*/ 233 w 374"/>
                <a:gd name="T13" fmla="*/ 86 h 535"/>
                <a:gd name="T14" fmla="*/ 0 w 374"/>
                <a:gd name="T15" fmla="*/ 534 h 535"/>
                <a:gd name="T16" fmla="*/ 1 w 374"/>
                <a:gd name="T17" fmla="*/ 535 h 535"/>
                <a:gd name="T18" fmla="*/ 235 w 374"/>
                <a:gd name="T19" fmla="*/ 87 h 535"/>
                <a:gd name="T20" fmla="*/ 373 w 374"/>
                <a:gd name="T21" fmla="*/ 170 h 535"/>
                <a:gd name="T22" fmla="*/ 374 w 374"/>
                <a:gd name="T23" fmla="*/ 169 h 535"/>
                <a:gd name="T24" fmla="*/ 235 w 374"/>
                <a:gd name="T25" fmla="*/ 8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35">
                  <a:moveTo>
                    <a:pt x="235" y="86"/>
                  </a:moveTo>
                  <a:cubicBezTo>
                    <a:pt x="279" y="1"/>
                    <a:pt x="279" y="1"/>
                    <a:pt x="279" y="1"/>
                  </a:cubicBezTo>
                  <a:cubicBezTo>
                    <a:pt x="279" y="1"/>
                    <a:pt x="278" y="1"/>
                    <a:pt x="278" y="0"/>
                  </a:cubicBezTo>
                  <a:cubicBezTo>
                    <a:pt x="234" y="85"/>
                    <a:pt x="234" y="85"/>
                    <a:pt x="234" y="85"/>
                  </a:cubicBezTo>
                  <a:cubicBezTo>
                    <a:pt x="119" y="15"/>
                    <a:pt x="119" y="15"/>
                    <a:pt x="119" y="15"/>
                  </a:cubicBezTo>
                  <a:cubicBezTo>
                    <a:pt x="118" y="15"/>
                    <a:pt x="118" y="16"/>
                    <a:pt x="118" y="16"/>
                  </a:cubicBezTo>
                  <a:cubicBezTo>
                    <a:pt x="233" y="86"/>
                    <a:pt x="233" y="86"/>
                    <a:pt x="233" y="86"/>
                  </a:cubicBezTo>
                  <a:cubicBezTo>
                    <a:pt x="0" y="534"/>
                    <a:pt x="0" y="534"/>
                    <a:pt x="0" y="534"/>
                  </a:cubicBezTo>
                  <a:cubicBezTo>
                    <a:pt x="0" y="535"/>
                    <a:pt x="1" y="535"/>
                    <a:pt x="1" y="535"/>
                  </a:cubicBezTo>
                  <a:cubicBezTo>
                    <a:pt x="235" y="87"/>
                    <a:pt x="235" y="87"/>
                    <a:pt x="235" y="87"/>
                  </a:cubicBezTo>
                  <a:cubicBezTo>
                    <a:pt x="373" y="170"/>
                    <a:pt x="373" y="170"/>
                    <a:pt x="373" y="170"/>
                  </a:cubicBezTo>
                  <a:cubicBezTo>
                    <a:pt x="373" y="170"/>
                    <a:pt x="373" y="169"/>
                    <a:pt x="374" y="169"/>
                  </a:cubicBezTo>
                  <a:lnTo>
                    <a:pt x="235" y="8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99">
              <a:extLst>
                <a:ext uri="{FF2B5EF4-FFF2-40B4-BE49-F238E27FC236}">
                  <a16:creationId xmlns:a16="http://schemas.microsoft.com/office/drawing/2014/main" xmlns="" id="{8F3A62E5-6522-4253-AFE8-EE4F0AD9BBF0}"/>
                </a:ext>
              </a:extLst>
            </p:cNvPr>
            <p:cNvSpPr>
              <a:spLocks/>
            </p:cNvSpPr>
            <p:nvPr/>
          </p:nvSpPr>
          <p:spPr bwMode="auto">
            <a:xfrm>
              <a:off x="19588163" y="2338387"/>
              <a:ext cx="1074738" cy="757238"/>
            </a:xfrm>
            <a:custGeom>
              <a:avLst/>
              <a:gdLst>
                <a:gd name="T0" fmla="*/ 0 w 401"/>
                <a:gd name="T1" fmla="*/ 281 h 283"/>
                <a:gd name="T2" fmla="*/ 1 w 401"/>
                <a:gd name="T3" fmla="*/ 282 h 283"/>
                <a:gd name="T4" fmla="*/ 1 w 401"/>
                <a:gd name="T5" fmla="*/ 283 h 283"/>
                <a:gd name="T6" fmla="*/ 401 w 401"/>
                <a:gd name="T7" fmla="*/ 0 h 283"/>
                <a:gd name="T8" fmla="*/ 400 w 401"/>
                <a:gd name="T9" fmla="*/ 0 h 283"/>
                <a:gd name="T10" fmla="*/ 0 w 401"/>
                <a:gd name="T11" fmla="*/ 281 h 283"/>
              </a:gdLst>
              <a:ahLst/>
              <a:cxnLst>
                <a:cxn ang="0">
                  <a:pos x="T0" y="T1"/>
                </a:cxn>
                <a:cxn ang="0">
                  <a:pos x="T2" y="T3"/>
                </a:cxn>
                <a:cxn ang="0">
                  <a:pos x="T4" y="T5"/>
                </a:cxn>
                <a:cxn ang="0">
                  <a:pos x="T6" y="T7"/>
                </a:cxn>
                <a:cxn ang="0">
                  <a:pos x="T8" y="T9"/>
                </a:cxn>
                <a:cxn ang="0">
                  <a:pos x="T10" y="T11"/>
                </a:cxn>
              </a:cxnLst>
              <a:rect l="0" t="0" r="r" b="b"/>
              <a:pathLst>
                <a:path w="401" h="283">
                  <a:moveTo>
                    <a:pt x="0" y="281"/>
                  </a:moveTo>
                  <a:cubicBezTo>
                    <a:pt x="0" y="282"/>
                    <a:pt x="1" y="282"/>
                    <a:pt x="1" y="282"/>
                  </a:cubicBezTo>
                  <a:cubicBezTo>
                    <a:pt x="1" y="283"/>
                    <a:pt x="1" y="283"/>
                    <a:pt x="1" y="283"/>
                  </a:cubicBezTo>
                  <a:cubicBezTo>
                    <a:pt x="401" y="0"/>
                    <a:pt x="401" y="0"/>
                    <a:pt x="401" y="0"/>
                  </a:cubicBezTo>
                  <a:cubicBezTo>
                    <a:pt x="401" y="0"/>
                    <a:pt x="400" y="0"/>
                    <a:pt x="400" y="0"/>
                  </a:cubicBezTo>
                  <a:lnTo>
                    <a:pt x="0" y="2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200">
              <a:extLst>
                <a:ext uri="{FF2B5EF4-FFF2-40B4-BE49-F238E27FC236}">
                  <a16:creationId xmlns:a16="http://schemas.microsoft.com/office/drawing/2014/main" xmlns="" id="{978D923E-99A8-4EDA-B927-1096F2FB04A5}"/>
                </a:ext>
              </a:extLst>
            </p:cNvPr>
            <p:cNvSpPr>
              <a:spLocks/>
            </p:cNvSpPr>
            <p:nvPr/>
          </p:nvSpPr>
          <p:spPr bwMode="auto">
            <a:xfrm>
              <a:off x="21923375" y="201612"/>
              <a:ext cx="482600" cy="955675"/>
            </a:xfrm>
            <a:custGeom>
              <a:avLst/>
              <a:gdLst>
                <a:gd name="T0" fmla="*/ 91 w 180"/>
                <a:gd name="T1" fmla="*/ 175 h 357"/>
                <a:gd name="T2" fmla="*/ 94 w 180"/>
                <a:gd name="T3" fmla="*/ 0 h 357"/>
                <a:gd name="T4" fmla="*/ 93 w 180"/>
                <a:gd name="T5" fmla="*/ 0 h 357"/>
                <a:gd name="T6" fmla="*/ 89 w 180"/>
                <a:gd name="T7" fmla="*/ 175 h 357"/>
                <a:gd name="T8" fmla="*/ 0 w 180"/>
                <a:gd name="T9" fmla="*/ 181 h 357"/>
                <a:gd name="T10" fmla="*/ 0 w 180"/>
                <a:gd name="T11" fmla="*/ 182 h 357"/>
                <a:gd name="T12" fmla="*/ 89 w 180"/>
                <a:gd name="T13" fmla="*/ 176 h 357"/>
                <a:gd name="T14" fmla="*/ 86 w 180"/>
                <a:gd name="T15" fmla="*/ 357 h 357"/>
                <a:gd name="T16" fmla="*/ 87 w 180"/>
                <a:gd name="T17" fmla="*/ 357 h 357"/>
                <a:gd name="T18" fmla="*/ 91 w 180"/>
                <a:gd name="T19" fmla="*/ 176 h 357"/>
                <a:gd name="T20" fmla="*/ 180 w 180"/>
                <a:gd name="T21" fmla="*/ 170 h 357"/>
                <a:gd name="T22" fmla="*/ 180 w 180"/>
                <a:gd name="T23" fmla="*/ 169 h 357"/>
                <a:gd name="T24" fmla="*/ 91 w 180"/>
                <a:gd name="T25" fmla="*/ 17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357">
                  <a:moveTo>
                    <a:pt x="91" y="175"/>
                  </a:moveTo>
                  <a:cubicBezTo>
                    <a:pt x="94" y="0"/>
                    <a:pt x="94" y="0"/>
                    <a:pt x="94" y="0"/>
                  </a:cubicBezTo>
                  <a:cubicBezTo>
                    <a:pt x="94" y="0"/>
                    <a:pt x="93" y="0"/>
                    <a:pt x="93" y="0"/>
                  </a:cubicBezTo>
                  <a:cubicBezTo>
                    <a:pt x="89" y="175"/>
                    <a:pt x="89" y="175"/>
                    <a:pt x="89" y="175"/>
                  </a:cubicBezTo>
                  <a:cubicBezTo>
                    <a:pt x="0" y="181"/>
                    <a:pt x="0" y="181"/>
                    <a:pt x="0" y="181"/>
                  </a:cubicBezTo>
                  <a:cubicBezTo>
                    <a:pt x="0" y="181"/>
                    <a:pt x="0" y="182"/>
                    <a:pt x="0" y="182"/>
                  </a:cubicBezTo>
                  <a:cubicBezTo>
                    <a:pt x="89" y="176"/>
                    <a:pt x="89" y="176"/>
                    <a:pt x="89" y="176"/>
                  </a:cubicBezTo>
                  <a:cubicBezTo>
                    <a:pt x="86" y="357"/>
                    <a:pt x="86" y="357"/>
                    <a:pt x="86" y="357"/>
                  </a:cubicBezTo>
                  <a:cubicBezTo>
                    <a:pt x="86" y="357"/>
                    <a:pt x="87" y="357"/>
                    <a:pt x="87" y="357"/>
                  </a:cubicBezTo>
                  <a:cubicBezTo>
                    <a:pt x="91" y="176"/>
                    <a:pt x="91" y="176"/>
                    <a:pt x="91" y="176"/>
                  </a:cubicBezTo>
                  <a:cubicBezTo>
                    <a:pt x="180" y="170"/>
                    <a:pt x="180" y="170"/>
                    <a:pt x="180" y="170"/>
                  </a:cubicBezTo>
                  <a:cubicBezTo>
                    <a:pt x="180" y="170"/>
                    <a:pt x="180" y="169"/>
                    <a:pt x="180" y="169"/>
                  </a:cubicBezTo>
                  <a:lnTo>
                    <a:pt x="91" y="1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201">
              <a:extLst>
                <a:ext uri="{FF2B5EF4-FFF2-40B4-BE49-F238E27FC236}">
                  <a16:creationId xmlns:a16="http://schemas.microsoft.com/office/drawing/2014/main" xmlns="" id="{3AE1A602-3456-46A9-BAFB-5CE57242505B}"/>
                </a:ext>
              </a:extLst>
            </p:cNvPr>
            <p:cNvSpPr>
              <a:spLocks/>
            </p:cNvSpPr>
            <p:nvPr/>
          </p:nvSpPr>
          <p:spPr bwMode="auto">
            <a:xfrm>
              <a:off x="20597813" y="779462"/>
              <a:ext cx="792163" cy="1500188"/>
            </a:xfrm>
            <a:custGeom>
              <a:avLst/>
              <a:gdLst>
                <a:gd name="T0" fmla="*/ 114 w 296"/>
                <a:gd name="T1" fmla="*/ 400 h 561"/>
                <a:gd name="T2" fmla="*/ 296 w 296"/>
                <a:gd name="T3" fmla="*/ 1 h 561"/>
                <a:gd name="T4" fmla="*/ 295 w 296"/>
                <a:gd name="T5" fmla="*/ 0 h 561"/>
                <a:gd name="T6" fmla="*/ 113 w 296"/>
                <a:gd name="T7" fmla="*/ 398 h 561"/>
                <a:gd name="T8" fmla="*/ 1 w 296"/>
                <a:gd name="T9" fmla="*/ 222 h 561"/>
                <a:gd name="T10" fmla="*/ 0 w 296"/>
                <a:gd name="T11" fmla="*/ 223 h 561"/>
                <a:gd name="T12" fmla="*/ 112 w 296"/>
                <a:gd name="T13" fmla="*/ 400 h 561"/>
                <a:gd name="T14" fmla="*/ 39 w 296"/>
                <a:gd name="T15" fmla="*/ 560 h 561"/>
                <a:gd name="T16" fmla="*/ 41 w 296"/>
                <a:gd name="T17" fmla="*/ 561 h 561"/>
                <a:gd name="T18" fmla="*/ 113 w 296"/>
                <a:gd name="T19" fmla="*/ 401 h 561"/>
                <a:gd name="T20" fmla="*/ 182 w 296"/>
                <a:gd name="T21" fmla="*/ 511 h 561"/>
                <a:gd name="T22" fmla="*/ 184 w 296"/>
                <a:gd name="T23" fmla="*/ 510 h 561"/>
                <a:gd name="T24" fmla="*/ 114 w 296"/>
                <a:gd name="T25" fmla="*/ 40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561">
                  <a:moveTo>
                    <a:pt x="114" y="400"/>
                  </a:moveTo>
                  <a:cubicBezTo>
                    <a:pt x="296" y="1"/>
                    <a:pt x="296" y="1"/>
                    <a:pt x="296" y="1"/>
                  </a:cubicBezTo>
                  <a:cubicBezTo>
                    <a:pt x="296" y="1"/>
                    <a:pt x="295" y="0"/>
                    <a:pt x="295" y="0"/>
                  </a:cubicBezTo>
                  <a:cubicBezTo>
                    <a:pt x="113" y="398"/>
                    <a:pt x="113" y="398"/>
                    <a:pt x="113" y="398"/>
                  </a:cubicBezTo>
                  <a:cubicBezTo>
                    <a:pt x="1" y="222"/>
                    <a:pt x="1" y="222"/>
                    <a:pt x="1" y="222"/>
                  </a:cubicBezTo>
                  <a:cubicBezTo>
                    <a:pt x="1" y="222"/>
                    <a:pt x="1" y="223"/>
                    <a:pt x="0" y="223"/>
                  </a:cubicBezTo>
                  <a:cubicBezTo>
                    <a:pt x="112" y="400"/>
                    <a:pt x="112" y="400"/>
                    <a:pt x="112" y="400"/>
                  </a:cubicBezTo>
                  <a:cubicBezTo>
                    <a:pt x="39" y="560"/>
                    <a:pt x="39" y="560"/>
                    <a:pt x="39" y="560"/>
                  </a:cubicBezTo>
                  <a:cubicBezTo>
                    <a:pt x="40" y="560"/>
                    <a:pt x="40" y="560"/>
                    <a:pt x="41" y="561"/>
                  </a:cubicBezTo>
                  <a:cubicBezTo>
                    <a:pt x="113" y="401"/>
                    <a:pt x="113" y="401"/>
                    <a:pt x="113" y="401"/>
                  </a:cubicBezTo>
                  <a:cubicBezTo>
                    <a:pt x="182" y="511"/>
                    <a:pt x="182" y="511"/>
                    <a:pt x="182" y="511"/>
                  </a:cubicBezTo>
                  <a:cubicBezTo>
                    <a:pt x="183" y="510"/>
                    <a:pt x="183" y="510"/>
                    <a:pt x="184" y="510"/>
                  </a:cubicBezTo>
                  <a:lnTo>
                    <a:pt x="114" y="4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202">
              <a:extLst>
                <a:ext uri="{FF2B5EF4-FFF2-40B4-BE49-F238E27FC236}">
                  <a16:creationId xmlns:a16="http://schemas.microsoft.com/office/drawing/2014/main" xmlns="" id="{71369BD8-2E11-4CB6-888E-B9C3E5CD2B23}"/>
                </a:ext>
              </a:extLst>
            </p:cNvPr>
            <p:cNvSpPr>
              <a:spLocks/>
            </p:cNvSpPr>
            <p:nvPr/>
          </p:nvSpPr>
          <p:spPr bwMode="auto">
            <a:xfrm>
              <a:off x="22679025" y="-331788"/>
              <a:ext cx="85725" cy="79375"/>
            </a:xfrm>
            <a:custGeom>
              <a:avLst/>
              <a:gdLst>
                <a:gd name="T0" fmla="*/ 24 w 32"/>
                <a:gd name="T1" fmla="*/ 28 h 30"/>
                <a:gd name="T2" fmla="*/ 28 w 32"/>
                <a:gd name="T3" fmla="*/ 8 h 30"/>
                <a:gd name="T4" fmla="*/ 8 w 32"/>
                <a:gd name="T5" fmla="*/ 4 h 30"/>
                <a:gd name="T6" fmla="*/ 5 w 32"/>
                <a:gd name="T7" fmla="*/ 24 h 30"/>
                <a:gd name="T8" fmla="*/ 13 w 32"/>
                <a:gd name="T9" fmla="*/ 30 h 30"/>
                <a:gd name="T10" fmla="*/ 14 w 32"/>
                <a:gd name="T11" fmla="*/ 30 h 30"/>
                <a:gd name="T12" fmla="*/ 24 w 32"/>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24" y="28"/>
                  </a:moveTo>
                  <a:cubicBezTo>
                    <a:pt x="31" y="23"/>
                    <a:pt x="32" y="14"/>
                    <a:pt x="28" y="8"/>
                  </a:cubicBezTo>
                  <a:cubicBezTo>
                    <a:pt x="23" y="2"/>
                    <a:pt x="14" y="0"/>
                    <a:pt x="8" y="4"/>
                  </a:cubicBezTo>
                  <a:cubicBezTo>
                    <a:pt x="2" y="9"/>
                    <a:pt x="0" y="18"/>
                    <a:pt x="5" y="24"/>
                  </a:cubicBezTo>
                  <a:cubicBezTo>
                    <a:pt x="7" y="27"/>
                    <a:pt x="10" y="29"/>
                    <a:pt x="13" y="30"/>
                  </a:cubicBezTo>
                  <a:cubicBezTo>
                    <a:pt x="13" y="30"/>
                    <a:pt x="14" y="30"/>
                    <a:pt x="14" y="30"/>
                  </a:cubicBezTo>
                  <a:cubicBezTo>
                    <a:pt x="18" y="30"/>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203">
              <a:extLst>
                <a:ext uri="{FF2B5EF4-FFF2-40B4-BE49-F238E27FC236}">
                  <a16:creationId xmlns:a16="http://schemas.microsoft.com/office/drawing/2014/main" xmlns="" id="{3BCF169C-91FF-4853-9EC0-D267404A02D8}"/>
                </a:ext>
              </a:extLst>
            </p:cNvPr>
            <p:cNvSpPr>
              <a:spLocks/>
            </p:cNvSpPr>
            <p:nvPr/>
          </p:nvSpPr>
          <p:spPr bwMode="auto">
            <a:xfrm>
              <a:off x="22855238" y="252412"/>
              <a:ext cx="80963" cy="85725"/>
            </a:xfrm>
            <a:custGeom>
              <a:avLst/>
              <a:gdLst>
                <a:gd name="T0" fmla="*/ 26 w 30"/>
                <a:gd name="T1" fmla="*/ 7 h 32"/>
                <a:gd name="T2" fmla="*/ 6 w 30"/>
                <a:gd name="T3" fmla="*/ 4 h 32"/>
                <a:gd name="T4" fmla="*/ 0 w 30"/>
                <a:gd name="T5" fmla="*/ 12 h 32"/>
                <a:gd name="T6" fmla="*/ 0 w 30"/>
                <a:gd name="T7" fmla="*/ 14 h 32"/>
                <a:gd name="T8" fmla="*/ 3 w 30"/>
                <a:gd name="T9" fmla="*/ 24 h 32"/>
                <a:gd name="T10" fmla="*/ 22 w 30"/>
                <a:gd name="T11" fmla="*/ 27 h 32"/>
                <a:gd name="T12" fmla="*/ 26 w 30"/>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26" y="7"/>
                  </a:moveTo>
                  <a:cubicBezTo>
                    <a:pt x="21" y="1"/>
                    <a:pt x="12" y="0"/>
                    <a:pt x="6" y="4"/>
                  </a:cubicBezTo>
                  <a:cubicBezTo>
                    <a:pt x="3" y="6"/>
                    <a:pt x="1" y="9"/>
                    <a:pt x="0" y="12"/>
                  </a:cubicBezTo>
                  <a:cubicBezTo>
                    <a:pt x="0" y="13"/>
                    <a:pt x="0" y="13"/>
                    <a:pt x="0" y="14"/>
                  </a:cubicBezTo>
                  <a:cubicBezTo>
                    <a:pt x="0" y="17"/>
                    <a:pt x="0" y="21"/>
                    <a:pt x="3" y="24"/>
                  </a:cubicBezTo>
                  <a:cubicBezTo>
                    <a:pt x="7" y="30"/>
                    <a:pt x="16" y="32"/>
                    <a:pt x="22" y="27"/>
                  </a:cubicBezTo>
                  <a:cubicBezTo>
                    <a:pt x="29" y="23"/>
                    <a:pt x="30" y="14"/>
                    <a:pt x="2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204">
              <a:extLst>
                <a:ext uri="{FF2B5EF4-FFF2-40B4-BE49-F238E27FC236}">
                  <a16:creationId xmlns:a16="http://schemas.microsoft.com/office/drawing/2014/main" xmlns="" id="{A9BE131D-83BB-4193-BDFE-73D6A510F9BA}"/>
                </a:ext>
              </a:extLst>
            </p:cNvPr>
            <p:cNvSpPr>
              <a:spLocks/>
            </p:cNvSpPr>
            <p:nvPr/>
          </p:nvSpPr>
          <p:spPr bwMode="auto">
            <a:xfrm>
              <a:off x="22137688" y="122237"/>
              <a:ext cx="82550" cy="82550"/>
            </a:xfrm>
            <a:custGeom>
              <a:avLst/>
              <a:gdLst>
                <a:gd name="T0" fmla="*/ 24 w 31"/>
                <a:gd name="T1" fmla="*/ 28 h 31"/>
                <a:gd name="T2" fmla="*/ 30 w 31"/>
                <a:gd name="T3" fmla="*/ 15 h 31"/>
                <a:gd name="T4" fmla="*/ 30 w 31"/>
                <a:gd name="T5" fmla="*/ 14 h 31"/>
                <a:gd name="T6" fmla="*/ 28 w 31"/>
                <a:gd name="T7" fmla="*/ 8 h 31"/>
                <a:gd name="T8" fmla="*/ 8 w 31"/>
                <a:gd name="T9" fmla="*/ 5 h 31"/>
                <a:gd name="T10" fmla="*/ 5 w 31"/>
                <a:gd name="T11" fmla="*/ 25 h 31"/>
                <a:gd name="T12" fmla="*/ 13 w 31"/>
                <a:gd name="T13" fmla="*/ 30 h 31"/>
                <a:gd name="T14" fmla="*/ 14 w 31"/>
                <a:gd name="T15" fmla="*/ 30 h 31"/>
                <a:gd name="T16" fmla="*/ 24 w 31"/>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24" y="28"/>
                  </a:moveTo>
                  <a:cubicBezTo>
                    <a:pt x="28" y="25"/>
                    <a:pt x="31" y="20"/>
                    <a:pt x="30" y="15"/>
                  </a:cubicBezTo>
                  <a:cubicBezTo>
                    <a:pt x="30" y="15"/>
                    <a:pt x="30" y="14"/>
                    <a:pt x="30" y="14"/>
                  </a:cubicBezTo>
                  <a:cubicBezTo>
                    <a:pt x="30" y="12"/>
                    <a:pt x="29" y="10"/>
                    <a:pt x="28" y="8"/>
                  </a:cubicBezTo>
                  <a:cubicBezTo>
                    <a:pt x="23" y="2"/>
                    <a:pt x="14" y="0"/>
                    <a:pt x="8" y="5"/>
                  </a:cubicBezTo>
                  <a:cubicBezTo>
                    <a:pt x="2" y="9"/>
                    <a:pt x="0" y="18"/>
                    <a:pt x="5" y="25"/>
                  </a:cubicBezTo>
                  <a:cubicBezTo>
                    <a:pt x="7" y="27"/>
                    <a:pt x="9" y="29"/>
                    <a:pt x="13" y="30"/>
                  </a:cubicBezTo>
                  <a:cubicBezTo>
                    <a:pt x="13" y="30"/>
                    <a:pt x="14" y="30"/>
                    <a:pt x="14" y="30"/>
                  </a:cubicBezTo>
                  <a:cubicBezTo>
                    <a:pt x="18" y="31"/>
                    <a:pt x="21" y="30"/>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205">
              <a:extLst>
                <a:ext uri="{FF2B5EF4-FFF2-40B4-BE49-F238E27FC236}">
                  <a16:creationId xmlns:a16="http://schemas.microsoft.com/office/drawing/2014/main" xmlns="" id="{806D90C5-07FF-4B81-A6CE-992518A7A905}"/>
                </a:ext>
              </a:extLst>
            </p:cNvPr>
            <p:cNvSpPr>
              <a:spLocks/>
            </p:cNvSpPr>
            <p:nvPr/>
          </p:nvSpPr>
          <p:spPr bwMode="auto">
            <a:xfrm>
              <a:off x="22402800" y="623887"/>
              <a:ext cx="82550" cy="80963"/>
            </a:xfrm>
            <a:custGeom>
              <a:avLst/>
              <a:gdLst>
                <a:gd name="T0" fmla="*/ 7 w 31"/>
                <a:gd name="T1" fmla="*/ 2 h 30"/>
                <a:gd name="T2" fmla="*/ 1 w 31"/>
                <a:gd name="T3" fmla="*/ 11 h 30"/>
                <a:gd name="T4" fmla="*/ 1 w 31"/>
                <a:gd name="T5" fmla="*/ 12 h 30"/>
                <a:gd name="T6" fmla="*/ 3 w 31"/>
                <a:gd name="T7" fmla="*/ 22 h 30"/>
                <a:gd name="T8" fmla="*/ 23 w 31"/>
                <a:gd name="T9" fmla="*/ 25 h 30"/>
                <a:gd name="T10" fmla="*/ 26 w 31"/>
                <a:gd name="T11" fmla="*/ 6 h 30"/>
                <a:gd name="T12" fmla="*/ 17 w 31"/>
                <a:gd name="T13" fmla="*/ 0 h 30"/>
                <a:gd name="T14" fmla="*/ 15 w 31"/>
                <a:gd name="T15" fmla="*/ 0 h 30"/>
                <a:gd name="T16" fmla="*/ 7 w 3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7" y="2"/>
                  </a:moveTo>
                  <a:cubicBezTo>
                    <a:pt x="4" y="4"/>
                    <a:pt x="2" y="7"/>
                    <a:pt x="1" y="11"/>
                  </a:cubicBezTo>
                  <a:cubicBezTo>
                    <a:pt x="1" y="11"/>
                    <a:pt x="1" y="12"/>
                    <a:pt x="1" y="12"/>
                  </a:cubicBezTo>
                  <a:cubicBezTo>
                    <a:pt x="0" y="16"/>
                    <a:pt x="1" y="19"/>
                    <a:pt x="3" y="22"/>
                  </a:cubicBezTo>
                  <a:cubicBezTo>
                    <a:pt x="8" y="28"/>
                    <a:pt x="16" y="30"/>
                    <a:pt x="23" y="25"/>
                  </a:cubicBezTo>
                  <a:cubicBezTo>
                    <a:pt x="29" y="21"/>
                    <a:pt x="31" y="12"/>
                    <a:pt x="26" y="6"/>
                  </a:cubicBezTo>
                  <a:cubicBezTo>
                    <a:pt x="24" y="2"/>
                    <a:pt x="20" y="0"/>
                    <a:pt x="17" y="0"/>
                  </a:cubicBezTo>
                  <a:cubicBezTo>
                    <a:pt x="16" y="0"/>
                    <a:pt x="15" y="0"/>
                    <a:pt x="15" y="0"/>
                  </a:cubicBezTo>
                  <a:cubicBezTo>
                    <a:pt x="12" y="0"/>
                    <a:pt x="9" y="0"/>
                    <a:pt x="7"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206">
              <a:extLst>
                <a:ext uri="{FF2B5EF4-FFF2-40B4-BE49-F238E27FC236}">
                  <a16:creationId xmlns:a16="http://schemas.microsoft.com/office/drawing/2014/main" xmlns="" id="{FB15A00A-0CCA-4EDC-86AE-AB22D3F08D7C}"/>
                </a:ext>
              </a:extLst>
            </p:cNvPr>
            <p:cNvSpPr>
              <a:spLocks/>
            </p:cNvSpPr>
            <p:nvPr/>
          </p:nvSpPr>
          <p:spPr bwMode="auto">
            <a:xfrm>
              <a:off x="21842413" y="646112"/>
              <a:ext cx="80963" cy="82550"/>
            </a:xfrm>
            <a:custGeom>
              <a:avLst/>
              <a:gdLst>
                <a:gd name="T0" fmla="*/ 24 w 30"/>
                <a:gd name="T1" fmla="*/ 28 h 31"/>
                <a:gd name="T2" fmla="*/ 30 w 30"/>
                <a:gd name="T3" fmla="*/ 16 h 31"/>
                <a:gd name="T4" fmla="*/ 30 w 30"/>
                <a:gd name="T5" fmla="*/ 15 h 31"/>
                <a:gd name="T6" fmla="*/ 28 w 30"/>
                <a:gd name="T7" fmla="*/ 8 h 31"/>
                <a:gd name="T8" fmla="*/ 8 w 30"/>
                <a:gd name="T9" fmla="*/ 5 h 31"/>
                <a:gd name="T10" fmla="*/ 5 w 30"/>
                <a:gd name="T11" fmla="*/ 24 h 31"/>
                <a:gd name="T12" fmla="*/ 9 w 30"/>
                <a:gd name="T13" fmla="*/ 28 h 31"/>
                <a:gd name="T14" fmla="*/ 10 w 30"/>
                <a:gd name="T15" fmla="*/ 29 h 31"/>
                <a:gd name="T16" fmla="*/ 24 w 3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4" y="28"/>
                  </a:moveTo>
                  <a:cubicBezTo>
                    <a:pt x="28" y="25"/>
                    <a:pt x="30" y="21"/>
                    <a:pt x="30" y="16"/>
                  </a:cubicBezTo>
                  <a:cubicBezTo>
                    <a:pt x="30" y="16"/>
                    <a:pt x="30" y="15"/>
                    <a:pt x="30" y="15"/>
                  </a:cubicBezTo>
                  <a:cubicBezTo>
                    <a:pt x="30" y="12"/>
                    <a:pt x="29" y="10"/>
                    <a:pt x="28" y="8"/>
                  </a:cubicBezTo>
                  <a:cubicBezTo>
                    <a:pt x="23" y="2"/>
                    <a:pt x="15" y="0"/>
                    <a:pt x="8" y="5"/>
                  </a:cubicBezTo>
                  <a:cubicBezTo>
                    <a:pt x="2" y="9"/>
                    <a:pt x="0" y="18"/>
                    <a:pt x="5" y="24"/>
                  </a:cubicBezTo>
                  <a:cubicBezTo>
                    <a:pt x="6" y="26"/>
                    <a:pt x="7" y="27"/>
                    <a:pt x="9" y="28"/>
                  </a:cubicBezTo>
                  <a:cubicBezTo>
                    <a:pt x="9" y="29"/>
                    <a:pt x="10" y="29"/>
                    <a:pt x="10" y="29"/>
                  </a:cubicBezTo>
                  <a:cubicBezTo>
                    <a:pt x="15" y="31"/>
                    <a:pt x="20" y="31"/>
                    <a:pt x="24"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207">
              <a:extLst>
                <a:ext uri="{FF2B5EF4-FFF2-40B4-BE49-F238E27FC236}">
                  <a16:creationId xmlns:a16="http://schemas.microsoft.com/office/drawing/2014/main" xmlns="" id="{C775925A-F707-4C4B-8CAA-2090D591DB0F}"/>
                </a:ext>
              </a:extLst>
            </p:cNvPr>
            <p:cNvSpPr>
              <a:spLocks/>
            </p:cNvSpPr>
            <p:nvPr/>
          </p:nvSpPr>
          <p:spPr bwMode="auto">
            <a:xfrm>
              <a:off x="22113875" y="1157287"/>
              <a:ext cx="82550" cy="79375"/>
            </a:xfrm>
            <a:custGeom>
              <a:avLst/>
              <a:gdLst>
                <a:gd name="T0" fmla="*/ 15 w 31"/>
                <a:gd name="T1" fmla="*/ 0 h 30"/>
                <a:gd name="T2" fmla="*/ 7 w 31"/>
                <a:gd name="T3" fmla="*/ 2 h 30"/>
                <a:gd name="T4" fmla="*/ 4 w 31"/>
                <a:gd name="T5" fmla="*/ 6 h 30"/>
                <a:gd name="T6" fmla="*/ 3 w 31"/>
                <a:gd name="T7" fmla="*/ 7 h 30"/>
                <a:gd name="T8" fmla="*/ 4 w 31"/>
                <a:gd name="T9" fmla="*/ 22 h 30"/>
                <a:gd name="T10" fmla="*/ 23 w 31"/>
                <a:gd name="T11" fmla="*/ 25 h 30"/>
                <a:gd name="T12" fmla="*/ 27 w 31"/>
                <a:gd name="T13" fmla="*/ 6 h 30"/>
                <a:gd name="T14" fmla="*/ 16 w 31"/>
                <a:gd name="T15" fmla="*/ 0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12" y="0"/>
                    <a:pt x="9" y="1"/>
                    <a:pt x="7" y="2"/>
                  </a:cubicBezTo>
                  <a:cubicBezTo>
                    <a:pt x="6" y="3"/>
                    <a:pt x="4" y="4"/>
                    <a:pt x="4" y="6"/>
                  </a:cubicBezTo>
                  <a:cubicBezTo>
                    <a:pt x="3" y="6"/>
                    <a:pt x="3" y="7"/>
                    <a:pt x="3" y="7"/>
                  </a:cubicBezTo>
                  <a:cubicBezTo>
                    <a:pt x="0" y="12"/>
                    <a:pt x="0" y="17"/>
                    <a:pt x="4" y="22"/>
                  </a:cubicBezTo>
                  <a:cubicBezTo>
                    <a:pt x="8" y="28"/>
                    <a:pt x="17" y="30"/>
                    <a:pt x="23" y="25"/>
                  </a:cubicBezTo>
                  <a:cubicBezTo>
                    <a:pt x="30" y="21"/>
                    <a:pt x="31" y="12"/>
                    <a:pt x="27" y="6"/>
                  </a:cubicBezTo>
                  <a:cubicBezTo>
                    <a:pt x="24" y="2"/>
                    <a:pt x="20" y="0"/>
                    <a:pt x="16" y="0"/>
                  </a:cubicBezTo>
                  <a:cubicBezTo>
                    <a:pt x="16" y="0"/>
                    <a:pt x="15" y="0"/>
                    <a:pt x="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208">
              <a:extLst>
                <a:ext uri="{FF2B5EF4-FFF2-40B4-BE49-F238E27FC236}">
                  <a16:creationId xmlns:a16="http://schemas.microsoft.com/office/drawing/2014/main" xmlns="" id="{D68EAE5D-0310-4563-97BC-77BA2B6D741F}"/>
                </a:ext>
              </a:extLst>
            </p:cNvPr>
            <p:cNvSpPr>
              <a:spLocks/>
            </p:cNvSpPr>
            <p:nvPr/>
          </p:nvSpPr>
          <p:spPr bwMode="auto">
            <a:xfrm>
              <a:off x="21362988" y="704850"/>
              <a:ext cx="80963" cy="79375"/>
            </a:xfrm>
            <a:custGeom>
              <a:avLst/>
              <a:gdLst>
                <a:gd name="T0" fmla="*/ 24 w 30"/>
                <a:gd name="T1" fmla="*/ 27 h 30"/>
                <a:gd name="T2" fmla="*/ 28 w 30"/>
                <a:gd name="T3" fmla="*/ 22 h 30"/>
                <a:gd name="T4" fmla="*/ 29 w 30"/>
                <a:gd name="T5" fmla="*/ 21 h 30"/>
                <a:gd name="T6" fmla="*/ 27 w 30"/>
                <a:gd name="T7" fmla="*/ 8 h 30"/>
                <a:gd name="T8" fmla="*/ 7 w 30"/>
                <a:gd name="T9" fmla="*/ 4 h 30"/>
                <a:gd name="T10" fmla="*/ 4 w 30"/>
                <a:gd name="T11" fmla="*/ 24 h 30"/>
                <a:gd name="T12" fmla="*/ 9 w 30"/>
                <a:gd name="T13" fmla="*/ 28 h 30"/>
                <a:gd name="T14" fmla="*/ 10 w 30"/>
                <a:gd name="T15" fmla="*/ 29 h 30"/>
                <a:gd name="T16" fmla="*/ 24 w 30"/>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4" y="27"/>
                  </a:moveTo>
                  <a:cubicBezTo>
                    <a:pt x="25" y="26"/>
                    <a:pt x="27" y="24"/>
                    <a:pt x="28" y="22"/>
                  </a:cubicBezTo>
                  <a:cubicBezTo>
                    <a:pt x="28" y="22"/>
                    <a:pt x="28" y="21"/>
                    <a:pt x="29" y="21"/>
                  </a:cubicBezTo>
                  <a:cubicBezTo>
                    <a:pt x="30" y="17"/>
                    <a:pt x="30" y="12"/>
                    <a:pt x="27" y="8"/>
                  </a:cubicBezTo>
                  <a:cubicBezTo>
                    <a:pt x="23" y="1"/>
                    <a:pt x="14" y="0"/>
                    <a:pt x="7" y="4"/>
                  </a:cubicBezTo>
                  <a:cubicBezTo>
                    <a:pt x="1" y="9"/>
                    <a:pt x="0" y="17"/>
                    <a:pt x="4" y="24"/>
                  </a:cubicBezTo>
                  <a:cubicBezTo>
                    <a:pt x="5" y="26"/>
                    <a:pt x="7" y="27"/>
                    <a:pt x="9" y="28"/>
                  </a:cubicBezTo>
                  <a:cubicBezTo>
                    <a:pt x="9" y="28"/>
                    <a:pt x="10" y="29"/>
                    <a:pt x="10" y="29"/>
                  </a:cubicBezTo>
                  <a:cubicBezTo>
                    <a:pt x="15" y="30"/>
                    <a:pt x="20" y="30"/>
                    <a:pt x="24"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209">
              <a:extLst>
                <a:ext uri="{FF2B5EF4-FFF2-40B4-BE49-F238E27FC236}">
                  <a16:creationId xmlns:a16="http://schemas.microsoft.com/office/drawing/2014/main" xmlns="" id="{B100DB7A-7D6A-4D2D-AC59-B48494C6848A}"/>
                </a:ext>
              </a:extLst>
            </p:cNvPr>
            <p:cNvSpPr>
              <a:spLocks/>
            </p:cNvSpPr>
            <p:nvPr/>
          </p:nvSpPr>
          <p:spPr bwMode="auto">
            <a:xfrm>
              <a:off x="21058188" y="2139950"/>
              <a:ext cx="85725" cy="84138"/>
            </a:xfrm>
            <a:custGeom>
              <a:avLst/>
              <a:gdLst>
                <a:gd name="T0" fmla="*/ 24 w 32"/>
                <a:gd name="T1" fmla="*/ 3 h 31"/>
                <a:gd name="T2" fmla="*/ 12 w 32"/>
                <a:gd name="T3" fmla="*/ 1 h 31"/>
                <a:gd name="T4" fmla="*/ 10 w 32"/>
                <a:gd name="T5" fmla="*/ 2 h 31"/>
                <a:gd name="T6" fmla="*/ 7 w 32"/>
                <a:gd name="T7" fmla="*/ 3 h 31"/>
                <a:gd name="T8" fmla="*/ 4 w 32"/>
                <a:gd name="T9" fmla="*/ 23 h 31"/>
                <a:gd name="T10" fmla="*/ 24 w 32"/>
                <a:gd name="T11" fmla="*/ 26 h 31"/>
                <a:gd name="T12" fmla="*/ 27 w 32"/>
                <a:gd name="T13" fmla="*/ 7 h 31"/>
                <a:gd name="T14" fmla="*/ 25 w 32"/>
                <a:gd name="T15" fmla="*/ 4 h 31"/>
                <a:gd name="T16" fmla="*/ 24 w 32"/>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24" y="3"/>
                  </a:moveTo>
                  <a:cubicBezTo>
                    <a:pt x="21" y="1"/>
                    <a:pt x="16" y="0"/>
                    <a:pt x="12" y="1"/>
                  </a:cubicBezTo>
                  <a:cubicBezTo>
                    <a:pt x="11" y="1"/>
                    <a:pt x="11" y="1"/>
                    <a:pt x="10" y="2"/>
                  </a:cubicBezTo>
                  <a:cubicBezTo>
                    <a:pt x="9" y="2"/>
                    <a:pt x="8" y="2"/>
                    <a:pt x="7" y="3"/>
                  </a:cubicBezTo>
                  <a:cubicBezTo>
                    <a:pt x="1" y="8"/>
                    <a:pt x="0" y="16"/>
                    <a:pt x="4" y="23"/>
                  </a:cubicBezTo>
                  <a:cubicBezTo>
                    <a:pt x="8" y="29"/>
                    <a:pt x="17" y="31"/>
                    <a:pt x="24" y="26"/>
                  </a:cubicBezTo>
                  <a:cubicBezTo>
                    <a:pt x="30" y="22"/>
                    <a:pt x="32" y="13"/>
                    <a:pt x="27" y="7"/>
                  </a:cubicBezTo>
                  <a:cubicBezTo>
                    <a:pt x="27" y="6"/>
                    <a:pt x="26" y="5"/>
                    <a:pt x="25" y="4"/>
                  </a:cubicBezTo>
                  <a:cubicBezTo>
                    <a:pt x="25" y="4"/>
                    <a:pt x="24" y="4"/>
                    <a:pt x="24"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210">
              <a:extLst>
                <a:ext uri="{FF2B5EF4-FFF2-40B4-BE49-F238E27FC236}">
                  <a16:creationId xmlns:a16="http://schemas.microsoft.com/office/drawing/2014/main" xmlns="" id="{B8512FD5-923B-4DD2-936A-26C72F90BDFA}"/>
                </a:ext>
              </a:extLst>
            </p:cNvPr>
            <p:cNvSpPr>
              <a:spLocks/>
            </p:cNvSpPr>
            <p:nvPr/>
          </p:nvSpPr>
          <p:spPr bwMode="auto">
            <a:xfrm>
              <a:off x="20637500" y="2265362"/>
              <a:ext cx="85725" cy="80963"/>
            </a:xfrm>
            <a:custGeom>
              <a:avLst/>
              <a:gdLst>
                <a:gd name="T0" fmla="*/ 8 w 32"/>
                <a:gd name="T1" fmla="*/ 3 h 30"/>
                <a:gd name="T2" fmla="*/ 4 w 32"/>
                <a:gd name="T3" fmla="*/ 23 h 30"/>
                <a:gd name="T4" fmla="*/ 8 w 32"/>
                <a:gd name="T5" fmla="*/ 27 h 30"/>
                <a:gd name="T6" fmla="*/ 9 w 32"/>
                <a:gd name="T7" fmla="*/ 27 h 30"/>
                <a:gd name="T8" fmla="*/ 24 w 32"/>
                <a:gd name="T9" fmla="*/ 27 h 30"/>
                <a:gd name="T10" fmla="*/ 28 w 32"/>
                <a:gd name="T11" fmla="*/ 7 h 30"/>
                <a:gd name="T12" fmla="*/ 26 w 32"/>
                <a:gd name="T13" fmla="*/ 5 h 30"/>
                <a:gd name="T14" fmla="*/ 24 w 32"/>
                <a:gd name="T15" fmla="*/ 4 h 30"/>
                <a:gd name="T16" fmla="*/ 8 w 32"/>
                <a:gd name="T1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8" y="3"/>
                  </a:moveTo>
                  <a:cubicBezTo>
                    <a:pt x="1" y="8"/>
                    <a:pt x="0" y="17"/>
                    <a:pt x="4" y="23"/>
                  </a:cubicBezTo>
                  <a:cubicBezTo>
                    <a:pt x="5" y="25"/>
                    <a:pt x="7" y="26"/>
                    <a:pt x="8" y="27"/>
                  </a:cubicBezTo>
                  <a:cubicBezTo>
                    <a:pt x="8" y="27"/>
                    <a:pt x="9" y="27"/>
                    <a:pt x="9" y="27"/>
                  </a:cubicBezTo>
                  <a:cubicBezTo>
                    <a:pt x="14" y="30"/>
                    <a:pt x="20" y="30"/>
                    <a:pt x="24" y="27"/>
                  </a:cubicBezTo>
                  <a:cubicBezTo>
                    <a:pt x="30" y="22"/>
                    <a:pt x="32" y="13"/>
                    <a:pt x="28" y="7"/>
                  </a:cubicBezTo>
                  <a:cubicBezTo>
                    <a:pt x="27" y="6"/>
                    <a:pt x="26" y="5"/>
                    <a:pt x="26" y="5"/>
                  </a:cubicBezTo>
                  <a:cubicBezTo>
                    <a:pt x="25" y="4"/>
                    <a:pt x="25" y="4"/>
                    <a:pt x="24" y="4"/>
                  </a:cubicBezTo>
                  <a:cubicBezTo>
                    <a:pt x="20" y="0"/>
                    <a:pt x="13" y="0"/>
                    <a:pt x="8"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11">
              <a:extLst>
                <a:ext uri="{FF2B5EF4-FFF2-40B4-BE49-F238E27FC236}">
                  <a16:creationId xmlns:a16="http://schemas.microsoft.com/office/drawing/2014/main" xmlns="" id="{747286ED-ABC4-4BB9-B54B-D0C9824F4AE2}"/>
                </a:ext>
              </a:extLst>
            </p:cNvPr>
            <p:cNvSpPr>
              <a:spLocks/>
            </p:cNvSpPr>
            <p:nvPr/>
          </p:nvSpPr>
          <p:spPr bwMode="auto">
            <a:xfrm>
              <a:off x="20527963" y="1306512"/>
              <a:ext cx="85725" cy="85725"/>
            </a:xfrm>
            <a:custGeom>
              <a:avLst/>
              <a:gdLst>
                <a:gd name="T0" fmla="*/ 27 w 32"/>
                <a:gd name="T1" fmla="*/ 25 h 32"/>
                <a:gd name="T2" fmla="*/ 28 w 32"/>
                <a:gd name="T3" fmla="*/ 8 h 32"/>
                <a:gd name="T4" fmla="*/ 8 w 32"/>
                <a:gd name="T5" fmla="*/ 5 h 32"/>
                <a:gd name="T6" fmla="*/ 5 w 32"/>
                <a:gd name="T7" fmla="*/ 24 h 32"/>
                <a:gd name="T8" fmla="*/ 25 w 32"/>
                <a:gd name="T9" fmla="*/ 28 h 32"/>
                <a:gd name="T10" fmla="*/ 26 w 32"/>
                <a:gd name="T11" fmla="*/ 26 h 32"/>
                <a:gd name="T12" fmla="*/ 27 w 32"/>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25"/>
                  </a:moveTo>
                  <a:cubicBezTo>
                    <a:pt x="31" y="20"/>
                    <a:pt x="32" y="13"/>
                    <a:pt x="28" y="8"/>
                  </a:cubicBezTo>
                  <a:cubicBezTo>
                    <a:pt x="24" y="2"/>
                    <a:pt x="15" y="0"/>
                    <a:pt x="8" y="5"/>
                  </a:cubicBezTo>
                  <a:cubicBezTo>
                    <a:pt x="2" y="9"/>
                    <a:pt x="0" y="18"/>
                    <a:pt x="5" y="24"/>
                  </a:cubicBezTo>
                  <a:cubicBezTo>
                    <a:pt x="9" y="31"/>
                    <a:pt x="18" y="32"/>
                    <a:pt x="25" y="28"/>
                  </a:cubicBezTo>
                  <a:cubicBezTo>
                    <a:pt x="25" y="27"/>
                    <a:pt x="26" y="27"/>
                    <a:pt x="26" y="26"/>
                  </a:cubicBezTo>
                  <a:cubicBezTo>
                    <a:pt x="27" y="26"/>
                    <a:pt x="27" y="25"/>
                    <a:pt x="27"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12">
              <a:extLst>
                <a:ext uri="{FF2B5EF4-FFF2-40B4-BE49-F238E27FC236}">
                  <a16:creationId xmlns:a16="http://schemas.microsoft.com/office/drawing/2014/main" xmlns="" id="{DC72BCA1-985C-4C4B-9E12-88CAEA717BFB}"/>
                </a:ext>
              </a:extLst>
            </p:cNvPr>
            <p:cNvSpPr>
              <a:spLocks/>
            </p:cNvSpPr>
            <p:nvPr/>
          </p:nvSpPr>
          <p:spPr bwMode="auto">
            <a:xfrm>
              <a:off x="19516725" y="3073400"/>
              <a:ext cx="85725" cy="85725"/>
            </a:xfrm>
            <a:custGeom>
              <a:avLst/>
              <a:gdLst>
                <a:gd name="T0" fmla="*/ 27 w 32"/>
                <a:gd name="T1" fmla="*/ 6 h 32"/>
                <a:gd name="T2" fmla="*/ 8 w 32"/>
                <a:gd name="T3" fmla="*/ 4 h 32"/>
                <a:gd name="T4" fmla="*/ 5 w 32"/>
                <a:gd name="T5" fmla="*/ 24 h 32"/>
                <a:gd name="T6" fmla="*/ 24 w 32"/>
                <a:gd name="T7" fmla="*/ 27 h 32"/>
                <a:gd name="T8" fmla="*/ 28 w 32"/>
                <a:gd name="T9" fmla="*/ 8 h 32"/>
                <a:gd name="T10" fmla="*/ 28 w 32"/>
                <a:gd name="T11" fmla="*/ 7 h 32"/>
                <a:gd name="T12" fmla="*/ 27 w 32"/>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7" y="6"/>
                  </a:moveTo>
                  <a:cubicBezTo>
                    <a:pt x="22" y="1"/>
                    <a:pt x="14" y="0"/>
                    <a:pt x="8" y="4"/>
                  </a:cubicBezTo>
                  <a:cubicBezTo>
                    <a:pt x="2" y="8"/>
                    <a:pt x="0" y="17"/>
                    <a:pt x="5" y="24"/>
                  </a:cubicBezTo>
                  <a:cubicBezTo>
                    <a:pt x="9" y="30"/>
                    <a:pt x="18" y="32"/>
                    <a:pt x="24" y="27"/>
                  </a:cubicBezTo>
                  <a:cubicBezTo>
                    <a:pt x="31" y="23"/>
                    <a:pt x="32" y="14"/>
                    <a:pt x="28" y="8"/>
                  </a:cubicBezTo>
                  <a:cubicBezTo>
                    <a:pt x="28" y="8"/>
                    <a:pt x="28" y="8"/>
                    <a:pt x="28" y="7"/>
                  </a:cubicBezTo>
                  <a:cubicBezTo>
                    <a:pt x="28" y="7"/>
                    <a:pt x="27" y="7"/>
                    <a:pt x="27"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13">
              <a:extLst>
                <a:ext uri="{FF2B5EF4-FFF2-40B4-BE49-F238E27FC236}">
                  <a16:creationId xmlns:a16="http://schemas.microsoft.com/office/drawing/2014/main" xmlns="" id="{976BBD24-3A1A-42FC-A23E-20551710ADC3}"/>
                </a:ext>
              </a:extLst>
            </p:cNvPr>
            <p:cNvSpPr>
              <a:spLocks/>
            </p:cNvSpPr>
            <p:nvPr/>
          </p:nvSpPr>
          <p:spPr bwMode="auto">
            <a:xfrm>
              <a:off x="18046700" y="3197225"/>
              <a:ext cx="4763" cy="28575"/>
            </a:xfrm>
            <a:custGeom>
              <a:avLst/>
              <a:gdLst>
                <a:gd name="T0" fmla="*/ 0 w 2"/>
                <a:gd name="T1" fmla="*/ 11 h 11"/>
                <a:gd name="T2" fmla="*/ 2 w 2"/>
                <a:gd name="T3" fmla="*/ 11 h 11"/>
                <a:gd name="T4" fmla="*/ 1 w 2"/>
                <a:gd name="T5" fmla="*/ 0 h 11"/>
                <a:gd name="T6" fmla="*/ 0 w 2"/>
                <a:gd name="T7" fmla="*/ 11 h 11"/>
              </a:gdLst>
              <a:ahLst/>
              <a:cxnLst>
                <a:cxn ang="0">
                  <a:pos x="T0" y="T1"/>
                </a:cxn>
                <a:cxn ang="0">
                  <a:pos x="T2" y="T3"/>
                </a:cxn>
                <a:cxn ang="0">
                  <a:pos x="T4" y="T5"/>
                </a:cxn>
                <a:cxn ang="0">
                  <a:pos x="T6" y="T7"/>
                </a:cxn>
              </a:cxnLst>
              <a:rect l="0" t="0" r="r" b="b"/>
              <a:pathLst>
                <a:path w="2" h="11">
                  <a:moveTo>
                    <a:pt x="0" y="11"/>
                  </a:moveTo>
                  <a:cubicBezTo>
                    <a:pt x="1" y="11"/>
                    <a:pt x="1" y="11"/>
                    <a:pt x="2" y="11"/>
                  </a:cubicBezTo>
                  <a:cubicBezTo>
                    <a:pt x="1" y="0"/>
                    <a:pt x="1" y="0"/>
                    <a:pt x="1" y="0"/>
                  </a:cubicBezTo>
                  <a:lnTo>
                    <a:pt x="0"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14">
              <a:extLst>
                <a:ext uri="{FF2B5EF4-FFF2-40B4-BE49-F238E27FC236}">
                  <a16:creationId xmlns:a16="http://schemas.microsoft.com/office/drawing/2014/main" xmlns="" id="{8426D637-3D93-487B-8CC7-9BC2AC481A16}"/>
                </a:ext>
              </a:extLst>
            </p:cNvPr>
            <p:cNvSpPr>
              <a:spLocks/>
            </p:cNvSpPr>
            <p:nvPr/>
          </p:nvSpPr>
          <p:spPr bwMode="auto">
            <a:xfrm>
              <a:off x="15609888" y="841375"/>
              <a:ext cx="2395538" cy="2406650"/>
            </a:xfrm>
            <a:custGeom>
              <a:avLst/>
              <a:gdLst>
                <a:gd name="T0" fmla="*/ 893 w 895"/>
                <a:gd name="T1" fmla="*/ 900 h 900"/>
                <a:gd name="T2" fmla="*/ 895 w 895"/>
                <a:gd name="T3" fmla="*/ 899 h 900"/>
                <a:gd name="T4" fmla="*/ 2 w 895"/>
                <a:gd name="T5" fmla="*/ 0 h 900"/>
                <a:gd name="T6" fmla="*/ 0 w 895"/>
                <a:gd name="T7" fmla="*/ 2 h 900"/>
                <a:gd name="T8" fmla="*/ 893 w 895"/>
                <a:gd name="T9" fmla="*/ 900 h 900"/>
              </a:gdLst>
              <a:ahLst/>
              <a:cxnLst>
                <a:cxn ang="0">
                  <a:pos x="T0" y="T1"/>
                </a:cxn>
                <a:cxn ang="0">
                  <a:pos x="T2" y="T3"/>
                </a:cxn>
                <a:cxn ang="0">
                  <a:pos x="T4" y="T5"/>
                </a:cxn>
                <a:cxn ang="0">
                  <a:pos x="T6" y="T7"/>
                </a:cxn>
                <a:cxn ang="0">
                  <a:pos x="T8" y="T9"/>
                </a:cxn>
              </a:cxnLst>
              <a:rect l="0" t="0" r="r" b="b"/>
              <a:pathLst>
                <a:path w="895" h="900">
                  <a:moveTo>
                    <a:pt x="893" y="900"/>
                  </a:moveTo>
                  <a:cubicBezTo>
                    <a:pt x="894" y="900"/>
                    <a:pt x="894" y="899"/>
                    <a:pt x="895" y="899"/>
                  </a:cubicBezTo>
                  <a:cubicBezTo>
                    <a:pt x="2" y="0"/>
                    <a:pt x="2" y="0"/>
                    <a:pt x="2" y="0"/>
                  </a:cubicBezTo>
                  <a:cubicBezTo>
                    <a:pt x="2" y="1"/>
                    <a:pt x="1" y="2"/>
                    <a:pt x="0" y="2"/>
                  </a:cubicBezTo>
                  <a:lnTo>
                    <a:pt x="893" y="9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15">
              <a:extLst>
                <a:ext uri="{FF2B5EF4-FFF2-40B4-BE49-F238E27FC236}">
                  <a16:creationId xmlns:a16="http://schemas.microsoft.com/office/drawing/2014/main" xmlns="" id="{F558A1ED-9F74-403D-B9CD-CDBCF4457CBF}"/>
                </a:ext>
              </a:extLst>
            </p:cNvPr>
            <p:cNvSpPr>
              <a:spLocks/>
            </p:cNvSpPr>
            <p:nvPr/>
          </p:nvSpPr>
          <p:spPr bwMode="auto">
            <a:xfrm>
              <a:off x="16525875" y="-252413"/>
              <a:ext cx="1506538" cy="3481388"/>
            </a:xfrm>
            <a:custGeom>
              <a:avLst/>
              <a:gdLst>
                <a:gd name="T0" fmla="*/ 563 w 563"/>
                <a:gd name="T1" fmla="*/ 1302 h 1302"/>
                <a:gd name="T2" fmla="*/ 3 w 563"/>
                <a:gd name="T3" fmla="*/ 0 h 1302"/>
                <a:gd name="T4" fmla="*/ 1 w 563"/>
                <a:gd name="T5" fmla="*/ 1 h 1302"/>
                <a:gd name="T6" fmla="*/ 0 w 563"/>
                <a:gd name="T7" fmla="*/ 1 h 1302"/>
                <a:gd name="T8" fmla="*/ 560 w 563"/>
                <a:gd name="T9" fmla="*/ 1302 h 1302"/>
                <a:gd name="T10" fmla="*/ 560 w 563"/>
                <a:gd name="T11" fmla="*/ 1302 h 1302"/>
                <a:gd name="T12" fmla="*/ 563 w 563"/>
                <a:gd name="T13" fmla="*/ 1302 h 1302"/>
              </a:gdLst>
              <a:ahLst/>
              <a:cxnLst>
                <a:cxn ang="0">
                  <a:pos x="T0" y="T1"/>
                </a:cxn>
                <a:cxn ang="0">
                  <a:pos x="T2" y="T3"/>
                </a:cxn>
                <a:cxn ang="0">
                  <a:pos x="T4" y="T5"/>
                </a:cxn>
                <a:cxn ang="0">
                  <a:pos x="T6" y="T7"/>
                </a:cxn>
                <a:cxn ang="0">
                  <a:pos x="T8" y="T9"/>
                </a:cxn>
                <a:cxn ang="0">
                  <a:pos x="T10" y="T11"/>
                </a:cxn>
                <a:cxn ang="0">
                  <a:pos x="T12" y="T13"/>
                </a:cxn>
              </a:cxnLst>
              <a:rect l="0" t="0" r="r" b="b"/>
              <a:pathLst>
                <a:path w="563" h="1302">
                  <a:moveTo>
                    <a:pt x="563" y="1302"/>
                  </a:moveTo>
                  <a:cubicBezTo>
                    <a:pt x="3" y="0"/>
                    <a:pt x="3" y="0"/>
                    <a:pt x="3" y="0"/>
                  </a:cubicBezTo>
                  <a:cubicBezTo>
                    <a:pt x="2" y="0"/>
                    <a:pt x="1" y="0"/>
                    <a:pt x="1" y="1"/>
                  </a:cubicBezTo>
                  <a:cubicBezTo>
                    <a:pt x="1" y="1"/>
                    <a:pt x="1" y="1"/>
                    <a:pt x="0" y="1"/>
                  </a:cubicBezTo>
                  <a:cubicBezTo>
                    <a:pt x="560" y="1302"/>
                    <a:pt x="560" y="1302"/>
                    <a:pt x="560" y="1302"/>
                  </a:cubicBezTo>
                  <a:cubicBezTo>
                    <a:pt x="560" y="1302"/>
                    <a:pt x="560" y="1302"/>
                    <a:pt x="560" y="1302"/>
                  </a:cubicBezTo>
                  <a:cubicBezTo>
                    <a:pt x="561" y="1302"/>
                    <a:pt x="562" y="1302"/>
                    <a:pt x="563" y="13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16">
              <a:extLst>
                <a:ext uri="{FF2B5EF4-FFF2-40B4-BE49-F238E27FC236}">
                  <a16:creationId xmlns:a16="http://schemas.microsoft.com/office/drawing/2014/main" xmlns="" id="{2DD13CDB-B20E-4EBC-A90C-3E78142048DE}"/>
                </a:ext>
              </a:extLst>
            </p:cNvPr>
            <p:cNvSpPr>
              <a:spLocks/>
            </p:cNvSpPr>
            <p:nvPr/>
          </p:nvSpPr>
          <p:spPr bwMode="auto">
            <a:xfrm>
              <a:off x="17781588" y="950912"/>
              <a:ext cx="620713" cy="2274888"/>
            </a:xfrm>
            <a:custGeom>
              <a:avLst/>
              <a:gdLst>
                <a:gd name="T0" fmla="*/ 100 w 232"/>
                <a:gd name="T1" fmla="*/ 840 h 851"/>
                <a:gd name="T2" fmla="*/ 101 w 232"/>
                <a:gd name="T3" fmla="*/ 851 h 851"/>
                <a:gd name="T4" fmla="*/ 104 w 232"/>
                <a:gd name="T5" fmla="*/ 851 h 851"/>
                <a:gd name="T6" fmla="*/ 101 w 232"/>
                <a:gd name="T7" fmla="*/ 832 h 851"/>
                <a:gd name="T8" fmla="*/ 232 w 232"/>
                <a:gd name="T9" fmla="*/ 0 h 851"/>
                <a:gd name="T10" fmla="*/ 229 w 232"/>
                <a:gd name="T11" fmla="*/ 0 h 851"/>
                <a:gd name="T12" fmla="*/ 100 w 232"/>
                <a:gd name="T13" fmla="*/ 824 h 851"/>
                <a:gd name="T14" fmla="*/ 2 w 232"/>
                <a:gd name="T15" fmla="*/ 1 h 851"/>
                <a:gd name="T16" fmla="*/ 0 w 232"/>
                <a:gd name="T17" fmla="*/ 1 h 851"/>
                <a:gd name="T18" fmla="*/ 99 w 232"/>
                <a:gd name="T19" fmla="*/ 832 h 851"/>
                <a:gd name="T20" fmla="*/ 96 w 232"/>
                <a:gd name="T21" fmla="*/ 851 h 851"/>
                <a:gd name="T22" fmla="*/ 99 w 232"/>
                <a:gd name="T23" fmla="*/ 851 h 851"/>
                <a:gd name="T24" fmla="*/ 100 w 232"/>
                <a:gd name="T25" fmla="*/ 84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851">
                  <a:moveTo>
                    <a:pt x="100" y="840"/>
                  </a:moveTo>
                  <a:cubicBezTo>
                    <a:pt x="101" y="851"/>
                    <a:pt x="101" y="851"/>
                    <a:pt x="101" y="851"/>
                  </a:cubicBezTo>
                  <a:cubicBezTo>
                    <a:pt x="102" y="851"/>
                    <a:pt x="103" y="851"/>
                    <a:pt x="104" y="851"/>
                  </a:cubicBezTo>
                  <a:cubicBezTo>
                    <a:pt x="101" y="832"/>
                    <a:pt x="101" y="832"/>
                    <a:pt x="101" y="832"/>
                  </a:cubicBezTo>
                  <a:cubicBezTo>
                    <a:pt x="232" y="0"/>
                    <a:pt x="232" y="0"/>
                    <a:pt x="232" y="0"/>
                  </a:cubicBezTo>
                  <a:cubicBezTo>
                    <a:pt x="231" y="0"/>
                    <a:pt x="230" y="0"/>
                    <a:pt x="229" y="0"/>
                  </a:cubicBezTo>
                  <a:cubicBezTo>
                    <a:pt x="100" y="824"/>
                    <a:pt x="100" y="824"/>
                    <a:pt x="100" y="824"/>
                  </a:cubicBezTo>
                  <a:cubicBezTo>
                    <a:pt x="2" y="1"/>
                    <a:pt x="2" y="1"/>
                    <a:pt x="2" y="1"/>
                  </a:cubicBezTo>
                  <a:cubicBezTo>
                    <a:pt x="1" y="1"/>
                    <a:pt x="1" y="1"/>
                    <a:pt x="0" y="1"/>
                  </a:cubicBezTo>
                  <a:cubicBezTo>
                    <a:pt x="99" y="832"/>
                    <a:pt x="99" y="832"/>
                    <a:pt x="99" y="832"/>
                  </a:cubicBezTo>
                  <a:cubicBezTo>
                    <a:pt x="96" y="851"/>
                    <a:pt x="96" y="851"/>
                    <a:pt x="96" y="851"/>
                  </a:cubicBezTo>
                  <a:cubicBezTo>
                    <a:pt x="97" y="851"/>
                    <a:pt x="98" y="851"/>
                    <a:pt x="99" y="851"/>
                  </a:cubicBezTo>
                  <a:lnTo>
                    <a:pt x="100" y="8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217">
              <a:extLst>
                <a:ext uri="{FF2B5EF4-FFF2-40B4-BE49-F238E27FC236}">
                  <a16:creationId xmlns:a16="http://schemas.microsoft.com/office/drawing/2014/main" xmlns="" id="{3BE2035E-0A29-4BDB-A4C4-8AD2CA441524}"/>
                </a:ext>
              </a:extLst>
            </p:cNvPr>
            <p:cNvSpPr>
              <a:spLocks/>
            </p:cNvSpPr>
            <p:nvPr/>
          </p:nvSpPr>
          <p:spPr bwMode="auto">
            <a:xfrm>
              <a:off x="17987963" y="3225800"/>
              <a:ext cx="120650" cy="117475"/>
            </a:xfrm>
            <a:custGeom>
              <a:avLst/>
              <a:gdLst>
                <a:gd name="T0" fmla="*/ 3 w 45"/>
                <a:gd name="T1" fmla="*/ 28 h 44"/>
                <a:gd name="T2" fmla="*/ 29 w 45"/>
                <a:gd name="T3" fmla="*/ 40 h 44"/>
                <a:gd name="T4" fmla="*/ 41 w 45"/>
                <a:gd name="T5" fmla="*/ 12 h 44"/>
                <a:gd name="T6" fmla="*/ 27 w 45"/>
                <a:gd name="T7" fmla="*/ 0 h 44"/>
                <a:gd name="T8" fmla="*/ 24 w 45"/>
                <a:gd name="T9" fmla="*/ 0 h 44"/>
                <a:gd name="T10" fmla="*/ 22 w 45"/>
                <a:gd name="T11" fmla="*/ 0 h 44"/>
                <a:gd name="T12" fmla="*/ 19 w 45"/>
                <a:gd name="T13" fmla="*/ 0 h 44"/>
                <a:gd name="T14" fmla="*/ 17 w 45"/>
                <a:gd name="T15" fmla="*/ 1 h 44"/>
                <a:gd name="T16" fmla="*/ 14 w 45"/>
                <a:gd name="T17" fmla="*/ 1 h 44"/>
                <a:gd name="T18" fmla="*/ 14 w 45"/>
                <a:gd name="T19" fmla="*/ 1 h 44"/>
                <a:gd name="T20" fmla="*/ 7 w 45"/>
                <a:gd name="T21" fmla="*/ 7 h 44"/>
                <a:gd name="T22" fmla="*/ 5 w 45"/>
                <a:gd name="T23" fmla="*/ 8 h 44"/>
                <a:gd name="T24" fmla="*/ 3 w 45"/>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4">
                  <a:moveTo>
                    <a:pt x="3" y="28"/>
                  </a:moveTo>
                  <a:cubicBezTo>
                    <a:pt x="7" y="39"/>
                    <a:pt x="19" y="44"/>
                    <a:pt x="29" y="40"/>
                  </a:cubicBezTo>
                  <a:cubicBezTo>
                    <a:pt x="40" y="35"/>
                    <a:pt x="45" y="23"/>
                    <a:pt x="41" y="12"/>
                  </a:cubicBezTo>
                  <a:cubicBezTo>
                    <a:pt x="38" y="6"/>
                    <a:pt x="33" y="2"/>
                    <a:pt x="27" y="0"/>
                  </a:cubicBezTo>
                  <a:cubicBezTo>
                    <a:pt x="26" y="0"/>
                    <a:pt x="25" y="0"/>
                    <a:pt x="24" y="0"/>
                  </a:cubicBezTo>
                  <a:cubicBezTo>
                    <a:pt x="23" y="0"/>
                    <a:pt x="23" y="0"/>
                    <a:pt x="22" y="0"/>
                  </a:cubicBezTo>
                  <a:cubicBezTo>
                    <a:pt x="21" y="0"/>
                    <a:pt x="20" y="0"/>
                    <a:pt x="19" y="0"/>
                  </a:cubicBezTo>
                  <a:cubicBezTo>
                    <a:pt x="18" y="0"/>
                    <a:pt x="18" y="0"/>
                    <a:pt x="17" y="1"/>
                  </a:cubicBezTo>
                  <a:cubicBezTo>
                    <a:pt x="16" y="1"/>
                    <a:pt x="15" y="1"/>
                    <a:pt x="14" y="1"/>
                  </a:cubicBezTo>
                  <a:cubicBezTo>
                    <a:pt x="14" y="1"/>
                    <a:pt x="14" y="1"/>
                    <a:pt x="14" y="1"/>
                  </a:cubicBezTo>
                  <a:cubicBezTo>
                    <a:pt x="11" y="2"/>
                    <a:pt x="9" y="4"/>
                    <a:pt x="7" y="7"/>
                  </a:cubicBezTo>
                  <a:cubicBezTo>
                    <a:pt x="6" y="7"/>
                    <a:pt x="6" y="8"/>
                    <a:pt x="5" y="8"/>
                  </a:cubicBezTo>
                  <a:cubicBezTo>
                    <a:pt x="1" y="14"/>
                    <a:pt x="0" y="21"/>
                    <a:pt x="3"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218">
              <a:extLst>
                <a:ext uri="{FF2B5EF4-FFF2-40B4-BE49-F238E27FC236}">
                  <a16:creationId xmlns:a16="http://schemas.microsoft.com/office/drawing/2014/main" xmlns="" id="{6329C2BE-4B6C-4522-9734-1E1B676854EB}"/>
                </a:ext>
              </a:extLst>
            </p:cNvPr>
            <p:cNvSpPr>
              <a:spLocks/>
            </p:cNvSpPr>
            <p:nvPr/>
          </p:nvSpPr>
          <p:spPr bwMode="auto">
            <a:xfrm>
              <a:off x="15513050" y="742950"/>
              <a:ext cx="120650" cy="125413"/>
            </a:xfrm>
            <a:custGeom>
              <a:avLst/>
              <a:gdLst>
                <a:gd name="T0" fmla="*/ 4 w 45"/>
                <a:gd name="T1" fmla="*/ 32 h 47"/>
                <a:gd name="T2" fmla="*/ 30 w 45"/>
                <a:gd name="T3" fmla="*/ 43 h 47"/>
                <a:gd name="T4" fmla="*/ 36 w 45"/>
                <a:gd name="T5" fmla="*/ 39 h 47"/>
                <a:gd name="T6" fmla="*/ 38 w 45"/>
                <a:gd name="T7" fmla="*/ 37 h 47"/>
                <a:gd name="T8" fmla="*/ 42 w 45"/>
                <a:gd name="T9" fmla="*/ 16 h 47"/>
                <a:gd name="T10" fmla="*/ 16 w 45"/>
                <a:gd name="T11" fmla="*/ 5 h 47"/>
                <a:gd name="T12" fmla="*/ 4 w 45"/>
                <a:gd name="T13" fmla="*/ 32 h 47"/>
              </a:gdLst>
              <a:ahLst/>
              <a:cxnLst>
                <a:cxn ang="0">
                  <a:pos x="T0" y="T1"/>
                </a:cxn>
                <a:cxn ang="0">
                  <a:pos x="T2" y="T3"/>
                </a:cxn>
                <a:cxn ang="0">
                  <a:pos x="T4" y="T5"/>
                </a:cxn>
                <a:cxn ang="0">
                  <a:pos x="T6" y="T7"/>
                </a:cxn>
                <a:cxn ang="0">
                  <a:pos x="T8" y="T9"/>
                </a:cxn>
                <a:cxn ang="0">
                  <a:pos x="T10" y="T11"/>
                </a:cxn>
                <a:cxn ang="0">
                  <a:pos x="T12" y="T13"/>
                </a:cxn>
              </a:cxnLst>
              <a:rect l="0" t="0" r="r" b="b"/>
              <a:pathLst>
                <a:path w="45" h="47">
                  <a:moveTo>
                    <a:pt x="4" y="32"/>
                  </a:moveTo>
                  <a:cubicBezTo>
                    <a:pt x="8" y="42"/>
                    <a:pt x="20" y="47"/>
                    <a:pt x="30" y="43"/>
                  </a:cubicBezTo>
                  <a:cubicBezTo>
                    <a:pt x="33" y="42"/>
                    <a:pt x="35" y="41"/>
                    <a:pt x="36" y="39"/>
                  </a:cubicBezTo>
                  <a:cubicBezTo>
                    <a:pt x="37" y="39"/>
                    <a:pt x="38" y="38"/>
                    <a:pt x="38" y="37"/>
                  </a:cubicBezTo>
                  <a:cubicBezTo>
                    <a:pt x="43" y="32"/>
                    <a:pt x="45" y="23"/>
                    <a:pt x="42" y="16"/>
                  </a:cubicBezTo>
                  <a:cubicBezTo>
                    <a:pt x="38" y="5"/>
                    <a:pt x="26" y="0"/>
                    <a:pt x="16" y="5"/>
                  </a:cubicBezTo>
                  <a:cubicBezTo>
                    <a:pt x="5" y="9"/>
                    <a:pt x="0" y="21"/>
                    <a:pt x="4" y="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219">
              <a:extLst>
                <a:ext uri="{FF2B5EF4-FFF2-40B4-BE49-F238E27FC236}">
                  <a16:creationId xmlns:a16="http://schemas.microsoft.com/office/drawing/2014/main" xmlns="" id="{ABA2BE47-1541-4682-AB0B-992DA71F0BF6}"/>
                </a:ext>
              </a:extLst>
            </p:cNvPr>
            <p:cNvSpPr>
              <a:spLocks/>
            </p:cNvSpPr>
            <p:nvPr/>
          </p:nvSpPr>
          <p:spPr bwMode="auto">
            <a:xfrm>
              <a:off x="16444913" y="-365126"/>
              <a:ext cx="123825" cy="125413"/>
            </a:xfrm>
            <a:custGeom>
              <a:avLst/>
              <a:gdLst>
                <a:gd name="T0" fmla="*/ 33 w 46"/>
                <a:gd name="T1" fmla="*/ 42 h 47"/>
                <a:gd name="T2" fmla="*/ 43 w 46"/>
                <a:gd name="T3" fmla="*/ 16 h 47"/>
                <a:gd name="T4" fmla="*/ 16 w 46"/>
                <a:gd name="T5" fmla="*/ 4 h 47"/>
                <a:gd name="T6" fmla="*/ 4 w 46"/>
                <a:gd name="T7" fmla="*/ 31 h 47"/>
                <a:gd name="T8" fmla="*/ 30 w 46"/>
                <a:gd name="T9" fmla="*/ 43 h 47"/>
                <a:gd name="T10" fmla="*/ 31 w 46"/>
                <a:gd name="T11" fmla="*/ 43 h 47"/>
                <a:gd name="T12" fmla="*/ 33 w 46"/>
                <a:gd name="T13" fmla="*/ 42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3" y="42"/>
                  </a:moveTo>
                  <a:cubicBezTo>
                    <a:pt x="42" y="37"/>
                    <a:pt x="46" y="25"/>
                    <a:pt x="43" y="16"/>
                  </a:cubicBezTo>
                  <a:cubicBezTo>
                    <a:pt x="39" y="5"/>
                    <a:pt x="27" y="0"/>
                    <a:pt x="16" y="4"/>
                  </a:cubicBezTo>
                  <a:cubicBezTo>
                    <a:pt x="6" y="9"/>
                    <a:pt x="0" y="21"/>
                    <a:pt x="4" y="31"/>
                  </a:cubicBezTo>
                  <a:cubicBezTo>
                    <a:pt x="8" y="42"/>
                    <a:pt x="20" y="47"/>
                    <a:pt x="30" y="43"/>
                  </a:cubicBezTo>
                  <a:cubicBezTo>
                    <a:pt x="31" y="43"/>
                    <a:pt x="31" y="43"/>
                    <a:pt x="31" y="43"/>
                  </a:cubicBezTo>
                  <a:cubicBezTo>
                    <a:pt x="31" y="42"/>
                    <a:pt x="32" y="42"/>
                    <a:pt x="33"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220">
              <a:extLst>
                <a:ext uri="{FF2B5EF4-FFF2-40B4-BE49-F238E27FC236}">
                  <a16:creationId xmlns:a16="http://schemas.microsoft.com/office/drawing/2014/main" xmlns="" id="{C19187F7-87B5-4AF7-8597-11609B4DC572}"/>
                </a:ext>
              </a:extLst>
            </p:cNvPr>
            <p:cNvSpPr>
              <a:spLocks/>
            </p:cNvSpPr>
            <p:nvPr/>
          </p:nvSpPr>
          <p:spPr bwMode="auto">
            <a:xfrm>
              <a:off x="17714913" y="835025"/>
              <a:ext cx="125413" cy="120650"/>
            </a:xfrm>
            <a:custGeom>
              <a:avLst/>
              <a:gdLst>
                <a:gd name="T0" fmla="*/ 27 w 47"/>
                <a:gd name="T1" fmla="*/ 44 h 45"/>
                <a:gd name="T2" fmla="*/ 31 w 47"/>
                <a:gd name="T3" fmla="*/ 43 h 45"/>
                <a:gd name="T4" fmla="*/ 43 w 47"/>
                <a:gd name="T5" fmla="*/ 16 h 45"/>
                <a:gd name="T6" fmla="*/ 16 w 47"/>
                <a:gd name="T7" fmla="*/ 5 h 45"/>
                <a:gd name="T8" fmla="*/ 4 w 47"/>
                <a:gd name="T9" fmla="*/ 32 h 45"/>
                <a:gd name="T10" fmla="*/ 25 w 47"/>
                <a:gd name="T11" fmla="*/ 44 h 45"/>
                <a:gd name="T12" fmla="*/ 27 w 47"/>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27" y="44"/>
                  </a:moveTo>
                  <a:cubicBezTo>
                    <a:pt x="28" y="44"/>
                    <a:pt x="30" y="43"/>
                    <a:pt x="31" y="43"/>
                  </a:cubicBezTo>
                  <a:cubicBezTo>
                    <a:pt x="41" y="39"/>
                    <a:pt x="47" y="26"/>
                    <a:pt x="43" y="16"/>
                  </a:cubicBezTo>
                  <a:cubicBezTo>
                    <a:pt x="39" y="5"/>
                    <a:pt x="27" y="0"/>
                    <a:pt x="16" y="5"/>
                  </a:cubicBezTo>
                  <a:cubicBezTo>
                    <a:pt x="6" y="9"/>
                    <a:pt x="0" y="21"/>
                    <a:pt x="4" y="32"/>
                  </a:cubicBezTo>
                  <a:cubicBezTo>
                    <a:pt x="8" y="40"/>
                    <a:pt x="16" y="45"/>
                    <a:pt x="25" y="44"/>
                  </a:cubicBezTo>
                  <a:cubicBezTo>
                    <a:pt x="26" y="44"/>
                    <a:pt x="26" y="44"/>
                    <a:pt x="27" y="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221">
              <a:extLst>
                <a:ext uri="{FF2B5EF4-FFF2-40B4-BE49-F238E27FC236}">
                  <a16:creationId xmlns:a16="http://schemas.microsoft.com/office/drawing/2014/main" xmlns="" id="{65F36510-5EB0-4ECC-85A5-23267381995E}"/>
                </a:ext>
              </a:extLst>
            </p:cNvPr>
            <p:cNvSpPr>
              <a:spLocks/>
            </p:cNvSpPr>
            <p:nvPr/>
          </p:nvSpPr>
          <p:spPr bwMode="auto">
            <a:xfrm>
              <a:off x="18330863" y="833437"/>
              <a:ext cx="125413" cy="120650"/>
            </a:xfrm>
            <a:custGeom>
              <a:avLst/>
              <a:gdLst>
                <a:gd name="T0" fmla="*/ 31 w 47"/>
                <a:gd name="T1" fmla="*/ 43 h 45"/>
                <a:gd name="T2" fmla="*/ 43 w 47"/>
                <a:gd name="T3" fmla="*/ 16 h 45"/>
                <a:gd name="T4" fmla="*/ 16 w 47"/>
                <a:gd name="T5" fmla="*/ 4 h 45"/>
                <a:gd name="T6" fmla="*/ 4 w 47"/>
                <a:gd name="T7" fmla="*/ 32 h 45"/>
                <a:gd name="T8" fmla="*/ 24 w 47"/>
                <a:gd name="T9" fmla="*/ 44 h 45"/>
                <a:gd name="T10" fmla="*/ 27 w 47"/>
                <a:gd name="T11" fmla="*/ 44 h 45"/>
                <a:gd name="T12" fmla="*/ 31 w 47"/>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1" y="43"/>
                  </a:moveTo>
                  <a:cubicBezTo>
                    <a:pt x="41" y="38"/>
                    <a:pt x="47" y="26"/>
                    <a:pt x="43" y="16"/>
                  </a:cubicBezTo>
                  <a:cubicBezTo>
                    <a:pt x="38" y="5"/>
                    <a:pt x="27" y="0"/>
                    <a:pt x="16" y="4"/>
                  </a:cubicBezTo>
                  <a:cubicBezTo>
                    <a:pt x="5" y="9"/>
                    <a:pt x="0" y="21"/>
                    <a:pt x="4" y="32"/>
                  </a:cubicBezTo>
                  <a:cubicBezTo>
                    <a:pt x="7" y="40"/>
                    <a:pt x="16" y="45"/>
                    <a:pt x="24" y="44"/>
                  </a:cubicBezTo>
                  <a:cubicBezTo>
                    <a:pt x="25" y="44"/>
                    <a:pt x="26" y="44"/>
                    <a:pt x="27" y="44"/>
                  </a:cubicBezTo>
                  <a:cubicBezTo>
                    <a:pt x="28" y="44"/>
                    <a:pt x="29" y="43"/>
                    <a:pt x="31"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0" name="组合 359">
            <a:extLst>
              <a:ext uri="{FF2B5EF4-FFF2-40B4-BE49-F238E27FC236}">
                <a16:creationId xmlns:a16="http://schemas.microsoft.com/office/drawing/2014/main" xmlns="" id="{86361A6A-F884-4F64-9AD9-0E298208696D}"/>
              </a:ext>
            </a:extLst>
          </p:cNvPr>
          <p:cNvGrpSpPr/>
          <p:nvPr userDrawn="1"/>
        </p:nvGrpSpPr>
        <p:grpSpPr>
          <a:xfrm>
            <a:off x="1645101" y="459469"/>
            <a:ext cx="5853798" cy="5932196"/>
            <a:chOff x="4314825" y="1628775"/>
            <a:chExt cx="3556001" cy="3603626"/>
          </a:xfrm>
        </p:grpSpPr>
        <p:grpSp>
          <p:nvGrpSpPr>
            <p:cNvPr id="361" name="组合 360">
              <a:extLst>
                <a:ext uri="{FF2B5EF4-FFF2-40B4-BE49-F238E27FC236}">
                  <a16:creationId xmlns:a16="http://schemas.microsoft.com/office/drawing/2014/main" xmlns="" id="{CF19EDEE-69B4-4BDA-AD05-E9E467CB76B7}"/>
                </a:ext>
              </a:extLst>
            </p:cNvPr>
            <p:cNvGrpSpPr/>
            <p:nvPr/>
          </p:nvGrpSpPr>
          <p:grpSpPr>
            <a:xfrm>
              <a:off x="4338637" y="1651000"/>
              <a:ext cx="3514726" cy="3562351"/>
              <a:chOff x="4337050" y="1651000"/>
              <a:chExt cx="3514726" cy="3562351"/>
            </a:xfrm>
          </p:grpSpPr>
          <p:sp>
            <p:nvSpPr>
              <p:cNvPr id="422" name="Line 225">
                <a:extLst>
                  <a:ext uri="{FF2B5EF4-FFF2-40B4-BE49-F238E27FC236}">
                    <a16:creationId xmlns:a16="http://schemas.microsoft.com/office/drawing/2014/main" xmlns="" id="{E868E968-0D2E-4D32-B86A-266660053D85}"/>
                  </a:ext>
                </a:extLst>
              </p:cNvPr>
              <p:cNvSpPr>
                <a:spLocks noChangeShapeType="1"/>
              </p:cNvSpPr>
              <p:nvPr/>
            </p:nvSpPr>
            <p:spPr bwMode="auto">
              <a:xfrm flipH="1">
                <a:off x="4511675" y="2112963"/>
                <a:ext cx="284163" cy="669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Line 226">
                <a:extLst>
                  <a:ext uri="{FF2B5EF4-FFF2-40B4-BE49-F238E27FC236}">
                    <a16:creationId xmlns:a16="http://schemas.microsoft.com/office/drawing/2014/main" xmlns="" id="{6BDD6030-CDA5-4A90-9BAF-3E60A7AA0460}"/>
                  </a:ext>
                </a:extLst>
              </p:cNvPr>
              <p:cNvSpPr>
                <a:spLocks noChangeShapeType="1"/>
              </p:cNvSpPr>
              <p:nvPr/>
            </p:nvSpPr>
            <p:spPr bwMode="auto">
              <a:xfrm flipV="1">
                <a:off x="4511675" y="2620963"/>
                <a:ext cx="568325" cy="1619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Line 227">
                <a:extLst>
                  <a:ext uri="{FF2B5EF4-FFF2-40B4-BE49-F238E27FC236}">
                    <a16:creationId xmlns:a16="http://schemas.microsoft.com/office/drawing/2014/main" xmlns="" id="{D9BF4326-C552-4A34-AD66-6070A24DC06A}"/>
                  </a:ext>
                </a:extLst>
              </p:cNvPr>
              <p:cNvSpPr>
                <a:spLocks noChangeShapeType="1"/>
              </p:cNvSpPr>
              <p:nvPr/>
            </p:nvSpPr>
            <p:spPr bwMode="auto">
              <a:xfrm flipV="1">
                <a:off x="5080000" y="1855788"/>
                <a:ext cx="268288" cy="7747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Line 228">
                <a:extLst>
                  <a:ext uri="{FF2B5EF4-FFF2-40B4-BE49-F238E27FC236}">
                    <a16:creationId xmlns:a16="http://schemas.microsoft.com/office/drawing/2014/main" xmlns="" id="{71187ABE-F962-49CA-B68B-E361ADAF20EC}"/>
                  </a:ext>
                </a:extLst>
              </p:cNvPr>
              <p:cNvSpPr>
                <a:spLocks noChangeShapeType="1"/>
              </p:cNvSpPr>
              <p:nvPr/>
            </p:nvSpPr>
            <p:spPr bwMode="auto">
              <a:xfrm>
                <a:off x="4789488" y="2128838"/>
                <a:ext cx="720725" cy="31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Line 229">
                <a:extLst>
                  <a:ext uri="{FF2B5EF4-FFF2-40B4-BE49-F238E27FC236}">
                    <a16:creationId xmlns:a16="http://schemas.microsoft.com/office/drawing/2014/main" xmlns="" id="{868B02B8-4406-4277-9987-41FEE58330B0}"/>
                  </a:ext>
                </a:extLst>
              </p:cNvPr>
              <p:cNvSpPr>
                <a:spLocks noChangeShapeType="1"/>
              </p:cNvSpPr>
              <p:nvPr/>
            </p:nvSpPr>
            <p:spPr bwMode="auto">
              <a:xfrm flipV="1">
                <a:off x="5510213" y="1657350"/>
                <a:ext cx="504825"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Line 230">
                <a:extLst>
                  <a:ext uri="{FF2B5EF4-FFF2-40B4-BE49-F238E27FC236}">
                    <a16:creationId xmlns:a16="http://schemas.microsoft.com/office/drawing/2014/main" xmlns="" id="{03C346DA-8A99-4F06-8B01-D41831C4F823}"/>
                  </a:ext>
                </a:extLst>
              </p:cNvPr>
              <p:cNvSpPr>
                <a:spLocks noChangeShapeType="1"/>
              </p:cNvSpPr>
              <p:nvPr/>
            </p:nvSpPr>
            <p:spPr bwMode="auto">
              <a:xfrm>
                <a:off x="6008688" y="1657350"/>
                <a:ext cx="611188" cy="3238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Line 231">
                <a:extLst>
                  <a:ext uri="{FF2B5EF4-FFF2-40B4-BE49-F238E27FC236}">
                    <a16:creationId xmlns:a16="http://schemas.microsoft.com/office/drawing/2014/main" xmlns="" id="{101B7DD5-C972-4376-8B61-65B100CEE104}"/>
                  </a:ext>
                </a:extLst>
              </p:cNvPr>
              <p:cNvSpPr>
                <a:spLocks noChangeShapeType="1"/>
              </p:cNvSpPr>
              <p:nvPr/>
            </p:nvSpPr>
            <p:spPr bwMode="auto">
              <a:xfrm>
                <a:off x="6619875" y="1981200"/>
                <a:ext cx="366713" cy="3857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Line 232">
                <a:extLst>
                  <a:ext uri="{FF2B5EF4-FFF2-40B4-BE49-F238E27FC236}">
                    <a16:creationId xmlns:a16="http://schemas.microsoft.com/office/drawing/2014/main" xmlns="" id="{69750A0F-664D-4D40-B595-AE7DC64AE898}"/>
                  </a:ext>
                </a:extLst>
              </p:cNvPr>
              <p:cNvSpPr>
                <a:spLocks noChangeShapeType="1"/>
              </p:cNvSpPr>
              <p:nvPr/>
            </p:nvSpPr>
            <p:spPr bwMode="auto">
              <a:xfrm flipV="1">
                <a:off x="6986588" y="2146300"/>
                <a:ext cx="474663" cy="220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Line 233">
                <a:extLst>
                  <a:ext uri="{FF2B5EF4-FFF2-40B4-BE49-F238E27FC236}">
                    <a16:creationId xmlns:a16="http://schemas.microsoft.com/office/drawing/2014/main" xmlns="" id="{B52E552A-2330-46E1-8845-10589612A58C}"/>
                  </a:ext>
                </a:extLst>
              </p:cNvPr>
              <p:cNvSpPr>
                <a:spLocks noChangeShapeType="1"/>
              </p:cNvSpPr>
              <p:nvPr/>
            </p:nvSpPr>
            <p:spPr bwMode="auto">
              <a:xfrm flipH="1">
                <a:off x="7335838" y="2139950"/>
                <a:ext cx="131763" cy="5238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Line 234">
                <a:extLst>
                  <a:ext uri="{FF2B5EF4-FFF2-40B4-BE49-F238E27FC236}">
                    <a16:creationId xmlns:a16="http://schemas.microsoft.com/office/drawing/2014/main" xmlns="" id="{0F5E7908-50CD-4724-975E-4FABD53088C3}"/>
                  </a:ext>
                </a:extLst>
              </p:cNvPr>
              <p:cNvSpPr>
                <a:spLocks noChangeShapeType="1"/>
              </p:cNvSpPr>
              <p:nvPr/>
            </p:nvSpPr>
            <p:spPr bwMode="auto">
              <a:xfrm>
                <a:off x="7335838" y="2663825"/>
                <a:ext cx="515938" cy="4746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Line 235">
                <a:extLst>
                  <a:ext uri="{FF2B5EF4-FFF2-40B4-BE49-F238E27FC236}">
                    <a16:creationId xmlns:a16="http://schemas.microsoft.com/office/drawing/2014/main" xmlns="" id="{FB972F78-680B-4642-8873-265339147998}"/>
                  </a:ext>
                </a:extLst>
              </p:cNvPr>
              <p:cNvSpPr>
                <a:spLocks noChangeShapeType="1"/>
              </p:cNvSpPr>
              <p:nvPr/>
            </p:nvSpPr>
            <p:spPr bwMode="auto">
              <a:xfrm flipH="1">
                <a:off x="7256463" y="3138488"/>
                <a:ext cx="59531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Line 236">
                <a:extLst>
                  <a:ext uri="{FF2B5EF4-FFF2-40B4-BE49-F238E27FC236}">
                    <a16:creationId xmlns:a16="http://schemas.microsoft.com/office/drawing/2014/main" xmlns="" id="{A49170E2-4EE3-4399-810B-F453CD4FE23B}"/>
                  </a:ext>
                </a:extLst>
              </p:cNvPr>
              <p:cNvSpPr>
                <a:spLocks noChangeShapeType="1"/>
              </p:cNvSpPr>
              <p:nvPr/>
            </p:nvSpPr>
            <p:spPr bwMode="auto">
              <a:xfrm>
                <a:off x="7256463" y="3530600"/>
                <a:ext cx="357188" cy="4826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Line 237">
                <a:extLst>
                  <a:ext uri="{FF2B5EF4-FFF2-40B4-BE49-F238E27FC236}">
                    <a16:creationId xmlns:a16="http://schemas.microsoft.com/office/drawing/2014/main" xmlns="" id="{45C6F8A8-AA73-4FA0-A630-320748F3E71D}"/>
                  </a:ext>
                </a:extLst>
              </p:cNvPr>
              <p:cNvSpPr>
                <a:spLocks noChangeShapeType="1"/>
              </p:cNvSpPr>
              <p:nvPr/>
            </p:nvSpPr>
            <p:spPr bwMode="auto">
              <a:xfrm flipH="1">
                <a:off x="7188200" y="4000500"/>
                <a:ext cx="422275" cy="242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Line 238">
                <a:extLst>
                  <a:ext uri="{FF2B5EF4-FFF2-40B4-BE49-F238E27FC236}">
                    <a16:creationId xmlns:a16="http://schemas.microsoft.com/office/drawing/2014/main" xmlns="" id="{210D92B5-443E-4B02-BF37-0C06DE232D27}"/>
                  </a:ext>
                </a:extLst>
              </p:cNvPr>
              <p:cNvSpPr>
                <a:spLocks noChangeShapeType="1"/>
              </p:cNvSpPr>
              <p:nvPr/>
            </p:nvSpPr>
            <p:spPr bwMode="auto">
              <a:xfrm flipH="1">
                <a:off x="7029450" y="4243388"/>
                <a:ext cx="158750" cy="5048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Line 239">
                <a:extLst>
                  <a:ext uri="{FF2B5EF4-FFF2-40B4-BE49-F238E27FC236}">
                    <a16:creationId xmlns:a16="http://schemas.microsoft.com/office/drawing/2014/main" xmlns="" id="{1518ED85-3CA5-4ED0-8685-5E4E03709577}"/>
                  </a:ext>
                </a:extLst>
              </p:cNvPr>
              <p:cNvSpPr>
                <a:spLocks noChangeShapeType="1"/>
              </p:cNvSpPr>
              <p:nvPr/>
            </p:nvSpPr>
            <p:spPr bwMode="auto">
              <a:xfrm flipH="1" flipV="1">
                <a:off x="6318250" y="4711700"/>
                <a:ext cx="711200"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Line 240">
                <a:extLst>
                  <a:ext uri="{FF2B5EF4-FFF2-40B4-BE49-F238E27FC236}">
                    <a16:creationId xmlns:a16="http://schemas.microsoft.com/office/drawing/2014/main" xmlns="" id="{42A58B08-18AE-401E-B63A-350A6C1DFE5C}"/>
                  </a:ext>
                </a:extLst>
              </p:cNvPr>
              <p:cNvSpPr>
                <a:spLocks noChangeShapeType="1"/>
              </p:cNvSpPr>
              <p:nvPr/>
            </p:nvSpPr>
            <p:spPr bwMode="auto">
              <a:xfrm flipH="1">
                <a:off x="5734050" y="4708525"/>
                <a:ext cx="584200" cy="2714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Line 241">
                <a:extLst>
                  <a:ext uri="{FF2B5EF4-FFF2-40B4-BE49-F238E27FC236}">
                    <a16:creationId xmlns:a16="http://schemas.microsoft.com/office/drawing/2014/main" xmlns="" id="{68FA03A8-A957-45EB-8D0D-9EA3F7E7D586}"/>
                  </a:ext>
                </a:extLst>
              </p:cNvPr>
              <p:cNvSpPr>
                <a:spLocks noChangeShapeType="1"/>
              </p:cNvSpPr>
              <p:nvPr/>
            </p:nvSpPr>
            <p:spPr bwMode="auto">
              <a:xfrm flipH="1" flipV="1">
                <a:off x="5400675" y="4629150"/>
                <a:ext cx="333375" cy="3508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Line 242">
                <a:extLst>
                  <a:ext uri="{FF2B5EF4-FFF2-40B4-BE49-F238E27FC236}">
                    <a16:creationId xmlns:a16="http://schemas.microsoft.com/office/drawing/2014/main" xmlns="" id="{4B2DF845-BF75-4BAE-99DE-A2ECD9365CFB}"/>
                  </a:ext>
                </a:extLst>
              </p:cNvPr>
              <p:cNvSpPr>
                <a:spLocks noChangeShapeType="1"/>
              </p:cNvSpPr>
              <p:nvPr/>
            </p:nvSpPr>
            <p:spPr bwMode="auto">
              <a:xfrm flipH="1">
                <a:off x="4795838" y="4619625"/>
                <a:ext cx="620713" cy="984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Line 243">
                <a:extLst>
                  <a:ext uri="{FF2B5EF4-FFF2-40B4-BE49-F238E27FC236}">
                    <a16:creationId xmlns:a16="http://schemas.microsoft.com/office/drawing/2014/main" xmlns="" id="{D02CFD13-6CE8-4444-ABD8-94604601286E}"/>
                  </a:ext>
                </a:extLst>
              </p:cNvPr>
              <p:cNvSpPr>
                <a:spLocks noChangeShapeType="1"/>
              </p:cNvSpPr>
              <p:nvPr/>
            </p:nvSpPr>
            <p:spPr bwMode="auto">
              <a:xfrm flipH="1" flipV="1">
                <a:off x="4789488" y="4059238"/>
                <a:ext cx="6350" cy="6588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Line 244">
                <a:extLst>
                  <a:ext uri="{FF2B5EF4-FFF2-40B4-BE49-F238E27FC236}">
                    <a16:creationId xmlns:a16="http://schemas.microsoft.com/office/drawing/2014/main" xmlns="" id="{36A049BD-DAAF-4CAA-83ED-EF0D9E0670F6}"/>
                  </a:ext>
                </a:extLst>
              </p:cNvPr>
              <p:cNvSpPr>
                <a:spLocks noChangeShapeType="1"/>
              </p:cNvSpPr>
              <p:nvPr/>
            </p:nvSpPr>
            <p:spPr bwMode="auto">
              <a:xfrm flipH="1" flipV="1">
                <a:off x="4389438" y="3824288"/>
                <a:ext cx="400050" cy="2349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Line 245">
                <a:extLst>
                  <a:ext uri="{FF2B5EF4-FFF2-40B4-BE49-F238E27FC236}">
                    <a16:creationId xmlns:a16="http://schemas.microsoft.com/office/drawing/2014/main" xmlns="" id="{2725F31B-6EFC-4330-9CFD-2F8CFE2AD28B}"/>
                  </a:ext>
                </a:extLst>
              </p:cNvPr>
              <p:cNvSpPr>
                <a:spLocks noChangeShapeType="1"/>
              </p:cNvSpPr>
              <p:nvPr/>
            </p:nvSpPr>
            <p:spPr bwMode="auto">
              <a:xfrm flipV="1">
                <a:off x="4389438" y="3276600"/>
                <a:ext cx="293688" cy="5476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Line 246">
                <a:extLst>
                  <a:ext uri="{FF2B5EF4-FFF2-40B4-BE49-F238E27FC236}">
                    <a16:creationId xmlns:a16="http://schemas.microsoft.com/office/drawing/2014/main" xmlns="" id="{B0B697F7-F72D-457C-885D-8EDDC2D6D09F}"/>
                  </a:ext>
                </a:extLst>
              </p:cNvPr>
              <p:cNvSpPr>
                <a:spLocks noChangeShapeType="1"/>
              </p:cNvSpPr>
              <p:nvPr/>
            </p:nvSpPr>
            <p:spPr bwMode="auto">
              <a:xfrm flipH="1" flipV="1">
                <a:off x="4511675" y="2782888"/>
                <a:ext cx="171450" cy="4937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Line 247">
                <a:extLst>
                  <a:ext uri="{FF2B5EF4-FFF2-40B4-BE49-F238E27FC236}">
                    <a16:creationId xmlns:a16="http://schemas.microsoft.com/office/drawing/2014/main" xmlns="" id="{9E4A41C9-46B6-4A73-BD5F-B8ABC77BCCDC}"/>
                  </a:ext>
                </a:extLst>
              </p:cNvPr>
              <p:cNvSpPr>
                <a:spLocks noChangeShapeType="1"/>
              </p:cNvSpPr>
              <p:nvPr/>
            </p:nvSpPr>
            <p:spPr bwMode="auto">
              <a:xfrm flipH="1">
                <a:off x="4443413" y="2630488"/>
                <a:ext cx="636588" cy="633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Line 248">
                <a:extLst>
                  <a:ext uri="{FF2B5EF4-FFF2-40B4-BE49-F238E27FC236}">
                    <a16:creationId xmlns:a16="http://schemas.microsoft.com/office/drawing/2014/main" xmlns="" id="{1AB30078-6C9B-4954-AC2B-509BEC374A75}"/>
                  </a:ext>
                </a:extLst>
              </p:cNvPr>
              <p:cNvSpPr>
                <a:spLocks noChangeShapeType="1"/>
              </p:cNvSpPr>
              <p:nvPr/>
            </p:nvSpPr>
            <p:spPr bwMode="auto">
              <a:xfrm>
                <a:off x="4443413" y="3263900"/>
                <a:ext cx="309563" cy="3921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Line 249">
                <a:extLst>
                  <a:ext uri="{FF2B5EF4-FFF2-40B4-BE49-F238E27FC236}">
                    <a16:creationId xmlns:a16="http://schemas.microsoft.com/office/drawing/2014/main" xmlns="" id="{A91F0F22-ADC3-4246-8890-5CCCAAD9304E}"/>
                  </a:ext>
                </a:extLst>
              </p:cNvPr>
              <p:cNvSpPr>
                <a:spLocks noChangeShapeType="1"/>
              </p:cNvSpPr>
              <p:nvPr/>
            </p:nvSpPr>
            <p:spPr bwMode="auto">
              <a:xfrm flipH="1">
                <a:off x="4489450" y="3656013"/>
                <a:ext cx="263525" cy="4460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Line 250">
                <a:extLst>
                  <a:ext uri="{FF2B5EF4-FFF2-40B4-BE49-F238E27FC236}">
                    <a16:creationId xmlns:a16="http://schemas.microsoft.com/office/drawing/2014/main" xmlns="" id="{C325640D-3BAB-407A-A581-C670DA0A9367}"/>
                  </a:ext>
                </a:extLst>
              </p:cNvPr>
              <p:cNvSpPr>
                <a:spLocks noChangeShapeType="1"/>
              </p:cNvSpPr>
              <p:nvPr/>
            </p:nvSpPr>
            <p:spPr bwMode="auto">
              <a:xfrm>
                <a:off x="4492625" y="4086225"/>
                <a:ext cx="627063" cy="19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Line 251">
                <a:extLst>
                  <a:ext uri="{FF2B5EF4-FFF2-40B4-BE49-F238E27FC236}">
                    <a16:creationId xmlns:a16="http://schemas.microsoft.com/office/drawing/2014/main" xmlns="" id="{4BAE528D-3A45-4C93-84BC-43F36EE364A2}"/>
                  </a:ext>
                </a:extLst>
              </p:cNvPr>
              <p:cNvSpPr>
                <a:spLocks noChangeShapeType="1"/>
              </p:cNvSpPr>
              <p:nvPr/>
            </p:nvSpPr>
            <p:spPr bwMode="auto">
              <a:xfrm>
                <a:off x="5119688" y="4105275"/>
                <a:ext cx="409575" cy="7715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Line 252">
                <a:extLst>
                  <a:ext uri="{FF2B5EF4-FFF2-40B4-BE49-F238E27FC236}">
                    <a16:creationId xmlns:a16="http://schemas.microsoft.com/office/drawing/2014/main" xmlns="" id="{3276009C-86B2-4270-B708-8D163F9AB785}"/>
                  </a:ext>
                </a:extLst>
              </p:cNvPr>
              <p:cNvSpPr>
                <a:spLocks noChangeShapeType="1"/>
              </p:cNvSpPr>
              <p:nvPr/>
            </p:nvSpPr>
            <p:spPr bwMode="auto">
              <a:xfrm flipV="1">
                <a:off x="5532438" y="4718050"/>
                <a:ext cx="274638" cy="1587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Line 253">
                <a:extLst>
                  <a:ext uri="{FF2B5EF4-FFF2-40B4-BE49-F238E27FC236}">
                    <a16:creationId xmlns:a16="http://schemas.microsoft.com/office/drawing/2014/main" xmlns="" id="{65C1D039-3F6D-4498-97DC-2F6039F10E01}"/>
                  </a:ext>
                </a:extLst>
              </p:cNvPr>
              <p:cNvSpPr>
                <a:spLocks noChangeShapeType="1"/>
              </p:cNvSpPr>
              <p:nvPr/>
            </p:nvSpPr>
            <p:spPr bwMode="auto">
              <a:xfrm>
                <a:off x="5803900" y="4718050"/>
                <a:ext cx="425450"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Line 254">
                <a:extLst>
                  <a:ext uri="{FF2B5EF4-FFF2-40B4-BE49-F238E27FC236}">
                    <a16:creationId xmlns:a16="http://schemas.microsoft.com/office/drawing/2014/main" xmlns="" id="{40D37476-D9CD-4332-8687-E253E4E31EB3}"/>
                  </a:ext>
                </a:extLst>
              </p:cNvPr>
              <p:cNvSpPr>
                <a:spLocks noChangeShapeType="1"/>
              </p:cNvSpPr>
              <p:nvPr/>
            </p:nvSpPr>
            <p:spPr bwMode="auto">
              <a:xfrm flipV="1">
                <a:off x="6226175" y="4518025"/>
                <a:ext cx="293688" cy="5143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Line 255">
                <a:extLst>
                  <a:ext uri="{FF2B5EF4-FFF2-40B4-BE49-F238E27FC236}">
                    <a16:creationId xmlns:a16="http://schemas.microsoft.com/office/drawing/2014/main" xmlns="" id="{135D4EB5-0210-42A3-A231-F74A5338AF8F}"/>
                  </a:ext>
                </a:extLst>
              </p:cNvPr>
              <p:cNvSpPr>
                <a:spLocks noChangeShapeType="1"/>
              </p:cNvSpPr>
              <p:nvPr/>
            </p:nvSpPr>
            <p:spPr bwMode="auto">
              <a:xfrm>
                <a:off x="6519863" y="4521200"/>
                <a:ext cx="577850" cy="1651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Line 256">
                <a:extLst>
                  <a:ext uri="{FF2B5EF4-FFF2-40B4-BE49-F238E27FC236}">
                    <a16:creationId xmlns:a16="http://schemas.microsoft.com/office/drawing/2014/main" xmlns="" id="{F03B1779-F337-42BA-802E-F56A24921BD2}"/>
                  </a:ext>
                </a:extLst>
              </p:cNvPr>
              <p:cNvSpPr>
                <a:spLocks noChangeShapeType="1"/>
              </p:cNvSpPr>
              <p:nvPr/>
            </p:nvSpPr>
            <p:spPr bwMode="auto">
              <a:xfrm flipV="1">
                <a:off x="7097713" y="4117975"/>
                <a:ext cx="204788" cy="568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Line 257">
                <a:extLst>
                  <a:ext uri="{FF2B5EF4-FFF2-40B4-BE49-F238E27FC236}">
                    <a16:creationId xmlns:a16="http://schemas.microsoft.com/office/drawing/2014/main" xmlns="" id="{CB3A352B-DC5C-4A44-A4E7-A57B5994F47B}"/>
                  </a:ext>
                </a:extLst>
              </p:cNvPr>
              <p:cNvSpPr>
                <a:spLocks noChangeShapeType="1"/>
              </p:cNvSpPr>
              <p:nvPr/>
            </p:nvSpPr>
            <p:spPr bwMode="auto">
              <a:xfrm flipV="1">
                <a:off x="7302500" y="3795713"/>
                <a:ext cx="357188" cy="3222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Line 258">
                <a:extLst>
                  <a:ext uri="{FF2B5EF4-FFF2-40B4-BE49-F238E27FC236}">
                    <a16:creationId xmlns:a16="http://schemas.microsoft.com/office/drawing/2014/main" xmlns="" id="{E9CF8D90-941C-4191-AD57-5FFDF0F80D38}"/>
                  </a:ext>
                </a:extLst>
              </p:cNvPr>
              <p:cNvSpPr>
                <a:spLocks noChangeShapeType="1"/>
              </p:cNvSpPr>
              <p:nvPr/>
            </p:nvSpPr>
            <p:spPr bwMode="auto">
              <a:xfrm flipH="1" flipV="1">
                <a:off x="7412038" y="3300413"/>
                <a:ext cx="247650" cy="4953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Line 259">
                <a:extLst>
                  <a:ext uri="{FF2B5EF4-FFF2-40B4-BE49-F238E27FC236}">
                    <a16:creationId xmlns:a16="http://schemas.microsoft.com/office/drawing/2014/main" xmlns="" id="{F77C07E3-6AA7-433B-B43F-05C91C470C1A}"/>
                  </a:ext>
                </a:extLst>
              </p:cNvPr>
              <p:cNvSpPr>
                <a:spLocks noChangeShapeType="1"/>
              </p:cNvSpPr>
              <p:nvPr/>
            </p:nvSpPr>
            <p:spPr bwMode="auto">
              <a:xfrm flipV="1">
                <a:off x="7412038" y="2587625"/>
                <a:ext cx="287338" cy="712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Line 260">
                <a:extLst>
                  <a:ext uri="{FF2B5EF4-FFF2-40B4-BE49-F238E27FC236}">
                    <a16:creationId xmlns:a16="http://schemas.microsoft.com/office/drawing/2014/main" xmlns="" id="{C65ABEC1-729F-43E8-B849-DAD7AE20225E}"/>
                  </a:ext>
                </a:extLst>
              </p:cNvPr>
              <p:cNvSpPr>
                <a:spLocks noChangeShapeType="1"/>
              </p:cNvSpPr>
              <p:nvPr/>
            </p:nvSpPr>
            <p:spPr bwMode="auto">
              <a:xfrm flipH="1" flipV="1">
                <a:off x="7316788" y="2551113"/>
                <a:ext cx="382588" cy="365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Line 261">
                <a:extLst>
                  <a:ext uri="{FF2B5EF4-FFF2-40B4-BE49-F238E27FC236}">
                    <a16:creationId xmlns:a16="http://schemas.microsoft.com/office/drawing/2014/main" xmlns="" id="{9F174C20-9185-482B-86FD-5FCF2A999F74}"/>
                  </a:ext>
                </a:extLst>
              </p:cNvPr>
              <p:cNvSpPr>
                <a:spLocks noChangeShapeType="1"/>
              </p:cNvSpPr>
              <p:nvPr/>
            </p:nvSpPr>
            <p:spPr bwMode="auto">
              <a:xfrm flipH="1" flipV="1">
                <a:off x="7259638" y="1997075"/>
                <a:ext cx="57150" cy="5540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Line 262">
                <a:extLst>
                  <a:ext uri="{FF2B5EF4-FFF2-40B4-BE49-F238E27FC236}">
                    <a16:creationId xmlns:a16="http://schemas.microsoft.com/office/drawing/2014/main" xmlns="" id="{34DBF4B0-2850-48E0-9C4F-20FFFB13AC73}"/>
                  </a:ext>
                </a:extLst>
              </p:cNvPr>
              <p:cNvSpPr>
                <a:spLocks noChangeShapeType="1"/>
              </p:cNvSpPr>
              <p:nvPr/>
            </p:nvSpPr>
            <p:spPr bwMode="auto">
              <a:xfrm flipH="1">
                <a:off x="6623050" y="1997075"/>
                <a:ext cx="636588" cy="155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Line 263">
                <a:extLst>
                  <a:ext uri="{FF2B5EF4-FFF2-40B4-BE49-F238E27FC236}">
                    <a16:creationId xmlns:a16="http://schemas.microsoft.com/office/drawing/2014/main" xmlns="" id="{96C4AAB5-EF8B-446D-9285-469CABD46445}"/>
                  </a:ext>
                </a:extLst>
              </p:cNvPr>
              <p:cNvSpPr>
                <a:spLocks noChangeShapeType="1"/>
              </p:cNvSpPr>
              <p:nvPr/>
            </p:nvSpPr>
            <p:spPr bwMode="auto">
              <a:xfrm flipH="1" flipV="1">
                <a:off x="6365875" y="1668463"/>
                <a:ext cx="266700" cy="4873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Line 264">
                <a:extLst>
                  <a:ext uri="{FF2B5EF4-FFF2-40B4-BE49-F238E27FC236}">
                    <a16:creationId xmlns:a16="http://schemas.microsoft.com/office/drawing/2014/main" xmlns="" id="{7C1D9159-2AB3-47F0-8E6F-CB539E6EDE80}"/>
                  </a:ext>
                </a:extLst>
              </p:cNvPr>
              <p:cNvSpPr>
                <a:spLocks noChangeShapeType="1"/>
              </p:cNvSpPr>
              <p:nvPr/>
            </p:nvSpPr>
            <p:spPr bwMode="auto">
              <a:xfrm flipH="1">
                <a:off x="5908675" y="1668463"/>
                <a:ext cx="457200" cy="28257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Line 265">
                <a:extLst>
                  <a:ext uri="{FF2B5EF4-FFF2-40B4-BE49-F238E27FC236}">
                    <a16:creationId xmlns:a16="http://schemas.microsoft.com/office/drawing/2014/main" xmlns="" id="{95F8D1ED-0159-4892-BEF7-DBD90F98A3D8}"/>
                  </a:ext>
                </a:extLst>
              </p:cNvPr>
              <p:cNvSpPr>
                <a:spLocks noChangeShapeType="1"/>
              </p:cNvSpPr>
              <p:nvPr/>
            </p:nvSpPr>
            <p:spPr bwMode="auto">
              <a:xfrm flipH="1" flipV="1">
                <a:off x="5348288" y="1855788"/>
                <a:ext cx="560388" cy="952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Line 266">
                <a:extLst>
                  <a:ext uri="{FF2B5EF4-FFF2-40B4-BE49-F238E27FC236}">
                    <a16:creationId xmlns:a16="http://schemas.microsoft.com/office/drawing/2014/main" xmlns="" id="{2E5342BD-01DC-4EEB-989D-EA17ECE76E38}"/>
                  </a:ext>
                </a:extLst>
              </p:cNvPr>
              <p:cNvSpPr>
                <a:spLocks noChangeShapeType="1"/>
              </p:cNvSpPr>
              <p:nvPr/>
            </p:nvSpPr>
            <p:spPr bwMode="auto">
              <a:xfrm flipV="1">
                <a:off x="4832350" y="2125663"/>
                <a:ext cx="409575" cy="31750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Line 267">
                <a:extLst>
                  <a:ext uri="{FF2B5EF4-FFF2-40B4-BE49-F238E27FC236}">
                    <a16:creationId xmlns:a16="http://schemas.microsoft.com/office/drawing/2014/main" xmlns="" id="{CC7323B8-20AE-48B3-BA34-39F7025A8B18}"/>
                  </a:ext>
                </a:extLst>
              </p:cNvPr>
              <p:cNvSpPr>
                <a:spLocks noChangeShapeType="1"/>
              </p:cNvSpPr>
              <p:nvPr/>
            </p:nvSpPr>
            <p:spPr bwMode="auto">
              <a:xfrm flipH="1" flipV="1">
                <a:off x="4789488" y="2128838"/>
                <a:ext cx="42863" cy="3143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Line 268">
                <a:extLst>
                  <a:ext uri="{FF2B5EF4-FFF2-40B4-BE49-F238E27FC236}">
                    <a16:creationId xmlns:a16="http://schemas.microsoft.com/office/drawing/2014/main" xmlns="" id="{B17B0A04-E9ED-4F53-AD79-36EAC5AB5F82}"/>
                  </a:ext>
                </a:extLst>
              </p:cNvPr>
              <p:cNvSpPr>
                <a:spLocks noChangeShapeType="1"/>
              </p:cNvSpPr>
              <p:nvPr/>
            </p:nvSpPr>
            <p:spPr bwMode="auto">
              <a:xfrm flipV="1">
                <a:off x="5348288" y="1651000"/>
                <a:ext cx="263525" cy="2047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Line 269">
                <a:extLst>
                  <a:ext uri="{FF2B5EF4-FFF2-40B4-BE49-F238E27FC236}">
                    <a16:creationId xmlns:a16="http://schemas.microsoft.com/office/drawing/2014/main" xmlns="" id="{A8C443B8-EBA1-46F3-A528-45C79EB5A2E7}"/>
                  </a:ext>
                </a:extLst>
              </p:cNvPr>
              <p:cNvSpPr>
                <a:spLocks noChangeShapeType="1"/>
              </p:cNvSpPr>
              <p:nvPr/>
            </p:nvSpPr>
            <p:spPr bwMode="auto">
              <a:xfrm flipH="1" flipV="1">
                <a:off x="5611813" y="1651000"/>
                <a:ext cx="182563" cy="4000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Line 270">
                <a:extLst>
                  <a:ext uri="{FF2B5EF4-FFF2-40B4-BE49-F238E27FC236}">
                    <a16:creationId xmlns:a16="http://schemas.microsoft.com/office/drawing/2014/main" xmlns="" id="{58AC6C15-A04D-4804-8CAF-68A7CBBA2EAE}"/>
                  </a:ext>
                </a:extLst>
              </p:cNvPr>
              <p:cNvSpPr>
                <a:spLocks noChangeShapeType="1"/>
              </p:cNvSpPr>
              <p:nvPr/>
            </p:nvSpPr>
            <p:spPr bwMode="auto">
              <a:xfrm flipH="1">
                <a:off x="4511675" y="2443163"/>
                <a:ext cx="320675" cy="3397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Line 271">
                <a:extLst>
                  <a:ext uri="{FF2B5EF4-FFF2-40B4-BE49-F238E27FC236}">
                    <a16:creationId xmlns:a16="http://schemas.microsoft.com/office/drawing/2014/main" xmlns="" id="{D1A68FC9-2D30-45A6-BA53-E8C4004DEA64}"/>
                  </a:ext>
                </a:extLst>
              </p:cNvPr>
              <p:cNvSpPr>
                <a:spLocks noChangeShapeType="1"/>
              </p:cNvSpPr>
              <p:nvPr/>
            </p:nvSpPr>
            <p:spPr bwMode="auto">
              <a:xfrm flipH="1" flipV="1">
                <a:off x="4337050" y="3052763"/>
                <a:ext cx="274638" cy="333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Line 272">
                <a:extLst>
                  <a:ext uri="{FF2B5EF4-FFF2-40B4-BE49-F238E27FC236}">
                    <a16:creationId xmlns:a16="http://schemas.microsoft.com/office/drawing/2014/main" xmlns="" id="{C1DEDDC3-23B0-4FAB-9724-856C35CA7BC9}"/>
                  </a:ext>
                </a:extLst>
              </p:cNvPr>
              <p:cNvSpPr>
                <a:spLocks noChangeShapeType="1"/>
              </p:cNvSpPr>
              <p:nvPr/>
            </p:nvSpPr>
            <p:spPr bwMode="auto">
              <a:xfrm>
                <a:off x="4337050" y="3052763"/>
                <a:ext cx="106363" cy="2111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Line 273">
                <a:extLst>
                  <a:ext uri="{FF2B5EF4-FFF2-40B4-BE49-F238E27FC236}">
                    <a16:creationId xmlns:a16="http://schemas.microsoft.com/office/drawing/2014/main" xmlns="" id="{505EBFC8-75A6-481F-B671-63943ECA9EDE}"/>
                  </a:ext>
                </a:extLst>
              </p:cNvPr>
              <p:cNvSpPr>
                <a:spLocks noChangeShapeType="1"/>
              </p:cNvSpPr>
              <p:nvPr/>
            </p:nvSpPr>
            <p:spPr bwMode="auto">
              <a:xfrm>
                <a:off x="4489450" y="4102100"/>
                <a:ext cx="323850" cy="6238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Line 274">
                <a:extLst>
                  <a:ext uri="{FF2B5EF4-FFF2-40B4-BE49-F238E27FC236}">
                    <a16:creationId xmlns:a16="http://schemas.microsoft.com/office/drawing/2014/main" xmlns="" id="{1C7A25A8-F1B1-42C2-93B8-2FAB8489FCD8}"/>
                  </a:ext>
                </a:extLst>
              </p:cNvPr>
              <p:cNvSpPr>
                <a:spLocks noChangeShapeType="1"/>
              </p:cNvSpPr>
              <p:nvPr/>
            </p:nvSpPr>
            <p:spPr bwMode="auto">
              <a:xfrm>
                <a:off x="5529263" y="4876800"/>
                <a:ext cx="204788" cy="103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Line 275">
                <a:extLst>
                  <a:ext uri="{FF2B5EF4-FFF2-40B4-BE49-F238E27FC236}">
                    <a16:creationId xmlns:a16="http://schemas.microsoft.com/office/drawing/2014/main" xmlns="" id="{BAEA95FA-E384-4588-9229-0EDDCEFEDFE3}"/>
                  </a:ext>
                </a:extLst>
              </p:cNvPr>
              <p:cNvSpPr>
                <a:spLocks noChangeShapeType="1"/>
              </p:cNvSpPr>
              <p:nvPr/>
            </p:nvSpPr>
            <p:spPr bwMode="auto">
              <a:xfrm flipV="1">
                <a:off x="6519863" y="4243388"/>
                <a:ext cx="668338" cy="2746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Line 276">
                <a:extLst>
                  <a:ext uri="{FF2B5EF4-FFF2-40B4-BE49-F238E27FC236}">
                    <a16:creationId xmlns:a16="http://schemas.microsoft.com/office/drawing/2014/main" xmlns="" id="{A302CCD0-4B59-4C08-905F-1FDB8EBC901D}"/>
                  </a:ext>
                </a:extLst>
              </p:cNvPr>
              <p:cNvSpPr>
                <a:spLocks noChangeShapeType="1"/>
              </p:cNvSpPr>
              <p:nvPr/>
            </p:nvSpPr>
            <p:spPr bwMode="auto">
              <a:xfrm flipV="1">
                <a:off x="7659688" y="3138488"/>
                <a:ext cx="192088" cy="657225"/>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Line 277">
                <a:extLst>
                  <a:ext uri="{FF2B5EF4-FFF2-40B4-BE49-F238E27FC236}">
                    <a16:creationId xmlns:a16="http://schemas.microsoft.com/office/drawing/2014/main" xmlns="" id="{03F96AD8-089B-4EA3-ABA9-C5CB7409075E}"/>
                  </a:ext>
                </a:extLst>
              </p:cNvPr>
              <p:cNvSpPr>
                <a:spLocks noChangeShapeType="1"/>
              </p:cNvSpPr>
              <p:nvPr/>
            </p:nvSpPr>
            <p:spPr bwMode="auto">
              <a:xfrm>
                <a:off x="6365875" y="1668463"/>
                <a:ext cx="893763" cy="3286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Line 278">
                <a:extLst>
                  <a:ext uri="{FF2B5EF4-FFF2-40B4-BE49-F238E27FC236}">
                    <a16:creationId xmlns:a16="http://schemas.microsoft.com/office/drawing/2014/main" xmlns="" id="{77BE524A-9143-40A7-9960-D627FC6047DB}"/>
                  </a:ext>
                </a:extLst>
              </p:cNvPr>
              <p:cNvSpPr>
                <a:spLocks noChangeShapeType="1"/>
              </p:cNvSpPr>
              <p:nvPr/>
            </p:nvSpPr>
            <p:spPr bwMode="auto">
              <a:xfrm>
                <a:off x="6986588" y="2366963"/>
                <a:ext cx="349250" cy="2968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Line 279">
                <a:extLst>
                  <a:ext uri="{FF2B5EF4-FFF2-40B4-BE49-F238E27FC236}">
                    <a16:creationId xmlns:a16="http://schemas.microsoft.com/office/drawing/2014/main" xmlns="" id="{BDD4E1E6-0E0E-4C25-B211-27F06284C1F2}"/>
                  </a:ext>
                </a:extLst>
              </p:cNvPr>
              <p:cNvSpPr>
                <a:spLocks noChangeShapeType="1"/>
              </p:cNvSpPr>
              <p:nvPr/>
            </p:nvSpPr>
            <p:spPr bwMode="auto">
              <a:xfrm flipV="1">
                <a:off x="5794375" y="1925638"/>
                <a:ext cx="703263" cy="12541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Line 280">
                <a:extLst>
                  <a:ext uri="{FF2B5EF4-FFF2-40B4-BE49-F238E27FC236}">
                    <a16:creationId xmlns:a16="http://schemas.microsoft.com/office/drawing/2014/main" xmlns="" id="{72D8397A-BB3A-46A4-8DAB-F3092DCC6E1D}"/>
                  </a:ext>
                </a:extLst>
              </p:cNvPr>
              <p:cNvSpPr>
                <a:spLocks noChangeShapeType="1"/>
              </p:cNvSpPr>
              <p:nvPr/>
            </p:nvSpPr>
            <p:spPr bwMode="auto">
              <a:xfrm>
                <a:off x="7699375" y="2587625"/>
                <a:ext cx="73025" cy="19843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Line 281">
                <a:extLst>
                  <a:ext uri="{FF2B5EF4-FFF2-40B4-BE49-F238E27FC236}">
                    <a16:creationId xmlns:a16="http://schemas.microsoft.com/office/drawing/2014/main" xmlns="" id="{95A97C34-8E14-49CB-AFDD-1E220DDE4623}"/>
                  </a:ext>
                </a:extLst>
              </p:cNvPr>
              <p:cNvSpPr>
                <a:spLocks noChangeShapeType="1"/>
              </p:cNvSpPr>
              <p:nvPr/>
            </p:nvSpPr>
            <p:spPr bwMode="auto">
              <a:xfrm flipH="1">
                <a:off x="7296150" y="2786063"/>
                <a:ext cx="476250" cy="207963"/>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Line 282">
                <a:extLst>
                  <a:ext uri="{FF2B5EF4-FFF2-40B4-BE49-F238E27FC236}">
                    <a16:creationId xmlns:a16="http://schemas.microsoft.com/office/drawing/2014/main" xmlns="" id="{4AD0B6CF-6557-4225-BB73-8822A137A966}"/>
                  </a:ext>
                </a:extLst>
              </p:cNvPr>
              <p:cNvSpPr>
                <a:spLocks noChangeShapeType="1"/>
              </p:cNvSpPr>
              <p:nvPr/>
            </p:nvSpPr>
            <p:spPr bwMode="auto">
              <a:xfrm>
                <a:off x="7296150" y="2994025"/>
                <a:ext cx="115888" cy="3063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Line 283">
                <a:extLst>
                  <a:ext uri="{FF2B5EF4-FFF2-40B4-BE49-F238E27FC236}">
                    <a16:creationId xmlns:a16="http://schemas.microsoft.com/office/drawing/2014/main" xmlns="" id="{3619B1E4-9834-4E05-9741-2BA792BF8D7E}"/>
                  </a:ext>
                </a:extLst>
              </p:cNvPr>
              <p:cNvSpPr>
                <a:spLocks noChangeShapeType="1"/>
              </p:cNvSpPr>
              <p:nvPr/>
            </p:nvSpPr>
            <p:spPr bwMode="auto">
              <a:xfrm>
                <a:off x="5734050" y="4965700"/>
                <a:ext cx="492125" cy="247650"/>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Line 284">
                <a:extLst>
                  <a:ext uri="{FF2B5EF4-FFF2-40B4-BE49-F238E27FC236}">
                    <a16:creationId xmlns:a16="http://schemas.microsoft.com/office/drawing/2014/main" xmlns="" id="{7431BD21-C482-4E7C-AB2D-E3C4C0F041A3}"/>
                  </a:ext>
                </a:extLst>
              </p:cNvPr>
              <p:cNvSpPr>
                <a:spLocks noChangeShapeType="1"/>
              </p:cNvSpPr>
              <p:nvPr/>
            </p:nvSpPr>
            <p:spPr bwMode="auto">
              <a:xfrm flipV="1">
                <a:off x="6226175" y="4729163"/>
                <a:ext cx="406400" cy="484188"/>
              </a:xfrm>
              <a:prstGeom prst="line">
                <a:avLst/>
              </a:prstGeom>
              <a:noFill/>
              <a:ln w="3175" cap="flat">
                <a:solidFill>
                  <a:srgbClr val="161714">
                    <a:alpha val="15000"/>
                  </a:srgb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2" name="组合 361">
              <a:extLst>
                <a:ext uri="{FF2B5EF4-FFF2-40B4-BE49-F238E27FC236}">
                  <a16:creationId xmlns:a16="http://schemas.microsoft.com/office/drawing/2014/main" xmlns="" id="{710FB370-4C90-4772-AD19-3A37F326BC7D}"/>
                </a:ext>
              </a:extLst>
            </p:cNvPr>
            <p:cNvGrpSpPr/>
            <p:nvPr/>
          </p:nvGrpSpPr>
          <p:grpSpPr>
            <a:xfrm>
              <a:off x="4314825" y="1628775"/>
              <a:ext cx="3556001" cy="3603626"/>
              <a:chOff x="4314825" y="1628775"/>
              <a:chExt cx="3556001" cy="3603626"/>
            </a:xfrm>
            <a:solidFill>
              <a:srgbClr val="161714">
                <a:alpha val="81000"/>
              </a:srgbClr>
            </a:solidFill>
          </p:grpSpPr>
          <p:sp>
            <p:nvSpPr>
              <p:cNvPr id="363" name="Freeform 288">
                <a:extLst>
                  <a:ext uri="{FF2B5EF4-FFF2-40B4-BE49-F238E27FC236}">
                    <a16:creationId xmlns:a16="http://schemas.microsoft.com/office/drawing/2014/main" xmlns="" id="{76A42AF0-8BB5-40BE-AE6F-61DABC45ED7D}"/>
                  </a:ext>
                </a:extLst>
              </p:cNvPr>
              <p:cNvSpPr>
                <a:spLocks/>
              </p:cNvSpPr>
              <p:nvPr/>
            </p:nvSpPr>
            <p:spPr bwMode="auto">
              <a:xfrm>
                <a:off x="5711825" y="1895475"/>
                <a:ext cx="49213" cy="52388"/>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289">
                <a:extLst>
                  <a:ext uri="{FF2B5EF4-FFF2-40B4-BE49-F238E27FC236}">
                    <a16:creationId xmlns:a16="http://schemas.microsoft.com/office/drawing/2014/main" xmlns="" id="{4DBE54BC-80A5-4D9B-979E-A6ED6BD7F1B9}"/>
                  </a:ext>
                </a:extLst>
              </p:cNvPr>
              <p:cNvSpPr>
                <a:spLocks/>
              </p:cNvSpPr>
              <p:nvPr/>
            </p:nvSpPr>
            <p:spPr bwMode="auto">
              <a:xfrm>
                <a:off x="5480050" y="2109788"/>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290">
                <a:extLst>
                  <a:ext uri="{FF2B5EF4-FFF2-40B4-BE49-F238E27FC236}">
                    <a16:creationId xmlns:a16="http://schemas.microsoft.com/office/drawing/2014/main" xmlns="" id="{2FB34B15-27B1-401D-BEAC-9B4E36D55897}"/>
                  </a:ext>
                </a:extLst>
              </p:cNvPr>
              <p:cNvSpPr>
                <a:spLocks/>
              </p:cNvSpPr>
              <p:nvPr/>
            </p:nvSpPr>
            <p:spPr bwMode="auto">
              <a:xfrm>
                <a:off x="4810125" y="2409825"/>
                <a:ext cx="49213" cy="49213"/>
              </a:xfrm>
              <a:custGeom>
                <a:avLst/>
                <a:gdLst>
                  <a:gd name="T0" fmla="*/ 14 w 15"/>
                  <a:gd name="T1" fmla="*/ 8 h 15"/>
                  <a:gd name="T2" fmla="*/ 6 w 15"/>
                  <a:gd name="T3" fmla="*/ 15 h 15"/>
                  <a:gd name="T4" fmla="*/ 0 w 15"/>
                  <a:gd name="T5" fmla="*/ 7 h 15"/>
                  <a:gd name="T6" fmla="*/ 8 w 15"/>
                  <a:gd name="T7" fmla="*/ 1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1"/>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291">
                <a:extLst>
                  <a:ext uri="{FF2B5EF4-FFF2-40B4-BE49-F238E27FC236}">
                    <a16:creationId xmlns:a16="http://schemas.microsoft.com/office/drawing/2014/main" xmlns="" id="{6C1C7C55-FFB6-4965-A557-588979B894FB}"/>
                  </a:ext>
                </a:extLst>
              </p:cNvPr>
              <p:cNvSpPr>
                <a:spLocks/>
              </p:cNvSpPr>
              <p:nvPr/>
            </p:nvSpPr>
            <p:spPr bwMode="auto">
              <a:xfrm>
                <a:off x="5051425" y="2605088"/>
                <a:ext cx="52388" cy="49213"/>
              </a:xfrm>
              <a:custGeom>
                <a:avLst/>
                <a:gdLst>
                  <a:gd name="T0" fmla="*/ 15 w 16"/>
                  <a:gd name="T1" fmla="*/ 8 h 15"/>
                  <a:gd name="T2" fmla="*/ 7 w 16"/>
                  <a:gd name="T3" fmla="*/ 14 h 15"/>
                  <a:gd name="T4" fmla="*/ 1 w 16"/>
                  <a:gd name="T5" fmla="*/ 6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4"/>
                    </a:cubicBezTo>
                    <a:cubicBezTo>
                      <a:pt x="3" y="14"/>
                      <a:pt x="0" y="10"/>
                      <a:pt x="1" y="6"/>
                    </a:cubicBezTo>
                    <a:cubicBezTo>
                      <a:pt x="1" y="2"/>
                      <a:pt x="5" y="0"/>
                      <a:pt x="9" y="0"/>
                    </a:cubicBezTo>
                    <a:cubicBezTo>
                      <a:pt x="13" y="1"/>
                      <a:pt x="16"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292">
                <a:extLst>
                  <a:ext uri="{FF2B5EF4-FFF2-40B4-BE49-F238E27FC236}">
                    <a16:creationId xmlns:a16="http://schemas.microsoft.com/office/drawing/2014/main" xmlns="" id="{6367888F-BE95-4B11-A0FB-CD835161B915}"/>
                  </a:ext>
                </a:extLst>
              </p:cNvPr>
              <p:cNvSpPr>
                <a:spLocks/>
              </p:cNvSpPr>
              <p:nvPr/>
            </p:nvSpPr>
            <p:spPr bwMode="auto">
              <a:xfrm>
                <a:off x="4595813" y="3065463"/>
                <a:ext cx="49213" cy="50800"/>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3" y="14"/>
                      <a:pt x="0" y="11"/>
                      <a:pt x="0" y="7"/>
                    </a:cubicBezTo>
                    <a:cubicBezTo>
                      <a:pt x="1" y="3"/>
                      <a:pt x="4" y="0"/>
                      <a:pt x="8" y="0"/>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293">
                <a:extLst>
                  <a:ext uri="{FF2B5EF4-FFF2-40B4-BE49-F238E27FC236}">
                    <a16:creationId xmlns:a16="http://schemas.microsoft.com/office/drawing/2014/main" xmlns="" id="{DDF0D87A-E883-4A77-9B96-75295DAFC4E0}"/>
                  </a:ext>
                </a:extLst>
              </p:cNvPr>
              <p:cNvSpPr>
                <a:spLocks/>
              </p:cNvSpPr>
              <p:nvPr/>
            </p:nvSpPr>
            <p:spPr bwMode="auto">
              <a:xfrm>
                <a:off x="4416425" y="3236913"/>
                <a:ext cx="50800" cy="53975"/>
              </a:xfrm>
              <a:custGeom>
                <a:avLst/>
                <a:gdLst>
                  <a:gd name="T0" fmla="*/ 15 w 15"/>
                  <a:gd name="T1" fmla="*/ 9 h 16"/>
                  <a:gd name="T2" fmla="*/ 7 w 15"/>
                  <a:gd name="T3" fmla="*/ 15 h 16"/>
                  <a:gd name="T4" fmla="*/ 1 w 15"/>
                  <a:gd name="T5" fmla="*/ 7 h 16"/>
                  <a:gd name="T6" fmla="*/ 9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294">
                <a:extLst>
                  <a:ext uri="{FF2B5EF4-FFF2-40B4-BE49-F238E27FC236}">
                    <a16:creationId xmlns:a16="http://schemas.microsoft.com/office/drawing/2014/main" xmlns="" id="{8B23169D-0300-490E-B020-73D196CEFA0A}"/>
                  </a:ext>
                </a:extLst>
              </p:cNvPr>
              <p:cNvSpPr>
                <a:spLocks/>
              </p:cNvSpPr>
              <p:nvPr/>
            </p:nvSpPr>
            <p:spPr bwMode="auto">
              <a:xfrm>
                <a:off x="4660900" y="3254375"/>
                <a:ext cx="50800"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295">
                <a:extLst>
                  <a:ext uri="{FF2B5EF4-FFF2-40B4-BE49-F238E27FC236}">
                    <a16:creationId xmlns:a16="http://schemas.microsoft.com/office/drawing/2014/main" xmlns="" id="{EF2EEE8C-B412-451D-AFD8-AB88CAA741C3}"/>
                  </a:ext>
                </a:extLst>
              </p:cNvPr>
              <p:cNvSpPr>
                <a:spLocks/>
              </p:cNvSpPr>
              <p:nvPr/>
            </p:nvSpPr>
            <p:spPr bwMode="auto">
              <a:xfrm>
                <a:off x="4565650" y="3432175"/>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296">
                <a:extLst>
                  <a:ext uri="{FF2B5EF4-FFF2-40B4-BE49-F238E27FC236}">
                    <a16:creationId xmlns:a16="http://schemas.microsoft.com/office/drawing/2014/main" xmlns="" id="{2DEFF2DF-2364-4131-B6AC-A13B150EF803}"/>
                  </a:ext>
                </a:extLst>
              </p:cNvPr>
              <p:cNvSpPr>
                <a:spLocks/>
              </p:cNvSpPr>
              <p:nvPr/>
            </p:nvSpPr>
            <p:spPr bwMode="auto">
              <a:xfrm>
                <a:off x="4364038" y="37988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297">
                <a:extLst>
                  <a:ext uri="{FF2B5EF4-FFF2-40B4-BE49-F238E27FC236}">
                    <a16:creationId xmlns:a16="http://schemas.microsoft.com/office/drawing/2014/main" xmlns="" id="{CEDB1EFC-DEFA-46D3-906D-84F5F5451600}"/>
                  </a:ext>
                </a:extLst>
              </p:cNvPr>
              <p:cNvSpPr>
                <a:spLocks/>
              </p:cNvSpPr>
              <p:nvPr/>
            </p:nvSpPr>
            <p:spPr bwMode="auto">
              <a:xfrm>
                <a:off x="4727575" y="3633788"/>
                <a:ext cx="49213" cy="49213"/>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298">
                <a:extLst>
                  <a:ext uri="{FF2B5EF4-FFF2-40B4-BE49-F238E27FC236}">
                    <a16:creationId xmlns:a16="http://schemas.microsoft.com/office/drawing/2014/main" xmlns="" id="{F7B717D0-2D95-4538-B94A-E75774B405B3}"/>
                  </a:ext>
                </a:extLst>
              </p:cNvPr>
              <p:cNvSpPr>
                <a:spLocks/>
              </p:cNvSpPr>
              <p:nvPr/>
            </p:nvSpPr>
            <p:spPr bwMode="auto">
              <a:xfrm>
                <a:off x="4562475" y="3913188"/>
                <a:ext cx="49213" cy="49213"/>
              </a:xfrm>
              <a:custGeom>
                <a:avLst/>
                <a:gdLst>
                  <a:gd name="T0" fmla="*/ 14 w 15"/>
                  <a:gd name="T1" fmla="*/ 8 h 15"/>
                  <a:gd name="T2" fmla="*/ 6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5"/>
                    </a:cubicBezTo>
                    <a:cubicBezTo>
                      <a:pt x="2" y="14"/>
                      <a:pt x="0" y="11"/>
                      <a:pt x="0" y="7"/>
                    </a:cubicBezTo>
                    <a:cubicBezTo>
                      <a:pt x="0" y="3"/>
                      <a:pt x="4" y="0"/>
                      <a:pt x="8" y="0"/>
                    </a:cubicBezTo>
                    <a:cubicBezTo>
                      <a:pt x="12" y="1"/>
                      <a:pt x="15" y="5"/>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299">
                <a:extLst>
                  <a:ext uri="{FF2B5EF4-FFF2-40B4-BE49-F238E27FC236}">
                    <a16:creationId xmlns:a16="http://schemas.microsoft.com/office/drawing/2014/main" xmlns="" id="{6DBBC2BA-9121-4DCA-AAF9-34BEF21E79B6}"/>
                  </a:ext>
                </a:extLst>
              </p:cNvPr>
              <p:cNvSpPr>
                <a:spLocks/>
              </p:cNvSpPr>
              <p:nvPr/>
            </p:nvSpPr>
            <p:spPr bwMode="auto">
              <a:xfrm>
                <a:off x="4473575" y="4068763"/>
                <a:ext cx="49213" cy="49213"/>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300">
                <a:extLst>
                  <a:ext uri="{FF2B5EF4-FFF2-40B4-BE49-F238E27FC236}">
                    <a16:creationId xmlns:a16="http://schemas.microsoft.com/office/drawing/2014/main" xmlns="" id="{3976520A-72C5-40FA-B6D6-373A2808D6F4}"/>
                  </a:ext>
                </a:extLst>
              </p:cNvPr>
              <p:cNvSpPr>
                <a:spLocks/>
              </p:cNvSpPr>
              <p:nvPr/>
            </p:nvSpPr>
            <p:spPr bwMode="auto">
              <a:xfrm>
                <a:off x="4767263" y="4032250"/>
                <a:ext cx="49213" cy="49213"/>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301">
                <a:extLst>
                  <a:ext uri="{FF2B5EF4-FFF2-40B4-BE49-F238E27FC236}">
                    <a16:creationId xmlns:a16="http://schemas.microsoft.com/office/drawing/2014/main" xmlns="" id="{E1C82443-AB0A-436A-9541-371D9497F7CC}"/>
                  </a:ext>
                </a:extLst>
              </p:cNvPr>
              <p:cNvSpPr>
                <a:spLocks/>
              </p:cNvSpPr>
              <p:nvPr/>
            </p:nvSpPr>
            <p:spPr bwMode="auto">
              <a:xfrm>
                <a:off x="5091113" y="4081463"/>
                <a:ext cx="49213" cy="49213"/>
              </a:xfrm>
              <a:custGeom>
                <a:avLst/>
                <a:gdLst>
                  <a:gd name="T0" fmla="*/ 15 w 15"/>
                  <a:gd name="T1" fmla="*/ 9 h 15"/>
                  <a:gd name="T2" fmla="*/ 7 w 15"/>
                  <a:gd name="T3" fmla="*/ 15 h 15"/>
                  <a:gd name="T4" fmla="*/ 0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302">
                <a:extLst>
                  <a:ext uri="{FF2B5EF4-FFF2-40B4-BE49-F238E27FC236}">
                    <a16:creationId xmlns:a16="http://schemas.microsoft.com/office/drawing/2014/main" xmlns="" id="{654524B3-FCBE-4713-9D74-51A3BC2379BF}"/>
                  </a:ext>
                </a:extLst>
              </p:cNvPr>
              <p:cNvSpPr>
                <a:spLocks/>
              </p:cNvSpPr>
              <p:nvPr/>
            </p:nvSpPr>
            <p:spPr bwMode="auto">
              <a:xfrm>
                <a:off x="4776788" y="4687888"/>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303">
                <a:extLst>
                  <a:ext uri="{FF2B5EF4-FFF2-40B4-BE49-F238E27FC236}">
                    <a16:creationId xmlns:a16="http://schemas.microsoft.com/office/drawing/2014/main" xmlns="" id="{A7781413-FF9E-45D1-8B86-360449052D94}"/>
                  </a:ext>
                </a:extLst>
              </p:cNvPr>
              <p:cNvSpPr>
                <a:spLocks/>
              </p:cNvSpPr>
              <p:nvPr/>
            </p:nvSpPr>
            <p:spPr bwMode="auto">
              <a:xfrm>
                <a:off x="5378450" y="4598988"/>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304">
                <a:extLst>
                  <a:ext uri="{FF2B5EF4-FFF2-40B4-BE49-F238E27FC236}">
                    <a16:creationId xmlns:a16="http://schemas.microsoft.com/office/drawing/2014/main" xmlns="" id="{B1F2AB65-948E-4B5D-96C9-DC83FAAAD2B9}"/>
                  </a:ext>
                </a:extLst>
              </p:cNvPr>
              <p:cNvSpPr>
                <a:spLocks/>
              </p:cNvSpPr>
              <p:nvPr/>
            </p:nvSpPr>
            <p:spPr bwMode="auto">
              <a:xfrm>
                <a:off x="5783263" y="4699000"/>
                <a:ext cx="50800"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305">
                <a:extLst>
                  <a:ext uri="{FF2B5EF4-FFF2-40B4-BE49-F238E27FC236}">
                    <a16:creationId xmlns:a16="http://schemas.microsoft.com/office/drawing/2014/main" xmlns="" id="{D72DE597-CD32-4383-A3A9-249A2C9F66A7}"/>
                  </a:ext>
                </a:extLst>
              </p:cNvPr>
              <p:cNvSpPr>
                <a:spLocks/>
              </p:cNvSpPr>
              <p:nvPr/>
            </p:nvSpPr>
            <p:spPr bwMode="auto">
              <a:xfrm>
                <a:off x="6203950" y="5008563"/>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06">
                <a:extLst>
                  <a:ext uri="{FF2B5EF4-FFF2-40B4-BE49-F238E27FC236}">
                    <a16:creationId xmlns:a16="http://schemas.microsoft.com/office/drawing/2014/main" xmlns="" id="{62CAE3D3-A430-45B9-8E31-9740508FC645}"/>
                  </a:ext>
                </a:extLst>
              </p:cNvPr>
              <p:cNvSpPr>
                <a:spLocks/>
              </p:cNvSpPr>
              <p:nvPr/>
            </p:nvSpPr>
            <p:spPr bwMode="auto">
              <a:xfrm>
                <a:off x="6200775" y="5183188"/>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307">
                <a:extLst>
                  <a:ext uri="{FF2B5EF4-FFF2-40B4-BE49-F238E27FC236}">
                    <a16:creationId xmlns:a16="http://schemas.microsoft.com/office/drawing/2014/main" xmlns="" id="{42F1303A-BC24-41FE-9FB4-7BE188CE3BB4}"/>
                  </a:ext>
                </a:extLst>
              </p:cNvPr>
              <p:cNvSpPr>
                <a:spLocks/>
              </p:cNvSpPr>
              <p:nvPr/>
            </p:nvSpPr>
            <p:spPr bwMode="auto">
              <a:xfrm>
                <a:off x="6289675" y="4687888"/>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308">
                <a:extLst>
                  <a:ext uri="{FF2B5EF4-FFF2-40B4-BE49-F238E27FC236}">
                    <a16:creationId xmlns:a16="http://schemas.microsoft.com/office/drawing/2014/main" xmlns="" id="{5F70273B-F17C-41E0-BA1F-810AD322D469}"/>
                  </a:ext>
                </a:extLst>
              </p:cNvPr>
              <p:cNvSpPr>
                <a:spLocks/>
              </p:cNvSpPr>
              <p:nvPr/>
            </p:nvSpPr>
            <p:spPr bwMode="auto">
              <a:xfrm>
                <a:off x="6497638" y="4503738"/>
                <a:ext cx="49213" cy="49213"/>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309">
                <a:extLst>
                  <a:ext uri="{FF2B5EF4-FFF2-40B4-BE49-F238E27FC236}">
                    <a16:creationId xmlns:a16="http://schemas.microsoft.com/office/drawing/2014/main" xmlns="" id="{1321DED2-3883-4A89-8203-E61D8DDC9837}"/>
                  </a:ext>
                </a:extLst>
              </p:cNvPr>
              <p:cNvSpPr>
                <a:spLocks/>
              </p:cNvSpPr>
              <p:nvPr/>
            </p:nvSpPr>
            <p:spPr bwMode="auto">
              <a:xfrm>
                <a:off x="7072313" y="4659313"/>
                <a:ext cx="49213" cy="49213"/>
              </a:xfrm>
              <a:custGeom>
                <a:avLst/>
                <a:gdLst>
                  <a:gd name="T0" fmla="*/ 14 w 15"/>
                  <a:gd name="T1" fmla="*/ 8 h 15"/>
                  <a:gd name="T2" fmla="*/ 7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7" y="15"/>
                    </a:cubicBezTo>
                    <a:cubicBezTo>
                      <a:pt x="3" y="14"/>
                      <a:pt x="0" y="11"/>
                      <a:pt x="0" y="7"/>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310">
                <a:extLst>
                  <a:ext uri="{FF2B5EF4-FFF2-40B4-BE49-F238E27FC236}">
                    <a16:creationId xmlns:a16="http://schemas.microsoft.com/office/drawing/2014/main" xmlns="" id="{6531DFB0-6F8B-402E-87D0-A93A75CC7F24}"/>
                  </a:ext>
                </a:extLst>
              </p:cNvPr>
              <p:cNvSpPr>
                <a:spLocks/>
              </p:cNvSpPr>
              <p:nvPr/>
            </p:nvSpPr>
            <p:spPr bwMode="auto">
              <a:xfrm>
                <a:off x="7005638" y="4718050"/>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5"/>
                      <a:pt x="0" y="11"/>
                      <a:pt x="0" y="7"/>
                    </a:cubicBezTo>
                    <a:cubicBezTo>
                      <a:pt x="0"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311">
                <a:extLst>
                  <a:ext uri="{FF2B5EF4-FFF2-40B4-BE49-F238E27FC236}">
                    <a16:creationId xmlns:a16="http://schemas.microsoft.com/office/drawing/2014/main" xmlns="" id="{EBC099E5-3FB3-4268-BDEF-0738E1A5E3F2}"/>
                  </a:ext>
                </a:extLst>
              </p:cNvPr>
              <p:cNvSpPr>
                <a:spLocks/>
              </p:cNvSpPr>
              <p:nvPr/>
            </p:nvSpPr>
            <p:spPr bwMode="auto">
              <a:xfrm>
                <a:off x="7246938" y="4167188"/>
                <a:ext cx="49213" cy="52388"/>
              </a:xfrm>
              <a:custGeom>
                <a:avLst/>
                <a:gdLst>
                  <a:gd name="T0" fmla="*/ 15 w 15"/>
                  <a:gd name="T1" fmla="*/ 9 h 16"/>
                  <a:gd name="T2" fmla="*/ 7 w 15"/>
                  <a:gd name="T3" fmla="*/ 15 h 16"/>
                  <a:gd name="T4" fmla="*/ 1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1" y="7"/>
                    </a:cubicBezTo>
                    <a:cubicBezTo>
                      <a:pt x="1" y="3"/>
                      <a:pt x="5"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312">
                <a:extLst>
                  <a:ext uri="{FF2B5EF4-FFF2-40B4-BE49-F238E27FC236}">
                    <a16:creationId xmlns:a16="http://schemas.microsoft.com/office/drawing/2014/main" xmlns="" id="{EC077030-D06A-496E-B2B6-CE7665671CC6}"/>
                  </a:ext>
                </a:extLst>
              </p:cNvPr>
              <p:cNvSpPr>
                <a:spLocks/>
              </p:cNvSpPr>
              <p:nvPr/>
            </p:nvSpPr>
            <p:spPr bwMode="auto">
              <a:xfrm>
                <a:off x="7583488" y="3979863"/>
                <a:ext cx="49213" cy="49213"/>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313">
                <a:extLst>
                  <a:ext uri="{FF2B5EF4-FFF2-40B4-BE49-F238E27FC236}">
                    <a16:creationId xmlns:a16="http://schemas.microsoft.com/office/drawing/2014/main" xmlns="" id="{3361AE12-F60D-40E7-B90A-0B9A6E938B3C}"/>
                  </a:ext>
                </a:extLst>
              </p:cNvPr>
              <p:cNvSpPr>
                <a:spLocks/>
              </p:cNvSpPr>
              <p:nvPr/>
            </p:nvSpPr>
            <p:spPr bwMode="auto">
              <a:xfrm>
                <a:off x="7229475" y="3517900"/>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3"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314">
                <a:extLst>
                  <a:ext uri="{FF2B5EF4-FFF2-40B4-BE49-F238E27FC236}">
                    <a16:creationId xmlns:a16="http://schemas.microsoft.com/office/drawing/2014/main" xmlns="" id="{C8C1F2C9-67D3-4EC6-82B2-5E160AA285C2}"/>
                  </a:ext>
                </a:extLst>
              </p:cNvPr>
              <p:cNvSpPr>
                <a:spLocks/>
              </p:cNvSpPr>
              <p:nvPr/>
            </p:nvSpPr>
            <p:spPr bwMode="auto">
              <a:xfrm>
                <a:off x="7632700" y="3765550"/>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315">
                <a:extLst>
                  <a:ext uri="{FF2B5EF4-FFF2-40B4-BE49-F238E27FC236}">
                    <a16:creationId xmlns:a16="http://schemas.microsoft.com/office/drawing/2014/main" xmlns="" id="{87E03330-FF2B-4C39-ACD9-FFF9A60A83B3}"/>
                  </a:ext>
                </a:extLst>
              </p:cNvPr>
              <p:cNvSpPr>
                <a:spLocks/>
              </p:cNvSpPr>
              <p:nvPr/>
            </p:nvSpPr>
            <p:spPr bwMode="auto">
              <a:xfrm>
                <a:off x="7385050" y="3273425"/>
                <a:ext cx="49213" cy="53975"/>
              </a:xfrm>
              <a:custGeom>
                <a:avLst/>
                <a:gdLst>
                  <a:gd name="T0" fmla="*/ 14 w 15"/>
                  <a:gd name="T1" fmla="*/ 9 h 16"/>
                  <a:gd name="T2" fmla="*/ 6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6" y="15"/>
                    </a:cubicBezTo>
                    <a:cubicBezTo>
                      <a:pt x="2"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316">
                <a:extLst>
                  <a:ext uri="{FF2B5EF4-FFF2-40B4-BE49-F238E27FC236}">
                    <a16:creationId xmlns:a16="http://schemas.microsoft.com/office/drawing/2014/main" xmlns="" id="{CBBE423B-35E2-4EDF-9315-99A845E8F2FB}"/>
                  </a:ext>
                </a:extLst>
              </p:cNvPr>
              <p:cNvSpPr>
                <a:spLocks/>
              </p:cNvSpPr>
              <p:nvPr/>
            </p:nvSpPr>
            <p:spPr bwMode="auto">
              <a:xfrm>
                <a:off x="7821613" y="3119438"/>
                <a:ext cx="49213" cy="49213"/>
              </a:xfrm>
              <a:custGeom>
                <a:avLst/>
                <a:gdLst>
                  <a:gd name="T0" fmla="*/ 15 w 15"/>
                  <a:gd name="T1" fmla="*/ 8 h 15"/>
                  <a:gd name="T2" fmla="*/ 7 w 15"/>
                  <a:gd name="T3" fmla="*/ 15 h 15"/>
                  <a:gd name="T4" fmla="*/ 1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0"/>
                      <a:pt x="1" y="7"/>
                    </a:cubicBezTo>
                    <a:cubicBezTo>
                      <a:pt x="1" y="3"/>
                      <a:pt x="5"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317">
                <a:extLst>
                  <a:ext uri="{FF2B5EF4-FFF2-40B4-BE49-F238E27FC236}">
                    <a16:creationId xmlns:a16="http://schemas.microsoft.com/office/drawing/2014/main" xmlns="" id="{EA91A2C7-F423-4E16-A46D-44B5428FE97E}"/>
                  </a:ext>
                </a:extLst>
              </p:cNvPr>
              <p:cNvSpPr>
                <a:spLocks/>
              </p:cNvSpPr>
              <p:nvPr/>
            </p:nvSpPr>
            <p:spPr bwMode="auto">
              <a:xfrm>
                <a:off x="7272338" y="2970213"/>
                <a:ext cx="50800"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318">
                <a:extLst>
                  <a:ext uri="{FF2B5EF4-FFF2-40B4-BE49-F238E27FC236}">
                    <a16:creationId xmlns:a16="http://schemas.microsoft.com/office/drawing/2014/main" xmlns="" id="{612D56BE-3625-4734-BEE6-BC85811F3248}"/>
                  </a:ext>
                </a:extLst>
              </p:cNvPr>
              <p:cNvSpPr>
                <a:spLocks/>
              </p:cNvSpPr>
              <p:nvPr/>
            </p:nvSpPr>
            <p:spPr bwMode="auto">
              <a:xfrm>
                <a:off x="7748588" y="2762250"/>
                <a:ext cx="49213" cy="50800"/>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3"/>
                      <a:pt x="11" y="15"/>
                      <a:pt x="7" y="15"/>
                    </a:cubicBezTo>
                    <a:cubicBezTo>
                      <a:pt x="3" y="15"/>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319">
                <a:extLst>
                  <a:ext uri="{FF2B5EF4-FFF2-40B4-BE49-F238E27FC236}">
                    <a16:creationId xmlns:a16="http://schemas.microsoft.com/office/drawing/2014/main" xmlns="" id="{4E05D166-149F-4C17-A26B-69FCABF3833B}"/>
                  </a:ext>
                </a:extLst>
              </p:cNvPr>
              <p:cNvSpPr>
                <a:spLocks/>
              </p:cNvSpPr>
              <p:nvPr/>
            </p:nvSpPr>
            <p:spPr bwMode="auto">
              <a:xfrm>
                <a:off x="7672388" y="2565400"/>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320">
                <a:extLst>
                  <a:ext uri="{FF2B5EF4-FFF2-40B4-BE49-F238E27FC236}">
                    <a16:creationId xmlns:a16="http://schemas.microsoft.com/office/drawing/2014/main" xmlns="" id="{F3C8B4F4-B412-4DD8-9E14-6F97F2CFE0A4}"/>
                  </a:ext>
                </a:extLst>
              </p:cNvPr>
              <p:cNvSpPr>
                <a:spLocks/>
              </p:cNvSpPr>
              <p:nvPr/>
            </p:nvSpPr>
            <p:spPr bwMode="auto">
              <a:xfrm>
                <a:off x="7312025" y="2641600"/>
                <a:ext cx="50800" cy="52388"/>
              </a:xfrm>
              <a:custGeom>
                <a:avLst/>
                <a:gdLst>
                  <a:gd name="T0" fmla="*/ 14 w 15"/>
                  <a:gd name="T1" fmla="*/ 9 h 16"/>
                  <a:gd name="T2" fmla="*/ 7 w 15"/>
                  <a:gd name="T3" fmla="*/ 15 h 16"/>
                  <a:gd name="T4" fmla="*/ 0 w 15"/>
                  <a:gd name="T5" fmla="*/ 7 h 16"/>
                  <a:gd name="T6" fmla="*/ 8 w 15"/>
                  <a:gd name="T7" fmla="*/ 1 h 16"/>
                  <a:gd name="T8" fmla="*/ 14 w 15"/>
                  <a:gd name="T9" fmla="*/ 9 h 16"/>
                </a:gdLst>
                <a:ahLst/>
                <a:cxnLst>
                  <a:cxn ang="0">
                    <a:pos x="T0" y="T1"/>
                  </a:cxn>
                  <a:cxn ang="0">
                    <a:pos x="T2" y="T3"/>
                  </a:cxn>
                  <a:cxn ang="0">
                    <a:pos x="T4" y="T5"/>
                  </a:cxn>
                  <a:cxn ang="0">
                    <a:pos x="T6" y="T7"/>
                  </a:cxn>
                  <a:cxn ang="0">
                    <a:pos x="T8" y="T9"/>
                  </a:cxn>
                </a:cxnLst>
                <a:rect l="0" t="0" r="r" b="b"/>
                <a:pathLst>
                  <a:path w="15" h="16">
                    <a:moveTo>
                      <a:pt x="14" y="9"/>
                    </a:moveTo>
                    <a:cubicBezTo>
                      <a:pt x="14" y="13"/>
                      <a:pt x="10" y="16"/>
                      <a:pt x="7" y="15"/>
                    </a:cubicBezTo>
                    <a:cubicBezTo>
                      <a:pt x="3"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321">
                <a:extLst>
                  <a:ext uri="{FF2B5EF4-FFF2-40B4-BE49-F238E27FC236}">
                    <a16:creationId xmlns:a16="http://schemas.microsoft.com/office/drawing/2014/main" xmlns="" id="{81F1D934-BF9F-43AD-859B-8FAD9B21062E}"/>
                  </a:ext>
                </a:extLst>
              </p:cNvPr>
              <p:cNvSpPr>
                <a:spLocks/>
              </p:cNvSpPr>
              <p:nvPr/>
            </p:nvSpPr>
            <p:spPr bwMode="auto">
              <a:xfrm>
                <a:off x="7553325" y="2855913"/>
                <a:ext cx="49213"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0" y="2"/>
                      <a:pt x="4" y="0"/>
                      <a:pt x="8" y="0"/>
                    </a:cubicBezTo>
                    <a:cubicBezTo>
                      <a:pt x="12" y="0"/>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322">
                <a:extLst>
                  <a:ext uri="{FF2B5EF4-FFF2-40B4-BE49-F238E27FC236}">
                    <a16:creationId xmlns:a16="http://schemas.microsoft.com/office/drawing/2014/main" xmlns="" id="{7A55EC88-235A-47C4-89AD-AD28E8413B98}"/>
                  </a:ext>
                </a:extLst>
              </p:cNvPr>
              <p:cNvSpPr>
                <a:spLocks/>
              </p:cNvSpPr>
              <p:nvPr/>
            </p:nvSpPr>
            <p:spPr bwMode="auto">
              <a:xfrm>
                <a:off x="7289800" y="2525713"/>
                <a:ext cx="49213"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323">
                <a:extLst>
                  <a:ext uri="{FF2B5EF4-FFF2-40B4-BE49-F238E27FC236}">
                    <a16:creationId xmlns:a16="http://schemas.microsoft.com/office/drawing/2014/main" xmlns="" id="{FE277A76-EFB3-4A9D-AA0E-F65D51DFA143}"/>
                  </a:ext>
                </a:extLst>
              </p:cNvPr>
              <p:cNvSpPr>
                <a:spLocks/>
              </p:cNvSpPr>
              <p:nvPr/>
            </p:nvSpPr>
            <p:spPr bwMode="auto">
              <a:xfrm>
                <a:off x="6962775" y="2341563"/>
                <a:ext cx="49213" cy="49213"/>
              </a:xfrm>
              <a:custGeom>
                <a:avLst/>
                <a:gdLst>
                  <a:gd name="T0" fmla="*/ 15 w 15"/>
                  <a:gd name="T1" fmla="*/ 8 h 15"/>
                  <a:gd name="T2" fmla="*/ 7 w 15"/>
                  <a:gd name="T3" fmla="*/ 15 h 15"/>
                  <a:gd name="T4" fmla="*/ 1 w 15"/>
                  <a:gd name="T5" fmla="*/ 7 h 15"/>
                  <a:gd name="T6" fmla="*/ 9 w 15"/>
                  <a:gd name="T7" fmla="*/ 1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1" y="7"/>
                    </a:cubicBezTo>
                    <a:cubicBezTo>
                      <a:pt x="1" y="3"/>
                      <a:pt x="5" y="0"/>
                      <a:pt x="9" y="1"/>
                    </a:cubicBezTo>
                    <a:cubicBezTo>
                      <a:pt x="13" y="1"/>
                      <a:pt x="15"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324">
                <a:extLst>
                  <a:ext uri="{FF2B5EF4-FFF2-40B4-BE49-F238E27FC236}">
                    <a16:creationId xmlns:a16="http://schemas.microsoft.com/office/drawing/2014/main" xmlns="" id="{3A9D8887-E425-482A-8269-BDAF512D7E09}"/>
                  </a:ext>
                </a:extLst>
              </p:cNvPr>
              <p:cNvSpPr>
                <a:spLocks/>
              </p:cNvSpPr>
              <p:nvPr/>
            </p:nvSpPr>
            <p:spPr bwMode="auto">
              <a:xfrm>
                <a:off x="7234238" y="1978025"/>
                <a:ext cx="49213" cy="49213"/>
              </a:xfrm>
              <a:custGeom>
                <a:avLst/>
                <a:gdLst>
                  <a:gd name="T0" fmla="*/ 15 w 15"/>
                  <a:gd name="T1" fmla="*/ 9 h 15"/>
                  <a:gd name="T2" fmla="*/ 7 w 15"/>
                  <a:gd name="T3" fmla="*/ 15 h 15"/>
                  <a:gd name="T4" fmla="*/ 1 w 15"/>
                  <a:gd name="T5" fmla="*/ 7 h 15"/>
                  <a:gd name="T6" fmla="*/ 8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4" y="12"/>
                      <a:pt x="11" y="15"/>
                      <a:pt x="7" y="15"/>
                    </a:cubicBezTo>
                    <a:cubicBezTo>
                      <a:pt x="3" y="14"/>
                      <a:pt x="0" y="11"/>
                      <a:pt x="1" y="7"/>
                    </a:cubicBezTo>
                    <a:cubicBezTo>
                      <a:pt x="1" y="3"/>
                      <a:pt x="5"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325">
                <a:extLst>
                  <a:ext uri="{FF2B5EF4-FFF2-40B4-BE49-F238E27FC236}">
                    <a16:creationId xmlns:a16="http://schemas.microsoft.com/office/drawing/2014/main" xmlns="" id="{D2922308-FC12-4C0F-8D18-863E2AF5E924}"/>
                  </a:ext>
                </a:extLst>
              </p:cNvPr>
              <p:cNvSpPr>
                <a:spLocks/>
              </p:cNvSpPr>
              <p:nvPr/>
            </p:nvSpPr>
            <p:spPr bwMode="auto">
              <a:xfrm>
                <a:off x="6605588" y="2127250"/>
                <a:ext cx="50800" cy="49213"/>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1"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326">
                <a:extLst>
                  <a:ext uri="{FF2B5EF4-FFF2-40B4-BE49-F238E27FC236}">
                    <a16:creationId xmlns:a16="http://schemas.microsoft.com/office/drawing/2014/main" xmlns="" id="{0716F237-914B-4BF5-B35A-C1DC08FD3FA7}"/>
                  </a:ext>
                </a:extLst>
              </p:cNvPr>
              <p:cNvSpPr>
                <a:spLocks/>
              </p:cNvSpPr>
              <p:nvPr/>
            </p:nvSpPr>
            <p:spPr bwMode="auto">
              <a:xfrm>
                <a:off x="6480175" y="1901825"/>
                <a:ext cx="50800"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0" y="15"/>
                      <a:pt x="7" y="14"/>
                    </a:cubicBezTo>
                    <a:cubicBezTo>
                      <a:pt x="3" y="14"/>
                      <a:pt x="0" y="10"/>
                      <a:pt x="0" y="6"/>
                    </a:cubicBezTo>
                    <a:cubicBezTo>
                      <a:pt x="1" y="2"/>
                      <a:pt x="4" y="0"/>
                      <a:pt x="8" y="0"/>
                    </a:cubicBezTo>
                    <a:cubicBezTo>
                      <a:pt x="12"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327">
                <a:extLst>
                  <a:ext uri="{FF2B5EF4-FFF2-40B4-BE49-F238E27FC236}">
                    <a16:creationId xmlns:a16="http://schemas.microsoft.com/office/drawing/2014/main" xmlns="" id="{3A48BFB9-F2A8-4F35-95E9-24323D25F753}"/>
                  </a:ext>
                </a:extLst>
              </p:cNvPr>
              <p:cNvSpPr>
                <a:spLocks/>
              </p:cNvSpPr>
              <p:nvPr/>
            </p:nvSpPr>
            <p:spPr bwMode="auto">
              <a:xfrm>
                <a:off x="6345238" y="1644650"/>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328">
                <a:extLst>
                  <a:ext uri="{FF2B5EF4-FFF2-40B4-BE49-F238E27FC236}">
                    <a16:creationId xmlns:a16="http://schemas.microsoft.com/office/drawing/2014/main" xmlns="" id="{5BC5A177-72B5-4898-AD3A-6AE7335B1F97}"/>
                  </a:ext>
                </a:extLst>
              </p:cNvPr>
              <p:cNvSpPr>
                <a:spLocks/>
              </p:cNvSpPr>
              <p:nvPr/>
            </p:nvSpPr>
            <p:spPr bwMode="auto">
              <a:xfrm>
                <a:off x="5770563" y="2024063"/>
                <a:ext cx="49213" cy="49213"/>
              </a:xfrm>
              <a:custGeom>
                <a:avLst/>
                <a:gdLst>
                  <a:gd name="T0" fmla="*/ 15 w 15"/>
                  <a:gd name="T1" fmla="*/ 8 h 15"/>
                  <a:gd name="T2" fmla="*/ 7 w 15"/>
                  <a:gd name="T3" fmla="*/ 14 h 15"/>
                  <a:gd name="T4" fmla="*/ 1 w 15"/>
                  <a:gd name="T5" fmla="*/ 6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1" y="6"/>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329">
                <a:extLst>
                  <a:ext uri="{FF2B5EF4-FFF2-40B4-BE49-F238E27FC236}">
                    <a16:creationId xmlns:a16="http://schemas.microsoft.com/office/drawing/2014/main" xmlns="" id="{21EDE099-0F6C-47FC-B7B0-69C65630A512}"/>
                  </a:ext>
                </a:extLst>
              </p:cNvPr>
              <p:cNvSpPr>
                <a:spLocks/>
              </p:cNvSpPr>
              <p:nvPr/>
            </p:nvSpPr>
            <p:spPr bwMode="auto">
              <a:xfrm>
                <a:off x="5883275" y="1928813"/>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3"/>
                      <a:pt x="10" y="15"/>
                      <a:pt x="7" y="15"/>
                    </a:cubicBezTo>
                    <a:cubicBezTo>
                      <a:pt x="3" y="15"/>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330">
                <a:extLst>
                  <a:ext uri="{FF2B5EF4-FFF2-40B4-BE49-F238E27FC236}">
                    <a16:creationId xmlns:a16="http://schemas.microsoft.com/office/drawing/2014/main" xmlns="" id="{714CAC6D-61BF-4876-9189-069E3712177A}"/>
                  </a:ext>
                </a:extLst>
              </p:cNvPr>
              <p:cNvSpPr>
                <a:spLocks/>
              </p:cNvSpPr>
              <p:nvPr/>
            </p:nvSpPr>
            <p:spPr bwMode="auto">
              <a:xfrm>
                <a:off x="5711825" y="4945063"/>
                <a:ext cx="49213"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2"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331">
                <a:extLst>
                  <a:ext uri="{FF2B5EF4-FFF2-40B4-BE49-F238E27FC236}">
                    <a16:creationId xmlns:a16="http://schemas.microsoft.com/office/drawing/2014/main" xmlns="" id="{DAD87E20-AFBD-4957-A0E0-B5DA93A8FDF4}"/>
                  </a:ext>
                </a:extLst>
              </p:cNvPr>
              <p:cNvSpPr>
                <a:spLocks/>
              </p:cNvSpPr>
              <p:nvPr/>
            </p:nvSpPr>
            <p:spPr bwMode="auto">
              <a:xfrm>
                <a:off x="5507038" y="4856163"/>
                <a:ext cx="49213" cy="49213"/>
              </a:xfrm>
              <a:custGeom>
                <a:avLst/>
                <a:gdLst>
                  <a:gd name="T0" fmla="*/ 15 w 15"/>
                  <a:gd name="T1" fmla="*/ 9 h 15"/>
                  <a:gd name="T2" fmla="*/ 7 w 15"/>
                  <a:gd name="T3" fmla="*/ 15 h 15"/>
                  <a:gd name="T4" fmla="*/ 1 w 15"/>
                  <a:gd name="T5" fmla="*/ 7 h 15"/>
                  <a:gd name="T6" fmla="*/ 9 w 15"/>
                  <a:gd name="T7" fmla="*/ 1 h 15"/>
                  <a:gd name="T8" fmla="*/ 15 w 15"/>
                  <a:gd name="T9" fmla="*/ 9 h 15"/>
                </a:gdLst>
                <a:ahLst/>
                <a:cxnLst>
                  <a:cxn ang="0">
                    <a:pos x="T0" y="T1"/>
                  </a:cxn>
                  <a:cxn ang="0">
                    <a:pos x="T2" y="T3"/>
                  </a:cxn>
                  <a:cxn ang="0">
                    <a:pos x="T4" y="T5"/>
                  </a:cxn>
                  <a:cxn ang="0">
                    <a:pos x="T6" y="T7"/>
                  </a:cxn>
                  <a:cxn ang="0">
                    <a:pos x="T8" y="T9"/>
                  </a:cxn>
                </a:cxnLst>
                <a:rect l="0" t="0" r="r" b="b"/>
                <a:pathLst>
                  <a:path w="15" h="15">
                    <a:moveTo>
                      <a:pt x="15" y="9"/>
                    </a:moveTo>
                    <a:cubicBezTo>
                      <a:pt x="15" y="13"/>
                      <a:pt x="11" y="15"/>
                      <a:pt x="7" y="15"/>
                    </a:cubicBezTo>
                    <a:cubicBezTo>
                      <a:pt x="3" y="14"/>
                      <a:pt x="0" y="11"/>
                      <a:pt x="1" y="7"/>
                    </a:cubicBezTo>
                    <a:cubicBezTo>
                      <a:pt x="1" y="3"/>
                      <a:pt x="5" y="0"/>
                      <a:pt x="9" y="1"/>
                    </a:cubicBezTo>
                    <a:cubicBezTo>
                      <a:pt x="13"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332">
                <a:extLst>
                  <a:ext uri="{FF2B5EF4-FFF2-40B4-BE49-F238E27FC236}">
                    <a16:creationId xmlns:a16="http://schemas.microsoft.com/office/drawing/2014/main" xmlns="" id="{F76EFB3C-BF44-4415-9D98-245D88288282}"/>
                  </a:ext>
                </a:extLst>
              </p:cNvPr>
              <p:cNvSpPr>
                <a:spLocks/>
              </p:cNvSpPr>
              <p:nvPr/>
            </p:nvSpPr>
            <p:spPr bwMode="auto">
              <a:xfrm>
                <a:off x="5589588" y="1628775"/>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333">
                <a:extLst>
                  <a:ext uri="{FF2B5EF4-FFF2-40B4-BE49-F238E27FC236}">
                    <a16:creationId xmlns:a16="http://schemas.microsoft.com/office/drawing/2014/main" xmlns="" id="{F58545A2-E13D-446D-A6A8-B4A87CE707E6}"/>
                  </a:ext>
                </a:extLst>
              </p:cNvPr>
              <p:cNvSpPr>
                <a:spLocks/>
              </p:cNvSpPr>
              <p:nvPr/>
            </p:nvSpPr>
            <p:spPr bwMode="auto">
              <a:xfrm>
                <a:off x="5324475" y="1827213"/>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334">
                <a:extLst>
                  <a:ext uri="{FF2B5EF4-FFF2-40B4-BE49-F238E27FC236}">
                    <a16:creationId xmlns:a16="http://schemas.microsoft.com/office/drawing/2014/main" xmlns="" id="{9072B708-116F-454F-9DF1-EF4FFD4F394E}"/>
                  </a:ext>
                </a:extLst>
              </p:cNvPr>
              <p:cNvSpPr>
                <a:spLocks/>
              </p:cNvSpPr>
              <p:nvPr/>
            </p:nvSpPr>
            <p:spPr bwMode="auto">
              <a:xfrm>
                <a:off x="5222875" y="21097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335">
                <a:extLst>
                  <a:ext uri="{FF2B5EF4-FFF2-40B4-BE49-F238E27FC236}">
                    <a16:creationId xmlns:a16="http://schemas.microsoft.com/office/drawing/2014/main" xmlns="" id="{402903C9-61F4-42A5-A998-36B616A3FBBA}"/>
                  </a:ext>
                </a:extLst>
              </p:cNvPr>
              <p:cNvSpPr>
                <a:spLocks/>
              </p:cNvSpPr>
              <p:nvPr/>
            </p:nvSpPr>
            <p:spPr bwMode="auto">
              <a:xfrm>
                <a:off x="4764088" y="2103438"/>
                <a:ext cx="52388" cy="49213"/>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336">
                <a:extLst>
                  <a:ext uri="{FF2B5EF4-FFF2-40B4-BE49-F238E27FC236}">
                    <a16:creationId xmlns:a16="http://schemas.microsoft.com/office/drawing/2014/main" xmlns="" id="{8B9D58B4-7238-4A8A-A278-F03058288D53}"/>
                  </a:ext>
                </a:extLst>
              </p:cNvPr>
              <p:cNvSpPr>
                <a:spLocks/>
              </p:cNvSpPr>
              <p:nvPr/>
            </p:nvSpPr>
            <p:spPr bwMode="auto">
              <a:xfrm>
                <a:off x="4486275" y="2759075"/>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337">
                <a:extLst>
                  <a:ext uri="{FF2B5EF4-FFF2-40B4-BE49-F238E27FC236}">
                    <a16:creationId xmlns:a16="http://schemas.microsoft.com/office/drawing/2014/main" xmlns="" id="{E25C1985-2E41-40D3-9359-7CF27BA85B42}"/>
                  </a:ext>
                </a:extLst>
              </p:cNvPr>
              <p:cNvSpPr>
                <a:spLocks/>
              </p:cNvSpPr>
              <p:nvPr/>
            </p:nvSpPr>
            <p:spPr bwMode="auto">
              <a:xfrm>
                <a:off x="4314825" y="3036888"/>
                <a:ext cx="49213" cy="5238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338">
                <a:extLst>
                  <a:ext uri="{FF2B5EF4-FFF2-40B4-BE49-F238E27FC236}">
                    <a16:creationId xmlns:a16="http://schemas.microsoft.com/office/drawing/2014/main" xmlns="" id="{878AE346-2D61-4C42-BDA3-C6D08AF26326}"/>
                  </a:ext>
                </a:extLst>
              </p:cNvPr>
              <p:cNvSpPr>
                <a:spLocks/>
              </p:cNvSpPr>
              <p:nvPr/>
            </p:nvSpPr>
            <p:spPr bwMode="auto">
              <a:xfrm>
                <a:off x="5988050" y="1638300"/>
                <a:ext cx="50800"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339">
                <a:extLst>
                  <a:ext uri="{FF2B5EF4-FFF2-40B4-BE49-F238E27FC236}">
                    <a16:creationId xmlns:a16="http://schemas.microsoft.com/office/drawing/2014/main" xmlns="" id="{A376B0A8-6A9A-4C70-9B6C-24673AFF370F}"/>
                  </a:ext>
                </a:extLst>
              </p:cNvPr>
              <p:cNvSpPr>
                <a:spLocks/>
              </p:cNvSpPr>
              <p:nvPr/>
            </p:nvSpPr>
            <p:spPr bwMode="auto">
              <a:xfrm>
                <a:off x="5589588" y="1628775"/>
                <a:ext cx="49213" cy="49213"/>
              </a:xfrm>
              <a:custGeom>
                <a:avLst/>
                <a:gdLst>
                  <a:gd name="T0" fmla="*/ 14 w 15"/>
                  <a:gd name="T1" fmla="*/ 9 h 15"/>
                  <a:gd name="T2" fmla="*/ 7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7"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340">
                <a:extLst>
                  <a:ext uri="{FF2B5EF4-FFF2-40B4-BE49-F238E27FC236}">
                    <a16:creationId xmlns:a16="http://schemas.microsoft.com/office/drawing/2014/main" xmlns="" id="{1CE8CDA4-65E9-43BE-96A4-6515477B0D09}"/>
                  </a:ext>
                </a:extLst>
              </p:cNvPr>
              <p:cNvSpPr>
                <a:spLocks/>
              </p:cNvSpPr>
              <p:nvPr/>
            </p:nvSpPr>
            <p:spPr bwMode="auto">
              <a:xfrm>
                <a:off x="5324475" y="1827213"/>
                <a:ext cx="50800" cy="49213"/>
              </a:xfrm>
              <a:custGeom>
                <a:avLst/>
                <a:gdLst>
                  <a:gd name="T0" fmla="*/ 14 w 15"/>
                  <a:gd name="T1" fmla="*/ 8 h 15"/>
                  <a:gd name="T2" fmla="*/ 6 w 15"/>
                  <a:gd name="T3" fmla="*/ 14 h 15"/>
                  <a:gd name="T4" fmla="*/ 0 w 15"/>
                  <a:gd name="T5" fmla="*/ 6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6"/>
                    </a:cubicBezTo>
                    <a:cubicBezTo>
                      <a:pt x="1" y="2"/>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341">
                <a:extLst>
                  <a:ext uri="{FF2B5EF4-FFF2-40B4-BE49-F238E27FC236}">
                    <a16:creationId xmlns:a16="http://schemas.microsoft.com/office/drawing/2014/main" xmlns="" id="{B416E909-483B-4A41-954A-C268FC6B534A}"/>
                  </a:ext>
                </a:extLst>
              </p:cNvPr>
              <p:cNvSpPr>
                <a:spLocks/>
              </p:cNvSpPr>
              <p:nvPr/>
            </p:nvSpPr>
            <p:spPr bwMode="auto">
              <a:xfrm>
                <a:off x="5222875" y="2109788"/>
                <a:ext cx="49213" cy="49213"/>
              </a:xfrm>
              <a:custGeom>
                <a:avLst/>
                <a:gdLst>
                  <a:gd name="T0" fmla="*/ 15 w 15"/>
                  <a:gd name="T1" fmla="*/ 8 h 15"/>
                  <a:gd name="T2" fmla="*/ 7 w 15"/>
                  <a:gd name="T3" fmla="*/ 15 h 15"/>
                  <a:gd name="T4" fmla="*/ 1 w 15"/>
                  <a:gd name="T5" fmla="*/ 7 h 15"/>
                  <a:gd name="T6" fmla="*/ 9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5" y="0"/>
                      <a:pt x="9" y="0"/>
                    </a:cubicBezTo>
                    <a:cubicBezTo>
                      <a:pt x="13" y="1"/>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342">
                <a:extLst>
                  <a:ext uri="{FF2B5EF4-FFF2-40B4-BE49-F238E27FC236}">
                    <a16:creationId xmlns:a16="http://schemas.microsoft.com/office/drawing/2014/main" xmlns="" id="{280A840C-93BB-40A7-AD68-82A156CBF705}"/>
                  </a:ext>
                </a:extLst>
              </p:cNvPr>
              <p:cNvSpPr>
                <a:spLocks/>
              </p:cNvSpPr>
              <p:nvPr/>
            </p:nvSpPr>
            <p:spPr bwMode="auto">
              <a:xfrm>
                <a:off x="4764088" y="2103438"/>
                <a:ext cx="52388" cy="49213"/>
              </a:xfrm>
              <a:custGeom>
                <a:avLst/>
                <a:gdLst>
                  <a:gd name="T0" fmla="*/ 15 w 16"/>
                  <a:gd name="T1" fmla="*/ 8 h 15"/>
                  <a:gd name="T2" fmla="*/ 7 w 16"/>
                  <a:gd name="T3" fmla="*/ 15 h 15"/>
                  <a:gd name="T4" fmla="*/ 1 w 16"/>
                  <a:gd name="T5" fmla="*/ 7 h 15"/>
                  <a:gd name="T6" fmla="*/ 9 w 16"/>
                  <a:gd name="T7" fmla="*/ 1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1"/>
                    </a:cubicBezTo>
                    <a:cubicBezTo>
                      <a:pt x="13" y="1"/>
                      <a:pt x="16" y="5"/>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343">
                <a:extLst>
                  <a:ext uri="{FF2B5EF4-FFF2-40B4-BE49-F238E27FC236}">
                    <a16:creationId xmlns:a16="http://schemas.microsoft.com/office/drawing/2014/main" xmlns="" id="{F8C02F2D-BD61-4D6C-8C7B-6F8DB541410C}"/>
                  </a:ext>
                </a:extLst>
              </p:cNvPr>
              <p:cNvSpPr>
                <a:spLocks/>
              </p:cNvSpPr>
              <p:nvPr/>
            </p:nvSpPr>
            <p:spPr bwMode="auto">
              <a:xfrm>
                <a:off x="4486275" y="2759075"/>
                <a:ext cx="49213" cy="49213"/>
              </a:xfrm>
              <a:custGeom>
                <a:avLst/>
                <a:gdLst>
                  <a:gd name="T0" fmla="*/ 15 w 15"/>
                  <a:gd name="T1" fmla="*/ 8 h 15"/>
                  <a:gd name="T2" fmla="*/ 7 w 15"/>
                  <a:gd name="T3" fmla="*/ 14 h 15"/>
                  <a:gd name="T4" fmla="*/ 0 w 15"/>
                  <a:gd name="T5" fmla="*/ 6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0"/>
                      <a:pt x="0" y="6"/>
                    </a:cubicBezTo>
                    <a:cubicBezTo>
                      <a:pt x="1" y="2"/>
                      <a:pt x="4" y="0"/>
                      <a:pt x="8" y="0"/>
                    </a:cubicBezTo>
                    <a:cubicBezTo>
                      <a:pt x="12" y="0"/>
                      <a:pt x="15" y="4"/>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344">
                <a:extLst>
                  <a:ext uri="{FF2B5EF4-FFF2-40B4-BE49-F238E27FC236}">
                    <a16:creationId xmlns:a16="http://schemas.microsoft.com/office/drawing/2014/main" xmlns="" id="{54074F99-BB42-498C-8C67-F1AEA584E4AF}"/>
                  </a:ext>
                </a:extLst>
              </p:cNvPr>
              <p:cNvSpPr>
                <a:spLocks/>
              </p:cNvSpPr>
              <p:nvPr/>
            </p:nvSpPr>
            <p:spPr bwMode="auto">
              <a:xfrm>
                <a:off x="4314825" y="3036888"/>
                <a:ext cx="49213" cy="52388"/>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345">
                <a:extLst>
                  <a:ext uri="{FF2B5EF4-FFF2-40B4-BE49-F238E27FC236}">
                    <a16:creationId xmlns:a16="http://schemas.microsoft.com/office/drawing/2014/main" xmlns="" id="{DFE0180C-91F5-42C6-A73E-1000B7B3ACF1}"/>
                  </a:ext>
                </a:extLst>
              </p:cNvPr>
              <p:cNvSpPr>
                <a:spLocks/>
              </p:cNvSpPr>
              <p:nvPr/>
            </p:nvSpPr>
            <p:spPr bwMode="auto">
              <a:xfrm>
                <a:off x="5988050" y="1638300"/>
                <a:ext cx="50800" cy="49213"/>
              </a:xfrm>
              <a:custGeom>
                <a:avLst/>
                <a:gdLst>
                  <a:gd name="T0" fmla="*/ 14 w 15"/>
                  <a:gd name="T1" fmla="*/ 9 h 15"/>
                  <a:gd name="T2" fmla="*/ 6 w 15"/>
                  <a:gd name="T3" fmla="*/ 15 h 15"/>
                  <a:gd name="T4" fmla="*/ 0 w 15"/>
                  <a:gd name="T5" fmla="*/ 7 h 15"/>
                  <a:gd name="T6" fmla="*/ 8 w 15"/>
                  <a:gd name="T7" fmla="*/ 1 h 15"/>
                  <a:gd name="T8" fmla="*/ 14 w 15"/>
                  <a:gd name="T9" fmla="*/ 9 h 15"/>
                </a:gdLst>
                <a:ahLst/>
                <a:cxnLst>
                  <a:cxn ang="0">
                    <a:pos x="T0" y="T1"/>
                  </a:cxn>
                  <a:cxn ang="0">
                    <a:pos x="T2" y="T3"/>
                  </a:cxn>
                  <a:cxn ang="0">
                    <a:pos x="T4" y="T5"/>
                  </a:cxn>
                  <a:cxn ang="0">
                    <a:pos x="T6" y="T7"/>
                  </a:cxn>
                  <a:cxn ang="0">
                    <a:pos x="T8" y="T9"/>
                  </a:cxn>
                </a:cxnLst>
                <a:rect l="0" t="0" r="r" b="b"/>
                <a:pathLst>
                  <a:path w="15" h="15">
                    <a:moveTo>
                      <a:pt x="14" y="9"/>
                    </a:moveTo>
                    <a:cubicBezTo>
                      <a:pt x="14" y="12"/>
                      <a:pt x="10" y="15"/>
                      <a:pt x="6" y="15"/>
                    </a:cubicBezTo>
                    <a:cubicBezTo>
                      <a:pt x="3" y="14"/>
                      <a:pt x="0" y="11"/>
                      <a:pt x="0" y="7"/>
                    </a:cubicBezTo>
                    <a:cubicBezTo>
                      <a:pt x="1" y="3"/>
                      <a:pt x="4" y="0"/>
                      <a:pt x="8" y="1"/>
                    </a:cubicBezTo>
                    <a:cubicBezTo>
                      <a:pt x="12" y="1"/>
                      <a:pt x="15" y="5"/>
                      <a:pt x="1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346">
                <a:extLst>
                  <a:ext uri="{FF2B5EF4-FFF2-40B4-BE49-F238E27FC236}">
                    <a16:creationId xmlns:a16="http://schemas.microsoft.com/office/drawing/2014/main" xmlns="" id="{7D1F9FAA-8C35-49F4-8187-528B8C4611C8}"/>
                  </a:ext>
                </a:extLst>
              </p:cNvPr>
              <p:cNvSpPr>
                <a:spLocks/>
              </p:cNvSpPr>
              <p:nvPr/>
            </p:nvSpPr>
            <p:spPr bwMode="auto">
              <a:xfrm>
                <a:off x="7442200" y="2122488"/>
                <a:ext cx="49213" cy="50800"/>
              </a:xfrm>
              <a:custGeom>
                <a:avLst/>
                <a:gdLst>
                  <a:gd name="T0" fmla="*/ 14 w 15"/>
                  <a:gd name="T1" fmla="*/ 8 h 15"/>
                  <a:gd name="T2" fmla="*/ 6 w 15"/>
                  <a:gd name="T3" fmla="*/ 14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0" y="15"/>
                      <a:pt x="6" y="14"/>
                    </a:cubicBezTo>
                    <a:cubicBezTo>
                      <a:pt x="2" y="14"/>
                      <a:pt x="0" y="10"/>
                      <a:pt x="0" y="7"/>
                    </a:cubicBezTo>
                    <a:cubicBezTo>
                      <a:pt x="0" y="3"/>
                      <a:pt x="4" y="0"/>
                      <a:pt x="8" y="0"/>
                    </a:cubicBezTo>
                    <a:cubicBezTo>
                      <a:pt x="12" y="1"/>
                      <a:pt x="15" y="4"/>
                      <a:pt x="1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95" name="直接连接符 294">
            <a:extLst>
              <a:ext uri="{FF2B5EF4-FFF2-40B4-BE49-F238E27FC236}">
                <a16:creationId xmlns:a16="http://schemas.microsoft.com/office/drawing/2014/main" xmlns="" id="{7929A4A1-687C-4660-9894-FF9CDB77D103}"/>
              </a:ext>
            </a:extLst>
          </p:cNvPr>
          <p:cNvCxnSpPr>
            <a:cxnSpLocks/>
          </p:cNvCxnSpPr>
          <p:nvPr userDrawn="1"/>
        </p:nvCxnSpPr>
        <p:spPr>
          <a:xfrm rot="5400000">
            <a:off x="4572000" y="3277033"/>
            <a:ext cx="0" cy="1683327"/>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p:ph type="ctrTitle" hasCustomPrompt="1"/>
          </p:nvPr>
        </p:nvSpPr>
        <p:spPr>
          <a:xfrm>
            <a:off x="2654877" y="3168504"/>
            <a:ext cx="3834245" cy="655784"/>
          </a:xfrm>
        </p:spPr>
        <p:txBody>
          <a:bodyPr anchor="ctr">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p:ph type="body" sz="quarter" idx="17" hasCustomPrompt="1"/>
          </p:nvPr>
        </p:nvSpPr>
        <p:spPr>
          <a:xfrm>
            <a:off x="3577937" y="4432670"/>
            <a:ext cx="1988127"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dirty="0"/>
              <a:t>署名</a:t>
            </a:r>
            <a:endParaRPr lang="en-US" altLang="zh-CN" dirty="0"/>
          </a:p>
        </p:txBody>
      </p:sp>
      <p:sp>
        <p:nvSpPr>
          <p:cNvPr id="15" name="文本占位符 62"/>
          <p:cNvSpPr>
            <a:spLocks noGrp="1"/>
          </p:cNvSpPr>
          <p:nvPr>
            <p:ph type="body" sz="quarter" idx="18" hasCustomPrompt="1"/>
          </p:nvPr>
        </p:nvSpPr>
        <p:spPr>
          <a:xfrm>
            <a:off x="3577937" y="4748304"/>
            <a:ext cx="1988127"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dirty="0"/>
              <a:t>时间日期</a:t>
            </a:r>
            <a:endParaRPr lang="en-US" altLang="zh-CN" dirty="0"/>
          </a:p>
        </p:txBody>
      </p:sp>
    </p:spTree>
    <p:extLst>
      <p:ext uri="{BB962C8B-B14F-4D97-AF65-F5344CB8AC3E}">
        <p14:creationId xmlns:p14="http://schemas.microsoft.com/office/powerpoint/2010/main" xmlns=""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33375"/>
            <a:ext cx="8137525"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773238"/>
            <a:ext cx="3951288" cy="43132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41888" y="1773238"/>
            <a:ext cx="3951287" cy="43132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86D0A8D-E025-4E3E-9874-2FC082C752C7}" type="slidenum">
              <a:rPr lang="zh-CN" altLang="en-US"/>
              <a:pPr>
                <a:defRPr/>
              </a:pPr>
              <a:t>‹#›</a:t>
            </a:fld>
            <a:endParaRPr lang="en-US"/>
          </a:p>
        </p:txBody>
      </p:sp>
    </p:spTree>
    <p:extLst>
      <p:ext uri="{BB962C8B-B14F-4D97-AF65-F5344CB8AC3E}">
        <p14:creationId xmlns:p14="http://schemas.microsoft.com/office/powerpoint/2010/main" xmlns="" val="34407275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fld id="{6489D9C7-5DC6-4263-87FF-7C99F6FB63C3}" type="datetime1">
              <a:rPr lang="zh-CN" altLang="en-US" smtClean="0"/>
              <a:pPr/>
              <a:t>2018/5/18</a:t>
            </a:fld>
            <a:endParaRPr lang="zh-CN" altLang="en-US"/>
          </a:p>
        </p:txBody>
      </p:sp>
      <p:sp>
        <p:nvSpPr>
          <p:cNvPr id="5"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dirty="0"/>
              <a:t>www.islide.cc </a:t>
            </a:r>
            <a:r>
              <a:rPr lang="zh-CN" altLang="en-US" dirty="0"/>
              <a:t>「 让</a:t>
            </a:r>
            <a:r>
              <a:rPr lang="en-US" altLang="zh-CN" dirty="0"/>
              <a:t>PPT</a:t>
            </a:r>
            <a:r>
              <a:rPr lang="zh-CN" altLang="en-US" dirty="0"/>
              <a:t>设计简单起来！」</a:t>
            </a:r>
          </a:p>
        </p:txBody>
      </p:sp>
      <p:sp>
        <p:nvSpPr>
          <p:cNvPr id="6"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pPr/>
              <a:t>‹#›</a:t>
            </a:fld>
            <a:endParaRPr lang="zh-CN" altLang="en-US"/>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 id="2147483662" r:id="rId7"/>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89" userDrawn="1">
          <p15:clr>
            <a:srgbClr val="F26B43"/>
          </p15:clr>
        </p15:guide>
        <p15:guide id="2" pos="2880" userDrawn="1">
          <p15:clr>
            <a:srgbClr val="F26B43"/>
          </p15:clr>
        </p15:guide>
        <p15:guide id="3" pos="317" userDrawn="1">
          <p15:clr>
            <a:srgbClr val="F26B43"/>
          </p15:clr>
        </p15:guide>
        <p15:guide id="4" pos="5443" userDrawn="1">
          <p15:clr>
            <a:srgbClr val="F26B43"/>
          </p15:clr>
        </p15:guide>
        <p15:guide id="5" orient="horz" pos="648" userDrawn="1">
          <p15:clr>
            <a:srgbClr val="F26B43"/>
          </p15:clr>
        </p15:guide>
        <p15:guide id="6" orient="horz" pos="712" userDrawn="1">
          <p15:clr>
            <a:srgbClr val="F26B43"/>
          </p15:clr>
        </p15:guide>
        <p15:guide id="7" orient="horz" pos="3931" userDrawn="1">
          <p15:clr>
            <a:srgbClr val="F26B43"/>
          </p15:clr>
        </p15:guide>
        <p15:guide id="8"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888273" y="3350624"/>
            <a:ext cx="7315200" cy="558799"/>
          </a:xfrm>
        </p:spPr>
        <p:txBody>
          <a:bodyPr>
            <a:noAutofit/>
          </a:bodyPr>
          <a:lstStyle/>
          <a:p>
            <a:r>
              <a:rPr lang="zh-CN" altLang="en-US" sz="4400" b="1" dirty="0" smtClean="0">
                <a:solidFill>
                  <a:srgbClr val="FFE42D"/>
                </a:solidFill>
                <a:latin typeface="楷体" pitchFamily="49" charset="-122"/>
                <a:ea typeface="楷体" pitchFamily="49" charset="-122"/>
              </a:rPr>
              <a:t>建筑业和房地产</a:t>
            </a:r>
            <a:endParaRPr lang="en-US" altLang="zh-CN" sz="4400" b="1" dirty="0" smtClean="0">
              <a:solidFill>
                <a:srgbClr val="FFE42D"/>
              </a:solidFill>
              <a:latin typeface="楷体" pitchFamily="49" charset="-122"/>
              <a:ea typeface="楷体" pitchFamily="49" charset="-122"/>
            </a:endParaRPr>
          </a:p>
          <a:p>
            <a:r>
              <a:rPr lang="zh-CN" altLang="en-US" sz="4400" b="1" dirty="0" smtClean="0">
                <a:solidFill>
                  <a:srgbClr val="FFE42D"/>
                </a:solidFill>
                <a:latin typeface="楷体" pitchFamily="49" charset="-122"/>
                <a:ea typeface="楷体" pitchFamily="49" charset="-122"/>
              </a:rPr>
              <a:t>开发经营业专场</a:t>
            </a:r>
            <a:endParaRPr lang="zh-CN" altLang="en-US" sz="4400" b="1" dirty="0">
              <a:solidFill>
                <a:srgbClr val="FFE42D"/>
              </a:solidFill>
              <a:latin typeface="楷体" pitchFamily="49" charset="-122"/>
              <a:ea typeface="楷体" pitchFamily="49" charset="-122"/>
            </a:endParaRPr>
          </a:p>
        </p:txBody>
      </p:sp>
      <p:sp>
        <p:nvSpPr>
          <p:cNvPr id="4" name="标题 3"/>
          <p:cNvSpPr>
            <a:spLocks noGrp="1"/>
          </p:cNvSpPr>
          <p:nvPr>
            <p:ph type="ctrTitle"/>
          </p:nvPr>
        </p:nvSpPr>
        <p:spPr>
          <a:xfrm>
            <a:off x="622563" y="1012073"/>
            <a:ext cx="7870372" cy="2247584"/>
          </a:xfrm>
        </p:spPr>
        <p:txBody>
          <a:bodyPr>
            <a:noAutofit/>
          </a:bodyPr>
          <a:lstStyle/>
          <a:p>
            <a:r>
              <a:rPr lang="zh-CN" altLang="en-US" sz="6000" dirty="0" smtClean="0">
                <a:solidFill>
                  <a:srgbClr val="FFE42D"/>
                </a:solidFill>
                <a:latin typeface="叶根友毛笔行书2.0版" panose="02010601030101010101" pitchFamily="2" charset="-122"/>
                <a:ea typeface="叶根友毛笔行书2.0版" panose="02010601030101010101" pitchFamily="2" charset="-122"/>
              </a:rPr>
              <a:t>投入产出调查方案培训</a:t>
            </a:r>
            <a:endParaRPr lang="zh-CN" altLang="en-US" sz="6000" dirty="0">
              <a:solidFill>
                <a:srgbClr val="FFE42D"/>
              </a:solidFill>
              <a:latin typeface="叶根友毛笔行书2.0版" panose="02010601030101010101" pitchFamily="2" charset="-122"/>
              <a:ea typeface="叶根友毛笔行书2.0版" panose="02010601030101010101" pitchFamily="2" charset="-122"/>
            </a:endParaRPr>
          </a:p>
        </p:txBody>
      </p:sp>
      <p:sp>
        <p:nvSpPr>
          <p:cNvPr id="6" name="文本占位符 5"/>
          <p:cNvSpPr>
            <a:spLocks noGrp="1"/>
          </p:cNvSpPr>
          <p:nvPr>
            <p:ph type="body" sz="quarter" idx="10"/>
          </p:nvPr>
        </p:nvSpPr>
        <p:spPr>
          <a:xfrm>
            <a:off x="3628856" y="5291349"/>
            <a:ext cx="1807910" cy="643075"/>
          </a:xfrm>
        </p:spPr>
        <p:txBody>
          <a:bodyPr>
            <a:noAutofit/>
          </a:bodyPr>
          <a:lstStyle/>
          <a:p>
            <a:r>
              <a:rPr lang="zh-CN" altLang="en-US" sz="2000" dirty="0" smtClean="0">
                <a:solidFill>
                  <a:srgbClr val="FFE42D"/>
                </a:solidFill>
                <a:latin typeface="黑体" panose="02010609060101010101" pitchFamily="49" charset="-122"/>
                <a:ea typeface="黑体" panose="02010609060101010101" pitchFamily="49" charset="-122"/>
              </a:rPr>
              <a:t>上海市统计局</a:t>
            </a:r>
            <a:endParaRPr lang="en-US" altLang="zh-CN" sz="2000" dirty="0" smtClean="0">
              <a:solidFill>
                <a:srgbClr val="FFE42D"/>
              </a:solidFill>
              <a:latin typeface="黑体" panose="02010609060101010101" pitchFamily="49" charset="-122"/>
              <a:ea typeface="黑体" panose="02010609060101010101" pitchFamily="49" charset="-122"/>
            </a:endParaRPr>
          </a:p>
          <a:p>
            <a:r>
              <a:rPr lang="en-US" altLang="zh-CN" sz="2000" dirty="0" smtClean="0">
                <a:solidFill>
                  <a:srgbClr val="FFE42D"/>
                </a:solidFill>
                <a:latin typeface="黑体" panose="02010609060101010101" pitchFamily="49" charset="-122"/>
                <a:ea typeface="黑体" panose="02010609060101010101" pitchFamily="49" charset="-122"/>
              </a:rPr>
              <a:t>2018</a:t>
            </a:r>
            <a:r>
              <a:rPr lang="zh-CN" altLang="en-US" sz="2000" dirty="0" smtClean="0">
                <a:solidFill>
                  <a:srgbClr val="FFE42D"/>
                </a:solidFill>
                <a:latin typeface="黑体" panose="02010609060101010101" pitchFamily="49" charset="-122"/>
                <a:ea typeface="黑体" panose="02010609060101010101" pitchFamily="49" charset="-122"/>
              </a:rPr>
              <a:t> 年 </a:t>
            </a:r>
            <a:r>
              <a:rPr lang="en-US" altLang="zh-CN" sz="2000" dirty="0" smtClean="0">
                <a:solidFill>
                  <a:srgbClr val="FFE42D"/>
                </a:solidFill>
                <a:latin typeface="黑体" panose="02010609060101010101" pitchFamily="49" charset="-122"/>
                <a:ea typeface="黑体" panose="02010609060101010101" pitchFamily="49" charset="-122"/>
              </a:rPr>
              <a:t>5</a:t>
            </a:r>
            <a:r>
              <a:rPr lang="zh-CN" altLang="en-US" sz="2000" dirty="0" smtClean="0">
                <a:solidFill>
                  <a:srgbClr val="FFE42D"/>
                </a:solidFill>
                <a:latin typeface="黑体" panose="02010609060101010101" pitchFamily="49" charset="-122"/>
                <a:ea typeface="黑体" panose="02010609060101010101" pitchFamily="49" charset="-122"/>
              </a:rPr>
              <a:t> 月</a:t>
            </a:r>
            <a:endParaRPr lang="zh-CN" altLang="en-US" sz="2000" dirty="0">
              <a:solidFill>
                <a:srgbClr val="FFE42D"/>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27174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126796" y="2638692"/>
            <a:ext cx="4812536" cy="1015663"/>
          </a:xfrm>
          <a:prstGeom prst="rect">
            <a:avLst/>
          </a:prstGeom>
        </p:spPr>
        <p:txBody>
          <a:bodyPr wrap="none">
            <a:spAutoFit/>
          </a:bodyPr>
          <a:lstStyle/>
          <a:p>
            <a:r>
              <a:rPr lang="en-US" altLang="zh-CN" sz="6000" dirty="0" smtClean="0">
                <a:solidFill>
                  <a:srgbClr val="CCFFFF"/>
                </a:solidFill>
                <a:latin typeface="华文行楷" pitchFamily="2" charset="-122"/>
                <a:ea typeface="华文行楷" pitchFamily="2" charset="-122"/>
              </a:rPr>
              <a:t>2.</a:t>
            </a:r>
            <a:r>
              <a:rPr lang="zh-CN" altLang="en-US" sz="6000" dirty="0" smtClean="0">
                <a:solidFill>
                  <a:srgbClr val="CCFFFF"/>
                </a:solidFill>
                <a:latin typeface="华文行楷" pitchFamily="2" charset="-122"/>
                <a:ea typeface="华文行楷" pitchFamily="2" charset="-122"/>
              </a:rPr>
              <a:t> 范围与内容</a:t>
            </a:r>
            <a:endParaRPr lang="zh-CN" altLang="en-US" sz="6000" dirty="0">
              <a:solidFill>
                <a:srgbClr val="CCFFFF"/>
              </a:solidFill>
              <a:latin typeface="华文行楷" pitchFamily="2" charset="-122"/>
              <a:ea typeface="华文行楷" pitchFamily="2" charset="-122"/>
            </a:endParaRPr>
          </a:p>
        </p:txBody>
      </p:sp>
    </p:spTree>
    <p:extLst>
      <p:ext uri="{BB962C8B-B14F-4D97-AF65-F5344CB8AC3E}">
        <p14:creationId xmlns:p14="http://schemas.microsoft.com/office/powerpoint/2010/main" xmlns="" val="2677534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内容占位符 2"/>
          <p:cNvSpPr>
            <a:spLocks noGrp="1"/>
          </p:cNvSpPr>
          <p:nvPr>
            <p:ph idx="1"/>
          </p:nvPr>
        </p:nvSpPr>
        <p:spPr>
          <a:xfrm>
            <a:off x="416748" y="1070587"/>
            <a:ext cx="8299739" cy="4605819"/>
          </a:xfrm>
        </p:spPr>
        <p:txBody>
          <a:bodyPr>
            <a:noAutofit/>
          </a:bodyPr>
          <a:lstStyle/>
          <a:p>
            <a:pPr marL="176213" indent="0">
              <a:lnSpc>
                <a:spcPct val="200000"/>
              </a:lnSpc>
              <a:buClr>
                <a:srgbClr val="FFFF00"/>
              </a:buClr>
              <a:buFont typeface="Wingdings" panose="05000000000000000000" pitchFamily="2" charset="2"/>
              <a:buChar char="u"/>
            </a:pPr>
            <a:r>
              <a:rPr lang="zh-CN" altLang="en-US" sz="3200" b="1" dirty="0" smtClean="0">
                <a:solidFill>
                  <a:srgbClr val="FF6600"/>
                </a:solidFill>
                <a:latin typeface="黑体" panose="02010609060101010101" pitchFamily="49" charset="-122"/>
                <a:ea typeface="黑体" panose="02010609060101010101" pitchFamily="49" charset="-122"/>
              </a:rPr>
              <a:t>调查</a:t>
            </a:r>
            <a:r>
              <a:rPr lang="zh-CN" altLang="en-US" sz="3200" b="1" dirty="0">
                <a:solidFill>
                  <a:srgbClr val="FF6600"/>
                </a:solidFill>
                <a:latin typeface="黑体" panose="02010609060101010101" pitchFamily="49" charset="-122"/>
                <a:ea typeface="黑体" panose="02010609060101010101" pitchFamily="49" charset="-122"/>
              </a:rPr>
              <a:t>范围：</a:t>
            </a:r>
            <a:r>
              <a:rPr lang="zh-CN" altLang="zh-CN" sz="3200" kern="100" dirty="0">
                <a:solidFill>
                  <a:schemeClr val="bg1"/>
                </a:solidFill>
                <a:latin typeface="黑体" panose="02010609060101010101" pitchFamily="49" charset="-122"/>
                <a:ea typeface="黑体" panose="02010609060101010101" pitchFamily="49" charset="-122"/>
                <a:cs typeface="Courier New" panose="02070309020205020404" pitchFamily="49" charset="0"/>
              </a:rPr>
              <a:t>本</a:t>
            </a:r>
            <a:r>
              <a:rPr lang="zh-CN"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市</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从事建筑施工活动、房地产开发经营活动</a:t>
            </a:r>
            <a:r>
              <a:rPr lang="zh-CN"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的重点调查单位</a:t>
            </a:r>
            <a:endParaRPr lang="zh-CN" altLang="zh-CN" sz="3200" kern="100" dirty="0">
              <a:solidFill>
                <a:schemeClr val="bg1"/>
              </a:solidFill>
              <a:latin typeface="黑体" panose="02010609060101010101" pitchFamily="49" charset="-122"/>
              <a:ea typeface="黑体" panose="02010609060101010101" pitchFamily="49" charset="-122"/>
              <a:cs typeface="Courier New" panose="02070309020205020404" pitchFamily="49" charset="0"/>
            </a:endParaRPr>
          </a:p>
          <a:p>
            <a:pPr marL="176213" indent="0">
              <a:lnSpc>
                <a:spcPct val="200000"/>
              </a:lnSpc>
              <a:buClr>
                <a:srgbClr val="FFFF00"/>
              </a:buClr>
              <a:buFont typeface="Wingdings" panose="05000000000000000000" pitchFamily="2" charset="2"/>
              <a:buChar char="u"/>
            </a:pPr>
            <a:r>
              <a:rPr lang="zh-CN" altLang="en-US" sz="3200" b="1" dirty="0" smtClean="0">
                <a:solidFill>
                  <a:srgbClr val="FF6600"/>
                </a:solidFill>
                <a:latin typeface="黑体" panose="02010609060101010101" pitchFamily="49" charset="-122"/>
                <a:ea typeface="黑体" panose="02010609060101010101" pitchFamily="49" charset="-122"/>
              </a:rPr>
              <a:t>调查内容：</a:t>
            </a:r>
            <a:r>
              <a:rPr lang="zh-CN" altLang="zh-CN" sz="3200" dirty="0">
                <a:solidFill>
                  <a:schemeClr val="bg1"/>
                </a:solidFill>
                <a:latin typeface="黑体" panose="02010609060101010101" pitchFamily="49" charset="-122"/>
                <a:ea typeface="黑体" panose="02010609060101010101" pitchFamily="49" charset="-122"/>
              </a:rPr>
              <a:t>被调查</a:t>
            </a:r>
            <a:r>
              <a:rPr lang="zh-CN" altLang="zh-CN" sz="3200" dirty="0" smtClean="0">
                <a:solidFill>
                  <a:schemeClr val="bg1"/>
                </a:solidFill>
                <a:latin typeface="黑体" panose="02010609060101010101" pitchFamily="49" charset="-122"/>
                <a:ea typeface="黑体" panose="02010609060101010101" pitchFamily="49" charset="-122"/>
              </a:rPr>
              <a:t>单位</a:t>
            </a:r>
            <a:r>
              <a:rPr lang="zh-CN" altLang="en-US" sz="3200" dirty="0" smtClean="0">
                <a:solidFill>
                  <a:schemeClr val="bg1"/>
                </a:solidFill>
                <a:latin typeface="黑体" panose="02010609060101010101" pitchFamily="49" charset="-122"/>
                <a:ea typeface="黑体" panose="02010609060101010101" pitchFamily="49" charset="-122"/>
              </a:rPr>
              <a:t>生产经营活动过程发生的</a:t>
            </a:r>
            <a:r>
              <a:rPr lang="zh-CN" altLang="zh-CN" sz="3200" dirty="0" smtClean="0">
                <a:solidFill>
                  <a:schemeClr val="bg1"/>
                </a:solidFill>
                <a:latin typeface="黑体" panose="02010609060101010101" pitchFamily="49" charset="-122"/>
                <a:ea typeface="黑体" panose="02010609060101010101" pitchFamily="49" charset="-122"/>
              </a:rPr>
              <a:t>各项</a:t>
            </a:r>
            <a:r>
              <a:rPr lang="zh-CN" altLang="en-US" sz="3200" dirty="0" smtClean="0">
                <a:solidFill>
                  <a:schemeClr val="bg1"/>
                </a:solidFill>
                <a:latin typeface="黑体" panose="02010609060101010101" pitchFamily="49" charset="-122"/>
                <a:ea typeface="黑体" panose="02010609060101010101" pitchFamily="49" charset="-122"/>
              </a:rPr>
              <a:t>收支</a:t>
            </a:r>
            <a:r>
              <a:rPr lang="zh-CN" altLang="zh-CN" sz="3200" dirty="0" smtClean="0">
                <a:solidFill>
                  <a:schemeClr val="bg1"/>
                </a:solidFill>
                <a:latin typeface="黑体" panose="02010609060101010101" pitchFamily="49" charset="-122"/>
                <a:ea typeface="黑体" panose="02010609060101010101" pitchFamily="49" charset="-122"/>
              </a:rPr>
              <a:t>及其</a:t>
            </a:r>
            <a:r>
              <a:rPr lang="zh-CN" altLang="zh-CN" sz="3200" dirty="0">
                <a:solidFill>
                  <a:schemeClr val="bg1"/>
                </a:solidFill>
                <a:latin typeface="黑体" panose="02010609060101010101" pitchFamily="49" charset="-122"/>
                <a:ea typeface="黑体" panose="02010609060101010101" pitchFamily="49" charset="-122"/>
              </a:rPr>
              <a:t>构成</a:t>
            </a:r>
            <a:r>
              <a:rPr lang="zh-CN" altLang="zh-CN" sz="3200" dirty="0" smtClean="0">
                <a:solidFill>
                  <a:schemeClr val="bg1"/>
                </a:solidFill>
                <a:latin typeface="黑体" panose="02010609060101010101" pitchFamily="49" charset="-122"/>
                <a:ea typeface="黑体" panose="02010609060101010101" pitchFamily="49" charset="-122"/>
              </a:rPr>
              <a:t>情况</a:t>
            </a:r>
            <a:endParaRPr lang="en-US" altLang="zh-CN" sz="3200" dirty="0" smtClean="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67753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30557" y="2638691"/>
            <a:ext cx="4099199" cy="1015663"/>
          </a:xfrm>
          <a:prstGeom prst="rect">
            <a:avLst/>
          </a:prstGeom>
        </p:spPr>
        <p:txBody>
          <a:bodyPr wrap="none">
            <a:spAutoFit/>
          </a:bodyPr>
          <a:lstStyle/>
          <a:p>
            <a:r>
              <a:rPr lang="en-US" altLang="zh-CN" sz="6000" dirty="0" smtClean="0">
                <a:solidFill>
                  <a:srgbClr val="CCFFFF"/>
                </a:solidFill>
                <a:latin typeface="华文行楷" pitchFamily="2" charset="-122"/>
                <a:ea typeface="华文行楷" pitchFamily="2" charset="-122"/>
              </a:rPr>
              <a:t>3.</a:t>
            </a:r>
            <a:r>
              <a:rPr lang="zh-CN" altLang="en-US" sz="6000" dirty="0" smtClean="0">
                <a:solidFill>
                  <a:srgbClr val="CCFFFF"/>
                </a:solidFill>
                <a:latin typeface="华文行楷" pitchFamily="2" charset="-122"/>
                <a:ea typeface="华文行楷" pitchFamily="2" charset="-122"/>
              </a:rPr>
              <a:t> 时间要求</a:t>
            </a:r>
            <a:endParaRPr lang="zh-CN" altLang="en-US" sz="6000" dirty="0">
              <a:solidFill>
                <a:srgbClr val="CCFFFF"/>
              </a:solidFill>
              <a:latin typeface="华文行楷" pitchFamily="2" charset="-122"/>
              <a:ea typeface="华文行楷" pitchFamily="2" charset="-122"/>
            </a:endParaRPr>
          </a:p>
        </p:txBody>
      </p:sp>
    </p:spTree>
    <p:extLst>
      <p:ext uri="{BB962C8B-B14F-4D97-AF65-F5344CB8AC3E}">
        <p14:creationId xmlns:p14="http://schemas.microsoft.com/office/powerpoint/2010/main" xmlns="" val="2677534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428623" y="809330"/>
            <a:ext cx="8050358" cy="5342089"/>
          </a:xfrm>
          <a:prstGeom prst="rect">
            <a:avLst/>
          </a:prstGeom>
        </p:spPr>
        <p:txBody>
          <a:bodyPr>
            <a:noAutofit/>
          </a:bodyPr>
          <a:lstStyle/>
          <a:p>
            <a:pPr marL="176213" lvl="0" algn="just" defTabSz="914354">
              <a:spcBef>
                <a:spcPts val="1000"/>
              </a:spcBef>
              <a:buClr>
                <a:srgbClr val="FFFF00"/>
              </a:buClr>
              <a:buFont typeface="Wingdings" panose="05000000000000000000" pitchFamily="2" charset="2"/>
              <a:buChar char="u"/>
            </a:pPr>
            <a:r>
              <a:rPr kumimoji="0" lang="zh-CN" altLang="en-US" sz="3200" b="1" i="0" u="none" strike="noStrike" kern="1200" cap="none" spc="0" normalizeH="0" baseline="0" noProof="0" dirty="0" smtClean="0">
                <a:ln>
                  <a:noFill/>
                </a:ln>
                <a:solidFill>
                  <a:srgbClr val="FF6600"/>
                </a:solidFill>
                <a:effectLst/>
                <a:uLnTx/>
                <a:uFillTx/>
                <a:latin typeface="黑体" panose="02010609060101010101" pitchFamily="49" charset="-122"/>
                <a:ea typeface="黑体" panose="02010609060101010101" pitchFamily="49" charset="-122"/>
                <a:cs typeface="+mn-cs"/>
              </a:rPr>
              <a:t>调查表指标：</a:t>
            </a:r>
            <a:r>
              <a:rPr kumimoji="0" lang="zh-CN" altLang="en-US" sz="3200" b="0" i="0" u="none" strike="noStrike" kern="1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Courier New" panose="02070309020205020404" pitchFamily="49" charset="0"/>
              </a:rPr>
              <a:t>本次调查的时期指标是指</a:t>
            </a:r>
            <a:r>
              <a:rPr kumimoji="0" lang="en-US" altLang="zh-CN" sz="3200" b="0" i="0" u="none" strike="noStrike" kern="1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Courier New" panose="02070309020205020404" pitchFamily="49" charset="0"/>
              </a:rPr>
              <a:t>2017</a:t>
            </a:r>
            <a:r>
              <a:rPr kumimoji="0" lang="zh-CN" altLang="en-US" sz="3200" b="0" i="0" u="none" strike="noStrike" kern="1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Courier New" panose="02070309020205020404" pitchFamily="49" charset="0"/>
              </a:rPr>
              <a:t>年全年，</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比如成本费用指标是</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2017</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年全年企业生产经营活动中发生的成本费用</a:t>
            </a:r>
            <a:r>
              <a:rPr kumimoji="0" lang="zh-CN" altLang="en-US" sz="3200" b="0" i="0" u="none" strike="noStrike" kern="1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Courier New" panose="02070309020205020404" pitchFamily="49" charset="0"/>
              </a:rPr>
              <a:t>；时点指标是</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2017</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年</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12</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月</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31</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日，比如全部从业人员年平均人数即为</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2017</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年</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1</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月</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1</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日及</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12</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月</a:t>
            </a:r>
            <a:r>
              <a:rPr lang="en-US"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31</a:t>
            </a:r>
            <a:r>
              <a:rPr lang="zh-CN" altLang="en-US"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rPr>
              <a:t>日时点的平均人数。</a:t>
            </a:r>
            <a:endParaRPr lang="zh-CN" altLang="zh-CN" sz="3200" kern="100" dirty="0" smtClean="0">
              <a:solidFill>
                <a:schemeClr val="bg1"/>
              </a:solidFill>
              <a:latin typeface="黑体" panose="02010609060101010101" pitchFamily="49" charset="-122"/>
              <a:ea typeface="黑体" panose="02010609060101010101" pitchFamily="49" charset="-122"/>
              <a:cs typeface="Courier New" panose="02070309020205020404" pitchFamily="49" charset="0"/>
            </a:endParaRPr>
          </a:p>
          <a:p>
            <a:pPr marL="176213" lvl="0" defTabSz="914354">
              <a:lnSpc>
                <a:spcPct val="200000"/>
              </a:lnSpc>
              <a:spcBef>
                <a:spcPts val="1000"/>
              </a:spcBef>
              <a:buClr>
                <a:srgbClr val="FFFF00"/>
              </a:buClr>
              <a:buFont typeface="Wingdings" panose="05000000000000000000" pitchFamily="2" charset="2"/>
              <a:buChar char="u"/>
              <a:defRPr/>
            </a:pPr>
            <a:r>
              <a:rPr lang="zh-CN" altLang="en-US" sz="3200" b="1" dirty="0" smtClean="0">
                <a:solidFill>
                  <a:srgbClr val="FF6600"/>
                </a:solidFill>
                <a:latin typeface="黑体" panose="02010609060101010101" pitchFamily="49" charset="-122"/>
                <a:ea typeface="黑体" panose="02010609060101010101" pitchFamily="49" charset="-122"/>
              </a:rPr>
              <a:t>平台开网时间：</a:t>
            </a:r>
            <a:r>
              <a:rPr lang="en-US" altLang="zh-CN" sz="3200" dirty="0" smtClean="0">
                <a:solidFill>
                  <a:schemeClr val="bg1"/>
                </a:solidFill>
                <a:latin typeface="黑体" panose="02010609060101010101" pitchFamily="49" charset="-122"/>
                <a:ea typeface="黑体" panose="02010609060101010101" pitchFamily="49" charset="-122"/>
              </a:rPr>
              <a:t>2018</a:t>
            </a:r>
            <a:r>
              <a:rPr lang="zh-CN" altLang="en-US" sz="3200" dirty="0" smtClean="0">
                <a:solidFill>
                  <a:schemeClr val="bg1"/>
                </a:solidFill>
                <a:latin typeface="黑体" panose="02010609060101010101" pitchFamily="49" charset="-122"/>
                <a:ea typeface="黑体" panose="02010609060101010101" pitchFamily="49" charset="-122"/>
              </a:rPr>
              <a:t>年</a:t>
            </a:r>
            <a:r>
              <a:rPr lang="en-US" altLang="zh-CN" sz="3200" dirty="0" smtClean="0">
                <a:solidFill>
                  <a:schemeClr val="bg1"/>
                </a:solidFill>
                <a:latin typeface="黑体" panose="02010609060101010101" pitchFamily="49" charset="-122"/>
                <a:ea typeface="黑体" panose="02010609060101010101" pitchFamily="49" charset="-122"/>
              </a:rPr>
              <a:t>5</a:t>
            </a:r>
            <a:r>
              <a:rPr lang="zh-CN" altLang="en-US" sz="3200" dirty="0" smtClean="0">
                <a:solidFill>
                  <a:schemeClr val="bg1"/>
                </a:solidFill>
                <a:latin typeface="黑体" panose="02010609060101010101" pitchFamily="49" charset="-122"/>
                <a:ea typeface="黑体" panose="02010609060101010101" pitchFamily="49" charset="-122"/>
              </a:rPr>
              <a:t>月</a:t>
            </a:r>
            <a:r>
              <a:rPr lang="en-US" altLang="zh-CN" sz="3200" dirty="0" smtClean="0">
                <a:solidFill>
                  <a:schemeClr val="bg1"/>
                </a:solidFill>
                <a:latin typeface="黑体" panose="02010609060101010101" pitchFamily="49" charset="-122"/>
                <a:ea typeface="黑体" panose="02010609060101010101" pitchFamily="49" charset="-122"/>
              </a:rPr>
              <a:t>21</a:t>
            </a:r>
            <a:r>
              <a:rPr lang="zh-CN" altLang="en-US" sz="3200" dirty="0" smtClean="0">
                <a:solidFill>
                  <a:schemeClr val="bg1"/>
                </a:solidFill>
                <a:latin typeface="黑体" panose="02010609060101010101" pitchFamily="49" charset="-122"/>
                <a:ea typeface="黑体" panose="02010609060101010101" pitchFamily="49" charset="-122"/>
              </a:rPr>
              <a:t>日</a:t>
            </a:r>
            <a:endParaRPr lang="en-US" altLang="zh-CN" sz="3200" dirty="0" smtClean="0">
              <a:solidFill>
                <a:schemeClr val="bg1"/>
              </a:solidFill>
              <a:latin typeface="黑体" panose="02010609060101010101" pitchFamily="49" charset="-122"/>
              <a:ea typeface="黑体" panose="02010609060101010101" pitchFamily="49" charset="-122"/>
            </a:endParaRPr>
          </a:p>
          <a:p>
            <a:pPr marL="176213" marR="0" lvl="0" indent="0" algn="l" defTabSz="914354" rtl="0" eaLnBrk="1" fontAlgn="auto" latinLnBrk="0" hangingPunct="1">
              <a:lnSpc>
                <a:spcPct val="200000"/>
              </a:lnSpc>
              <a:spcBef>
                <a:spcPts val="1000"/>
              </a:spcBef>
              <a:spcAft>
                <a:spcPts val="0"/>
              </a:spcAft>
              <a:buClr>
                <a:srgbClr val="FFFF00"/>
              </a:buClr>
              <a:buSzTx/>
              <a:buFont typeface="Wingdings" panose="05000000000000000000" pitchFamily="2" charset="2"/>
              <a:buChar char="u"/>
              <a:tabLst/>
              <a:defRPr/>
            </a:pPr>
            <a:r>
              <a:rPr kumimoji="0" lang="zh-CN" altLang="en-US" sz="3200" b="1" i="0" u="none" strike="noStrike" kern="1200" cap="none" spc="0" normalizeH="0" baseline="0" noProof="0" dirty="0" smtClean="0">
                <a:ln>
                  <a:noFill/>
                </a:ln>
                <a:solidFill>
                  <a:srgbClr val="FF6600"/>
                </a:solidFill>
                <a:effectLst/>
                <a:uLnTx/>
                <a:uFillTx/>
                <a:latin typeface="黑体" panose="02010609060101010101" pitchFamily="49" charset="-122"/>
                <a:ea typeface="黑体" panose="02010609060101010101" pitchFamily="49" charset="-122"/>
                <a:cs typeface="+mn-cs"/>
              </a:rPr>
              <a:t>报送截止时间：</a:t>
            </a:r>
            <a:r>
              <a:rPr kumimoji="0" lang="en-US" altLang="zh-CN"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2018</a:t>
            </a:r>
            <a:r>
              <a:rPr kumimoji="0" lang="zh-CN" altLang="en-US"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年</a:t>
            </a:r>
            <a:r>
              <a:rPr kumimoji="0" lang="en-US" altLang="zh-CN"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6</a:t>
            </a:r>
            <a:r>
              <a:rPr kumimoji="0" lang="zh-CN" altLang="en-US"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月</a:t>
            </a:r>
            <a:r>
              <a:rPr kumimoji="0" lang="en-US" altLang="zh-CN"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10</a:t>
            </a:r>
            <a:r>
              <a:rPr kumimoji="0" lang="zh-CN" altLang="en-US"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rPr>
              <a:t>日</a:t>
            </a:r>
            <a:endParaRPr kumimoji="0" lang="en-US" altLang="zh-CN" sz="3200" b="0" i="0" u="none" strike="noStrike" kern="1200" cap="none" spc="0" normalizeH="0" baseline="0" noProof="0" dirty="0" smtClean="0">
              <a:ln>
                <a:noFill/>
              </a:ln>
              <a:solidFill>
                <a:schemeClr val="bg1"/>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xmlns="" val="16194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2616252" y="2565072"/>
            <a:ext cx="4081431" cy="1028699"/>
          </a:xfrm>
        </p:spPr>
        <p:txBody>
          <a:bodyPr>
            <a:normAutofit/>
          </a:bodyPr>
          <a:lstStyle/>
          <a:p>
            <a:pPr defTabSz="914400"/>
            <a:r>
              <a:rPr lang="en-US" altLang="zh-CN" sz="6000" b="0" dirty="0" smtClean="0">
                <a:solidFill>
                  <a:srgbClr val="CCFFFF"/>
                </a:solidFill>
                <a:latin typeface="华文行楷" pitchFamily="2" charset="-122"/>
                <a:ea typeface="华文行楷" pitchFamily="2" charset="-122"/>
                <a:cs typeface="+mn-cs"/>
              </a:rPr>
              <a:t>4.</a:t>
            </a:r>
            <a:r>
              <a:rPr lang="zh-CN" altLang="en-US" sz="6000" b="0" dirty="0" smtClean="0">
                <a:solidFill>
                  <a:srgbClr val="CCFFFF"/>
                </a:solidFill>
                <a:latin typeface="华文行楷" pitchFamily="2" charset="-122"/>
                <a:ea typeface="华文行楷" pitchFamily="2" charset="-122"/>
                <a:cs typeface="+mn-cs"/>
              </a:rPr>
              <a:t>主要表式</a:t>
            </a:r>
            <a:endParaRPr lang="zh-CN" altLang="en-US" sz="6000" b="0" dirty="0">
              <a:solidFill>
                <a:srgbClr val="CCFFFF"/>
              </a:solidFill>
              <a:latin typeface="华文行楷" pitchFamily="2" charset="-122"/>
              <a:ea typeface="华文行楷" pitchFamily="2" charset="-122"/>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4959" y="451262"/>
            <a:ext cx="7026512" cy="826821"/>
          </a:xfrm>
        </p:spPr>
        <p:txBody>
          <a:bodyPr>
            <a:normAutofit/>
          </a:bodyPr>
          <a:lstStyle/>
          <a:p>
            <a:pPr algn="ctr"/>
            <a:r>
              <a:rPr lang="zh-CN" altLang="en-US" sz="3600" dirty="0" smtClean="0">
                <a:solidFill>
                  <a:srgbClr val="FFFF00"/>
                </a:solidFill>
              </a:rPr>
              <a:t>建筑业</a:t>
            </a:r>
            <a:endParaRPr lang="zh-CN" altLang="en-US" sz="3600" dirty="0">
              <a:solidFill>
                <a:srgbClr val="FFFF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3305522608"/>
              </p:ext>
            </p:extLst>
          </p:nvPr>
        </p:nvGraphicFramePr>
        <p:xfrm>
          <a:off x="439383" y="1721921"/>
          <a:ext cx="8277103" cy="4334494"/>
        </p:xfrm>
        <a:graphic>
          <a:graphicData uri="http://schemas.openxmlformats.org/drawingml/2006/table">
            <a:tbl>
              <a:tblPr>
                <a:tableStyleId>{5C22544A-7EE6-4342-B048-85BDC9FD1C3A}</a:tableStyleId>
              </a:tblPr>
              <a:tblGrid>
                <a:gridCol w="992286"/>
                <a:gridCol w="2468609"/>
                <a:gridCol w="1206111"/>
                <a:gridCol w="1056781"/>
                <a:gridCol w="1161698"/>
                <a:gridCol w="1391618"/>
              </a:tblGrid>
              <a:tr h="410091">
                <a:tc rowSpan="2">
                  <a:txBody>
                    <a:bodyPr/>
                    <a:lstStyle/>
                    <a:p>
                      <a:pPr algn="ctr">
                        <a:spcAft>
                          <a:spcPts val="0"/>
                        </a:spcAft>
                      </a:pPr>
                      <a:r>
                        <a:rPr lang="zh-CN" sz="1400" kern="0" dirty="0">
                          <a:effectLst/>
                          <a:latin typeface="宋体" pitchFamily="2" charset="-122"/>
                          <a:ea typeface="宋体" pitchFamily="2" charset="-122"/>
                        </a:rPr>
                        <a:t>表号</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rowSpan="2">
                  <a:txBody>
                    <a:bodyPr/>
                    <a:lstStyle/>
                    <a:p>
                      <a:pPr algn="ctr">
                        <a:spcAft>
                          <a:spcPts val="0"/>
                        </a:spcAft>
                      </a:pPr>
                      <a:r>
                        <a:rPr lang="zh-CN" sz="1400" kern="0" dirty="0">
                          <a:effectLst/>
                          <a:latin typeface="宋体" pitchFamily="2" charset="-122"/>
                          <a:ea typeface="宋体" pitchFamily="2" charset="-122"/>
                        </a:rPr>
                        <a:t>表名</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rowSpan="2">
                  <a:txBody>
                    <a:bodyPr/>
                    <a:lstStyle/>
                    <a:p>
                      <a:pPr algn="ctr">
                        <a:spcAft>
                          <a:spcPts val="0"/>
                        </a:spcAft>
                      </a:pPr>
                      <a:r>
                        <a:rPr lang="zh-CN" sz="1400" kern="0" dirty="0">
                          <a:effectLst/>
                          <a:latin typeface="宋体" pitchFamily="2" charset="-122"/>
                          <a:ea typeface="宋体" pitchFamily="2" charset="-122"/>
                        </a:rPr>
                        <a:t>填表单位</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gridSpan="2">
                  <a:txBody>
                    <a:bodyPr/>
                    <a:lstStyle/>
                    <a:p>
                      <a:pPr algn="ctr">
                        <a:spcAft>
                          <a:spcPts val="0"/>
                        </a:spcAft>
                      </a:pPr>
                      <a:r>
                        <a:rPr lang="zh-CN" sz="1400" kern="0" dirty="0">
                          <a:effectLst/>
                          <a:latin typeface="宋体" pitchFamily="2" charset="-122"/>
                          <a:ea typeface="宋体" pitchFamily="2" charset="-122"/>
                        </a:rPr>
                        <a:t>调查单位</a:t>
                      </a:r>
                      <a:endParaRPr lang="zh-CN" sz="1400" kern="100" dirty="0">
                        <a:effectLst/>
                        <a:latin typeface="宋体" pitchFamily="2" charset="-122"/>
                        <a:ea typeface="宋体" pitchFamily="2" charset="-122"/>
                        <a:cs typeface="Times New Roman" panose="02020603050405020304" pitchFamily="18" charset="0"/>
                      </a:endParaRPr>
                    </a:p>
                  </a:txBody>
                  <a:tcPr marL="68580" marR="68580" marT="0" marB="0" anchor="ctr"/>
                </a:tc>
                <a:tc hMerge="1">
                  <a:txBody>
                    <a:bodyPr/>
                    <a:lstStyle/>
                    <a:p>
                      <a:endParaRPr lang="zh-CN" altLang="en-US"/>
                    </a:p>
                  </a:txBody>
                  <a:tcPr/>
                </a:tc>
                <a:tc rowSpan="2">
                  <a:txBody>
                    <a:bodyPr/>
                    <a:lstStyle/>
                    <a:p>
                      <a:pPr algn="ctr">
                        <a:spcAft>
                          <a:spcPts val="0"/>
                        </a:spcAft>
                      </a:pPr>
                      <a:r>
                        <a:rPr lang="zh-CN" sz="1400" kern="0" dirty="0">
                          <a:effectLst/>
                          <a:latin typeface="宋体" pitchFamily="2" charset="-122"/>
                          <a:ea typeface="宋体" pitchFamily="2" charset="-122"/>
                        </a:rPr>
                        <a:t>各区</a:t>
                      </a:r>
                      <a:r>
                        <a:rPr lang="zh-CN" sz="1400" kern="0" dirty="0" smtClean="0">
                          <a:effectLst/>
                          <a:latin typeface="宋体" pitchFamily="2" charset="-122"/>
                          <a:ea typeface="宋体" pitchFamily="2" charset="-122"/>
                        </a:rPr>
                        <a:t>统计局</a:t>
                      </a:r>
                      <a:endParaRPr lang="en-US" altLang="zh-CN" sz="1400" kern="0" dirty="0" smtClean="0">
                        <a:effectLst/>
                        <a:latin typeface="宋体" pitchFamily="2" charset="-122"/>
                        <a:ea typeface="宋体" pitchFamily="2" charset="-122"/>
                      </a:endParaRPr>
                    </a:p>
                    <a:p>
                      <a:pPr algn="ctr">
                        <a:spcAft>
                          <a:spcPts val="0"/>
                        </a:spcAft>
                      </a:pPr>
                      <a:r>
                        <a:rPr lang="zh-CN" sz="1400" kern="0" dirty="0" smtClean="0">
                          <a:effectLst/>
                          <a:latin typeface="宋体" pitchFamily="2" charset="-122"/>
                          <a:ea typeface="宋体" pitchFamily="2" charset="-122"/>
                        </a:rPr>
                        <a:t>数据</a:t>
                      </a:r>
                      <a:r>
                        <a:rPr lang="zh-CN" sz="1400" kern="0" dirty="0">
                          <a:effectLst/>
                          <a:latin typeface="宋体" pitchFamily="2" charset="-122"/>
                          <a:ea typeface="宋体" pitchFamily="2" charset="-122"/>
                        </a:rPr>
                        <a:t>审核</a:t>
                      </a:r>
                      <a:r>
                        <a:rPr lang="zh-CN" sz="1400" kern="0" dirty="0" smtClean="0">
                          <a:effectLst/>
                          <a:latin typeface="宋体" pitchFamily="2" charset="-122"/>
                          <a:ea typeface="宋体" pitchFamily="2" charset="-122"/>
                        </a:rPr>
                        <a:t>、</a:t>
                      </a:r>
                      <a:endParaRPr lang="en-US" altLang="zh-CN" sz="1400" kern="0" dirty="0" smtClean="0">
                        <a:effectLst/>
                        <a:latin typeface="宋体" pitchFamily="2" charset="-122"/>
                        <a:ea typeface="宋体" pitchFamily="2" charset="-122"/>
                      </a:endParaRPr>
                    </a:p>
                    <a:p>
                      <a:pPr algn="ctr">
                        <a:spcAft>
                          <a:spcPts val="0"/>
                        </a:spcAft>
                      </a:pPr>
                      <a:r>
                        <a:rPr lang="zh-CN" sz="1400" kern="0" dirty="0" smtClean="0">
                          <a:effectLst/>
                          <a:latin typeface="宋体" pitchFamily="2" charset="-122"/>
                          <a:ea typeface="宋体" pitchFamily="2" charset="-122"/>
                        </a:rPr>
                        <a:t>验收截止</a:t>
                      </a:r>
                      <a:r>
                        <a:rPr lang="zh-CN" sz="1400" kern="0" dirty="0">
                          <a:effectLst/>
                          <a:latin typeface="宋体" pitchFamily="2" charset="-122"/>
                          <a:ea typeface="宋体" pitchFamily="2" charset="-122"/>
                        </a:rPr>
                        <a:t>时间</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r>
              <a:tr h="45672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kern="0" dirty="0" smtClean="0">
                          <a:effectLst/>
                          <a:latin typeface="宋体" pitchFamily="2" charset="-122"/>
                          <a:ea typeface="宋体" pitchFamily="2" charset="-122"/>
                        </a:rPr>
                        <a:t>报送日期</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a:txBody>
                    <a:bodyPr/>
                    <a:lstStyle/>
                    <a:p>
                      <a:pPr algn="ctr">
                        <a:spcAft>
                          <a:spcPts val="0"/>
                        </a:spcAft>
                      </a:pPr>
                      <a:r>
                        <a:rPr lang="zh-CN" sz="1400" kern="0" dirty="0" smtClean="0">
                          <a:effectLst/>
                          <a:latin typeface="宋体" pitchFamily="2" charset="-122"/>
                          <a:ea typeface="宋体" pitchFamily="2" charset="-122"/>
                        </a:rPr>
                        <a:t>报送方式</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vMerge="1">
                  <a:txBody>
                    <a:bodyPr/>
                    <a:lstStyle/>
                    <a:p>
                      <a:endParaRPr lang="zh-CN" altLang="en-US"/>
                    </a:p>
                  </a:txBody>
                  <a:tcPr/>
                </a:tc>
              </a:tr>
              <a:tr h="451343">
                <a:tc gridSpan="6">
                  <a:txBody>
                    <a:bodyPr/>
                    <a:lstStyle/>
                    <a:p>
                      <a:pPr marL="0" algn="l" defTabSz="914354" rtl="0" eaLnBrk="1" latinLnBrk="0" hangingPunct="1">
                        <a:spcAft>
                          <a:spcPts val="0"/>
                        </a:spcAft>
                      </a:pPr>
                      <a:r>
                        <a:rPr lang="zh-CN" sz="1600" b="1" kern="1200" dirty="0" smtClean="0">
                          <a:solidFill>
                            <a:schemeClr val="dk1"/>
                          </a:solidFill>
                          <a:effectLst/>
                          <a:latin typeface="+mn-lt"/>
                          <a:ea typeface="+mn-ea"/>
                          <a:cs typeface="+mn-cs"/>
                        </a:rPr>
                        <a:t>（一）调查单位基本情况表</a:t>
                      </a:r>
                      <a:endParaRPr lang="zh-CN" sz="1600" b="1" kern="1200" dirty="0">
                        <a:solidFill>
                          <a:schemeClr val="dk1"/>
                        </a:solidFill>
                        <a:effectLst/>
                        <a:latin typeface="+mn-lt"/>
                        <a:ea typeface="+mn-ea"/>
                        <a:cs typeface="+mn-cs"/>
                      </a:endParaRP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48794">
                <a:tc>
                  <a:txBody>
                    <a:bodyPr/>
                    <a:lstStyle/>
                    <a:p>
                      <a:pPr marL="67945">
                        <a:spcBef>
                          <a:spcPts val="435"/>
                        </a:spcBef>
                        <a:spcAft>
                          <a:spcPts val="0"/>
                        </a:spcAft>
                      </a:pPr>
                      <a:r>
                        <a:rPr lang="en-US" sz="1400" dirty="0" smtClean="0">
                          <a:effectLst/>
                          <a:latin typeface="宋体" panose="02010600030101010101" pitchFamily="2" charset="-122"/>
                          <a:ea typeface="宋体" panose="02010600030101010101" pitchFamily="2" charset="-122"/>
                        </a:rPr>
                        <a:t>投 101 表</a:t>
                      </a:r>
                      <a:endParaRPr lang="zh-CN" sz="1400" dirty="0">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a:txBody>
                    <a:bodyPr/>
                    <a:lstStyle/>
                    <a:p>
                      <a:pPr marL="65405">
                        <a:spcBef>
                          <a:spcPts val="435"/>
                        </a:spcBef>
                        <a:spcAft>
                          <a:spcPts val="0"/>
                        </a:spcAft>
                      </a:pPr>
                      <a:r>
                        <a:rPr lang="en-US" sz="1400" dirty="0" err="1">
                          <a:effectLst/>
                          <a:latin typeface="宋体" panose="02010600030101010101" pitchFamily="2" charset="-122"/>
                          <a:ea typeface="宋体" panose="02010600030101010101" pitchFamily="2" charset="-122"/>
                        </a:rPr>
                        <a:t>调查单位基本情况</a:t>
                      </a:r>
                      <a:endParaRPr lang="zh-CN" sz="1400" dirty="0">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gridSpan="4">
                  <a:txBody>
                    <a:bodyPr/>
                    <a:lstStyle/>
                    <a:p>
                      <a:pPr marL="67945">
                        <a:spcBef>
                          <a:spcPts val="435"/>
                        </a:spcBef>
                        <a:spcAft>
                          <a:spcPts val="0"/>
                        </a:spcAft>
                      </a:pPr>
                      <a:r>
                        <a:rPr lang="zh-CN" altLang="en-US" sz="2000" b="1" dirty="0" smtClean="0">
                          <a:solidFill>
                            <a:srgbClr val="FF0000"/>
                          </a:solidFill>
                          <a:effectLst/>
                          <a:latin typeface="宋体" panose="02010600030101010101" pitchFamily="2" charset="-122"/>
                          <a:ea typeface="宋体" panose="02010600030101010101" pitchFamily="2" charset="-122"/>
                        </a:rPr>
                        <a:t>企业</a:t>
                      </a:r>
                      <a:r>
                        <a:rPr lang="zh-CN" sz="2000" b="1" dirty="0" smtClean="0">
                          <a:solidFill>
                            <a:srgbClr val="FF0000"/>
                          </a:solidFill>
                          <a:effectLst/>
                          <a:latin typeface="宋体" panose="02010600030101010101" pitchFamily="2" charset="-122"/>
                          <a:ea typeface="宋体" panose="02010600030101010101" pitchFamily="2" charset="-122"/>
                        </a:rPr>
                        <a:t>免</a:t>
                      </a:r>
                      <a:r>
                        <a:rPr lang="zh-CN" sz="2000" b="1" dirty="0">
                          <a:solidFill>
                            <a:srgbClr val="FF0000"/>
                          </a:solidFill>
                          <a:effectLst/>
                          <a:latin typeface="宋体" panose="02010600030101010101" pitchFamily="2" charset="-122"/>
                          <a:ea typeface="宋体" panose="02010600030101010101" pitchFamily="2" charset="-122"/>
                        </a:rPr>
                        <a:t>填，由统计机构导入相关数据</a:t>
                      </a:r>
                      <a:endParaRPr lang="zh-CN" sz="20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53730">
                <a:tc gridSpan="6">
                  <a:txBody>
                    <a:bodyPr/>
                    <a:lstStyle/>
                    <a:p>
                      <a:pPr>
                        <a:spcAft>
                          <a:spcPts val="0"/>
                        </a:spcAft>
                      </a:pPr>
                      <a:r>
                        <a:rPr lang="zh-CN" sz="1600" b="1" kern="1200" dirty="0" smtClean="0">
                          <a:solidFill>
                            <a:schemeClr val="dk1"/>
                          </a:solidFill>
                          <a:effectLst/>
                          <a:latin typeface="+mn-ea"/>
                          <a:ea typeface="+mn-ea"/>
                          <a:cs typeface="+mn-cs"/>
                        </a:rPr>
                        <a:t>（</a:t>
                      </a:r>
                      <a:r>
                        <a:rPr lang="zh-CN" sz="1600" b="1" kern="1200" dirty="0">
                          <a:solidFill>
                            <a:schemeClr val="dk1"/>
                          </a:solidFill>
                          <a:effectLst/>
                          <a:latin typeface="+mn-ea"/>
                          <a:ea typeface="+mn-ea"/>
                          <a:cs typeface="+mn-cs"/>
                        </a:rPr>
                        <a:t>二）重点调查表</a:t>
                      </a: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15637">
                <a:tc>
                  <a:txBody>
                    <a:bodyPr/>
                    <a:lstStyle/>
                    <a:p>
                      <a:pPr marL="0" algn="ctr">
                        <a:lnSpc>
                          <a:spcPct val="100000"/>
                        </a:lnSpc>
                        <a:spcBef>
                          <a:spcPts val="0"/>
                        </a:spcBef>
                        <a:spcAft>
                          <a:spcPts val="0"/>
                        </a:spcAft>
                      </a:pPr>
                      <a:r>
                        <a:rPr lang="zh-CN" sz="1400" kern="100" dirty="0">
                          <a:effectLst/>
                          <a:latin typeface="宋体" panose="02010600030101010101" pitchFamily="2" charset="-122"/>
                          <a:ea typeface="宋体" panose="02010600030101010101" pitchFamily="2" charset="-122"/>
                        </a:rPr>
                        <a:t>投</a:t>
                      </a:r>
                      <a:r>
                        <a:rPr lang="en-US" sz="1400" kern="100" dirty="0">
                          <a:effectLst/>
                          <a:latin typeface="宋体" panose="02010600030101010101" pitchFamily="2" charset="-122"/>
                          <a:ea typeface="宋体" panose="02010600030101010101" pitchFamily="2" charset="-122"/>
                        </a:rPr>
                        <a:t> </a:t>
                      </a:r>
                      <a:r>
                        <a:rPr lang="en-US" sz="1400" kern="100" dirty="0" smtClean="0">
                          <a:effectLst/>
                          <a:latin typeface="宋体" panose="02010600030101010101" pitchFamily="2" charset="-122"/>
                          <a:ea typeface="宋体" panose="02010600030101010101" pitchFamily="2" charset="-122"/>
                        </a:rPr>
                        <a:t>1</a:t>
                      </a:r>
                      <a:r>
                        <a:rPr lang="en-US" altLang="zh-CN" sz="1400" kern="100" dirty="0" smtClean="0">
                          <a:effectLst/>
                          <a:latin typeface="宋体" panose="02010600030101010101" pitchFamily="2" charset="-122"/>
                          <a:ea typeface="宋体" panose="02010600030101010101" pitchFamily="2" charset="-122"/>
                        </a:rPr>
                        <a:t>20</a:t>
                      </a:r>
                      <a:r>
                        <a:rPr lang="en-US" sz="1400" kern="100" dirty="0" smtClean="0">
                          <a:effectLst/>
                          <a:latin typeface="宋体" panose="02010600030101010101" pitchFamily="2" charset="-122"/>
                          <a:ea typeface="宋体" panose="02010600030101010101" pitchFamily="2" charset="-122"/>
                        </a:rPr>
                        <a:t> </a:t>
                      </a:r>
                      <a:r>
                        <a:rPr lang="zh-CN" sz="1400" kern="100" dirty="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建筑业企业主营业务成本构成</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rowSpan="5">
                  <a:txBody>
                    <a:bodyPr/>
                    <a:lstStyle/>
                    <a:p>
                      <a:pPr algn="ctr">
                        <a:spcAft>
                          <a:spcPts val="0"/>
                        </a:spcAft>
                      </a:pPr>
                      <a:r>
                        <a:rPr lang="zh-CN" altLang="en-US" sz="1400" kern="100" dirty="0" smtClean="0">
                          <a:effectLst/>
                          <a:latin typeface="宋体" panose="02010600030101010101" pitchFamily="2" charset="-122"/>
                          <a:ea typeface="宋体" panose="02010600030101010101" pitchFamily="2" charset="-122"/>
                        </a:rPr>
                        <a:t>建筑业</a:t>
                      </a:r>
                      <a:endParaRPr lang="en-US" altLang="zh-CN" sz="1400" kern="100" dirty="0" smtClean="0">
                        <a:effectLst/>
                        <a:latin typeface="宋体" panose="02010600030101010101" pitchFamily="2" charset="-122"/>
                        <a:ea typeface="宋体" panose="02010600030101010101" pitchFamily="2" charset="-122"/>
                      </a:endParaRPr>
                    </a:p>
                    <a:p>
                      <a:pPr algn="ctr">
                        <a:spcAft>
                          <a:spcPts val="0"/>
                        </a:spcAft>
                      </a:pPr>
                      <a:r>
                        <a:rPr lang="zh-CN" altLang="en-US" sz="1400" kern="100" dirty="0" smtClean="0">
                          <a:effectLst/>
                          <a:latin typeface="宋体" panose="02010600030101010101" pitchFamily="2" charset="-122"/>
                          <a:ea typeface="宋体" panose="02010600030101010101" pitchFamily="2" charset="-122"/>
                        </a:rPr>
                        <a:t>企业</a:t>
                      </a:r>
                      <a:r>
                        <a:rPr lang="zh-CN" sz="1400" kern="100" dirty="0" smtClean="0">
                          <a:effectLst/>
                          <a:latin typeface="宋体" panose="02010600030101010101" pitchFamily="2" charset="-122"/>
                          <a:ea typeface="宋体" panose="02010600030101010101" pitchFamily="2" charset="-122"/>
                        </a:rPr>
                        <a:t>的</a:t>
                      </a:r>
                      <a:endParaRPr lang="en-US" altLang="zh-CN" sz="1400" kern="100" dirty="0" smtClean="0">
                        <a:effectLst/>
                        <a:latin typeface="宋体" panose="02010600030101010101" pitchFamily="2" charset="-122"/>
                        <a:ea typeface="宋体" panose="02010600030101010101" pitchFamily="2" charset="-122"/>
                      </a:endParaRPr>
                    </a:p>
                    <a:p>
                      <a:pPr algn="ctr">
                        <a:spcAft>
                          <a:spcPts val="0"/>
                        </a:spcAft>
                      </a:pPr>
                      <a:r>
                        <a:rPr lang="zh-CN" sz="1400" kern="100" dirty="0" smtClean="0">
                          <a:effectLst/>
                          <a:latin typeface="宋体" panose="02010600030101010101" pitchFamily="2" charset="-122"/>
                          <a:ea typeface="宋体" panose="02010600030101010101" pitchFamily="2" charset="-122"/>
                        </a:rPr>
                        <a:t>重点调</a:t>
                      </a:r>
                      <a:endParaRPr lang="en-US" altLang="zh-CN" sz="1400" kern="100" dirty="0" smtClean="0">
                        <a:effectLst/>
                        <a:latin typeface="宋体" panose="02010600030101010101" pitchFamily="2" charset="-122"/>
                        <a:ea typeface="宋体" panose="02010600030101010101" pitchFamily="2" charset="-122"/>
                      </a:endParaRPr>
                    </a:p>
                    <a:p>
                      <a:pPr algn="ctr">
                        <a:spcAft>
                          <a:spcPts val="0"/>
                        </a:spcAft>
                      </a:pPr>
                      <a:r>
                        <a:rPr lang="zh-CN" sz="1400" kern="100" dirty="0" smtClean="0">
                          <a:effectLst/>
                          <a:latin typeface="宋体" panose="02010600030101010101" pitchFamily="2" charset="-122"/>
                          <a:ea typeface="宋体" panose="02010600030101010101" pitchFamily="2" charset="-122"/>
                        </a:rPr>
                        <a:t>查</a:t>
                      </a:r>
                      <a:r>
                        <a:rPr lang="zh-CN" sz="1400" kern="100" dirty="0">
                          <a:effectLst/>
                          <a:latin typeface="宋体" panose="02010600030101010101" pitchFamily="2" charset="-122"/>
                          <a:ea typeface="宋体" panose="02010600030101010101" pitchFamily="2" charset="-122"/>
                        </a:rPr>
                        <a:t>单位</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rowSpan="5">
                  <a:txBody>
                    <a:bodyPr/>
                    <a:lstStyle/>
                    <a:p>
                      <a:pPr marL="67945" algn="ctr">
                        <a:lnSpc>
                          <a:spcPct val="100000"/>
                        </a:lnSpc>
                        <a:spcAft>
                          <a:spcPts val="0"/>
                        </a:spcAft>
                      </a:pPr>
                      <a:r>
                        <a:rPr lang="en-US" sz="1800" b="1" dirty="0" smtClean="0">
                          <a:solidFill>
                            <a:srgbClr val="FF0000"/>
                          </a:solidFill>
                          <a:effectLst/>
                          <a:latin typeface="宋体" panose="02010600030101010101" pitchFamily="2" charset="-122"/>
                          <a:ea typeface="宋体" panose="02010600030101010101" pitchFamily="2" charset="-122"/>
                        </a:rPr>
                        <a:t>2018</a:t>
                      </a:r>
                      <a:r>
                        <a:rPr lang="zh-CN" sz="1800" b="1" dirty="0" smtClean="0">
                          <a:solidFill>
                            <a:srgbClr val="FF0000"/>
                          </a:solidFill>
                          <a:effectLst/>
                          <a:latin typeface="宋体" panose="02010600030101010101" pitchFamily="2" charset="-122"/>
                          <a:ea typeface="宋体" panose="02010600030101010101" pitchFamily="2" charset="-122"/>
                        </a:rPr>
                        <a:t>年</a:t>
                      </a:r>
                      <a:endParaRPr lang="en-US" altLang="zh-CN" sz="1800" b="1" dirty="0" smtClean="0">
                        <a:solidFill>
                          <a:srgbClr val="FF0000"/>
                        </a:solidFill>
                        <a:effectLst/>
                        <a:latin typeface="宋体" panose="02010600030101010101" pitchFamily="2" charset="-122"/>
                        <a:ea typeface="宋体" panose="02010600030101010101" pitchFamily="2" charset="-122"/>
                      </a:endParaRPr>
                    </a:p>
                    <a:p>
                      <a:pPr marL="67945" algn="ctr">
                        <a:lnSpc>
                          <a:spcPct val="100000"/>
                        </a:lnSpc>
                        <a:spcAft>
                          <a:spcPts val="0"/>
                        </a:spcAft>
                      </a:pPr>
                      <a:r>
                        <a:rPr lang="en-US" sz="1800" b="1" dirty="0" smtClean="0">
                          <a:solidFill>
                            <a:srgbClr val="FF0000"/>
                          </a:solidFill>
                          <a:effectLst/>
                          <a:latin typeface="宋体" panose="02010600030101010101" pitchFamily="2" charset="-122"/>
                          <a:ea typeface="宋体" panose="02010600030101010101" pitchFamily="2" charset="-122"/>
                        </a:rPr>
                        <a:t>6</a:t>
                      </a:r>
                      <a:r>
                        <a:rPr lang="zh-CN" sz="1800" b="1" dirty="0">
                          <a:solidFill>
                            <a:srgbClr val="FF0000"/>
                          </a:solidFill>
                          <a:effectLst/>
                          <a:latin typeface="宋体" panose="02010600030101010101" pitchFamily="2" charset="-122"/>
                          <a:ea typeface="宋体" panose="02010600030101010101" pitchFamily="2" charset="-122"/>
                        </a:rPr>
                        <a:t>月</a:t>
                      </a:r>
                      <a:r>
                        <a:rPr lang="en-US" sz="1800" b="1" dirty="0">
                          <a:solidFill>
                            <a:srgbClr val="FF0000"/>
                          </a:solidFill>
                          <a:effectLst/>
                          <a:latin typeface="宋体" panose="02010600030101010101" pitchFamily="2" charset="-122"/>
                          <a:ea typeface="宋体" panose="02010600030101010101" pitchFamily="2" charset="-122"/>
                        </a:rPr>
                        <a:t>10</a:t>
                      </a:r>
                      <a:r>
                        <a:rPr lang="zh-CN" sz="1800" b="1" dirty="0" smtClean="0">
                          <a:solidFill>
                            <a:srgbClr val="FF0000"/>
                          </a:solidFill>
                          <a:effectLst/>
                          <a:latin typeface="宋体" panose="02010600030101010101" pitchFamily="2" charset="-122"/>
                          <a:ea typeface="宋体" panose="02010600030101010101" pitchFamily="2" charset="-122"/>
                        </a:rPr>
                        <a:t>日</a:t>
                      </a:r>
                      <a:endParaRPr lang="en-US" altLang="zh-CN" sz="1800" b="1" dirty="0" smtClean="0">
                        <a:solidFill>
                          <a:srgbClr val="FF0000"/>
                        </a:solidFill>
                        <a:effectLst/>
                        <a:latin typeface="宋体" panose="02010600030101010101" pitchFamily="2" charset="-122"/>
                        <a:ea typeface="宋体" panose="02010600030101010101" pitchFamily="2" charset="-122"/>
                      </a:endParaRPr>
                    </a:p>
                    <a:p>
                      <a:pPr marL="67945" algn="ctr">
                        <a:lnSpc>
                          <a:spcPct val="100000"/>
                        </a:lnSpc>
                        <a:spcAft>
                          <a:spcPts val="0"/>
                        </a:spcAft>
                      </a:pPr>
                      <a:r>
                        <a:rPr lang="zh-CN" altLang="en-US" sz="1800" b="1" dirty="0" smtClean="0">
                          <a:solidFill>
                            <a:srgbClr val="FF0000"/>
                          </a:solidFill>
                          <a:effectLst/>
                          <a:latin typeface="宋体" panose="02010600030101010101" pitchFamily="2" charset="-122"/>
                          <a:ea typeface="宋体" panose="02010600030101010101" pitchFamily="2" charset="-122"/>
                          <a:cs typeface="宋体" panose="02010600030101010101" pitchFamily="2" charset="-122"/>
                        </a:rPr>
                        <a:t>之前</a:t>
                      </a:r>
                      <a:endParaRPr lang="zh-CN" sz="1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rowSpan="5">
                  <a:txBody>
                    <a:bodyPr/>
                    <a:lstStyle/>
                    <a:p>
                      <a:pPr marL="68580" algn="ctr">
                        <a:spcBef>
                          <a:spcPts val="435"/>
                        </a:spcBef>
                        <a:spcAft>
                          <a:spcPts val="0"/>
                        </a:spcAft>
                      </a:pPr>
                      <a:r>
                        <a:rPr lang="zh-CN" sz="1400" b="1" dirty="0">
                          <a:solidFill>
                            <a:srgbClr val="FF0000"/>
                          </a:solidFill>
                          <a:effectLst/>
                          <a:latin typeface="宋体" panose="02010600030101010101" pitchFamily="2" charset="-122"/>
                          <a:ea typeface="宋体" panose="02010600030101010101" pitchFamily="2" charset="-122"/>
                        </a:rPr>
                        <a:t>网上直</a:t>
                      </a:r>
                      <a:r>
                        <a:rPr lang="zh-CN" sz="1400" b="1" dirty="0" smtClean="0">
                          <a:solidFill>
                            <a:srgbClr val="FF0000"/>
                          </a:solidFill>
                          <a:effectLst/>
                          <a:latin typeface="宋体" panose="02010600030101010101" pitchFamily="2" charset="-122"/>
                          <a:ea typeface="宋体" panose="02010600030101010101" pitchFamily="2" charset="-122"/>
                        </a:rPr>
                        <a:t>报</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altLang="en-US" sz="1400" b="1" dirty="0" smtClean="0">
                          <a:solidFill>
                            <a:srgbClr val="FF0000"/>
                          </a:solidFill>
                          <a:effectLst/>
                          <a:latin typeface="宋体" panose="02010600030101010101" pitchFamily="2" charset="-122"/>
                          <a:ea typeface="宋体" panose="02010600030101010101" pitchFamily="2" charset="-122"/>
                        </a:rPr>
                        <a:t>＋</a:t>
                      </a:r>
                      <a:r>
                        <a:rPr lang="zh-CN" sz="1400" b="1" dirty="0" smtClean="0">
                          <a:solidFill>
                            <a:srgbClr val="FF0000"/>
                          </a:solidFill>
                          <a:effectLst/>
                          <a:latin typeface="宋体" panose="02010600030101010101" pitchFamily="2" charset="-122"/>
                          <a:ea typeface="宋体" panose="02010600030101010101" pitchFamily="2" charset="-122"/>
                        </a:rPr>
                        <a:t>纸</a:t>
                      </a:r>
                      <a:r>
                        <a:rPr lang="zh-CN" sz="1400" b="1" dirty="0">
                          <a:solidFill>
                            <a:srgbClr val="FF0000"/>
                          </a:solidFill>
                          <a:effectLst/>
                          <a:latin typeface="宋体" panose="02010600030101010101" pitchFamily="2" charset="-122"/>
                          <a:ea typeface="宋体" panose="02010600030101010101" pitchFamily="2" charset="-122"/>
                        </a:rPr>
                        <a:t>质</a:t>
                      </a:r>
                      <a:r>
                        <a:rPr lang="zh-CN" sz="1400" b="1" dirty="0" smtClean="0">
                          <a:solidFill>
                            <a:srgbClr val="FF0000"/>
                          </a:solidFill>
                          <a:effectLst/>
                          <a:latin typeface="宋体" panose="02010600030101010101" pitchFamily="2" charset="-122"/>
                          <a:ea typeface="宋体" panose="02010600030101010101" pitchFamily="2" charset="-122"/>
                        </a:rPr>
                        <a:t>报表</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sz="1400" b="1" dirty="0" smtClean="0">
                          <a:solidFill>
                            <a:srgbClr val="FF0000"/>
                          </a:solidFill>
                          <a:effectLst/>
                          <a:latin typeface="宋体" panose="02010600030101010101" pitchFamily="2" charset="-122"/>
                          <a:ea typeface="宋体" panose="02010600030101010101" pitchFamily="2" charset="-122"/>
                        </a:rPr>
                        <a:t>（</a:t>
                      </a:r>
                      <a:r>
                        <a:rPr lang="zh-CN" sz="1400" b="1" dirty="0">
                          <a:solidFill>
                            <a:srgbClr val="FF0000"/>
                          </a:solidFill>
                          <a:effectLst/>
                          <a:latin typeface="宋体" panose="02010600030101010101" pitchFamily="2" charset="-122"/>
                          <a:ea typeface="宋体" panose="02010600030101010101" pitchFamily="2" charset="-122"/>
                        </a:rPr>
                        <a:t>加盖</a:t>
                      </a:r>
                      <a:r>
                        <a:rPr lang="zh-CN" sz="1400" b="1" dirty="0" smtClean="0">
                          <a:solidFill>
                            <a:srgbClr val="FF0000"/>
                          </a:solidFill>
                          <a:effectLst/>
                          <a:latin typeface="宋体" panose="02010600030101010101" pitchFamily="2" charset="-122"/>
                          <a:ea typeface="宋体" panose="02010600030101010101" pitchFamily="2" charset="-122"/>
                        </a:rPr>
                        <a:t>单位</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sz="1400" b="1" dirty="0" smtClean="0">
                          <a:solidFill>
                            <a:srgbClr val="FF0000"/>
                          </a:solidFill>
                          <a:effectLst/>
                          <a:latin typeface="宋体" panose="02010600030101010101" pitchFamily="2" charset="-122"/>
                          <a:ea typeface="宋体" panose="02010600030101010101" pitchFamily="2" charset="-122"/>
                        </a:rPr>
                        <a:t>公章</a:t>
                      </a:r>
                      <a:r>
                        <a:rPr lang="zh-CN" sz="1400" b="1" dirty="0">
                          <a:solidFill>
                            <a:srgbClr val="FF0000"/>
                          </a:solidFill>
                          <a:effectLst/>
                          <a:latin typeface="宋体" panose="02010600030101010101" pitchFamily="2" charset="-122"/>
                          <a:ea typeface="宋体" panose="02010600030101010101" pitchFamily="2" charset="-122"/>
                        </a:rPr>
                        <a:t>）</a:t>
                      </a:r>
                      <a:endParaRPr lang="zh-CN" sz="1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rowSpan="5">
                  <a:txBody>
                    <a:bodyPr/>
                    <a:lstStyle/>
                    <a:p>
                      <a:pPr marL="67945" algn="ctr">
                        <a:spcBef>
                          <a:spcPts val="435"/>
                        </a:spcBef>
                        <a:spcAft>
                          <a:spcPts val="0"/>
                        </a:spcAft>
                      </a:pPr>
                      <a:r>
                        <a:rPr lang="en-US" sz="1400" dirty="0" smtClean="0">
                          <a:effectLst/>
                          <a:latin typeface="宋体" panose="02010600030101010101" pitchFamily="2" charset="-122"/>
                          <a:ea typeface="宋体" panose="02010600030101010101" pitchFamily="2" charset="-122"/>
                        </a:rPr>
                        <a:t>2018</a:t>
                      </a:r>
                      <a:r>
                        <a:rPr lang="zh-CN" sz="1400" dirty="0" smtClean="0">
                          <a:effectLst/>
                          <a:latin typeface="宋体" panose="02010600030101010101" pitchFamily="2" charset="-122"/>
                          <a:ea typeface="宋体" panose="02010600030101010101" pitchFamily="2" charset="-122"/>
                        </a:rPr>
                        <a:t>年</a:t>
                      </a:r>
                      <a:endParaRPr lang="en-US" altLang="zh-CN" sz="1400" dirty="0" smtClean="0">
                        <a:effectLst/>
                        <a:latin typeface="宋体" panose="02010600030101010101" pitchFamily="2" charset="-122"/>
                        <a:ea typeface="宋体" panose="02010600030101010101" pitchFamily="2" charset="-122"/>
                      </a:endParaRPr>
                    </a:p>
                    <a:p>
                      <a:pPr marL="67945" algn="ctr">
                        <a:spcBef>
                          <a:spcPts val="435"/>
                        </a:spcBef>
                        <a:spcAft>
                          <a:spcPts val="0"/>
                        </a:spcAft>
                      </a:pPr>
                      <a:r>
                        <a:rPr lang="en-US" sz="1400" dirty="0" smtClean="0">
                          <a:effectLst/>
                          <a:latin typeface="宋体" panose="02010600030101010101" pitchFamily="2" charset="-122"/>
                          <a:ea typeface="宋体" panose="02010600030101010101" pitchFamily="2" charset="-122"/>
                        </a:rPr>
                        <a:t>6</a:t>
                      </a:r>
                      <a:r>
                        <a:rPr lang="zh-CN" sz="1400" dirty="0">
                          <a:effectLst/>
                          <a:latin typeface="宋体" panose="02010600030101010101" pitchFamily="2" charset="-122"/>
                          <a:ea typeface="宋体" panose="02010600030101010101" pitchFamily="2" charset="-122"/>
                        </a:rPr>
                        <a:t>月</a:t>
                      </a:r>
                      <a:r>
                        <a:rPr lang="en-US" sz="1400" dirty="0">
                          <a:effectLst/>
                          <a:latin typeface="宋体" panose="02010600030101010101" pitchFamily="2" charset="-122"/>
                          <a:ea typeface="宋体" panose="02010600030101010101" pitchFamily="2" charset="-122"/>
                        </a:rPr>
                        <a:t>15</a:t>
                      </a:r>
                      <a:r>
                        <a:rPr lang="zh-CN" sz="1400" dirty="0" smtClean="0">
                          <a:effectLst/>
                          <a:latin typeface="宋体" panose="02010600030101010101" pitchFamily="2" charset="-122"/>
                          <a:ea typeface="宋体" panose="02010600030101010101" pitchFamily="2" charset="-122"/>
                        </a:rPr>
                        <a:t>日</a:t>
                      </a:r>
                      <a:endParaRPr lang="en-US" altLang="zh-CN" sz="1400" dirty="0" smtClean="0">
                        <a:effectLst/>
                        <a:latin typeface="宋体" panose="02010600030101010101" pitchFamily="2" charset="-122"/>
                        <a:ea typeface="宋体" panose="02010600030101010101" pitchFamily="2" charset="-122"/>
                      </a:endParaRPr>
                    </a:p>
                  </a:txBody>
                  <a:tcPr marL="36000" marR="36000" marT="0" marB="0" anchor="ctr"/>
                </a:tc>
              </a:tr>
              <a:tr h="418834">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121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建筑业企业期间费用构成</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dirty="0"/>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dirty="0"/>
                    </a:p>
                  </a:txBody>
                  <a:tcPr marL="36000" marR="36000" marT="0" marB="0" anchor="ctr"/>
                </a:tc>
              </a:tr>
              <a:tr h="418834">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122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建筑业企业利润表</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dirty="0"/>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dirty="0"/>
                    </a:p>
                  </a:txBody>
                  <a:tcPr marL="36000" marR="36000" marT="0" marB="0" anchor="ctr"/>
                </a:tc>
              </a:tr>
              <a:tr h="418834">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123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建筑业企业</a:t>
                      </a: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购进材料来源</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dirty="0"/>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dirty="0"/>
                    </a:p>
                  </a:txBody>
                  <a:tcPr marL="36000" marR="36000" marT="0" marB="0" anchor="ctr"/>
                </a:tc>
              </a:tr>
              <a:tr h="441668">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124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建筑业</a:t>
                      </a: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企业产值流向</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pPr marL="0" algn="ctr" defTabSz="914354" rtl="0" eaLnBrk="1" latinLnBrk="0" hangingPunct="1">
                        <a:spcAft>
                          <a:spcPts val="0"/>
                        </a:spcAft>
                      </a:pPr>
                      <a:endParaRPr lang="zh-CN" altLang="en-US" sz="14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dirty="0"/>
                    </a:p>
                  </a:txBody>
                  <a:tcPr marL="36000" marR="3600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4959" y="451262"/>
            <a:ext cx="7026512" cy="826821"/>
          </a:xfrm>
        </p:spPr>
        <p:txBody>
          <a:bodyPr>
            <a:normAutofit/>
          </a:bodyPr>
          <a:lstStyle/>
          <a:p>
            <a:pPr algn="ctr"/>
            <a:r>
              <a:rPr lang="zh-CN" altLang="en-US" sz="3600" dirty="0" smtClean="0">
                <a:solidFill>
                  <a:srgbClr val="FFFF00"/>
                </a:solidFill>
              </a:rPr>
              <a:t>房地产开发经营业</a:t>
            </a:r>
            <a:endParaRPr lang="zh-CN" altLang="en-US" sz="3600" dirty="0">
              <a:solidFill>
                <a:srgbClr val="FFFF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3305522608"/>
              </p:ext>
            </p:extLst>
          </p:nvPr>
        </p:nvGraphicFramePr>
        <p:xfrm>
          <a:off x="439384" y="1854661"/>
          <a:ext cx="8277103" cy="3928622"/>
        </p:xfrm>
        <a:graphic>
          <a:graphicData uri="http://schemas.openxmlformats.org/drawingml/2006/table">
            <a:tbl>
              <a:tblPr>
                <a:tableStyleId>{5C22544A-7EE6-4342-B048-85BDC9FD1C3A}</a:tableStyleId>
              </a:tblPr>
              <a:tblGrid>
                <a:gridCol w="992286"/>
                <a:gridCol w="2795946"/>
                <a:gridCol w="1033153"/>
                <a:gridCol w="1021278"/>
                <a:gridCol w="1140031"/>
                <a:gridCol w="1294409"/>
              </a:tblGrid>
              <a:tr h="410091">
                <a:tc rowSpan="2">
                  <a:txBody>
                    <a:bodyPr/>
                    <a:lstStyle/>
                    <a:p>
                      <a:pPr algn="ctr">
                        <a:spcAft>
                          <a:spcPts val="0"/>
                        </a:spcAft>
                      </a:pPr>
                      <a:r>
                        <a:rPr lang="zh-CN" sz="1400" kern="0" dirty="0">
                          <a:effectLst/>
                          <a:latin typeface="宋体" pitchFamily="2" charset="-122"/>
                          <a:ea typeface="宋体" pitchFamily="2" charset="-122"/>
                        </a:rPr>
                        <a:t>表号</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rowSpan="2">
                  <a:txBody>
                    <a:bodyPr/>
                    <a:lstStyle/>
                    <a:p>
                      <a:pPr algn="ctr">
                        <a:spcAft>
                          <a:spcPts val="0"/>
                        </a:spcAft>
                      </a:pPr>
                      <a:r>
                        <a:rPr lang="zh-CN" sz="1400" kern="0" dirty="0">
                          <a:effectLst/>
                          <a:latin typeface="宋体" pitchFamily="2" charset="-122"/>
                          <a:ea typeface="宋体" pitchFamily="2" charset="-122"/>
                        </a:rPr>
                        <a:t>表名</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rowSpan="2">
                  <a:txBody>
                    <a:bodyPr/>
                    <a:lstStyle/>
                    <a:p>
                      <a:pPr algn="ctr">
                        <a:spcAft>
                          <a:spcPts val="0"/>
                        </a:spcAft>
                      </a:pPr>
                      <a:r>
                        <a:rPr lang="zh-CN" sz="1400" kern="0" dirty="0">
                          <a:effectLst/>
                          <a:latin typeface="宋体" pitchFamily="2" charset="-122"/>
                          <a:ea typeface="宋体" pitchFamily="2" charset="-122"/>
                        </a:rPr>
                        <a:t>填表单位</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gridSpan="2">
                  <a:txBody>
                    <a:bodyPr/>
                    <a:lstStyle/>
                    <a:p>
                      <a:pPr algn="ctr">
                        <a:spcAft>
                          <a:spcPts val="0"/>
                        </a:spcAft>
                      </a:pPr>
                      <a:r>
                        <a:rPr lang="zh-CN" sz="1400" kern="0" dirty="0">
                          <a:effectLst/>
                          <a:latin typeface="宋体" pitchFamily="2" charset="-122"/>
                          <a:ea typeface="宋体" pitchFamily="2" charset="-122"/>
                        </a:rPr>
                        <a:t>调查单位</a:t>
                      </a:r>
                      <a:endParaRPr lang="zh-CN" sz="1400" kern="100" dirty="0">
                        <a:effectLst/>
                        <a:latin typeface="宋体" pitchFamily="2" charset="-122"/>
                        <a:ea typeface="宋体" pitchFamily="2" charset="-122"/>
                        <a:cs typeface="Times New Roman" panose="02020603050405020304" pitchFamily="18" charset="0"/>
                      </a:endParaRPr>
                    </a:p>
                  </a:txBody>
                  <a:tcPr marL="68580" marR="68580" marT="0" marB="0" anchor="ctr"/>
                </a:tc>
                <a:tc hMerge="1">
                  <a:txBody>
                    <a:bodyPr/>
                    <a:lstStyle/>
                    <a:p>
                      <a:endParaRPr lang="zh-CN" altLang="en-US"/>
                    </a:p>
                  </a:txBody>
                  <a:tcPr/>
                </a:tc>
                <a:tc rowSpan="2">
                  <a:txBody>
                    <a:bodyPr/>
                    <a:lstStyle/>
                    <a:p>
                      <a:pPr algn="ctr">
                        <a:spcAft>
                          <a:spcPts val="0"/>
                        </a:spcAft>
                      </a:pPr>
                      <a:r>
                        <a:rPr lang="zh-CN" sz="1400" kern="0" dirty="0">
                          <a:effectLst/>
                          <a:latin typeface="宋体" pitchFamily="2" charset="-122"/>
                          <a:ea typeface="宋体" pitchFamily="2" charset="-122"/>
                        </a:rPr>
                        <a:t>各区</a:t>
                      </a:r>
                      <a:r>
                        <a:rPr lang="zh-CN" sz="1400" kern="0" dirty="0" smtClean="0">
                          <a:effectLst/>
                          <a:latin typeface="宋体" pitchFamily="2" charset="-122"/>
                          <a:ea typeface="宋体" pitchFamily="2" charset="-122"/>
                        </a:rPr>
                        <a:t>统计局</a:t>
                      </a:r>
                      <a:endParaRPr lang="en-US" altLang="zh-CN" sz="1400" kern="0" dirty="0" smtClean="0">
                        <a:effectLst/>
                        <a:latin typeface="宋体" pitchFamily="2" charset="-122"/>
                        <a:ea typeface="宋体" pitchFamily="2" charset="-122"/>
                      </a:endParaRPr>
                    </a:p>
                    <a:p>
                      <a:pPr algn="ctr">
                        <a:spcAft>
                          <a:spcPts val="0"/>
                        </a:spcAft>
                      </a:pPr>
                      <a:r>
                        <a:rPr lang="zh-CN" sz="1400" kern="0" dirty="0" smtClean="0">
                          <a:effectLst/>
                          <a:latin typeface="宋体" pitchFamily="2" charset="-122"/>
                          <a:ea typeface="宋体" pitchFamily="2" charset="-122"/>
                        </a:rPr>
                        <a:t>数据</a:t>
                      </a:r>
                      <a:r>
                        <a:rPr lang="zh-CN" sz="1400" kern="0" dirty="0">
                          <a:effectLst/>
                          <a:latin typeface="宋体" pitchFamily="2" charset="-122"/>
                          <a:ea typeface="宋体" pitchFamily="2" charset="-122"/>
                        </a:rPr>
                        <a:t>审核</a:t>
                      </a:r>
                      <a:r>
                        <a:rPr lang="zh-CN" sz="1400" kern="0" dirty="0" smtClean="0">
                          <a:effectLst/>
                          <a:latin typeface="宋体" pitchFamily="2" charset="-122"/>
                          <a:ea typeface="宋体" pitchFamily="2" charset="-122"/>
                        </a:rPr>
                        <a:t>、</a:t>
                      </a:r>
                      <a:endParaRPr lang="en-US" altLang="zh-CN" sz="1400" kern="0" dirty="0" smtClean="0">
                        <a:effectLst/>
                        <a:latin typeface="宋体" pitchFamily="2" charset="-122"/>
                        <a:ea typeface="宋体" pitchFamily="2" charset="-122"/>
                      </a:endParaRPr>
                    </a:p>
                    <a:p>
                      <a:pPr algn="ctr">
                        <a:spcAft>
                          <a:spcPts val="0"/>
                        </a:spcAft>
                      </a:pPr>
                      <a:r>
                        <a:rPr lang="zh-CN" sz="1400" kern="0" dirty="0" smtClean="0">
                          <a:effectLst/>
                          <a:latin typeface="宋体" pitchFamily="2" charset="-122"/>
                          <a:ea typeface="宋体" pitchFamily="2" charset="-122"/>
                        </a:rPr>
                        <a:t>验收截止</a:t>
                      </a:r>
                      <a:r>
                        <a:rPr lang="zh-CN" sz="1400" kern="0" dirty="0">
                          <a:effectLst/>
                          <a:latin typeface="宋体" pitchFamily="2" charset="-122"/>
                          <a:ea typeface="宋体" pitchFamily="2" charset="-122"/>
                        </a:rPr>
                        <a:t>时间</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r>
              <a:tr h="45672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kern="0" dirty="0" smtClean="0">
                          <a:effectLst/>
                          <a:latin typeface="宋体" pitchFamily="2" charset="-122"/>
                          <a:ea typeface="宋体" pitchFamily="2" charset="-122"/>
                        </a:rPr>
                        <a:t>报送日期</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a:txBody>
                    <a:bodyPr/>
                    <a:lstStyle/>
                    <a:p>
                      <a:pPr algn="ctr">
                        <a:spcAft>
                          <a:spcPts val="0"/>
                        </a:spcAft>
                      </a:pPr>
                      <a:r>
                        <a:rPr lang="zh-CN" sz="1400" kern="0" dirty="0" smtClean="0">
                          <a:effectLst/>
                          <a:latin typeface="宋体" pitchFamily="2" charset="-122"/>
                          <a:ea typeface="宋体" pitchFamily="2" charset="-122"/>
                        </a:rPr>
                        <a:t>报送方式</a:t>
                      </a:r>
                      <a:endParaRPr lang="zh-CN" sz="1400" kern="100" dirty="0">
                        <a:effectLst/>
                        <a:latin typeface="宋体" pitchFamily="2" charset="-122"/>
                        <a:ea typeface="宋体" pitchFamily="2" charset="-122"/>
                        <a:cs typeface="Times New Roman" panose="02020603050405020304" pitchFamily="18" charset="0"/>
                      </a:endParaRPr>
                    </a:p>
                  </a:txBody>
                  <a:tcPr marL="36000" marR="36000" marT="0" marB="0" anchor="ctr"/>
                </a:tc>
                <a:tc vMerge="1">
                  <a:txBody>
                    <a:bodyPr/>
                    <a:lstStyle/>
                    <a:p>
                      <a:endParaRPr lang="zh-CN" altLang="en-US"/>
                    </a:p>
                  </a:txBody>
                  <a:tcPr/>
                </a:tc>
              </a:tr>
              <a:tr h="451343">
                <a:tc gridSpan="6">
                  <a:txBody>
                    <a:bodyPr/>
                    <a:lstStyle/>
                    <a:p>
                      <a:pPr marL="0" algn="l" defTabSz="914354" rtl="0" eaLnBrk="1" latinLnBrk="0" hangingPunct="1">
                        <a:spcAft>
                          <a:spcPts val="0"/>
                        </a:spcAft>
                      </a:pPr>
                      <a:r>
                        <a:rPr lang="zh-CN" sz="1600" b="1" kern="1200" dirty="0" smtClean="0">
                          <a:solidFill>
                            <a:schemeClr val="dk1"/>
                          </a:solidFill>
                          <a:effectLst/>
                          <a:latin typeface="+mn-lt"/>
                          <a:ea typeface="+mn-ea"/>
                          <a:cs typeface="+mn-cs"/>
                        </a:rPr>
                        <a:t>（一）调查单位基本情况表</a:t>
                      </a:r>
                      <a:endParaRPr lang="zh-CN" sz="1600" b="1" kern="1200" dirty="0">
                        <a:solidFill>
                          <a:schemeClr val="dk1"/>
                        </a:solidFill>
                        <a:effectLst/>
                        <a:latin typeface="+mn-lt"/>
                        <a:ea typeface="+mn-ea"/>
                        <a:cs typeface="+mn-cs"/>
                      </a:endParaRP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20402">
                <a:tc>
                  <a:txBody>
                    <a:bodyPr/>
                    <a:lstStyle/>
                    <a:p>
                      <a:pPr marL="67945">
                        <a:spcBef>
                          <a:spcPts val="435"/>
                        </a:spcBef>
                        <a:spcAft>
                          <a:spcPts val="0"/>
                        </a:spcAft>
                      </a:pPr>
                      <a:r>
                        <a:rPr lang="en-US" sz="1400" dirty="0" smtClean="0">
                          <a:effectLst/>
                          <a:latin typeface="宋体" panose="02010600030101010101" pitchFamily="2" charset="-122"/>
                          <a:ea typeface="宋体" panose="02010600030101010101" pitchFamily="2" charset="-122"/>
                        </a:rPr>
                        <a:t>投 101 表</a:t>
                      </a:r>
                      <a:endParaRPr lang="zh-CN" sz="1400" dirty="0">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a:txBody>
                    <a:bodyPr/>
                    <a:lstStyle/>
                    <a:p>
                      <a:pPr marL="65405">
                        <a:spcBef>
                          <a:spcPts val="435"/>
                        </a:spcBef>
                        <a:spcAft>
                          <a:spcPts val="0"/>
                        </a:spcAft>
                      </a:pPr>
                      <a:r>
                        <a:rPr lang="en-US" sz="1400" dirty="0" err="1">
                          <a:effectLst/>
                          <a:latin typeface="宋体" panose="02010600030101010101" pitchFamily="2" charset="-122"/>
                          <a:ea typeface="宋体" panose="02010600030101010101" pitchFamily="2" charset="-122"/>
                        </a:rPr>
                        <a:t>调查单位基本情况</a:t>
                      </a:r>
                      <a:endParaRPr lang="zh-CN" sz="1400" dirty="0">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gridSpan="4">
                  <a:txBody>
                    <a:bodyPr/>
                    <a:lstStyle/>
                    <a:p>
                      <a:pPr marL="67945">
                        <a:spcBef>
                          <a:spcPts val="435"/>
                        </a:spcBef>
                        <a:spcAft>
                          <a:spcPts val="0"/>
                        </a:spcAft>
                      </a:pPr>
                      <a:r>
                        <a:rPr lang="zh-CN" altLang="en-US" sz="2000" b="1" dirty="0" smtClean="0">
                          <a:solidFill>
                            <a:srgbClr val="FF0000"/>
                          </a:solidFill>
                          <a:effectLst/>
                          <a:latin typeface="宋体" panose="02010600030101010101" pitchFamily="2" charset="-122"/>
                          <a:ea typeface="宋体" panose="02010600030101010101" pitchFamily="2" charset="-122"/>
                        </a:rPr>
                        <a:t>企业</a:t>
                      </a:r>
                      <a:r>
                        <a:rPr lang="zh-CN" sz="2000" b="1" dirty="0" smtClean="0">
                          <a:solidFill>
                            <a:srgbClr val="FF0000"/>
                          </a:solidFill>
                          <a:effectLst/>
                          <a:latin typeface="宋体" panose="02010600030101010101" pitchFamily="2" charset="-122"/>
                          <a:ea typeface="宋体" panose="02010600030101010101" pitchFamily="2" charset="-122"/>
                        </a:rPr>
                        <a:t>免</a:t>
                      </a:r>
                      <a:r>
                        <a:rPr lang="zh-CN" sz="2000" b="1" dirty="0">
                          <a:solidFill>
                            <a:srgbClr val="FF0000"/>
                          </a:solidFill>
                          <a:effectLst/>
                          <a:latin typeface="宋体" panose="02010600030101010101" pitchFamily="2" charset="-122"/>
                          <a:ea typeface="宋体" panose="02010600030101010101" pitchFamily="2" charset="-122"/>
                        </a:rPr>
                        <a:t>填，由统计机构导入相关数据</a:t>
                      </a:r>
                      <a:endParaRPr lang="zh-CN" sz="20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75013">
                <a:tc gridSpan="6">
                  <a:txBody>
                    <a:bodyPr/>
                    <a:lstStyle/>
                    <a:p>
                      <a:pPr>
                        <a:spcAft>
                          <a:spcPts val="0"/>
                        </a:spcAft>
                      </a:pPr>
                      <a:r>
                        <a:rPr lang="zh-CN" sz="1600" b="1" kern="1200" dirty="0" smtClean="0">
                          <a:solidFill>
                            <a:schemeClr val="dk1"/>
                          </a:solidFill>
                          <a:effectLst/>
                          <a:latin typeface="+mn-ea"/>
                          <a:ea typeface="+mn-ea"/>
                          <a:cs typeface="+mn-cs"/>
                        </a:rPr>
                        <a:t>（</a:t>
                      </a:r>
                      <a:r>
                        <a:rPr lang="zh-CN" sz="1600" b="1" kern="1200" dirty="0">
                          <a:solidFill>
                            <a:schemeClr val="dk1"/>
                          </a:solidFill>
                          <a:effectLst/>
                          <a:latin typeface="+mn-ea"/>
                          <a:ea typeface="+mn-ea"/>
                          <a:cs typeface="+mn-cs"/>
                        </a:rPr>
                        <a:t>二）重点调查表</a:t>
                      </a:r>
                    </a:p>
                  </a:txBody>
                  <a:tcPr marL="36000" marR="3600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44153">
                <a:tc>
                  <a:txBody>
                    <a:bodyPr/>
                    <a:lstStyle/>
                    <a:p>
                      <a:pPr marL="0" algn="ctr">
                        <a:lnSpc>
                          <a:spcPct val="100000"/>
                        </a:lnSpc>
                        <a:spcBef>
                          <a:spcPts val="0"/>
                        </a:spcBef>
                        <a:spcAft>
                          <a:spcPts val="0"/>
                        </a:spcAft>
                      </a:pPr>
                      <a:r>
                        <a:rPr lang="zh-CN" sz="1400" kern="100" dirty="0">
                          <a:effectLst/>
                          <a:latin typeface="宋体" panose="02010600030101010101" pitchFamily="2" charset="-122"/>
                          <a:ea typeface="宋体" panose="02010600030101010101" pitchFamily="2" charset="-122"/>
                        </a:rPr>
                        <a:t>投</a:t>
                      </a:r>
                      <a:r>
                        <a:rPr lang="en-US" sz="1400" kern="100" dirty="0">
                          <a:effectLst/>
                          <a:latin typeface="宋体" panose="02010600030101010101" pitchFamily="2" charset="-122"/>
                          <a:ea typeface="宋体" panose="02010600030101010101" pitchFamily="2" charset="-122"/>
                        </a:rPr>
                        <a:t> </a:t>
                      </a:r>
                      <a:r>
                        <a:rPr lang="en-US" sz="1400" kern="100" dirty="0" smtClean="0">
                          <a:effectLst/>
                          <a:latin typeface="宋体" panose="02010600030101010101" pitchFamily="2" charset="-122"/>
                          <a:ea typeface="宋体" panose="02010600030101010101" pitchFamily="2" charset="-122"/>
                        </a:rPr>
                        <a:t>1</a:t>
                      </a:r>
                      <a:r>
                        <a:rPr lang="en-US" altLang="zh-CN" sz="1400" kern="100" dirty="0" smtClean="0">
                          <a:effectLst/>
                          <a:latin typeface="宋体" panose="02010600030101010101" pitchFamily="2" charset="-122"/>
                          <a:ea typeface="宋体" panose="02010600030101010101" pitchFamily="2" charset="-122"/>
                        </a:rPr>
                        <a:t>54</a:t>
                      </a:r>
                      <a:r>
                        <a:rPr lang="en-US" sz="1400" kern="100" dirty="0" smtClean="0">
                          <a:effectLst/>
                          <a:latin typeface="宋体" panose="02010600030101010101" pitchFamily="2" charset="-122"/>
                          <a:ea typeface="宋体" panose="02010600030101010101" pitchFamily="2" charset="-122"/>
                        </a:rPr>
                        <a:t> </a:t>
                      </a:r>
                      <a:r>
                        <a:rPr lang="zh-CN" sz="1400" kern="100" dirty="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房地产开发经营企业开发成本构成</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rowSpan="3">
                  <a:txBody>
                    <a:bodyPr/>
                    <a:lstStyle/>
                    <a:p>
                      <a:pPr algn="ctr">
                        <a:spcAft>
                          <a:spcPts val="0"/>
                        </a:spcAft>
                      </a:pPr>
                      <a:r>
                        <a:rPr lang="zh-CN" altLang="en-US" sz="1400" kern="100" dirty="0" smtClean="0">
                          <a:effectLst/>
                          <a:latin typeface="宋体" panose="02010600030101010101" pitchFamily="2" charset="-122"/>
                          <a:ea typeface="宋体" panose="02010600030101010101" pitchFamily="2" charset="-122"/>
                        </a:rPr>
                        <a:t>餐饮企业</a:t>
                      </a:r>
                      <a:endParaRPr lang="en-US" altLang="zh-CN" sz="1400" kern="100" dirty="0" smtClean="0">
                        <a:effectLst/>
                        <a:latin typeface="宋体" panose="02010600030101010101" pitchFamily="2" charset="-122"/>
                        <a:ea typeface="宋体" panose="02010600030101010101" pitchFamily="2" charset="-122"/>
                      </a:endParaRPr>
                    </a:p>
                    <a:p>
                      <a:pPr algn="ctr">
                        <a:spcAft>
                          <a:spcPts val="0"/>
                        </a:spcAft>
                      </a:pPr>
                      <a:r>
                        <a:rPr lang="zh-CN" sz="1400" kern="100" dirty="0" smtClean="0">
                          <a:effectLst/>
                          <a:latin typeface="宋体" panose="02010600030101010101" pitchFamily="2" charset="-122"/>
                          <a:ea typeface="宋体" panose="02010600030101010101" pitchFamily="2" charset="-122"/>
                        </a:rPr>
                        <a:t>的重点</a:t>
                      </a:r>
                      <a:endParaRPr lang="en-US" altLang="zh-CN" sz="1400" kern="100" dirty="0" smtClean="0">
                        <a:effectLst/>
                        <a:latin typeface="宋体" panose="02010600030101010101" pitchFamily="2" charset="-122"/>
                        <a:ea typeface="宋体" panose="02010600030101010101" pitchFamily="2" charset="-122"/>
                      </a:endParaRPr>
                    </a:p>
                    <a:p>
                      <a:pPr algn="ctr">
                        <a:spcAft>
                          <a:spcPts val="0"/>
                        </a:spcAft>
                      </a:pPr>
                      <a:r>
                        <a:rPr lang="zh-CN" sz="1400" kern="100" dirty="0" smtClean="0">
                          <a:effectLst/>
                          <a:latin typeface="宋体" panose="02010600030101010101" pitchFamily="2" charset="-122"/>
                          <a:ea typeface="宋体" panose="02010600030101010101" pitchFamily="2" charset="-122"/>
                        </a:rPr>
                        <a:t>调查</a:t>
                      </a:r>
                      <a:r>
                        <a:rPr lang="zh-CN" sz="1400" kern="100" dirty="0">
                          <a:effectLst/>
                          <a:latin typeface="宋体" panose="02010600030101010101" pitchFamily="2" charset="-122"/>
                          <a:ea typeface="宋体" panose="02010600030101010101" pitchFamily="2" charset="-122"/>
                        </a:rPr>
                        <a:t>单位</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rowSpan="3">
                  <a:txBody>
                    <a:bodyPr/>
                    <a:lstStyle/>
                    <a:p>
                      <a:pPr marL="67945" algn="ctr">
                        <a:lnSpc>
                          <a:spcPct val="100000"/>
                        </a:lnSpc>
                        <a:spcAft>
                          <a:spcPts val="0"/>
                        </a:spcAft>
                      </a:pPr>
                      <a:r>
                        <a:rPr lang="en-US" sz="1800" b="1" dirty="0" smtClean="0">
                          <a:solidFill>
                            <a:srgbClr val="FF0000"/>
                          </a:solidFill>
                          <a:effectLst/>
                          <a:latin typeface="宋体" panose="02010600030101010101" pitchFamily="2" charset="-122"/>
                          <a:ea typeface="宋体" panose="02010600030101010101" pitchFamily="2" charset="-122"/>
                        </a:rPr>
                        <a:t>2018</a:t>
                      </a:r>
                      <a:r>
                        <a:rPr lang="zh-CN" sz="1800" b="1" dirty="0" smtClean="0">
                          <a:solidFill>
                            <a:srgbClr val="FF0000"/>
                          </a:solidFill>
                          <a:effectLst/>
                          <a:latin typeface="宋体" panose="02010600030101010101" pitchFamily="2" charset="-122"/>
                          <a:ea typeface="宋体" panose="02010600030101010101" pitchFamily="2" charset="-122"/>
                        </a:rPr>
                        <a:t>年</a:t>
                      </a:r>
                      <a:endParaRPr lang="en-US" altLang="zh-CN" sz="1800" b="1" dirty="0" smtClean="0">
                        <a:solidFill>
                          <a:srgbClr val="FF0000"/>
                        </a:solidFill>
                        <a:effectLst/>
                        <a:latin typeface="宋体" panose="02010600030101010101" pitchFamily="2" charset="-122"/>
                        <a:ea typeface="宋体" panose="02010600030101010101" pitchFamily="2" charset="-122"/>
                      </a:endParaRPr>
                    </a:p>
                    <a:p>
                      <a:pPr marL="67945" algn="ctr">
                        <a:lnSpc>
                          <a:spcPct val="100000"/>
                        </a:lnSpc>
                        <a:spcAft>
                          <a:spcPts val="0"/>
                        </a:spcAft>
                      </a:pPr>
                      <a:r>
                        <a:rPr lang="en-US" sz="1800" b="1" dirty="0" smtClean="0">
                          <a:solidFill>
                            <a:srgbClr val="FF0000"/>
                          </a:solidFill>
                          <a:effectLst/>
                          <a:latin typeface="宋体" panose="02010600030101010101" pitchFamily="2" charset="-122"/>
                          <a:ea typeface="宋体" panose="02010600030101010101" pitchFamily="2" charset="-122"/>
                        </a:rPr>
                        <a:t>6</a:t>
                      </a:r>
                      <a:r>
                        <a:rPr lang="zh-CN" sz="1800" b="1" dirty="0">
                          <a:solidFill>
                            <a:srgbClr val="FF0000"/>
                          </a:solidFill>
                          <a:effectLst/>
                          <a:latin typeface="宋体" panose="02010600030101010101" pitchFamily="2" charset="-122"/>
                          <a:ea typeface="宋体" panose="02010600030101010101" pitchFamily="2" charset="-122"/>
                        </a:rPr>
                        <a:t>月</a:t>
                      </a:r>
                      <a:r>
                        <a:rPr lang="en-US" sz="1800" b="1" dirty="0">
                          <a:solidFill>
                            <a:srgbClr val="FF0000"/>
                          </a:solidFill>
                          <a:effectLst/>
                          <a:latin typeface="宋体" panose="02010600030101010101" pitchFamily="2" charset="-122"/>
                          <a:ea typeface="宋体" panose="02010600030101010101" pitchFamily="2" charset="-122"/>
                        </a:rPr>
                        <a:t>10</a:t>
                      </a:r>
                      <a:r>
                        <a:rPr lang="zh-CN" sz="1800" b="1" dirty="0" smtClean="0">
                          <a:solidFill>
                            <a:srgbClr val="FF0000"/>
                          </a:solidFill>
                          <a:effectLst/>
                          <a:latin typeface="宋体" panose="02010600030101010101" pitchFamily="2" charset="-122"/>
                          <a:ea typeface="宋体" panose="02010600030101010101" pitchFamily="2" charset="-122"/>
                        </a:rPr>
                        <a:t>日</a:t>
                      </a:r>
                      <a:endParaRPr lang="en-US" altLang="zh-CN" sz="1800" b="1" dirty="0" smtClean="0">
                        <a:solidFill>
                          <a:srgbClr val="FF0000"/>
                        </a:solidFill>
                        <a:effectLst/>
                        <a:latin typeface="宋体" panose="02010600030101010101" pitchFamily="2" charset="-122"/>
                        <a:ea typeface="宋体" panose="02010600030101010101" pitchFamily="2" charset="-122"/>
                      </a:endParaRPr>
                    </a:p>
                    <a:p>
                      <a:pPr marL="67945" algn="ctr">
                        <a:lnSpc>
                          <a:spcPct val="100000"/>
                        </a:lnSpc>
                        <a:spcAft>
                          <a:spcPts val="0"/>
                        </a:spcAft>
                      </a:pPr>
                      <a:r>
                        <a:rPr lang="zh-CN" altLang="en-US" sz="1800" b="1" dirty="0" smtClean="0">
                          <a:solidFill>
                            <a:srgbClr val="FF0000"/>
                          </a:solidFill>
                          <a:effectLst/>
                          <a:latin typeface="宋体" panose="02010600030101010101" pitchFamily="2" charset="-122"/>
                          <a:ea typeface="宋体" panose="02010600030101010101" pitchFamily="2" charset="-122"/>
                          <a:cs typeface="宋体" panose="02010600030101010101" pitchFamily="2" charset="-122"/>
                        </a:rPr>
                        <a:t>之前</a:t>
                      </a:r>
                      <a:endParaRPr lang="zh-CN" sz="1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rowSpan="3">
                  <a:txBody>
                    <a:bodyPr/>
                    <a:lstStyle/>
                    <a:p>
                      <a:pPr marL="68580" algn="ctr">
                        <a:spcBef>
                          <a:spcPts val="435"/>
                        </a:spcBef>
                        <a:spcAft>
                          <a:spcPts val="0"/>
                        </a:spcAft>
                      </a:pPr>
                      <a:r>
                        <a:rPr lang="zh-CN" sz="1400" b="1" dirty="0">
                          <a:solidFill>
                            <a:srgbClr val="FF0000"/>
                          </a:solidFill>
                          <a:effectLst/>
                          <a:latin typeface="宋体" panose="02010600030101010101" pitchFamily="2" charset="-122"/>
                          <a:ea typeface="宋体" panose="02010600030101010101" pitchFamily="2" charset="-122"/>
                        </a:rPr>
                        <a:t>网上直</a:t>
                      </a:r>
                      <a:r>
                        <a:rPr lang="zh-CN" sz="1400" b="1" dirty="0" smtClean="0">
                          <a:solidFill>
                            <a:srgbClr val="FF0000"/>
                          </a:solidFill>
                          <a:effectLst/>
                          <a:latin typeface="宋体" panose="02010600030101010101" pitchFamily="2" charset="-122"/>
                          <a:ea typeface="宋体" panose="02010600030101010101" pitchFamily="2" charset="-122"/>
                        </a:rPr>
                        <a:t>报</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altLang="en-US" sz="1400" b="1" dirty="0" smtClean="0">
                          <a:solidFill>
                            <a:srgbClr val="FF0000"/>
                          </a:solidFill>
                          <a:effectLst/>
                          <a:latin typeface="宋体" panose="02010600030101010101" pitchFamily="2" charset="-122"/>
                          <a:ea typeface="宋体" panose="02010600030101010101" pitchFamily="2" charset="-122"/>
                        </a:rPr>
                        <a:t>＋</a:t>
                      </a:r>
                      <a:r>
                        <a:rPr lang="zh-CN" sz="1400" b="1" dirty="0" smtClean="0">
                          <a:solidFill>
                            <a:srgbClr val="FF0000"/>
                          </a:solidFill>
                          <a:effectLst/>
                          <a:latin typeface="宋体" panose="02010600030101010101" pitchFamily="2" charset="-122"/>
                          <a:ea typeface="宋体" panose="02010600030101010101" pitchFamily="2" charset="-122"/>
                        </a:rPr>
                        <a:t>纸</a:t>
                      </a:r>
                      <a:r>
                        <a:rPr lang="zh-CN" sz="1400" b="1" dirty="0">
                          <a:solidFill>
                            <a:srgbClr val="FF0000"/>
                          </a:solidFill>
                          <a:effectLst/>
                          <a:latin typeface="宋体" panose="02010600030101010101" pitchFamily="2" charset="-122"/>
                          <a:ea typeface="宋体" panose="02010600030101010101" pitchFamily="2" charset="-122"/>
                        </a:rPr>
                        <a:t>质</a:t>
                      </a:r>
                      <a:r>
                        <a:rPr lang="zh-CN" sz="1400" b="1" dirty="0" smtClean="0">
                          <a:solidFill>
                            <a:srgbClr val="FF0000"/>
                          </a:solidFill>
                          <a:effectLst/>
                          <a:latin typeface="宋体" panose="02010600030101010101" pitchFamily="2" charset="-122"/>
                          <a:ea typeface="宋体" panose="02010600030101010101" pitchFamily="2" charset="-122"/>
                        </a:rPr>
                        <a:t>报表</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sz="1400" b="1" dirty="0" smtClean="0">
                          <a:solidFill>
                            <a:srgbClr val="FF0000"/>
                          </a:solidFill>
                          <a:effectLst/>
                          <a:latin typeface="宋体" panose="02010600030101010101" pitchFamily="2" charset="-122"/>
                          <a:ea typeface="宋体" panose="02010600030101010101" pitchFamily="2" charset="-122"/>
                        </a:rPr>
                        <a:t>（</a:t>
                      </a:r>
                      <a:r>
                        <a:rPr lang="zh-CN" sz="1400" b="1" dirty="0">
                          <a:solidFill>
                            <a:srgbClr val="FF0000"/>
                          </a:solidFill>
                          <a:effectLst/>
                          <a:latin typeface="宋体" panose="02010600030101010101" pitchFamily="2" charset="-122"/>
                          <a:ea typeface="宋体" panose="02010600030101010101" pitchFamily="2" charset="-122"/>
                        </a:rPr>
                        <a:t>加盖</a:t>
                      </a:r>
                      <a:r>
                        <a:rPr lang="zh-CN" sz="1400" b="1" dirty="0" smtClean="0">
                          <a:solidFill>
                            <a:srgbClr val="FF0000"/>
                          </a:solidFill>
                          <a:effectLst/>
                          <a:latin typeface="宋体" panose="02010600030101010101" pitchFamily="2" charset="-122"/>
                          <a:ea typeface="宋体" panose="02010600030101010101" pitchFamily="2" charset="-122"/>
                        </a:rPr>
                        <a:t>单位</a:t>
                      </a:r>
                      <a:endParaRPr lang="en-US" altLang="zh-CN" sz="1400" b="1" dirty="0" smtClean="0">
                        <a:solidFill>
                          <a:srgbClr val="FF0000"/>
                        </a:solidFill>
                        <a:effectLst/>
                        <a:latin typeface="宋体" panose="02010600030101010101" pitchFamily="2" charset="-122"/>
                        <a:ea typeface="宋体" panose="02010600030101010101" pitchFamily="2" charset="-122"/>
                      </a:endParaRPr>
                    </a:p>
                    <a:p>
                      <a:pPr marL="68580" algn="ctr">
                        <a:spcBef>
                          <a:spcPts val="435"/>
                        </a:spcBef>
                        <a:spcAft>
                          <a:spcPts val="0"/>
                        </a:spcAft>
                      </a:pPr>
                      <a:r>
                        <a:rPr lang="zh-CN" sz="1400" b="1" dirty="0" smtClean="0">
                          <a:solidFill>
                            <a:srgbClr val="FF0000"/>
                          </a:solidFill>
                          <a:effectLst/>
                          <a:latin typeface="宋体" panose="02010600030101010101" pitchFamily="2" charset="-122"/>
                          <a:ea typeface="宋体" panose="02010600030101010101" pitchFamily="2" charset="-122"/>
                        </a:rPr>
                        <a:t>公章</a:t>
                      </a:r>
                      <a:r>
                        <a:rPr lang="zh-CN" sz="1400" b="1" dirty="0">
                          <a:solidFill>
                            <a:srgbClr val="FF0000"/>
                          </a:solidFill>
                          <a:effectLst/>
                          <a:latin typeface="宋体" panose="02010600030101010101" pitchFamily="2" charset="-122"/>
                          <a:ea typeface="宋体" panose="02010600030101010101" pitchFamily="2" charset="-122"/>
                        </a:rPr>
                        <a:t>）</a:t>
                      </a:r>
                      <a:endParaRPr lang="zh-CN" sz="1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36000" marR="36000" marT="0" marB="0" anchor="ctr"/>
                </a:tc>
                <a:tc rowSpan="3">
                  <a:txBody>
                    <a:bodyPr/>
                    <a:lstStyle/>
                    <a:p>
                      <a:pPr marL="67945" algn="ctr">
                        <a:spcBef>
                          <a:spcPts val="435"/>
                        </a:spcBef>
                        <a:spcAft>
                          <a:spcPts val="0"/>
                        </a:spcAft>
                      </a:pPr>
                      <a:r>
                        <a:rPr lang="en-US" sz="1400" dirty="0" smtClean="0">
                          <a:effectLst/>
                          <a:latin typeface="宋体" panose="02010600030101010101" pitchFamily="2" charset="-122"/>
                          <a:ea typeface="宋体" panose="02010600030101010101" pitchFamily="2" charset="-122"/>
                        </a:rPr>
                        <a:t>2018</a:t>
                      </a:r>
                      <a:r>
                        <a:rPr lang="zh-CN" sz="1400" dirty="0" smtClean="0">
                          <a:effectLst/>
                          <a:latin typeface="宋体" panose="02010600030101010101" pitchFamily="2" charset="-122"/>
                          <a:ea typeface="宋体" panose="02010600030101010101" pitchFamily="2" charset="-122"/>
                        </a:rPr>
                        <a:t>年</a:t>
                      </a:r>
                      <a:endParaRPr lang="en-US" altLang="zh-CN" sz="1400" dirty="0" smtClean="0">
                        <a:effectLst/>
                        <a:latin typeface="宋体" panose="02010600030101010101" pitchFamily="2" charset="-122"/>
                        <a:ea typeface="宋体" panose="02010600030101010101" pitchFamily="2" charset="-122"/>
                      </a:endParaRPr>
                    </a:p>
                    <a:p>
                      <a:pPr marL="67945" algn="ctr">
                        <a:spcBef>
                          <a:spcPts val="435"/>
                        </a:spcBef>
                        <a:spcAft>
                          <a:spcPts val="0"/>
                        </a:spcAft>
                      </a:pPr>
                      <a:r>
                        <a:rPr lang="en-US" sz="1400" dirty="0" smtClean="0">
                          <a:effectLst/>
                          <a:latin typeface="宋体" panose="02010600030101010101" pitchFamily="2" charset="-122"/>
                          <a:ea typeface="宋体" panose="02010600030101010101" pitchFamily="2" charset="-122"/>
                        </a:rPr>
                        <a:t>6</a:t>
                      </a:r>
                      <a:r>
                        <a:rPr lang="zh-CN" sz="1400" dirty="0">
                          <a:effectLst/>
                          <a:latin typeface="宋体" panose="02010600030101010101" pitchFamily="2" charset="-122"/>
                          <a:ea typeface="宋体" panose="02010600030101010101" pitchFamily="2" charset="-122"/>
                        </a:rPr>
                        <a:t>月</a:t>
                      </a:r>
                      <a:r>
                        <a:rPr lang="en-US" sz="1400" dirty="0">
                          <a:effectLst/>
                          <a:latin typeface="宋体" panose="02010600030101010101" pitchFamily="2" charset="-122"/>
                          <a:ea typeface="宋体" panose="02010600030101010101" pitchFamily="2" charset="-122"/>
                        </a:rPr>
                        <a:t>15</a:t>
                      </a:r>
                      <a:r>
                        <a:rPr lang="zh-CN" sz="1400" dirty="0" smtClean="0">
                          <a:effectLst/>
                          <a:latin typeface="宋体" panose="02010600030101010101" pitchFamily="2" charset="-122"/>
                          <a:ea typeface="宋体" panose="02010600030101010101" pitchFamily="2" charset="-122"/>
                        </a:rPr>
                        <a:t>日</a:t>
                      </a:r>
                      <a:endParaRPr lang="en-US" altLang="zh-CN" sz="1400" dirty="0" smtClean="0">
                        <a:effectLst/>
                        <a:latin typeface="宋体" panose="02010600030101010101" pitchFamily="2" charset="-122"/>
                        <a:ea typeface="宋体" panose="02010600030101010101" pitchFamily="2" charset="-122"/>
                      </a:endParaRPr>
                    </a:p>
                  </a:txBody>
                  <a:tcPr marL="36000" marR="36000" marT="0" marB="0" anchor="ctr"/>
                </a:tc>
              </a:tr>
              <a:tr h="524626">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155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房地产开发经营企业期间费用构成</a:t>
                      </a:r>
                      <a:endParaRPr lang="zh-CN" altLang="zh-CN" sz="14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a:p>
                  </a:txBody>
                  <a:tcPr/>
                </a:tc>
                <a:tc vMerge="1">
                  <a:txBody>
                    <a:bodyPr/>
                    <a:lstStyle/>
                    <a:p>
                      <a:endParaRPr lang="zh-CN" altLang="en-US"/>
                    </a:p>
                  </a:txBody>
                  <a:tcPr/>
                </a:tc>
              </a:tr>
              <a:tr h="546265">
                <a:tc>
                  <a:txBody>
                    <a:bodyPr/>
                    <a:lstStyle/>
                    <a:p>
                      <a:pPr marL="0" algn="ctr">
                        <a:lnSpc>
                          <a:spcPct val="100000"/>
                        </a:lnSpc>
                        <a:spcBef>
                          <a:spcPts val="0"/>
                        </a:spcBef>
                        <a:spcAft>
                          <a:spcPts val="0"/>
                        </a:spcAft>
                      </a:pPr>
                      <a:r>
                        <a:rPr lang="zh-CN" altLang="zh-CN" sz="1400" kern="100" dirty="0" smtClean="0">
                          <a:effectLst/>
                          <a:latin typeface="宋体" panose="02010600030101010101" pitchFamily="2" charset="-122"/>
                          <a:ea typeface="宋体" panose="02010600030101010101" pitchFamily="2" charset="-122"/>
                        </a:rPr>
                        <a:t>投</a:t>
                      </a:r>
                      <a:r>
                        <a:rPr lang="en-US" altLang="zh-CN" sz="1400" kern="100" dirty="0" smtClean="0">
                          <a:effectLst/>
                          <a:latin typeface="宋体" panose="02010600030101010101" pitchFamily="2" charset="-122"/>
                          <a:ea typeface="宋体" panose="02010600030101010101" pitchFamily="2" charset="-122"/>
                        </a:rPr>
                        <a:t> 156 </a:t>
                      </a:r>
                      <a:r>
                        <a:rPr lang="zh-CN" altLang="zh-CN" sz="1400" kern="100" dirty="0" smtClean="0">
                          <a:effectLst/>
                          <a:latin typeface="宋体" panose="02010600030101010101" pitchFamily="2" charset="-122"/>
                          <a:ea typeface="宋体" panose="02010600030101010101" pitchFamily="2" charset="-122"/>
                        </a:rPr>
                        <a:t>表</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a:txBody>
                    <a:bodyPr/>
                    <a:lstStyle/>
                    <a:p>
                      <a:pPr>
                        <a:spcAft>
                          <a:spcPts val="0"/>
                        </a:spcAft>
                      </a:pP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房地产开发经营</a:t>
                      </a: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企业利润</a:t>
                      </a:r>
                      <a:r>
                        <a:rPr lang="zh-CN" altLang="en-US" sz="1400" kern="100" dirty="0" smtClean="0">
                          <a:effectLst/>
                          <a:latin typeface="宋体" panose="02010600030101010101" pitchFamily="2" charset="-122"/>
                          <a:ea typeface="宋体" panose="02010600030101010101" pitchFamily="2" charset="-122"/>
                          <a:cs typeface="Times New Roman" panose="02020603050405020304" pitchFamily="18" charset="0"/>
                        </a:rPr>
                        <a:t>表</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6000" marR="36000" marT="0" marB="0" anchor="ctr"/>
                </a:tc>
                <a:tc vMerge="1">
                  <a:txBody>
                    <a:bodyPr/>
                    <a:lstStyle/>
                    <a:p>
                      <a:endParaRPr lang="zh-CN" altLang="en-US"/>
                    </a:p>
                  </a:txBody>
                  <a:tcPr/>
                </a:tc>
                <a:tc vMerge="1">
                  <a:txBody>
                    <a:bodyPr/>
                    <a:lstStyle/>
                    <a:p>
                      <a:endParaRPr lang="zh-CN" altLang="en-US" dirty="0"/>
                    </a:p>
                  </a:txBody>
                  <a:tcPr marL="36000" marR="36000" marT="0" marB="0" anchor="ct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2616252" y="2565072"/>
            <a:ext cx="4081431" cy="1028699"/>
          </a:xfrm>
        </p:spPr>
        <p:txBody>
          <a:bodyPr>
            <a:normAutofit/>
          </a:bodyPr>
          <a:lstStyle/>
          <a:p>
            <a:pPr defTabSz="914400"/>
            <a:r>
              <a:rPr lang="en-US" altLang="zh-CN" sz="6000" b="0" dirty="0" smtClean="0">
                <a:solidFill>
                  <a:srgbClr val="CCFFFF"/>
                </a:solidFill>
                <a:latin typeface="华文行楷" pitchFamily="2" charset="-122"/>
                <a:ea typeface="华文行楷" pitchFamily="2" charset="-122"/>
                <a:cs typeface="+mn-cs"/>
              </a:rPr>
              <a:t>5.</a:t>
            </a:r>
            <a:r>
              <a:rPr lang="zh-CN" altLang="en-US" sz="6000" b="0" dirty="0" smtClean="0">
                <a:solidFill>
                  <a:srgbClr val="CCFFFF"/>
                </a:solidFill>
                <a:latin typeface="华文行楷" pitchFamily="2" charset="-122"/>
                <a:ea typeface="华文行楷" pitchFamily="2" charset="-122"/>
                <a:cs typeface="+mn-cs"/>
              </a:rPr>
              <a:t> 填报原则</a:t>
            </a:r>
            <a:endParaRPr lang="zh-CN" altLang="en-US" sz="6000" b="0" dirty="0">
              <a:solidFill>
                <a:srgbClr val="CCFFFF"/>
              </a:solidFill>
              <a:latin typeface="华文行楷" pitchFamily="2" charset="-122"/>
              <a:ea typeface="华文行楷" pitchFamily="2" charset="-122"/>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2905905" y="1025160"/>
            <a:ext cx="5739332" cy="2308324"/>
          </a:xfrm>
          <a:prstGeom prst="rect">
            <a:avLst/>
          </a:prstGeom>
        </p:spPr>
        <p:txBody>
          <a:bodyPr wrap="square">
            <a:spAutoFit/>
          </a:bodyPr>
          <a:lstStyle/>
          <a:p>
            <a:pPr indent="612000" algn="just">
              <a:spcBef>
                <a:spcPct val="0"/>
              </a:spcBef>
              <a:buNone/>
            </a:pPr>
            <a:r>
              <a:rPr lang="zh-CN" altLang="en-US" sz="2400" kern="100" dirty="0">
                <a:solidFill>
                  <a:schemeClr val="bg1"/>
                </a:solidFill>
                <a:latin typeface="黑体" panose="02010609060101010101" pitchFamily="49" charset="-122"/>
                <a:ea typeface="黑体" panose="02010609060101010101" pitchFamily="49" charset="-122"/>
                <a:cs typeface="Times New Roman"/>
              </a:rPr>
              <a:t>对于每一笔支出，都要按照各被调查单位会计核算中实际使用的费用划分</a:t>
            </a: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方法填报，且</a:t>
            </a:r>
            <a:r>
              <a:rPr lang="zh-CN" altLang="en-US" sz="2400" kern="100" dirty="0">
                <a:solidFill>
                  <a:schemeClr val="bg1"/>
                </a:solidFill>
                <a:latin typeface="黑体" panose="02010609060101010101" pitchFamily="49" charset="-122"/>
                <a:ea typeface="黑体" panose="02010609060101010101" pitchFamily="49" charset="-122"/>
                <a:cs typeface="Times New Roman"/>
              </a:rPr>
              <a:t>仅填报一次</a:t>
            </a: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a:t>
            </a:r>
            <a:endParaRPr lang="en-US" altLang="zh-CN" sz="2400" kern="100" dirty="0" smtClean="0">
              <a:solidFill>
                <a:schemeClr val="bg1"/>
              </a:solidFill>
              <a:latin typeface="黑体" panose="02010609060101010101" pitchFamily="49" charset="-122"/>
              <a:ea typeface="黑体" panose="02010609060101010101" pitchFamily="49" charset="-122"/>
              <a:cs typeface="Times New Roman"/>
            </a:endParaRPr>
          </a:p>
          <a:p>
            <a:pPr indent="612000" algn="just">
              <a:spcBef>
                <a:spcPct val="0"/>
              </a:spcBef>
              <a:buNone/>
            </a:pP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“不重”表示</a:t>
            </a:r>
            <a:r>
              <a:rPr lang="zh-CN" altLang="en-US" sz="2400" kern="100" dirty="0">
                <a:solidFill>
                  <a:schemeClr val="bg1"/>
                </a:solidFill>
                <a:latin typeface="黑体" panose="02010609060101010101" pitchFamily="49" charset="-122"/>
                <a:ea typeface="黑体" panose="02010609060101010101" pitchFamily="49" charset="-122"/>
                <a:cs typeface="Times New Roman"/>
              </a:rPr>
              <a:t>不在两个及以上地方填报同一笔费用</a:t>
            </a: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。“不漏”表示</a:t>
            </a:r>
            <a:r>
              <a:rPr lang="zh-CN" altLang="en-US" sz="2400" kern="100" dirty="0">
                <a:solidFill>
                  <a:schemeClr val="bg1"/>
                </a:solidFill>
                <a:latin typeface="黑体" panose="02010609060101010101" pitchFamily="49" charset="-122"/>
                <a:ea typeface="黑体" panose="02010609060101010101" pitchFamily="49" charset="-122"/>
                <a:cs typeface="Times New Roman"/>
              </a:rPr>
              <a:t>该笔费用要找到一个地方填报。</a:t>
            </a:r>
          </a:p>
        </p:txBody>
      </p:sp>
      <p:sp>
        <p:nvSpPr>
          <p:cNvPr id="9" name="六边形 4"/>
          <p:cNvSpPr>
            <a:spLocks noChangeArrowheads="1"/>
          </p:cNvSpPr>
          <p:nvPr/>
        </p:nvSpPr>
        <p:spPr bwMode="auto">
          <a:xfrm>
            <a:off x="547721" y="3845753"/>
            <a:ext cx="1980000" cy="1800000"/>
          </a:xfrm>
          <a:prstGeom prst="hexagon">
            <a:avLst>
              <a:gd name="adj" fmla="val 24991"/>
              <a:gd name="vf" fmla="val 115470"/>
            </a:avLst>
          </a:prstGeom>
          <a:blipFill>
            <a:blip r:embed="rId2" cstate="print"/>
            <a:tile tx="0" ty="0" sx="100000" sy="100000" flip="none" algn="tl"/>
          </a:blipFill>
          <a:ln>
            <a:noFill/>
          </a:ln>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dirty="0" smtClean="0">
                <a:solidFill>
                  <a:srgbClr val="FF0000"/>
                </a:solidFill>
                <a:latin typeface="华文行楷" pitchFamily="2" charset="-122"/>
                <a:ea typeface="华文行楷" pitchFamily="2" charset="-122"/>
                <a:sym typeface="宋体" pitchFamily="2" charset="-122"/>
              </a:rPr>
              <a:t>结构</a:t>
            </a:r>
            <a:endParaRPr lang="en-US" altLang="zh-CN" sz="3600" dirty="0" smtClean="0">
              <a:solidFill>
                <a:srgbClr val="FF0000"/>
              </a:solidFill>
              <a:latin typeface="华文行楷" pitchFamily="2" charset="-122"/>
              <a:ea typeface="华文行楷" pitchFamily="2" charset="-122"/>
              <a:sym typeface="宋体" pitchFamily="2" charset="-122"/>
            </a:endParaRPr>
          </a:p>
          <a:p>
            <a:pPr algn="ctr" eaLnBrk="1" fontAlgn="base" hangingPunct="1">
              <a:spcBef>
                <a:spcPct val="0"/>
              </a:spcBef>
              <a:spcAft>
                <a:spcPct val="0"/>
              </a:spcAft>
              <a:buFont typeface="Arial" pitchFamily="34" charset="0"/>
              <a:buNone/>
            </a:pPr>
            <a:r>
              <a:rPr lang="zh-CN" altLang="en-US" sz="3600" dirty="0" smtClean="0">
                <a:solidFill>
                  <a:srgbClr val="FF0000"/>
                </a:solidFill>
                <a:latin typeface="华文行楷" pitchFamily="2" charset="-122"/>
                <a:ea typeface="华文行楷" pitchFamily="2" charset="-122"/>
                <a:sym typeface="宋体" pitchFamily="2" charset="-122"/>
              </a:rPr>
              <a:t>分解</a:t>
            </a:r>
            <a:endParaRPr lang="zh-CN" altLang="en-US" sz="3600" dirty="0">
              <a:solidFill>
                <a:srgbClr val="FF0000"/>
              </a:solidFill>
              <a:latin typeface="华文行楷" pitchFamily="2" charset="-122"/>
              <a:ea typeface="华文行楷" pitchFamily="2" charset="-122"/>
              <a:sym typeface="宋体" pitchFamily="2" charset="-122"/>
            </a:endParaRPr>
          </a:p>
        </p:txBody>
      </p:sp>
      <p:sp>
        <p:nvSpPr>
          <p:cNvPr id="10" name="矩形 9"/>
          <p:cNvSpPr/>
          <p:nvPr/>
        </p:nvSpPr>
        <p:spPr>
          <a:xfrm>
            <a:off x="2886099" y="3933450"/>
            <a:ext cx="5759138" cy="1569660"/>
          </a:xfrm>
          <a:prstGeom prst="rect">
            <a:avLst/>
          </a:prstGeom>
        </p:spPr>
        <p:txBody>
          <a:bodyPr wrap="square">
            <a:spAutoFit/>
          </a:bodyPr>
          <a:lstStyle/>
          <a:p>
            <a:pPr indent="612000" algn="just" defTabSz="457130">
              <a:defRPr sz="1800">
                <a:solidFill>
                  <a:srgbClr val="000000"/>
                </a:solidFill>
                <a:uFillTx/>
              </a:defRPr>
            </a:pP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投入产出调查表针对各行业的特点设置了非常详细的成本、费用指标。与普查等关注“总量”的</a:t>
            </a:r>
            <a:r>
              <a:rPr lang="zh-CN" altLang="en-US" sz="2400" kern="100" dirty="0">
                <a:solidFill>
                  <a:schemeClr val="bg1"/>
                </a:solidFill>
                <a:latin typeface="黑体" panose="02010609060101010101" pitchFamily="49" charset="-122"/>
                <a:ea typeface="黑体" panose="02010609060101010101" pitchFamily="49" charset="-122"/>
                <a:cs typeface="Times New Roman"/>
              </a:rPr>
              <a:t>调查不太一样</a:t>
            </a: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，投入产出调查主要关注</a:t>
            </a:r>
            <a:r>
              <a:rPr lang="zh-CN" altLang="en-US" sz="2400" kern="100" dirty="0">
                <a:solidFill>
                  <a:schemeClr val="bg1"/>
                </a:solidFill>
                <a:latin typeface="黑体" panose="02010609060101010101" pitchFamily="49" charset="-122"/>
                <a:ea typeface="黑体" panose="02010609060101010101" pitchFamily="49" charset="-122"/>
                <a:cs typeface="Times New Roman"/>
              </a:rPr>
              <a:t>的</a:t>
            </a:r>
            <a:r>
              <a:rPr lang="zh-CN" altLang="en-US" sz="2400" kern="100" dirty="0" smtClean="0">
                <a:solidFill>
                  <a:schemeClr val="bg1"/>
                </a:solidFill>
                <a:latin typeface="黑体" panose="02010609060101010101" pitchFamily="49" charset="-122"/>
                <a:ea typeface="黑体" panose="02010609060101010101" pitchFamily="49" charset="-122"/>
                <a:cs typeface="Times New Roman"/>
              </a:rPr>
              <a:t>是“结构”。</a:t>
            </a:r>
            <a:endParaRPr lang="zh-CN" altLang="en-US" sz="2400" kern="100" dirty="0">
              <a:solidFill>
                <a:schemeClr val="bg1"/>
              </a:solidFill>
              <a:latin typeface="黑体" panose="02010609060101010101" pitchFamily="49" charset="-122"/>
              <a:ea typeface="黑体" panose="02010609060101010101" pitchFamily="49" charset="-122"/>
              <a:cs typeface="Times New Roman"/>
            </a:endParaRPr>
          </a:p>
        </p:txBody>
      </p:sp>
      <p:sp>
        <p:nvSpPr>
          <p:cNvPr id="12" name="六边形 4"/>
          <p:cNvSpPr>
            <a:spLocks noChangeArrowheads="1"/>
          </p:cNvSpPr>
          <p:nvPr/>
        </p:nvSpPr>
        <p:spPr bwMode="auto">
          <a:xfrm>
            <a:off x="533867" y="1278704"/>
            <a:ext cx="1980000" cy="1800000"/>
          </a:xfrm>
          <a:prstGeom prst="hexagon">
            <a:avLst>
              <a:gd name="adj" fmla="val 24991"/>
              <a:gd name="vf" fmla="val 115470"/>
            </a:avLst>
          </a:prstGeom>
          <a:blipFill>
            <a:blip r:embed="rId3" cstate="print"/>
            <a:tile tx="0" ty="0" sx="100000" sy="100000" flip="none" algn="tl"/>
          </a:blipFill>
          <a:ln>
            <a:noFill/>
          </a:ln>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dirty="0" smtClean="0">
                <a:solidFill>
                  <a:schemeClr val="accent1"/>
                </a:solidFill>
                <a:latin typeface="华文行楷" pitchFamily="2" charset="-122"/>
                <a:ea typeface="华文行楷" pitchFamily="2" charset="-122"/>
                <a:sym typeface="宋体" pitchFamily="2" charset="-122"/>
              </a:rPr>
              <a:t>不重</a:t>
            </a:r>
            <a:endParaRPr lang="en-US" altLang="zh-CN" sz="3600" dirty="0" smtClean="0">
              <a:solidFill>
                <a:schemeClr val="accent1"/>
              </a:solidFill>
              <a:latin typeface="华文行楷" pitchFamily="2" charset="-122"/>
              <a:ea typeface="华文行楷" pitchFamily="2" charset="-122"/>
              <a:sym typeface="宋体" pitchFamily="2" charset="-122"/>
            </a:endParaRPr>
          </a:p>
          <a:p>
            <a:pPr algn="ctr" eaLnBrk="1" fontAlgn="base" hangingPunct="1">
              <a:spcBef>
                <a:spcPct val="0"/>
              </a:spcBef>
              <a:spcAft>
                <a:spcPct val="0"/>
              </a:spcAft>
              <a:buFont typeface="Arial" pitchFamily="34" charset="0"/>
              <a:buNone/>
            </a:pPr>
            <a:r>
              <a:rPr lang="zh-CN" altLang="en-US" sz="3600" dirty="0" smtClean="0">
                <a:solidFill>
                  <a:schemeClr val="accent1"/>
                </a:solidFill>
                <a:latin typeface="华文行楷" pitchFamily="2" charset="-122"/>
                <a:ea typeface="华文行楷" pitchFamily="2" charset="-122"/>
                <a:sym typeface="宋体" pitchFamily="2" charset="-122"/>
              </a:rPr>
              <a:t>不漏</a:t>
            </a:r>
            <a:endParaRPr lang="zh-CN" altLang="en-US" sz="3600" dirty="0">
              <a:solidFill>
                <a:schemeClr val="accent1"/>
              </a:solidFill>
              <a:latin typeface="华文行楷" pitchFamily="2" charset="-122"/>
              <a:ea typeface="华文行楷" pitchFamily="2" charset="-122"/>
              <a:sym typeface="宋体" pitchFamily="2" charset="-122"/>
            </a:endParaRPr>
          </a:p>
        </p:txBody>
      </p:sp>
    </p:spTree>
    <p:extLst>
      <p:ext uri="{BB962C8B-B14F-4D97-AF65-F5344CB8AC3E}">
        <p14:creationId xmlns:p14="http://schemas.microsoft.com/office/powerpoint/2010/main" xmlns="" val="367609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nvPr>
        </p:nvSpPr>
        <p:spPr>
          <a:xfrm>
            <a:off x="389231" y="1850581"/>
            <a:ext cx="4800286" cy="738240"/>
          </a:xfrm>
        </p:spPr>
        <p:txBody>
          <a:bodyPr>
            <a:noAutofit/>
          </a:bodyPr>
          <a:lstStyle/>
          <a:p>
            <a:r>
              <a:rPr lang="zh-CN" altLang="en-US" sz="5400" b="0" dirty="0" smtClean="0">
                <a:solidFill>
                  <a:srgbClr val="FF6600"/>
                </a:solidFill>
                <a:latin typeface="华文新魏" pitchFamily="2" charset="-122"/>
                <a:ea typeface="华文新魏" pitchFamily="2" charset="-122"/>
              </a:rPr>
              <a:t>调查表式</a:t>
            </a:r>
            <a:r>
              <a:rPr lang="en-US" altLang="zh-CN" sz="5400" b="0" dirty="0" smtClean="0">
                <a:solidFill>
                  <a:srgbClr val="FF6600"/>
                </a:solidFill>
                <a:latin typeface="华文新魏" pitchFamily="2" charset="-122"/>
                <a:ea typeface="华文新魏" pitchFamily="2" charset="-122"/>
              </a:rPr>
              <a:t/>
            </a:r>
            <a:br>
              <a:rPr lang="en-US" altLang="zh-CN" sz="5400" b="0" dirty="0" smtClean="0">
                <a:solidFill>
                  <a:srgbClr val="FF6600"/>
                </a:solidFill>
                <a:latin typeface="华文新魏" pitchFamily="2" charset="-122"/>
                <a:ea typeface="华文新魏" pitchFamily="2" charset="-122"/>
              </a:rPr>
            </a:br>
            <a:r>
              <a:rPr lang="zh-CN" altLang="en-US" sz="5400" b="0" dirty="0" smtClean="0">
                <a:solidFill>
                  <a:srgbClr val="FF6600"/>
                </a:solidFill>
                <a:latin typeface="华文新魏" pitchFamily="2" charset="-122"/>
                <a:ea typeface="华文新魏" pitchFamily="2" charset="-122"/>
              </a:rPr>
              <a:t>及填报说明</a:t>
            </a:r>
            <a:endParaRPr lang="zh-CN" altLang="en-US" sz="5400" b="0" dirty="0">
              <a:solidFill>
                <a:srgbClr val="FF6600"/>
              </a:solidFill>
              <a:latin typeface="华文新魏" pitchFamily="2" charset="-122"/>
              <a:ea typeface="华文新魏" pitchFamily="2" charset="-122"/>
            </a:endParaRPr>
          </a:p>
        </p:txBody>
      </p:sp>
      <p:sp>
        <p:nvSpPr>
          <p:cNvPr id="6" name="文本占位符 5"/>
          <p:cNvSpPr>
            <a:spLocks noGrp="1"/>
          </p:cNvSpPr>
          <p:nvPr>
            <p:ph type="body" idx="1"/>
          </p:nvPr>
        </p:nvSpPr>
        <p:spPr>
          <a:xfrm>
            <a:off x="502445" y="3733402"/>
            <a:ext cx="4485192" cy="1479865"/>
          </a:xfrm>
        </p:spPr>
        <p:txBody>
          <a:bodyPr>
            <a:noAutofit/>
          </a:bodyPr>
          <a:lstStyle/>
          <a:p>
            <a:pPr lvl="0"/>
            <a:r>
              <a:rPr lang="en-US" altLang="zh-CN" sz="3600" dirty="0" smtClean="0">
                <a:solidFill>
                  <a:srgbClr val="CCFFFF"/>
                </a:solidFill>
                <a:latin typeface="华文行楷" pitchFamily="2" charset="-122"/>
                <a:ea typeface="华文行楷" pitchFamily="2" charset="-122"/>
              </a:rPr>
              <a:t>1</a:t>
            </a:r>
            <a:r>
              <a:rPr lang="zh-CN" altLang="en-US" sz="3600" dirty="0" smtClean="0">
                <a:solidFill>
                  <a:srgbClr val="CCFFFF"/>
                </a:solidFill>
                <a:latin typeface="华文行楷" pitchFamily="2" charset="-122"/>
                <a:ea typeface="华文行楷" pitchFamily="2" charset="-122"/>
              </a:rPr>
              <a:t> 、基本情况表</a:t>
            </a:r>
            <a:endParaRPr lang="zh-CN" altLang="en-US" sz="3600" dirty="0">
              <a:solidFill>
                <a:srgbClr val="CCFFFF"/>
              </a:solidFill>
              <a:latin typeface="华文行楷" pitchFamily="2" charset="-122"/>
              <a:ea typeface="华文行楷" pitchFamily="2" charset="-122"/>
            </a:endParaRPr>
          </a:p>
          <a:p>
            <a:pPr lvl="0"/>
            <a:r>
              <a:rPr lang="en-US" altLang="zh-CN" sz="3600" dirty="0" smtClean="0">
                <a:solidFill>
                  <a:srgbClr val="CCFFFF"/>
                </a:solidFill>
                <a:latin typeface="华文行楷" pitchFamily="2" charset="-122"/>
                <a:ea typeface="华文行楷" pitchFamily="2" charset="-122"/>
              </a:rPr>
              <a:t>2</a:t>
            </a:r>
            <a:r>
              <a:rPr lang="zh-CN" altLang="en-US" sz="3600" dirty="0" smtClean="0">
                <a:solidFill>
                  <a:srgbClr val="CCFFFF"/>
                </a:solidFill>
                <a:latin typeface="华文行楷" pitchFamily="2" charset="-122"/>
                <a:ea typeface="华文行楷" pitchFamily="2" charset="-122"/>
              </a:rPr>
              <a:t>、重点调查表</a:t>
            </a:r>
            <a:endParaRPr lang="en-US" altLang="zh-CN" sz="3600" dirty="0" smtClean="0">
              <a:solidFill>
                <a:srgbClr val="CCFFFF"/>
              </a:solidFill>
              <a:latin typeface="华文行楷" pitchFamily="2" charset="-122"/>
              <a:ea typeface="华文行楷" pitchFamily="2" charset="-122"/>
            </a:endParaRPr>
          </a:p>
        </p:txBody>
      </p:sp>
      <p:sp>
        <p:nvSpPr>
          <p:cNvPr id="8" name="文本框 7">
            <a:extLst>
              <a:ext uri="{FF2B5EF4-FFF2-40B4-BE49-F238E27FC236}">
                <a16:creationId xmlns:a16="http://schemas.microsoft.com/office/drawing/2014/main" xmlns="" id="{22EF1B0E-0F23-4A40-96C5-FECBF81F5141}"/>
              </a:ext>
            </a:extLst>
          </p:cNvPr>
          <p:cNvSpPr txBox="1"/>
          <p:nvPr/>
        </p:nvSpPr>
        <p:spPr>
          <a:xfrm>
            <a:off x="6067535" y="2532906"/>
            <a:ext cx="1459092" cy="1359932"/>
          </a:xfrm>
          <a:prstGeom prst="rect">
            <a:avLst/>
          </a:prstGeom>
          <a:noFill/>
        </p:spPr>
        <p:txBody>
          <a:bodyPr wrap="none" rtlCol="0">
            <a:prstTxWarp prst="textPlain">
              <a:avLst/>
            </a:prstTxWarp>
            <a:spAutoFit/>
          </a:bodyPr>
          <a:lstStyle/>
          <a:p>
            <a:r>
              <a:rPr lang="en-US" altLang="zh-CN" dirty="0">
                <a:solidFill>
                  <a:srgbClr val="FFFF00"/>
                </a:solidFill>
                <a:latin typeface="Impact" panose="020B0806030902050204" pitchFamily="34" charset="0"/>
              </a:rPr>
              <a:t>02</a:t>
            </a:r>
            <a:endParaRPr lang="zh-CN" altLang="en-US" dirty="0">
              <a:solidFill>
                <a:srgbClr val="FFFF00"/>
              </a:solidFill>
              <a:latin typeface="Impact" panose="020B0806030902050204" pitchFamily="34" charset="0"/>
            </a:endParaRPr>
          </a:p>
        </p:txBody>
      </p:sp>
    </p:spTree>
    <p:extLst>
      <p:ext uri="{BB962C8B-B14F-4D97-AF65-F5344CB8AC3E}">
        <p14:creationId xmlns:p14="http://schemas.microsoft.com/office/powerpoint/2010/main" xmlns="" val="423261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nvPr>
        </p:nvSpPr>
        <p:spPr>
          <a:xfrm>
            <a:off x="2802576" y="320634"/>
            <a:ext cx="3202657" cy="656792"/>
          </a:xfrm>
        </p:spPr>
        <p:txBody>
          <a:bodyPr>
            <a:noAutofit/>
          </a:bodyPr>
          <a:lstStyle/>
          <a:p>
            <a:pPr algn="ctr"/>
            <a:r>
              <a:rPr lang="zh-CN" altLang="en-US" sz="5400" b="0" dirty="0" smtClean="0">
                <a:solidFill>
                  <a:srgbClr val="FF6600"/>
                </a:solidFill>
                <a:latin typeface="华文新魏" pitchFamily="2" charset="-122"/>
                <a:ea typeface="华文新魏" pitchFamily="2" charset="-122"/>
              </a:rPr>
              <a:t>资料核对</a:t>
            </a:r>
            <a:endParaRPr lang="zh-CN" altLang="en-US" sz="5400" b="0" dirty="0">
              <a:solidFill>
                <a:srgbClr val="FF6600"/>
              </a:solidFill>
              <a:latin typeface="华文新魏" pitchFamily="2" charset="-122"/>
              <a:ea typeface="华文新魏" pitchFamily="2" charset="-122"/>
            </a:endParaRPr>
          </a:p>
        </p:txBody>
      </p:sp>
      <p:pic>
        <p:nvPicPr>
          <p:cNvPr id="10" name="图片 9" descr="webwxgetmsgimg1.jpg"/>
          <p:cNvPicPr>
            <a:picLocks noChangeAspect="1"/>
          </p:cNvPicPr>
          <p:nvPr/>
        </p:nvPicPr>
        <p:blipFill>
          <a:blip r:embed="rId2" cstate="print">
            <a:lum bright="10000" contrast="10000"/>
          </a:blip>
          <a:stretch>
            <a:fillRect/>
          </a:stretch>
        </p:blipFill>
        <p:spPr>
          <a:xfrm>
            <a:off x="0" y="1211283"/>
            <a:ext cx="3086100" cy="4114800"/>
          </a:xfrm>
          <a:prstGeom prst="rect">
            <a:avLst/>
          </a:prstGeom>
        </p:spPr>
      </p:pic>
      <p:pic>
        <p:nvPicPr>
          <p:cNvPr id="11" name="图片 10" descr="webwxgetmsgimg2.jpg"/>
          <p:cNvPicPr>
            <a:picLocks noChangeAspect="1"/>
          </p:cNvPicPr>
          <p:nvPr/>
        </p:nvPicPr>
        <p:blipFill>
          <a:blip r:embed="rId3" cstate="print">
            <a:lum bright="10000" contrast="10000"/>
          </a:blip>
          <a:stretch>
            <a:fillRect/>
          </a:stretch>
        </p:blipFill>
        <p:spPr>
          <a:xfrm>
            <a:off x="3029025" y="1658167"/>
            <a:ext cx="3086100" cy="4114800"/>
          </a:xfrm>
          <a:prstGeom prst="rect">
            <a:avLst/>
          </a:prstGeom>
        </p:spPr>
      </p:pic>
      <p:pic>
        <p:nvPicPr>
          <p:cNvPr id="12" name="图片 11" descr="webwxgetmsgimg3.jpg"/>
          <p:cNvPicPr>
            <a:picLocks noChangeAspect="1"/>
          </p:cNvPicPr>
          <p:nvPr/>
        </p:nvPicPr>
        <p:blipFill>
          <a:blip r:embed="rId4" cstate="print">
            <a:lum bright="10000" contrast="10000"/>
          </a:blip>
          <a:stretch>
            <a:fillRect/>
          </a:stretch>
        </p:blipFill>
        <p:spPr>
          <a:xfrm>
            <a:off x="6057900" y="2137559"/>
            <a:ext cx="3086100" cy="4114800"/>
          </a:xfrm>
          <a:prstGeom prst="rect">
            <a:avLst/>
          </a:prstGeom>
        </p:spPr>
      </p:pic>
    </p:spTree>
    <p:extLst>
      <p:ext uri="{BB962C8B-B14F-4D97-AF65-F5344CB8AC3E}">
        <p14:creationId xmlns:p14="http://schemas.microsoft.com/office/powerpoint/2010/main" xmlns="" val="23715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2141240" y="2617120"/>
            <a:ext cx="5150210" cy="1016728"/>
          </a:xfrm>
        </p:spPr>
        <p:txBody>
          <a:bodyPr>
            <a:noAutofit/>
          </a:bodyPr>
          <a:lstStyle/>
          <a:p>
            <a:pPr lvl="0"/>
            <a:r>
              <a:rPr lang="en-US" altLang="zh-CN" sz="5400" dirty="0" smtClean="0">
                <a:solidFill>
                  <a:srgbClr val="CCFFFF"/>
                </a:solidFill>
                <a:latin typeface="华文行楷" pitchFamily="2" charset="-122"/>
                <a:ea typeface="华文行楷" pitchFamily="2" charset="-122"/>
              </a:rPr>
              <a:t>1</a:t>
            </a:r>
            <a:r>
              <a:rPr lang="zh-CN" altLang="en-US" sz="5400" dirty="0" smtClean="0">
                <a:solidFill>
                  <a:srgbClr val="CCFFFF"/>
                </a:solidFill>
                <a:latin typeface="华文行楷" pitchFamily="2" charset="-122"/>
                <a:ea typeface="华文行楷" pitchFamily="2" charset="-122"/>
              </a:rPr>
              <a:t> 、基本情况表</a:t>
            </a:r>
            <a:endParaRPr lang="zh-CN" altLang="en-US" sz="5400" dirty="0">
              <a:solidFill>
                <a:srgbClr val="CCFFFF"/>
              </a:solidFill>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5"/>
          <p:cNvSpPr txBox="1">
            <a:spLocks/>
          </p:cNvSpPr>
          <p:nvPr/>
        </p:nvSpPr>
        <p:spPr>
          <a:xfrm>
            <a:off x="383690" y="380010"/>
            <a:ext cx="8392175" cy="653143"/>
          </a:xfrm>
          <a:prstGeom prst="rect">
            <a:avLst/>
          </a:prstGeom>
        </p:spPr>
        <p:txBody>
          <a:bodyPr>
            <a:noAutofit/>
          </a:bodyPr>
          <a:lstStyle/>
          <a:p>
            <a:pPr marL="228589" lvl="0" indent="-228589" algn="ctr" defTabSz="914354">
              <a:lnSpc>
                <a:spcPct val="90000"/>
              </a:lnSpc>
              <a:spcBef>
                <a:spcPts val="1000"/>
              </a:spcBef>
            </a:pPr>
            <a:r>
              <a:rPr lang="zh-CN" altLang="en-US" sz="3600" dirty="0" smtClean="0">
                <a:solidFill>
                  <a:srgbClr val="FFFF00"/>
                </a:solidFill>
                <a:latin typeface="楷体" pitchFamily="49" charset="-122"/>
                <a:ea typeface="楷体" pitchFamily="49" charset="-122"/>
              </a:rPr>
              <a:t>投</a:t>
            </a:r>
            <a:r>
              <a:rPr lang="en-US" altLang="zh-CN" sz="3600" dirty="0" smtClean="0">
                <a:solidFill>
                  <a:srgbClr val="FFFF00"/>
                </a:solidFill>
                <a:latin typeface="楷体" pitchFamily="49" charset="-122"/>
                <a:ea typeface="楷体" pitchFamily="49" charset="-122"/>
              </a:rPr>
              <a:t>101</a:t>
            </a:r>
            <a:r>
              <a:rPr lang="zh-CN" altLang="en-US" sz="3600" dirty="0" smtClean="0">
                <a:solidFill>
                  <a:srgbClr val="FFFF00"/>
                </a:solidFill>
                <a:latin typeface="楷体" pitchFamily="49" charset="-122"/>
                <a:ea typeface="楷体" pitchFamily="49" charset="-122"/>
              </a:rPr>
              <a:t>表  调查表式</a:t>
            </a:r>
            <a:endParaRPr kumimoji="0" lang="en-US" altLang="zh-CN" sz="3600" b="0" i="0" u="none" strike="noStrike" kern="1200" cap="none" spc="0" normalizeH="0" baseline="0" noProof="0" dirty="0" smtClean="0">
              <a:ln>
                <a:noFill/>
              </a:ln>
              <a:solidFill>
                <a:srgbClr val="CCFFFF"/>
              </a:solidFill>
              <a:effectLst/>
              <a:uLnTx/>
              <a:uFillTx/>
              <a:latin typeface="华文行楷" pitchFamily="2" charset="-122"/>
              <a:ea typeface="华文行楷" pitchFamily="2" charset="-122"/>
              <a:cs typeface="+mn-cs"/>
            </a:endParaRPr>
          </a:p>
        </p:txBody>
      </p:sp>
      <p:pic>
        <p:nvPicPr>
          <p:cNvPr id="5" name="图片 4" descr="QQ图片20180425163216.png"/>
          <p:cNvPicPr>
            <a:picLocks noChangeAspect="1"/>
          </p:cNvPicPr>
          <p:nvPr/>
        </p:nvPicPr>
        <p:blipFill>
          <a:blip r:embed="rId3" cstate="print"/>
          <a:stretch>
            <a:fillRect/>
          </a:stretch>
        </p:blipFill>
        <p:spPr>
          <a:xfrm>
            <a:off x="435117" y="1163780"/>
            <a:ext cx="8266094" cy="5474525"/>
          </a:xfrm>
          <a:prstGeom prst="rect">
            <a:avLst/>
          </a:prstGeom>
        </p:spPr>
      </p:pic>
    </p:spTree>
    <p:extLst>
      <p:ext uri="{BB962C8B-B14F-4D97-AF65-F5344CB8AC3E}">
        <p14:creationId xmlns:p14="http://schemas.microsoft.com/office/powerpoint/2010/main" xmlns="" val="3470117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FE65FD-F37A-4C60-863F-C018A0AED0D8}"/>
              </a:ext>
            </a:extLst>
          </p:cNvPr>
          <p:cNvSpPr>
            <a:spLocks noGrp="1"/>
          </p:cNvSpPr>
          <p:nvPr>
            <p:ph type="title"/>
          </p:nvPr>
        </p:nvSpPr>
        <p:spPr/>
        <p:txBody>
          <a:bodyPr>
            <a:normAutofit/>
          </a:bodyPr>
          <a:lstStyle/>
          <a:p>
            <a:pPr algn="ctr"/>
            <a:r>
              <a:rPr lang="zh-CN" altLang="en-US" sz="3200" dirty="0">
                <a:solidFill>
                  <a:srgbClr val="FFFF00"/>
                </a:solidFill>
                <a:latin typeface="楷体" pitchFamily="49" charset="-122"/>
                <a:ea typeface="楷体" pitchFamily="49" charset="-122"/>
              </a:rPr>
              <a:t>投</a:t>
            </a:r>
            <a:r>
              <a:rPr lang="en-US" altLang="zh-CN" sz="3200" dirty="0">
                <a:solidFill>
                  <a:srgbClr val="FFFF00"/>
                </a:solidFill>
                <a:latin typeface="楷体" pitchFamily="49" charset="-122"/>
                <a:ea typeface="楷体" pitchFamily="49" charset="-122"/>
              </a:rPr>
              <a:t>101</a:t>
            </a:r>
            <a:r>
              <a:rPr lang="zh-CN" altLang="en-US" sz="3200" dirty="0">
                <a:solidFill>
                  <a:srgbClr val="FFFF00"/>
                </a:solidFill>
                <a:latin typeface="楷体" pitchFamily="49" charset="-122"/>
                <a:ea typeface="楷体" pitchFamily="49" charset="-122"/>
              </a:rPr>
              <a:t>表 </a:t>
            </a:r>
            <a:r>
              <a:rPr lang="zh-CN" altLang="en-US" sz="3200" dirty="0" smtClean="0">
                <a:solidFill>
                  <a:srgbClr val="FFFF00"/>
                </a:solidFill>
                <a:latin typeface="楷体" pitchFamily="49" charset="-122"/>
                <a:ea typeface="楷体" pitchFamily="49" charset="-122"/>
              </a:rPr>
              <a:t> 调查表</a:t>
            </a:r>
            <a:r>
              <a:rPr lang="zh-CN" altLang="en-US" sz="3200" dirty="0">
                <a:solidFill>
                  <a:srgbClr val="FFFF00"/>
                </a:solidFill>
                <a:latin typeface="楷体" pitchFamily="49" charset="-122"/>
                <a:ea typeface="楷体" pitchFamily="49" charset="-122"/>
              </a:rPr>
              <a:t>式</a:t>
            </a:r>
          </a:p>
        </p:txBody>
      </p:sp>
      <p:sp>
        <p:nvSpPr>
          <p:cNvPr id="7" name="object 30">
            <a:extLst>
              <a:ext uri="{FF2B5EF4-FFF2-40B4-BE49-F238E27FC236}">
                <a16:creationId xmlns:a16="http://schemas.microsoft.com/office/drawing/2014/main" xmlns="" id="{8B74C72A-6608-42D6-B967-1CBE029F7E9A}"/>
              </a:ext>
            </a:extLst>
          </p:cNvPr>
          <p:cNvSpPr txBox="1"/>
          <p:nvPr/>
        </p:nvSpPr>
        <p:spPr>
          <a:xfrm>
            <a:off x="633071" y="1365663"/>
            <a:ext cx="7905287" cy="4561324"/>
          </a:xfrm>
          <a:prstGeom prst="rect">
            <a:avLst/>
          </a:prstGeom>
        </p:spPr>
        <p:txBody>
          <a:bodyPr vert="horz" wrap="square" lIns="0" tIns="12700" rIns="0" bIns="0" rtlCol="0">
            <a:spAutoFit/>
          </a:bodyPr>
          <a:lstStyle/>
          <a:p>
            <a:pPr marR="5080" indent="540000" algn="just">
              <a:lnSpc>
                <a:spcPct val="200000"/>
              </a:lnSpc>
            </a:pPr>
            <a:r>
              <a:rPr lang="zh-CN" altLang="en-US" sz="2400" spc="35" dirty="0">
                <a:solidFill>
                  <a:schemeClr val="bg1"/>
                </a:solidFill>
                <a:latin typeface="+mn-ea"/>
                <a:cs typeface="SimSun"/>
              </a:rPr>
              <a:t>填报本表时，表中数据主要由</a:t>
            </a:r>
            <a:r>
              <a:rPr lang="zh-CN" altLang="en-US" sz="2400" spc="35" dirty="0" smtClean="0">
                <a:solidFill>
                  <a:schemeClr val="bg1"/>
                </a:solidFill>
                <a:latin typeface="+mn-ea"/>
                <a:cs typeface="SimSun"/>
              </a:rPr>
              <a:t>国家统计局或者上海市统计局在</a:t>
            </a:r>
            <a:r>
              <a:rPr lang="zh-CN" altLang="en-US" sz="2400" spc="35" dirty="0">
                <a:solidFill>
                  <a:schemeClr val="bg1"/>
                </a:solidFill>
                <a:latin typeface="+mn-ea"/>
                <a:cs typeface="SimSun"/>
              </a:rPr>
              <a:t>调查开始前统一导入数据采集处理软件中</a:t>
            </a:r>
            <a:r>
              <a:rPr lang="zh-CN" altLang="en-US" sz="2400" spc="35" dirty="0" smtClean="0">
                <a:solidFill>
                  <a:schemeClr val="bg1"/>
                </a:solidFill>
                <a:latin typeface="+mn-ea"/>
                <a:cs typeface="SimSun"/>
              </a:rPr>
              <a:t>，生成报表</a:t>
            </a:r>
            <a:r>
              <a:rPr lang="zh-CN" altLang="en-US" sz="2400" spc="35" dirty="0">
                <a:solidFill>
                  <a:schemeClr val="bg1"/>
                </a:solidFill>
                <a:latin typeface="+mn-ea"/>
                <a:cs typeface="SimSun"/>
              </a:rPr>
              <a:t>数据，</a:t>
            </a:r>
            <a:r>
              <a:rPr lang="zh-CN" altLang="en-US" sz="2400" b="1" spc="35" dirty="0">
                <a:solidFill>
                  <a:srgbClr val="FF6600"/>
                </a:solidFill>
                <a:latin typeface="+mn-ea"/>
                <a:cs typeface="SimSun"/>
              </a:rPr>
              <a:t>无需调查单位填写</a:t>
            </a:r>
            <a:r>
              <a:rPr lang="zh-CN" altLang="en-US" sz="2400" spc="35" dirty="0">
                <a:solidFill>
                  <a:schemeClr val="bg1"/>
                </a:solidFill>
                <a:latin typeface="+mn-ea"/>
                <a:cs typeface="SimSun"/>
              </a:rPr>
              <a:t>。</a:t>
            </a:r>
            <a:endParaRPr lang="en-US" altLang="zh-CN" sz="2400" spc="35" dirty="0">
              <a:solidFill>
                <a:schemeClr val="bg1"/>
              </a:solidFill>
              <a:latin typeface="+mn-ea"/>
              <a:cs typeface="SimSun"/>
            </a:endParaRPr>
          </a:p>
          <a:p>
            <a:pPr marR="5080" indent="540000" algn="just">
              <a:lnSpc>
                <a:spcPct val="200000"/>
              </a:lnSpc>
            </a:pPr>
            <a:r>
              <a:rPr lang="zh-CN" altLang="en-US" sz="2400" spc="35" dirty="0" smtClean="0">
                <a:solidFill>
                  <a:schemeClr val="bg1"/>
                </a:solidFill>
                <a:latin typeface="+mn-ea"/>
                <a:cs typeface="SimSun"/>
              </a:rPr>
              <a:t>各单位在填报分行业调查表前，应根据</a:t>
            </a:r>
            <a:r>
              <a:rPr lang="zh-CN" altLang="en-US" sz="2400" spc="35" dirty="0">
                <a:solidFill>
                  <a:schemeClr val="bg1"/>
                </a:solidFill>
                <a:latin typeface="+mn-ea"/>
                <a:cs typeface="SimSun"/>
              </a:rPr>
              <a:t>实际情况对表中的数据进行</a:t>
            </a:r>
            <a:r>
              <a:rPr lang="zh-CN" altLang="en-US" sz="2400" b="1" spc="35" dirty="0">
                <a:solidFill>
                  <a:srgbClr val="FF6600"/>
                </a:solidFill>
                <a:latin typeface="+mn-ea"/>
                <a:cs typeface="SimSun"/>
              </a:rPr>
              <a:t>认真核对</a:t>
            </a:r>
            <a:r>
              <a:rPr lang="zh-CN" altLang="en-US" sz="2400" spc="35" dirty="0">
                <a:solidFill>
                  <a:schemeClr val="bg1"/>
                </a:solidFill>
                <a:latin typeface="+mn-ea"/>
                <a:cs typeface="SimSun"/>
              </a:rPr>
              <a:t>，指标数据如有</a:t>
            </a:r>
            <a:r>
              <a:rPr lang="zh-CN" altLang="en-US" sz="2400" spc="35" dirty="0" smtClean="0">
                <a:solidFill>
                  <a:schemeClr val="bg1"/>
                </a:solidFill>
                <a:latin typeface="+mn-ea"/>
                <a:cs typeface="SimSun"/>
              </a:rPr>
              <a:t>变动，应</a:t>
            </a:r>
            <a:r>
              <a:rPr lang="zh-CN" altLang="en-US" sz="2400" spc="35" dirty="0">
                <a:solidFill>
                  <a:schemeClr val="bg1"/>
                </a:solidFill>
                <a:latin typeface="+mn-ea"/>
                <a:cs typeface="SimSun"/>
              </a:rPr>
              <a:t>及时与当地统计机构联系修改。</a:t>
            </a:r>
          </a:p>
        </p:txBody>
      </p:sp>
    </p:spTree>
    <p:extLst>
      <p:ext uri="{BB962C8B-B14F-4D97-AF65-F5344CB8AC3E}">
        <p14:creationId xmlns:p14="http://schemas.microsoft.com/office/powerpoint/2010/main" xmlns="" val="3286689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2141239" y="2640870"/>
            <a:ext cx="5150210" cy="1016728"/>
          </a:xfrm>
        </p:spPr>
        <p:txBody>
          <a:bodyPr>
            <a:noAutofit/>
          </a:bodyPr>
          <a:lstStyle/>
          <a:p>
            <a:pPr lvl="0"/>
            <a:r>
              <a:rPr lang="en-US" altLang="zh-CN" sz="5400" dirty="0" smtClean="0">
                <a:solidFill>
                  <a:srgbClr val="CCFFFF"/>
                </a:solidFill>
                <a:latin typeface="华文行楷" pitchFamily="2" charset="-122"/>
                <a:ea typeface="华文行楷" pitchFamily="2" charset="-122"/>
              </a:rPr>
              <a:t>2</a:t>
            </a:r>
            <a:r>
              <a:rPr lang="zh-CN" altLang="en-US" sz="5400" dirty="0" smtClean="0">
                <a:solidFill>
                  <a:srgbClr val="CCFFFF"/>
                </a:solidFill>
                <a:latin typeface="华文行楷" pitchFamily="2" charset="-122"/>
                <a:ea typeface="华文行楷" pitchFamily="2" charset="-122"/>
              </a:rPr>
              <a:t>、重点调查表</a:t>
            </a:r>
            <a:endParaRPr lang="zh-CN" altLang="en-US" sz="5400" dirty="0">
              <a:solidFill>
                <a:srgbClr val="CCFFFF"/>
              </a:solidFill>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3" name="TextBox 2"/>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4" name="TextBox 3"/>
          <p:cNvSpPr txBox="1"/>
          <p:nvPr/>
        </p:nvSpPr>
        <p:spPr>
          <a:xfrm>
            <a:off x="950024" y="2018807"/>
            <a:ext cx="7588332" cy="3785652"/>
          </a:xfrm>
          <a:prstGeom prst="rect">
            <a:avLst/>
          </a:prstGeom>
          <a:noFill/>
        </p:spPr>
        <p:txBody>
          <a:bodyPr wrap="square" rtlCol="0">
            <a:spAutoFit/>
          </a:bodyPr>
          <a:lstStyle/>
          <a:p>
            <a:pPr>
              <a:lnSpc>
                <a:spcPct val="200000"/>
              </a:lnSpc>
            </a:pPr>
            <a:r>
              <a:rPr lang="zh-CN" altLang="en-US" sz="2400" b="1" dirty="0" smtClean="0">
                <a:solidFill>
                  <a:schemeClr val="bg1"/>
                </a:solidFill>
                <a:latin typeface="+mn-ea"/>
              </a:rPr>
              <a:t>建筑业企业主营业务成本构成      投</a:t>
            </a:r>
            <a:r>
              <a:rPr lang="en-US" altLang="zh-CN" sz="2400" b="1" dirty="0" smtClean="0">
                <a:solidFill>
                  <a:schemeClr val="bg1"/>
                </a:solidFill>
                <a:latin typeface="+mn-ea"/>
              </a:rPr>
              <a:t>120</a:t>
            </a:r>
            <a:r>
              <a:rPr lang="zh-CN" altLang="en-US" sz="2400" b="1" dirty="0" smtClean="0">
                <a:solidFill>
                  <a:schemeClr val="bg1"/>
                </a:solidFill>
                <a:latin typeface="+mn-ea"/>
              </a:rPr>
              <a:t>表       </a:t>
            </a:r>
            <a:r>
              <a:rPr lang="en-US" altLang="zh-CN" sz="2400" b="1" dirty="0" smtClean="0">
                <a:solidFill>
                  <a:schemeClr val="bg1"/>
                </a:solidFill>
                <a:latin typeface="+mn-ea"/>
              </a:rPr>
              <a:t>P6</a:t>
            </a:r>
          </a:p>
          <a:p>
            <a:pPr>
              <a:lnSpc>
                <a:spcPct val="200000"/>
              </a:lnSpc>
            </a:pPr>
            <a:r>
              <a:rPr lang="zh-CN" altLang="en-US" sz="2400" b="1" dirty="0" smtClean="0">
                <a:solidFill>
                  <a:srgbClr val="FF6600"/>
                </a:solidFill>
                <a:latin typeface="+mn-ea"/>
              </a:rPr>
              <a:t>建筑业企业期间费用构成             投</a:t>
            </a:r>
            <a:r>
              <a:rPr lang="en-US" altLang="zh-CN" sz="2400" b="1" dirty="0" smtClean="0">
                <a:solidFill>
                  <a:srgbClr val="FF6600"/>
                </a:solidFill>
                <a:latin typeface="+mn-ea"/>
              </a:rPr>
              <a:t>121</a:t>
            </a:r>
            <a:r>
              <a:rPr lang="zh-CN" altLang="en-US" sz="2400" b="1" dirty="0" smtClean="0">
                <a:solidFill>
                  <a:srgbClr val="FF6600"/>
                </a:solidFill>
                <a:latin typeface="+mn-ea"/>
              </a:rPr>
              <a:t>表       </a:t>
            </a:r>
            <a:r>
              <a:rPr lang="en-US" altLang="zh-CN" sz="2400" b="1" dirty="0" smtClean="0">
                <a:solidFill>
                  <a:srgbClr val="FF6600"/>
                </a:solidFill>
                <a:latin typeface="+mn-ea"/>
              </a:rPr>
              <a:t>P14</a:t>
            </a:r>
          </a:p>
          <a:p>
            <a:pPr>
              <a:lnSpc>
                <a:spcPct val="200000"/>
              </a:lnSpc>
            </a:pPr>
            <a:r>
              <a:rPr lang="zh-CN" altLang="en-US" sz="2400" b="1" dirty="0" smtClean="0">
                <a:solidFill>
                  <a:srgbClr val="FF6600"/>
                </a:solidFill>
                <a:latin typeface="+mn-ea"/>
              </a:rPr>
              <a:t>建筑业企业利润表                       投</a:t>
            </a:r>
            <a:r>
              <a:rPr lang="en-US" altLang="zh-CN" sz="2400" b="1" dirty="0" smtClean="0">
                <a:solidFill>
                  <a:srgbClr val="FF6600"/>
                </a:solidFill>
                <a:latin typeface="+mn-ea"/>
              </a:rPr>
              <a:t>122</a:t>
            </a:r>
            <a:r>
              <a:rPr lang="zh-CN" altLang="en-US" sz="2400" b="1" dirty="0" smtClean="0">
                <a:solidFill>
                  <a:srgbClr val="FF6600"/>
                </a:solidFill>
                <a:latin typeface="+mn-ea"/>
              </a:rPr>
              <a:t>表       </a:t>
            </a:r>
            <a:r>
              <a:rPr lang="en-US" altLang="zh-CN" sz="2400" b="1" dirty="0" smtClean="0">
                <a:solidFill>
                  <a:srgbClr val="FF6600"/>
                </a:solidFill>
                <a:latin typeface="+mn-ea"/>
              </a:rPr>
              <a:t>P20</a:t>
            </a:r>
          </a:p>
          <a:p>
            <a:pPr>
              <a:lnSpc>
                <a:spcPct val="200000"/>
              </a:lnSpc>
            </a:pPr>
            <a:r>
              <a:rPr lang="zh-CN" altLang="en-US" sz="2400" b="1" dirty="0" smtClean="0">
                <a:solidFill>
                  <a:schemeClr val="bg1"/>
                </a:solidFill>
                <a:latin typeface="+mn-ea"/>
              </a:rPr>
              <a:t>建筑业企业购进材料来源             投</a:t>
            </a:r>
            <a:r>
              <a:rPr lang="en-US" altLang="zh-CN" sz="2400" b="1" dirty="0" smtClean="0">
                <a:solidFill>
                  <a:schemeClr val="bg1"/>
                </a:solidFill>
                <a:latin typeface="+mn-ea"/>
              </a:rPr>
              <a:t>123</a:t>
            </a:r>
            <a:r>
              <a:rPr lang="zh-CN" altLang="en-US" sz="2400" b="1" dirty="0" smtClean="0">
                <a:solidFill>
                  <a:schemeClr val="bg1"/>
                </a:solidFill>
                <a:latin typeface="+mn-ea"/>
              </a:rPr>
              <a:t>表       </a:t>
            </a:r>
            <a:r>
              <a:rPr lang="en-US" altLang="zh-CN" sz="2400" b="1" dirty="0" smtClean="0">
                <a:solidFill>
                  <a:schemeClr val="bg1"/>
                </a:solidFill>
                <a:latin typeface="+mn-ea"/>
              </a:rPr>
              <a:t>P24</a:t>
            </a:r>
          </a:p>
          <a:p>
            <a:pPr>
              <a:lnSpc>
                <a:spcPct val="200000"/>
              </a:lnSpc>
            </a:pPr>
            <a:r>
              <a:rPr lang="zh-CN" altLang="en-US" sz="2400" b="1" dirty="0" smtClean="0">
                <a:solidFill>
                  <a:schemeClr val="bg1"/>
                </a:solidFill>
                <a:latin typeface="+mn-ea"/>
              </a:rPr>
              <a:t>建筑业企业产值流向                    投</a:t>
            </a:r>
            <a:r>
              <a:rPr lang="en-US" altLang="zh-CN" sz="2400" b="1" dirty="0" smtClean="0">
                <a:solidFill>
                  <a:schemeClr val="bg1"/>
                </a:solidFill>
                <a:latin typeface="+mn-ea"/>
              </a:rPr>
              <a:t>124</a:t>
            </a:r>
            <a:r>
              <a:rPr lang="zh-CN" altLang="en-US" sz="2400" b="1" dirty="0" smtClean="0">
                <a:solidFill>
                  <a:schemeClr val="bg1"/>
                </a:solidFill>
                <a:latin typeface="+mn-ea"/>
              </a:rPr>
              <a:t>表       </a:t>
            </a:r>
            <a:r>
              <a:rPr lang="en-US" altLang="zh-CN" sz="2400" b="1" dirty="0" smtClean="0">
                <a:solidFill>
                  <a:schemeClr val="bg1"/>
                </a:solidFill>
                <a:latin typeface="+mn-ea"/>
              </a:rPr>
              <a:t>P27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6" name="TextBox 7"/>
          <p:cNvSpPr>
            <a:spLocks noChangeArrowheads="1"/>
          </p:cNvSpPr>
          <p:nvPr/>
        </p:nvSpPr>
        <p:spPr bwMode="auto">
          <a:xfrm>
            <a:off x="380807" y="1207874"/>
            <a:ext cx="5723109"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7" y="1207874"/>
            <a:ext cx="7112523"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 《</a:t>
            </a:r>
            <a:r>
              <a:rPr lang="zh-CN" altLang="en-US" sz="2800" b="1" kern="0" dirty="0" smtClean="0">
                <a:solidFill>
                  <a:srgbClr val="FFFFFF"/>
                </a:solidFill>
                <a:ea typeface="微软雅黑"/>
                <a:sym typeface="宋体" pitchFamily="2" charset="-122"/>
              </a:rPr>
              <a:t>建筑业企业主营业务成本构成</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P6</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pic>
        <p:nvPicPr>
          <p:cNvPr id="14" name="图片 13" descr="QQ图片20180510173642.png"/>
          <p:cNvPicPr>
            <a:picLocks noChangeAspect="1"/>
          </p:cNvPicPr>
          <p:nvPr/>
        </p:nvPicPr>
        <p:blipFill>
          <a:blip r:embed="rId2" cstate="print"/>
          <a:stretch>
            <a:fillRect/>
          </a:stretch>
        </p:blipFill>
        <p:spPr>
          <a:xfrm>
            <a:off x="807273" y="1864426"/>
            <a:ext cx="7505700" cy="4719637"/>
          </a:xfrm>
          <a:prstGeom prst="rect">
            <a:avLst/>
          </a:prstGeom>
        </p:spPr>
      </p:pic>
      <p:sp>
        <p:nvSpPr>
          <p:cNvPr id="22" name="圆角矩形标注 21"/>
          <p:cNvSpPr/>
          <p:nvPr/>
        </p:nvSpPr>
        <p:spPr>
          <a:xfrm>
            <a:off x="2800598" y="5462648"/>
            <a:ext cx="2436419" cy="1163783"/>
          </a:xfrm>
          <a:prstGeom prst="wedgeRoundRectCallout">
            <a:avLst>
              <a:gd name="adj1" fmla="val -82957"/>
              <a:gd name="adj2" fmla="val -10099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包括建筑业总产值、主营业务成本（直接成本和间接成本）等</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6327571" y="5045037"/>
            <a:ext cx="2543297" cy="1035129"/>
          </a:xfrm>
          <a:prstGeom prst="wedgeRoundRectCallout">
            <a:avLst>
              <a:gd name="adj1" fmla="val -58621"/>
              <a:gd name="adj2" fmla="val -12722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包括企业金额、企业所属行业大类的项目金额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3360718" y="2173188"/>
            <a:ext cx="3443846" cy="1223157"/>
          </a:xfrm>
          <a:prstGeom prst="wedgeRoundRectCallout">
            <a:avLst>
              <a:gd name="adj1" fmla="val -81616"/>
              <a:gd name="adj2" fmla="val -215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包括组织机构代码、统一社会信用代码、单位详细名称、登记注册类型、行业代码、是否有新经济活动</a:t>
            </a:r>
            <a:r>
              <a:rPr lang="zh-CN" altLang="en-US" b="1" dirty="0" smtClean="0">
                <a:solidFill>
                  <a:schemeClr val="bg1"/>
                </a:solidFill>
                <a:latin typeface="Times New Roman" pitchFamily="18" charset="0"/>
              </a:rPr>
              <a:t>。 </a:t>
            </a:r>
            <a:endParaRPr lang="zh-CN" altLang="en-US" sz="2000" b="1" dirty="0">
              <a:solidFill>
                <a:schemeClr val="bg1"/>
              </a:solidFill>
            </a:endParaRPr>
          </a:p>
        </p:txBody>
      </p:sp>
      <p:sp>
        <p:nvSpPr>
          <p:cNvPr id="10" name="TextBox 9"/>
          <p:cNvSpPr txBox="1"/>
          <p:nvPr/>
        </p:nvSpPr>
        <p:spPr>
          <a:xfrm>
            <a:off x="463138" y="249381"/>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10" name="TextBox 9"/>
          <p:cNvSpPr txBox="1"/>
          <p:nvPr/>
        </p:nvSpPr>
        <p:spPr>
          <a:xfrm>
            <a:off x="391886" y="1698172"/>
            <a:ext cx="8182098" cy="4524498"/>
          </a:xfrm>
          <a:prstGeom prst="rect">
            <a:avLst/>
          </a:prstGeom>
          <a:noFill/>
        </p:spPr>
        <p:txBody>
          <a:bodyPr wrap="square" rtlCol="0">
            <a:spAutoFit/>
          </a:bodyPr>
          <a:lstStyle/>
          <a:p>
            <a:pPr marL="72000" algn="just" defTabSz="900000">
              <a:lnSpc>
                <a:spcPct val="150000"/>
              </a:lnSpc>
            </a:pPr>
            <a:r>
              <a:rPr lang="zh-CN" altLang="en-US" sz="2400" b="1" dirty="0" smtClean="0">
                <a:solidFill>
                  <a:schemeClr val="bg1"/>
                </a:solidFill>
                <a:latin typeface="仿宋" pitchFamily="49" charset="-122"/>
                <a:ea typeface="仿宋" pitchFamily="49" charset="-122"/>
              </a:rPr>
              <a:t>新经济活动（</a:t>
            </a:r>
            <a:r>
              <a:rPr lang="en-US" altLang="zh-CN" sz="2400" b="1" dirty="0" smtClean="0">
                <a:solidFill>
                  <a:schemeClr val="bg1"/>
                </a:solidFill>
                <a:latin typeface="仿宋" pitchFamily="49" charset="-122"/>
                <a:ea typeface="仿宋" pitchFamily="49" charset="-122"/>
              </a:rPr>
              <a:t>P8</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zh-CN" altLang="en-US" sz="2400" b="1" dirty="0" smtClean="0">
                <a:solidFill>
                  <a:schemeClr val="bg1"/>
                </a:solidFill>
                <a:latin typeface="仿宋" pitchFamily="49" charset="-122"/>
                <a:ea typeface="仿宋" pitchFamily="49" charset="-122"/>
              </a:rPr>
              <a:t>指在新常态下，以科技创新和信息技术革命为先导，以新技术为支撑，以新产业、新业态、新商业模式为核心内容，推动我国经济持续发展的经济活动。</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en-US" altLang="zh-CN"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节能工程施工活动</a:t>
            </a:r>
            <a:r>
              <a:rPr lang="zh-CN" altLang="en-US"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仅包括节能的工矿工程建筑、电气安装、管道和设备安装、其他建筑安装的活动</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en-US" altLang="zh-CN"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环保工程施工活动</a:t>
            </a:r>
            <a:r>
              <a:rPr lang="zh-CN" altLang="en-US"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指环境保护工程的施工活动，包括环境保护主体工程建筑、设备安装等活动</a:t>
            </a:r>
            <a:r>
              <a:rPr lang="zh-CN" altLang="en-US" sz="2400" b="1" dirty="0" smtClean="0">
                <a:solidFill>
                  <a:schemeClr val="bg1"/>
                </a:solidFill>
                <a:latin typeface="仿宋" pitchFamily="49" charset="-122"/>
                <a:ea typeface="仿宋" pitchFamily="49" charset="-122"/>
              </a:rPr>
              <a:t>）</a:t>
            </a:r>
            <a:endParaRPr lang="zh-CN" altLang="en-US" sz="2400" b="1" dirty="0">
              <a:solidFill>
                <a:schemeClr val="bg1"/>
              </a:solidFill>
              <a:latin typeface="仿宋" pitchFamily="49" charset="-122"/>
              <a:ea typeface="仿宋" pitchFamily="49" charset="-122"/>
            </a:endParaRPr>
          </a:p>
        </p:txBody>
      </p:sp>
      <p:sp>
        <p:nvSpPr>
          <p:cNvPr id="12" name="TextBox 11"/>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10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68000" y="2340000"/>
            <a:ext cx="8208000" cy="2088000"/>
          </a:xfrm>
        </p:spPr>
        <p:txBody>
          <a:bodyPr>
            <a:normAutofit/>
          </a:bodyPr>
          <a:lstStyle/>
          <a:p>
            <a:pPr marL="288000" indent="-288000" algn="just">
              <a:lnSpc>
                <a:spcPct val="150000"/>
              </a:lnSpc>
              <a:spcBef>
                <a:spcPts val="600"/>
              </a:spcBef>
              <a:buFont typeface="Wingdings" pitchFamily="2" charset="2"/>
              <a:buChar char="u"/>
            </a:pPr>
            <a:r>
              <a:rPr lang="zh-CN" altLang="en-US" sz="3200" b="1" dirty="0" smtClean="0">
                <a:solidFill>
                  <a:srgbClr val="00B0F0"/>
                </a:solidFill>
                <a:latin typeface="仿宋" pitchFamily="49" charset="-122"/>
                <a:ea typeface="仿宋" pitchFamily="49" charset="-122"/>
              </a:rPr>
              <a:t>主栏指标：</a:t>
            </a:r>
            <a:endParaRPr lang="en-US" altLang="zh-CN" sz="3200" b="1" dirty="0" smtClean="0">
              <a:solidFill>
                <a:srgbClr val="00B0F0"/>
              </a:solidFill>
              <a:latin typeface="仿宋" pitchFamily="49" charset="-122"/>
              <a:ea typeface="仿宋" pitchFamily="49" charset="-122"/>
            </a:endParaRPr>
          </a:p>
          <a:p>
            <a:pPr marL="0" indent="0" algn="just">
              <a:lnSpc>
                <a:spcPct val="150000"/>
              </a:lnSpc>
              <a:spcBef>
                <a:spcPts val="600"/>
              </a:spcBef>
              <a:buFont typeface="仿宋" pitchFamily="49" charset="-122"/>
              <a:buChar char="※"/>
            </a:pPr>
            <a:r>
              <a:rPr lang="zh-CN" altLang="en-US" sz="2400" b="1" dirty="0" smtClean="0">
                <a:solidFill>
                  <a:srgbClr val="FF6600"/>
                </a:solidFill>
                <a:latin typeface="仿宋" pitchFamily="49" charset="-122"/>
                <a:ea typeface="仿宋" pitchFamily="49" charset="-122"/>
              </a:rPr>
              <a:t>建筑业总产值：</a:t>
            </a:r>
            <a:r>
              <a:rPr lang="zh-CN" altLang="en-US" sz="2400" b="1" dirty="0" smtClean="0">
                <a:solidFill>
                  <a:schemeClr val="bg1"/>
                </a:solidFill>
                <a:latin typeface="仿宋" pitchFamily="49" charset="-122"/>
                <a:ea typeface="仿宋" pitchFamily="49" charset="-122"/>
              </a:rPr>
              <a:t>下设四个其中项，企业应根据总产值所属不同行业大类分别进行填报。</a:t>
            </a:r>
            <a:endParaRPr lang="en-US" altLang="zh-CN" sz="2400" b="1" dirty="0" smtClean="0">
              <a:solidFill>
                <a:schemeClr val="bg1"/>
              </a:solidFill>
              <a:latin typeface="仿宋" pitchFamily="49" charset="-122"/>
              <a:ea typeface="仿宋" pitchFamily="49" charset="-122"/>
            </a:endParaRPr>
          </a:p>
          <a:p>
            <a:pPr>
              <a:buNone/>
            </a:pPr>
            <a:endParaRPr lang="zh-CN" altLang="zh-CN" sz="24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pic>
        <p:nvPicPr>
          <p:cNvPr id="7" name="Picture 4" descr="S2B5)CPJJ~YUSHE0M1NJTGC"/>
          <p:cNvPicPr>
            <a:picLocks noChangeArrowheads="1"/>
          </p:cNvPicPr>
          <p:nvPr/>
        </p:nvPicPr>
        <p:blipFill>
          <a:blip r:embed="rId2" cstate="print"/>
          <a:srcRect/>
          <a:stretch>
            <a:fillRect/>
          </a:stretch>
        </p:blipFill>
        <p:spPr bwMode="auto">
          <a:xfrm>
            <a:off x="1872000" y="4464000"/>
            <a:ext cx="5400000" cy="2088000"/>
          </a:xfrm>
          <a:prstGeom prst="rect">
            <a:avLst/>
          </a:prstGeom>
          <a:noFill/>
          <a:ln w="9525">
            <a:noFill/>
            <a:miter lim="800000"/>
            <a:headEnd/>
            <a:tailEnd/>
          </a:ln>
        </p:spPr>
      </p:pic>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27512" y="2517569"/>
            <a:ext cx="8241474" cy="3740727"/>
          </a:xfrm>
        </p:spPr>
        <p:txBody>
          <a:bodyPr>
            <a:normAutofit/>
          </a:bodyPr>
          <a:lstStyle/>
          <a:p>
            <a:pPr marL="288000" indent="-288000" algn="just">
              <a:lnSpc>
                <a:spcPct val="150000"/>
              </a:lnSpc>
              <a:spcBef>
                <a:spcPts val="600"/>
              </a:spcBef>
              <a:buFont typeface="Wingdings" pitchFamily="2" charset="2"/>
              <a:buChar char="u"/>
            </a:pPr>
            <a:r>
              <a:rPr lang="zh-CN" altLang="en-US" sz="3200" b="1" dirty="0" smtClean="0">
                <a:solidFill>
                  <a:srgbClr val="00B0F0"/>
                </a:solidFill>
                <a:latin typeface="仿宋" pitchFamily="49" charset="-122"/>
                <a:ea typeface="仿宋" pitchFamily="49" charset="-122"/>
              </a:rPr>
              <a:t>主栏指标：</a:t>
            </a:r>
            <a:endParaRPr lang="en-US" altLang="zh-CN" sz="3200" b="1" dirty="0" smtClean="0">
              <a:solidFill>
                <a:srgbClr val="00B0F0"/>
              </a:solidFill>
              <a:latin typeface="仿宋" pitchFamily="49" charset="-122"/>
              <a:ea typeface="仿宋" pitchFamily="49" charset="-122"/>
            </a:endParaRPr>
          </a:p>
          <a:p>
            <a:pPr marL="0" indent="0" algn="just">
              <a:lnSpc>
                <a:spcPct val="150000"/>
              </a:lnSpc>
              <a:spcBef>
                <a:spcPts val="600"/>
              </a:spcBef>
              <a:buFont typeface="仿宋" pitchFamily="49" charset="-122"/>
              <a:buChar char="※"/>
            </a:pPr>
            <a:r>
              <a:rPr lang="zh-CN" altLang="en-US" sz="2400" b="1" dirty="0" smtClean="0">
                <a:solidFill>
                  <a:srgbClr val="FF6600"/>
                </a:solidFill>
                <a:latin typeface="仿宋" pitchFamily="49" charset="-122"/>
                <a:ea typeface="仿宋" pitchFamily="49" charset="-122"/>
              </a:rPr>
              <a:t>主营业务成本：</a:t>
            </a:r>
            <a:r>
              <a:rPr lang="zh-CN" altLang="en-US" sz="2400" b="1" dirty="0" smtClean="0">
                <a:solidFill>
                  <a:schemeClr val="bg1"/>
                </a:solidFill>
                <a:latin typeface="仿宋" pitchFamily="49" charset="-122"/>
                <a:ea typeface="仿宋" pitchFamily="49" charset="-122"/>
              </a:rPr>
              <a:t>包括直接成本和间接成本两部分。企业填报时，根据财会、物资供应等部门的台账及报表等资料，确定企业及企业所属行业大类的项目金额。</a:t>
            </a:r>
            <a:endParaRPr lang="en-US" altLang="zh-CN" sz="2400" b="1" dirty="0" smtClean="0">
              <a:solidFill>
                <a:schemeClr val="bg1"/>
              </a:solidFill>
              <a:latin typeface="仿宋" pitchFamily="49" charset="-122"/>
              <a:ea typeface="仿宋" pitchFamily="49" charset="-122"/>
            </a:endParaRPr>
          </a:p>
          <a:p>
            <a:pPr marL="0" indent="612000" algn="just">
              <a:lnSpc>
                <a:spcPct val="150000"/>
              </a:lnSpc>
              <a:spcBef>
                <a:spcPts val="600"/>
              </a:spcBef>
              <a:buNone/>
            </a:pPr>
            <a:r>
              <a:rPr lang="zh-CN" altLang="en-US" sz="2400" b="1" dirty="0" smtClean="0">
                <a:solidFill>
                  <a:schemeClr val="bg1"/>
                </a:solidFill>
                <a:latin typeface="仿宋" pitchFamily="49" charset="-122"/>
                <a:ea typeface="仿宋" pitchFamily="49" charset="-122"/>
              </a:rPr>
              <a:t>填报时需要注意，成本要跟着产值走，用于生产的都要计入成本。</a:t>
            </a:r>
            <a:endParaRPr lang="en-US" altLang="zh-CN" sz="2400" b="1" dirty="0" smtClean="0">
              <a:solidFill>
                <a:schemeClr val="bg1"/>
              </a:solidFill>
              <a:latin typeface="仿宋" pitchFamily="49" charset="-122"/>
              <a:ea typeface="仿宋" pitchFamily="49" charset="-122"/>
            </a:endParaRPr>
          </a:p>
          <a:p>
            <a:pPr>
              <a:buNone/>
            </a:pPr>
            <a:endParaRPr lang="zh-CN" altLang="zh-CN" sz="24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5"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27512" y="2363190"/>
            <a:ext cx="8241474" cy="4227615"/>
          </a:xfrm>
        </p:spPr>
        <p:txBody>
          <a:bodyPr>
            <a:normAutofit fontScale="85000" lnSpcReduction="10000"/>
          </a:bodyPr>
          <a:lstStyle/>
          <a:p>
            <a:pPr marL="288000" indent="-288000" algn="just">
              <a:lnSpc>
                <a:spcPct val="150000"/>
              </a:lnSpc>
              <a:spcBef>
                <a:spcPts val="1200"/>
              </a:spcBef>
              <a:buFont typeface="Wingdings" pitchFamily="2" charset="2"/>
              <a:buChar char="u"/>
            </a:pPr>
            <a:r>
              <a:rPr lang="zh-CN" altLang="en-US" sz="3500" b="1" dirty="0" smtClean="0">
                <a:solidFill>
                  <a:srgbClr val="00B0F0"/>
                </a:solidFill>
                <a:latin typeface="仿宋" pitchFamily="49" charset="-122"/>
                <a:ea typeface="仿宋" pitchFamily="49" charset="-122"/>
              </a:rPr>
              <a:t>宾栏指标：</a:t>
            </a:r>
            <a:endParaRPr lang="en-US" altLang="zh-CN" sz="3500" b="1" dirty="0" smtClean="0">
              <a:solidFill>
                <a:srgbClr val="00B0F0"/>
              </a:solidFill>
              <a:latin typeface="仿宋" pitchFamily="49" charset="-122"/>
              <a:ea typeface="仿宋" pitchFamily="49" charset="-122"/>
            </a:endParaRPr>
          </a:p>
          <a:p>
            <a:pPr marL="288000" indent="-288000" algn="just">
              <a:lnSpc>
                <a:spcPct val="140000"/>
              </a:lnSpc>
              <a:spcBef>
                <a:spcPts val="600"/>
              </a:spcBef>
              <a:buFont typeface="仿宋" pitchFamily="49" charset="-122"/>
              <a:buChar char="※"/>
            </a:pPr>
            <a:r>
              <a:rPr lang="x-none" altLang="zh-CN" sz="3100" b="1" dirty="0" smtClean="0">
                <a:solidFill>
                  <a:srgbClr val="FF6600"/>
                </a:solidFill>
                <a:latin typeface="仿宋" pitchFamily="49" charset="-122"/>
                <a:ea typeface="仿宋" pitchFamily="49" charset="-122"/>
              </a:rPr>
              <a:t>企业</a:t>
            </a:r>
            <a:r>
              <a:rPr lang="zh-CN" altLang="en-US" sz="3100" b="1" dirty="0" smtClean="0">
                <a:solidFill>
                  <a:srgbClr val="FF6600"/>
                </a:solidFill>
                <a:latin typeface="仿宋" pitchFamily="49" charset="-122"/>
                <a:ea typeface="仿宋" pitchFamily="49" charset="-122"/>
              </a:rPr>
              <a:t>金额：</a:t>
            </a:r>
            <a:r>
              <a:rPr lang="zh-CN" altLang="en-US" sz="3100" b="1" dirty="0" smtClean="0">
                <a:solidFill>
                  <a:schemeClr val="bg1"/>
                </a:solidFill>
                <a:latin typeface="仿宋" pitchFamily="49" charset="-122"/>
                <a:ea typeface="仿宋" pitchFamily="49" charset="-122"/>
              </a:rPr>
              <a:t>根据企业统计和会计核算等资料填报。</a:t>
            </a:r>
            <a:endParaRPr lang="en-US" altLang="zh-CN" sz="3100" b="1" dirty="0" smtClean="0">
              <a:solidFill>
                <a:schemeClr val="bg1"/>
              </a:solidFill>
              <a:latin typeface="仿宋" pitchFamily="49" charset="-122"/>
              <a:ea typeface="仿宋" pitchFamily="49" charset="-122"/>
            </a:endParaRPr>
          </a:p>
          <a:p>
            <a:pPr marL="288000" indent="-288000" algn="just">
              <a:lnSpc>
                <a:spcPct val="140000"/>
              </a:lnSpc>
              <a:spcBef>
                <a:spcPts val="600"/>
              </a:spcBef>
              <a:buFont typeface="仿宋" pitchFamily="49" charset="-122"/>
              <a:buChar char="※"/>
            </a:pPr>
            <a:r>
              <a:rPr lang="x-none" altLang="zh-CN" sz="3100" b="1" dirty="0" smtClean="0">
                <a:solidFill>
                  <a:srgbClr val="FF6600"/>
                </a:solidFill>
                <a:latin typeface="仿宋" pitchFamily="49" charset="-122"/>
                <a:ea typeface="仿宋" pitchFamily="49" charset="-122"/>
              </a:rPr>
              <a:t>企业</a:t>
            </a:r>
            <a:r>
              <a:rPr lang="zh-CN" altLang="en-US" sz="3100" b="1" dirty="0" smtClean="0">
                <a:solidFill>
                  <a:srgbClr val="FF6600"/>
                </a:solidFill>
                <a:latin typeface="仿宋" pitchFamily="49" charset="-122"/>
                <a:ea typeface="仿宋" pitchFamily="49" charset="-122"/>
              </a:rPr>
              <a:t>所属行业大类的项目金额：</a:t>
            </a:r>
            <a:r>
              <a:rPr lang="zh-CN" altLang="en-US" sz="3100" b="1" dirty="0" smtClean="0">
                <a:solidFill>
                  <a:schemeClr val="bg1"/>
                </a:solidFill>
                <a:latin typeface="仿宋" pitchFamily="49" charset="-122"/>
                <a:ea typeface="仿宋" pitchFamily="49" charset="-122"/>
              </a:rPr>
              <a:t>根据企业所属行业大类的项目的有关详细资料填报。</a:t>
            </a:r>
            <a:endParaRPr lang="en-US" altLang="zh-CN" sz="3100" b="1" dirty="0" smtClean="0">
              <a:solidFill>
                <a:schemeClr val="bg1"/>
              </a:solidFill>
              <a:latin typeface="仿宋" pitchFamily="49" charset="-122"/>
              <a:ea typeface="仿宋" pitchFamily="49" charset="-122"/>
            </a:endParaRPr>
          </a:p>
          <a:p>
            <a:pPr marL="0" indent="288000" algn="just">
              <a:lnSpc>
                <a:spcPct val="130000"/>
              </a:lnSpc>
              <a:spcBef>
                <a:spcPts val="600"/>
              </a:spcBef>
              <a:buNone/>
            </a:pPr>
            <a:r>
              <a:rPr lang="zh-CN" altLang="en-US" sz="3100" b="1" dirty="0" smtClean="0">
                <a:solidFill>
                  <a:schemeClr val="bg1"/>
                </a:solidFill>
                <a:latin typeface="仿宋" pitchFamily="49" charset="-122"/>
                <a:ea typeface="仿宋" pitchFamily="49" charset="-122"/>
              </a:rPr>
              <a:t>需要注意的是，基于目前建筑市场存在的较为普遍的转包、分包等现象，企业可就掌握详细成本费用信息、具有代表性的施工项目进行填报。</a:t>
            </a:r>
            <a:endParaRPr lang="zh-CN" altLang="zh-CN" sz="3100" b="1" dirty="0" smtClean="0">
              <a:solidFill>
                <a:schemeClr val="bg1"/>
              </a:solidFill>
              <a:latin typeface="仿宋" pitchFamily="49" charset="-122"/>
              <a:ea typeface="仿宋" pitchFamily="49" charset="-122"/>
            </a:endParaRPr>
          </a:p>
          <a:p>
            <a:pPr marL="0" indent="0">
              <a:lnSpc>
                <a:spcPct val="130000"/>
              </a:lnSpc>
              <a:buNone/>
            </a:pPr>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10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1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QQ图片20180426122846.png"/>
          <p:cNvPicPr>
            <a:picLocks noChangeAspect="1"/>
          </p:cNvPicPr>
          <p:nvPr/>
        </p:nvPicPr>
        <p:blipFill>
          <a:blip r:embed="rId2" cstate="print"/>
          <a:stretch>
            <a:fillRect/>
          </a:stretch>
        </p:blipFill>
        <p:spPr>
          <a:xfrm>
            <a:off x="0" y="237507"/>
            <a:ext cx="9144000" cy="6356743"/>
          </a:xfrm>
          <a:prstGeom prst="rect">
            <a:avLst/>
          </a:prstGeom>
        </p:spPr>
      </p:pic>
      <p:sp>
        <p:nvSpPr>
          <p:cNvPr id="5" name="椭圆 4"/>
          <p:cNvSpPr/>
          <p:nvPr/>
        </p:nvSpPr>
        <p:spPr>
          <a:xfrm>
            <a:off x="1721923" y="5747657"/>
            <a:ext cx="5142016" cy="8431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590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2" name="图片 11" descr="timg.jpg"/>
          <p:cNvPicPr>
            <a:picLocks noChangeAspect="1"/>
          </p:cNvPicPr>
          <p:nvPr/>
        </p:nvPicPr>
        <p:blipFill>
          <a:blip r:embed="rId2" cstate="print"/>
          <a:stretch>
            <a:fillRect/>
          </a:stretch>
        </p:blipFill>
        <p:spPr>
          <a:xfrm>
            <a:off x="0" y="1439679"/>
            <a:ext cx="1918208" cy="1085088"/>
          </a:xfrm>
          <a:prstGeom prst="rect">
            <a:avLst/>
          </a:prstGeom>
          <a:solidFill>
            <a:schemeClr val="lt1">
              <a:alpha val="0"/>
            </a:schemeClr>
          </a:solidFill>
        </p:spPr>
      </p:pic>
      <p:sp>
        <p:nvSpPr>
          <p:cNvPr id="13" name="Text Box 11"/>
          <p:cNvSpPr txBox="1">
            <a:spLocks noChangeArrowheads="1"/>
          </p:cNvSpPr>
          <p:nvPr/>
        </p:nvSpPr>
        <p:spPr bwMode="auto">
          <a:xfrm>
            <a:off x="2104689" y="1715046"/>
            <a:ext cx="5056131" cy="1200329"/>
          </a:xfrm>
          <a:prstGeom prst="rect">
            <a:avLst/>
          </a:prstGeom>
          <a:noFill/>
          <a:ln w="9525" algn="ctr">
            <a:noFill/>
            <a:miter lim="800000"/>
            <a:headEnd/>
            <a:tailEnd/>
          </a:ln>
        </p:spPr>
        <p:txBody>
          <a:bodyPr wrap="square">
            <a:spAutoFit/>
          </a:bodyPr>
          <a:lstStyle/>
          <a:p>
            <a:pPr algn="just">
              <a:lnSpc>
                <a:spcPct val="150000"/>
              </a:lnSpc>
              <a:buClr>
                <a:schemeClr val="tx1"/>
              </a:buClr>
              <a:buFont typeface="Wingdings" pitchFamily="2" charset="2"/>
              <a:buNone/>
            </a:pPr>
            <a:r>
              <a:rPr lang="ko-KR" altLang="en-US" sz="2400" b="1" dirty="0">
                <a:solidFill>
                  <a:schemeClr val="bg1"/>
                </a:solidFill>
                <a:latin typeface="微软雅黑" pitchFamily="34" charset="-122"/>
                <a:ea typeface="微软雅黑" pitchFamily="34" charset="-122"/>
              </a:rPr>
              <a:t>单位名称：***建筑工程有限公司</a:t>
            </a:r>
          </a:p>
          <a:p>
            <a:pPr algn="just">
              <a:lnSpc>
                <a:spcPct val="150000"/>
              </a:lnSpc>
              <a:buClr>
                <a:schemeClr val="tx1"/>
              </a:buClr>
              <a:buFont typeface="Wingdings" pitchFamily="2" charset="2"/>
              <a:buNone/>
            </a:pPr>
            <a:r>
              <a:rPr lang="ko-KR" altLang="en-US" sz="2400" b="1" dirty="0">
                <a:solidFill>
                  <a:schemeClr val="bg1"/>
                </a:solidFill>
                <a:latin typeface="微软雅黑" pitchFamily="34" charset="-122"/>
                <a:ea typeface="微软雅黑" pitchFamily="34" charset="-122"/>
              </a:rPr>
              <a:t>企业所属行业大类：</a:t>
            </a:r>
            <a:r>
              <a:rPr lang="en-US" altLang="ko-KR" sz="2400" b="1" dirty="0">
                <a:solidFill>
                  <a:schemeClr val="bg1"/>
                </a:solidFill>
                <a:latin typeface="微软雅黑" pitchFamily="34" charset="-122"/>
                <a:ea typeface="微软雅黑" pitchFamily="34" charset="-122"/>
              </a:rPr>
              <a:t>47 </a:t>
            </a:r>
            <a:r>
              <a:rPr lang="zh-CN" altLang="en-US" sz="2400" b="1" dirty="0">
                <a:solidFill>
                  <a:schemeClr val="bg1"/>
                </a:solidFill>
                <a:latin typeface="微软雅黑" pitchFamily="34" charset="-122"/>
                <a:ea typeface="微软雅黑" pitchFamily="34" charset="-122"/>
              </a:rPr>
              <a:t>房</a:t>
            </a:r>
            <a:r>
              <a:rPr lang="ko-KR" altLang="en-US" sz="2400" b="1" dirty="0" smtClean="0">
                <a:solidFill>
                  <a:schemeClr val="bg1"/>
                </a:solidFill>
                <a:latin typeface="微软雅黑" pitchFamily="34" charset="-122"/>
                <a:ea typeface="微软雅黑" pitchFamily="34" charset="-122"/>
              </a:rPr>
              <a:t>屋建筑业</a:t>
            </a:r>
            <a:endParaRPr lang="en-US" altLang="zh-CN" sz="2400" b="1" dirty="0">
              <a:solidFill>
                <a:schemeClr val="bg1"/>
              </a:solidFill>
              <a:latin typeface="Verdana" pitchFamily="34" charset="0"/>
            </a:endParaRPr>
          </a:p>
        </p:txBody>
      </p:sp>
      <p:graphicFrame>
        <p:nvGraphicFramePr>
          <p:cNvPr id="14" name="Group 6"/>
          <p:cNvGraphicFramePr>
            <a:graphicFrameLocks noGrp="1"/>
          </p:cNvGraphicFramePr>
          <p:nvPr>
            <p:ph idx="4294967295"/>
          </p:nvPr>
        </p:nvGraphicFramePr>
        <p:xfrm>
          <a:off x="382154" y="2980707"/>
          <a:ext cx="8388350" cy="3111334"/>
        </p:xfrm>
        <a:graphic>
          <a:graphicData uri="http://schemas.openxmlformats.org/drawingml/2006/table">
            <a:tbl>
              <a:tblPr/>
              <a:tblGrid>
                <a:gridCol w="4716463"/>
                <a:gridCol w="3671887"/>
              </a:tblGrid>
              <a:tr h="939189">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zh-CN" altLang="en-US" sz="2200" b="1" i="0" u="none" strike="noStrike" cap="none" normalizeH="0" baseline="0" dirty="0" smtClean="0">
                          <a:ln>
                            <a:noFill/>
                          </a:ln>
                          <a:solidFill>
                            <a:schemeClr val="bg1"/>
                          </a:solidFill>
                          <a:effectLst/>
                          <a:latin typeface="宋体" pitchFamily="2" charset="-122"/>
                          <a:ea typeface="宋体" pitchFamily="2" charset="-122"/>
                        </a:rPr>
                        <a:t>企业承担的</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施工项目</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施工项目所属行业大类</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5909">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1.</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为某小学建造一所分校</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47 </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房屋建筑业</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5909">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2.</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为某企业建造一个厂房</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47 </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房屋建筑业</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5909">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3.</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为某企业安装一套生产线设备</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49 </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建筑安装业</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94418">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4.</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为某个新建成的商场进行内部装修</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宋体" pitchFamily="2" charset="-122"/>
                        </a:defRPr>
                      </a:lvl1pPr>
                      <a:lvl2pPr marL="742950" indent="-285750" eaLnBrk="0" hangingPunct="0">
                        <a:spcBef>
                          <a:spcPct val="20000"/>
                        </a:spcBef>
                        <a:defRPr sz="2400">
                          <a:solidFill>
                            <a:schemeClr val="tx1"/>
                          </a:solidFill>
                          <a:latin typeface="Arial" charset="0"/>
                          <a:ea typeface="宋体" pitchFamily="2" charset="-122"/>
                        </a:defRPr>
                      </a:lvl2pPr>
                      <a:lvl3pPr marL="1143000" indent="-228600" eaLnBrk="0" hangingPunct="0">
                        <a:spcBef>
                          <a:spcPct val="20000"/>
                        </a:spcBef>
                        <a:defRPr sz="2000">
                          <a:solidFill>
                            <a:schemeClr val="tx1"/>
                          </a:solidFill>
                          <a:latin typeface="Arial" charset="0"/>
                          <a:ea typeface="宋体" pitchFamily="2" charset="-122"/>
                        </a:defRPr>
                      </a:lvl3pPr>
                      <a:lvl4pPr marL="1600200" indent="-228600" eaLnBrk="0" hangingPunct="0">
                        <a:spcBef>
                          <a:spcPct val="20000"/>
                        </a:spcBef>
                        <a:defRPr>
                          <a:solidFill>
                            <a:schemeClr val="tx1"/>
                          </a:solidFill>
                          <a:latin typeface="Arial" charset="0"/>
                          <a:ea typeface="宋体" pitchFamily="2" charset="-122"/>
                        </a:defRPr>
                      </a:lvl4pPr>
                      <a:lvl5pPr marL="2057400" indent="-228600" eaLnBrk="0" hangingPunct="0">
                        <a:spcBef>
                          <a:spcPct val="20000"/>
                        </a:spcBef>
                        <a:defRPr>
                          <a:solidFill>
                            <a:schemeClr val="tx1"/>
                          </a:solidFill>
                          <a:latin typeface="Arial" charset="0"/>
                          <a:ea typeface="宋体" pitchFamily="2" charset="-122"/>
                        </a:defRPr>
                      </a:lvl5pPr>
                      <a:lvl6pPr marL="2514600" indent="-228600" eaLnBrk="0" fontAlgn="base" hangingPunct="0">
                        <a:spcBef>
                          <a:spcPct val="20000"/>
                        </a:spcBef>
                        <a:spcAft>
                          <a:spcPct val="0"/>
                        </a:spcAft>
                        <a:defRPr>
                          <a:solidFill>
                            <a:schemeClr val="tx1"/>
                          </a:solidFill>
                          <a:latin typeface="Arial" charset="0"/>
                          <a:ea typeface="宋体" pitchFamily="2" charset="-122"/>
                        </a:defRPr>
                      </a:lvl6pPr>
                      <a:lvl7pPr marL="2971800" indent="-228600" eaLnBrk="0" fontAlgn="base" hangingPunct="0">
                        <a:spcBef>
                          <a:spcPct val="20000"/>
                        </a:spcBef>
                        <a:spcAft>
                          <a:spcPct val="0"/>
                        </a:spcAft>
                        <a:defRPr>
                          <a:solidFill>
                            <a:schemeClr val="tx1"/>
                          </a:solidFill>
                          <a:latin typeface="Arial" charset="0"/>
                          <a:ea typeface="宋体" pitchFamily="2" charset="-122"/>
                        </a:defRPr>
                      </a:lvl7pPr>
                      <a:lvl8pPr marL="3429000" indent="-228600" eaLnBrk="0" fontAlgn="base" hangingPunct="0">
                        <a:spcBef>
                          <a:spcPct val="20000"/>
                        </a:spcBef>
                        <a:spcAft>
                          <a:spcPct val="0"/>
                        </a:spcAft>
                        <a:defRPr>
                          <a:solidFill>
                            <a:schemeClr val="tx1"/>
                          </a:solidFill>
                          <a:latin typeface="Arial" charset="0"/>
                          <a:ea typeface="宋体" pitchFamily="2" charset="-122"/>
                        </a:defRPr>
                      </a:lvl8pPr>
                      <a:lvl9pPr marL="3886200" indent="-228600" eaLnBrk="0" fontAlgn="base" hangingPunct="0">
                        <a:spcBef>
                          <a:spcPct val="20000"/>
                        </a:spcBef>
                        <a:spcAft>
                          <a:spcPct val="0"/>
                        </a:spcAft>
                        <a:defRPr>
                          <a:solidFill>
                            <a:schemeClr val="tx1"/>
                          </a:solidFill>
                          <a:latin typeface="Arial" charset="0"/>
                          <a:ea typeface="宋体" pitchFamily="2" charset="-122"/>
                        </a:defRPr>
                      </a:lvl9p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2200" b="1" i="0" u="none" strike="noStrike" cap="none" normalizeH="0" baseline="0" dirty="0" smtClean="0">
                          <a:ln>
                            <a:noFill/>
                          </a:ln>
                          <a:solidFill>
                            <a:schemeClr val="bg1"/>
                          </a:solidFill>
                          <a:effectLst/>
                          <a:latin typeface="宋体" pitchFamily="2" charset="-122"/>
                          <a:ea typeface="宋体" pitchFamily="2" charset="-122"/>
                        </a:rPr>
                        <a:t>50 </a:t>
                      </a:r>
                      <a:r>
                        <a:rPr kumimoji="1" lang="ko-KR" altLang="en-US" sz="2200" b="1" i="0" u="none" strike="noStrike" cap="none" normalizeH="0" baseline="0" dirty="0" smtClean="0">
                          <a:ln>
                            <a:noFill/>
                          </a:ln>
                          <a:solidFill>
                            <a:schemeClr val="bg1"/>
                          </a:solidFill>
                          <a:effectLst/>
                          <a:latin typeface="宋体" pitchFamily="2" charset="-122"/>
                          <a:ea typeface="宋体" pitchFamily="2" charset="-122"/>
                        </a:rPr>
                        <a:t>建筑装饰和其他建筑业</a:t>
                      </a:r>
                      <a:endParaRPr kumimoji="1" lang="ko-KR" altLang="en-US" sz="2200" b="1" i="0" u="none" strike="noStrike" cap="none" normalizeH="0" baseline="0" dirty="0" smtClean="0">
                        <a:ln>
                          <a:noFill/>
                        </a:ln>
                        <a:solidFill>
                          <a:schemeClr val="bg1"/>
                        </a:solidFill>
                        <a:effectLst/>
                        <a:latin typeface="Gulim" pitchFamily="34" charset="-127"/>
                        <a:ea typeface="Gulim" pitchFamily="34" charset="-127"/>
                      </a:endParaRPr>
                    </a:p>
                  </a:txBody>
                  <a:tcPr marT="45687" marB="45687"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 name="AutoShape 36"/>
          <p:cNvSpPr>
            <a:spLocks noChangeArrowheads="1"/>
          </p:cNvSpPr>
          <p:nvPr/>
        </p:nvSpPr>
        <p:spPr bwMode="auto">
          <a:xfrm>
            <a:off x="154379" y="3895107"/>
            <a:ext cx="7422078" cy="1128155"/>
          </a:xfrm>
          <a:prstGeom prst="roundRect">
            <a:avLst>
              <a:gd name="adj" fmla="val 16667"/>
            </a:avLst>
          </a:prstGeom>
          <a:noFill/>
          <a:ln w="76200" algn="ctr">
            <a:solidFill>
              <a:srgbClr val="FFFF00"/>
            </a:solidFill>
            <a:round/>
            <a:headEnd/>
            <a:tailEnd/>
          </a:ln>
        </p:spPr>
        <p:txBody>
          <a:bodyPr wrap="none" anchor="ctr"/>
          <a:lstStyle/>
          <a:p>
            <a:pPr algn="ctr"/>
            <a:endParaRPr lang="zh-CN" altLang="en-US" sz="4000"/>
          </a:p>
        </p:txBody>
      </p:sp>
      <p:sp>
        <p:nvSpPr>
          <p:cNvPr id="18" name="AutoShape 38"/>
          <p:cNvSpPr>
            <a:spLocks noChangeArrowheads="1"/>
          </p:cNvSpPr>
          <p:nvPr/>
        </p:nvSpPr>
        <p:spPr bwMode="auto">
          <a:xfrm>
            <a:off x="6151415" y="1698171"/>
            <a:ext cx="2992585" cy="1603169"/>
          </a:xfrm>
          <a:prstGeom prst="cloudCallout">
            <a:avLst>
              <a:gd name="adj1" fmla="val -40954"/>
              <a:gd name="adj2" fmla="val 93992"/>
            </a:avLst>
          </a:prstGeom>
          <a:solidFill>
            <a:srgbClr val="00B050"/>
          </a:solidFill>
          <a:ln w="38100">
            <a:solidFill>
              <a:srgbClr val="FFFF00"/>
            </a:solidFill>
            <a:round/>
            <a:headEnd/>
            <a:tailEnd/>
          </a:ln>
          <a:extLst/>
        </p:spPr>
        <p:txBody>
          <a:bodyPr/>
          <a:lstStyle>
            <a:lvl1pPr marL="342900" indent="-342900" eaLnBrk="0" hangingPunct="0">
              <a:spcBef>
                <a:spcPct val="20000"/>
              </a:spcBef>
              <a:buClr>
                <a:schemeClr val="accent1"/>
              </a:buClr>
              <a:buSzPct val="50000"/>
              <a:buFont typeface="Wingdings 2" pitchFamily="18" charset="2"/>
              <a:buChar char=""/>
              <a:defRPr sz="3200">
                <a:solidFill>
                  <a:schemeClr val="tx1"/>
                </a:solidFill>
                <a:latin typeface="Cambria" pitchFamily="18" charset="0"/>
                <a:ea typeface="华文楷体" pitchFamily="2" charset="-122"/>
              </a:defRPr>
            </a:lvl1pPr>
            <a:lvl2pPr marL="742950" indent="-285750" eaLnBrk="0" hangingPunct="0">
              <a:spcBef>
                <a:spcPct val="20000"/>
              </a:spcBef>
              <a:buClr>
                <a:schemeClr val="accent2"/>
              </a:buClr>
              <a:buSzPct val="50000"/>
              <a:buFont typeface="Wingdings 2" pitchFamily="18" charset="2"/>
              <a:buChar char="³"/>
              <a:defRPr sz="2800">
                <a:solidFill>
                  <a:schemeClr val="tx1"/>
                </a:solidFill>
                <a:latin typeface="Cambria" pitchFamily="18" charset="0"/>
                <a:ea typeface="华文楷体" pitchFamily="2" charset="-122"/>
              </a:defRPr>
            </a:lvl2pPr>
            <a:lvl3pPr marL="1143000" indent="-228600" eaLnBrk="0" hangingPunct="0">
              <a:spcBef>
                <a:spcPct val="20000"/>
              </a:spcBef>
              <a:buClr>
                <a:srgbClr val="7B9B57"/>
              </a:buClr>
              <a:buSzPct val="60000"/>
              <a:buFont typeface="Wingdings 2" pitchFamily="18" charset="2"/>
              <a:buChar char="®"/>
              <a:defRPr sz="2400">
                <a:solidFill>
                  <a:schemeClr val="tx1"/>
                </a:solidFill>
                <a:latin typeface="Cambria" pitchFamily="18" charset="0"/>
                <a:ea typeface="华文楷体" pitchFamily="2" charset="-122"/>
              </a:defRPr>
            </a:lvl3pPr>
            <a:lvl4pPr marL="1600200" indent="-228600" eaLnBrk="0" hangingPunct="0">
              <a:spcBef>
                <a:spcPct val="20000"/>
              </a:spcBef>
              <a:buClr>
                <a:srgbClr val="8B7396"/>
              </a:buClr>
              <a:buSzPct val="45000"/>
              <a:buFont typeface="Wingdings 2" pitchFamily="18" charset="2"/>
              <a:buChar char="¯"/>
              <a:defRPr sz="2000">
                <a:solidFill>
                  <a:schemeClr val="tx1"/>
                </a:solidFill>
                <a:latin typeface="Cambria" pitchFamily="18" charset="0"/>
                <a:ea typeface="华文楷体" pitchFamily="2" charset="-122"/>
              </a:defRPr>
            </a:lvl4pPr>
            <a:lvl5pPr marL="2057400" indent="-228600" eaLnBrk="0" hangingPunct="0">
              <a:spcBef>
                <a:spcPct val="20000"/>
              </a:spcBef>
              <a:buClr>
                <a:srgbClr val="E89A53"/>
              </a:buClr>
              <a:buFont typeface="Wingdings 2" pitchFamily="18" charset="2"/>
              <a:buChar char=""/>
              <a:defRPr sz="2000">
                <a:solidFill>
                  <a:schemeClr val="tx1"/>
                </a:solidFill>
                <a:latin typeface="Cambria" pitchFamily="18" charset="0"/>
                <a:ea typeface="华文楷体" pitchFamily="2" charset="-122"/>
              </a:defRPr>
            </a:lvl5pPr>
            <a:lvl6pPr marL="25146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华文楷体" pitchFamily="2" charset="-122"/>
              </a:defRPr>
            </a:lvl6pPr>
            <a:lvl7pPr marL="29718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华文楷体" pitchFamily="2" charset="-122"/>
              </a:defRPr>
            </a:lvl7pPr>
            <a:lvl8pPr marL="34290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华文楷体" pitchFamily="2" charset="-122"/>
              </a:defRPr>
            </a:lvl8pPr>
            <a:lvl9pPr marL="3886200" indent="-228600"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华文楷体" pitchFamily="2" charset="-122"/>
              </a:defRPr>
            </a:lvl9pPr>
          </a:lstStyle>
          <a:p>
            <a:pPr marL="0" indent="0" algn="just" eaLnBrk="1" hangingPunct="1">
              <a:spcBef>
                <a:spcPts val="0"/>
              </a:spcBef>
              <a:buClr>
                <a:schemeClr val="tx1"/>
              </a:buClr>
              <a:buSzTx/>
              <a:buFont typeface="Wingdings" pitchFamily="2" charset="2"/>
              <a:buNone/>
              <a:defRPr/>
            </a:pPr>
            <a:r>
              <a:rPr kumimoji="1" lang="zh-CN" altLang="en-US" sz="1800" b="1" dirty="0" smtClean="0">
                <a:latin typeface="微软雅黑" pitchFamily="34" charset="-122"/>
                <a:ea typeface="微软雅黑" pitchFamily="34" charset="-122"/>
              </a:rPr>
              <a:t>这两个项目数据计入“企业所属行业大类的项目金额”列</a:t>
            </a:r>
            <a:endParaRPr lang="zh-CN" altLang="zh-CN" sz="1800" b="1" dirty="0" smtClean="0">
              <a:latin typeface="微软雅黑" pitchFamily="34" charset="-122"/>
              <a:ea typeface="微软雅黑" pitchFamily="34" charset="-122"/>
            </a:endParaRPr>
          </a:p>
        </p:txBody>
      </p:sp>
      <p:sp>
        <p:nvSpPr>
          <p:cNvPr id="11" name="TextBox 10"/>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ppt_x"/>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27512" y="2517569"/>
            <a:ext cx="8241474" cy="3895106"/>
          </a:xfrm>
        </p:spPr>
        <p:txBody>
          <a:bodyPr>
            <a:normAutofit fontScale="92500" lnSpcReduction="20000"/>
          </a:bodyPr>
          <a:lstStyle/>
          <a:p>
            <a:pPr marL="288000" indent="-288000" algn="just">
              <a:lnSpc>
                <a:spcPct val="150000"/>
              </a:lnSpc>
              <a:spcBef>
                <a:spcPts val="1200"/>
              </a:spcBef>
              <a:buNone/>
            </a:pPr>
            <a:r>
              <a:rPr lang="zh-CN" altLang="en-US" sz="2600" b="1" dirty="0" smtClean="0">
                <a:solidFill>
                  <a:schemeClr val="bg1"/>
                </a:solidFill>
                <a:latin typeface="仿宋" pitchFamily="49" charset="-122"/>
                <a:ea typeface="仿宋" pitchFamily="49" charset="-122"/>
              </a:rPr>
              <a:t>具体步骤和方法如下：</a:t>
            </a:r>
            <a:endParaRPr lang="en-US" altLang="zh-CN" sz="2600" b="1" dirty="0" smtClean="0">
              <a:solidFill>
                <a:schemeClr val="bg1"/>
              </a:solidFill>
              <a:latin typeface="仿宋" pitchFamily="49" charset="-122"/>
              <a:ea typeface="仿宋" pitchFamily="49" charset="-122"/>
            </a:endParaRPr>
          </a:p>
          <a:p>
            <a:pPr marL="0" indent="0" algn="just">
              <a:lnSpc>
                <a:spcPct val="150000"/>
              </a:lnSpc>
              <a:spcBef>
                <a:spcPts val="1200"/>
              </a:spcBef>
              <a:buFont typeface="仿宋" pitchFamily="49" charset="-122"/>
              <a:buChar char="§"/>
            </a:pPr>
            <a:r>
              <a:rPr lang="zh-CN" altLang="en-US" sz="2600" b="1" dirty="0" smtClean="0">
                <a:solidFill>
                  <a:schemeClr val="bg1"/>
                </a:solidFill>
                <a:latin typeface="仿宋" pitchFamily="49" charset="-122"/>
                <a:ea typeface="仿宋" pitchFamily="49" charset="-122"/>
              </a:rPr>
              <a:t>若企业仅下设一个施工项目，则可直接在联网直报平台进行填报；</a:t>
            </a:r>
            <a:endParaRPr lang="en-US" altLang="zh-CN" sz="2600" b="1" dirty="0" smtClean="0">
              <a:solidFill>
                <a:schemeClr val="bg1"/>
              </a:solidFill>
              <a:latin typeface="仿宋" pitchFamily="49" charset="-122"/>
              <a:ea typeface="仿宋" pitchFamily="49" charset="-122"/>
            </a:endParaRPr>
          </a:p>
          <a:p>
            <a:pPr marL="0" indent="0" algn="just">
              <a:lnSpc>
                <a:spcPct val="150000"/>
              </a:lnSpc>
              <a:spcBef>
                <a:spcPts val="1200"/>
              </a:spcBef>
              <a:buFont typeface="仿宋" pitchFamily="49" charset="-122"/>
              <a:buChar char="§"/>
            </a:pPr>
            <a:r>
              <a:rPr lang="zh-CN" altLang="en-US" sz="2600" b="1" dirty="0" smtClean="0">
                <a:solidFill>
                  <a:schemeClr val="bg1"/>
                </a:solidFill>
                <a:latin typeface="仿宋" pitchFamily="49" charset="-122"/>
                <a:ea typeface="仿宋" pitchFamily="49" charset="-122"/>
              </a:rPr>
              <a:t>若企业下设两个以上属于行业大类的施工项目，可参照平台上本表及其</a:t>
            </a:r>
            <a:r>
              <a:rPr lang="zh-CN" altLang="en-US" sz="2600" b="1" dirty="0" smtClean="0">
                <a:solidFill>
                  <a:srgbClr val="FF0000"/>
                </a:solidFill>
                <a:latin typeface="仿宋" pitchFamily="49" charset="-122"/>
                <a:ea typeface="仿宋" pitchFamily="49" charset="-122"/>
              </a:rPr>
              <a:t>过录表（投</a:t>
            </a:r>
            <a:r>
              <a:rPr lang="en-US" altLang="zh-CN" sz="2600" b="1" dirty="0" smtClean="0">
                <a:solidFill>
                  <a:srgbClr val="FF0000"/>
                </a:solidFill>
                <a:latin typeface="仿宋" pitchFamily="49" charset="-122"/>
                <a:ea typeface="仿宋" pitchFamily="49" charset="-122"/>
              </a:rPr>
              <a:t>120-1</a:t>
            </a:r>
            <a:r>
              <a:rPr lang="zh-CN" altLang="en-US" sz="2600" b="1" dirty="0" smtClean="0">
                <a:solidFill>
                  <a:srgbClr val="FF0000"/>
                </a:solidFill>
                <a:latin typeface="仿宋" pitchFamily="49" charset="-122"/>
                <a:ea typeface="仿宋" pitchFamily="49" charset="-122"/>
              </a:rPr>
              <a:t>表）</a:t>
            </a:r>
            <a:r>
              <a:rPr lang="zh-CN" altLang="en-US" sz="2600" b="1" dirty="0" smtClean="0">
                <a:solidFill>
                  <a:schemeClr val="bg1"/>
                </a:solidFill>
                <a:latin typeface="仿宋" pitchFamily="49" charset="-122"/>
                <a:ea typeface="仿宋" pitchFamily="49" charset="-122"/>
              </a:rPr>
              <a:t>，下发各施工项目进行填报。待企业对所有施工项目的数据进行汇总后，录入平台的对应表式中。</a:t>
            </a:r>
            <a:endParaRPr lang="zh-CN" altLang="zh-CN" sz="26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pPr>
            <a:endParaRPr lang="zh-CN" altLang="en-US" sz="3600" dirty="0">
              <a:solidFill>
                <a:srgbClr val="FFFF00"/>
              </a:solidFill>
              <a:latin typeface="方正舒体" pitchFamily="2" charset="-122"/>
              <a:ea typeface="方正舒体" pitchFamily="2" charset="-122"/>
            </a:endParaRPr>
          </a:p>
        </p:txBody>
      </p:sp>
      <p:pic>
        <p:nvPicPr>
          <p:cNvPr id="8" name="图片 7" descr="QQ图片20180515141501.png"/>
          <p:cNvPicPr>
            <a:picLocks noChangeAspect="1"/>
          </p:cNvPicPr>
          <p:nvPr/>
        </p:nvPicPr>
        <p:blipFill>
          <a:blip r:embed="rId2" cstate="print"/>
          <a:stretch>
            <a:fillRect/>
          </a:stretch>
        </p:blipFill>
        <p:spPr>
          <a:xfrm>
            <a:off x="-5388" y="1710046"/>
            <a:ext cx="9149388" cy="4548250"/>
          </a:xfrm>
          <a:prstGeom prst="rect">
            <a:avLst/>
          </a:prstGeom>
        </p:spPr>
      </p:pic>
      <p:sp>
        <p:nvSpPr>
          <p:cNvPr id="9" name="椭圆 8"/>
          <p:cNvSpPr/>
          <p:nvPr/>
        </p:nvSpPr>
        <p:spPr>
          <a:xfrm>
            <a:off x="2351314" y="1710047"/>
            <a:ext cx="1330037" cy="4275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707579" y="2042557"/>
            <a:ext cx="2068286" cy="510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25631" y="4726379"/>
            <a:ext cx="5225143" cy="13419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176151" y="2719450"/>
            <a:ext cx="2305792" cy="783771"/>
          </a:xfrm>
          <a:prstGeom prst="wedgeRoundRectCallout">
            <a:avLst>
              <a:gd name="adj1" fmla="val -4413"/>
              <a:gd name="adj2" fmla="val 259461"/>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bg1"/>
                </a:solidFill>
                <a:latin typeface="微软雅黑" pitchFamily="34" charset="-122"/>
                <a:ea typeface="微软雅黑" pitchFamily="34" charset="-122"/>
              </a:rPr>
              <a:t>施工单位（或项目）消耗的各种材料</a:t>
            </a:r>
            <a:endParaRPr lang="zh-CN" altLang="en-US" dirty="0"/>
          </a:p>
        </p:txBody>
      </p:sp>
      <p:sp>
        <p:nvSpPr>
          <p:cNvPr id="15" name="圆角矩形标注 14"/>
          <p:cNvSpPr/>
          <p:nvPr/>
        </p:nvSpPr>
        <p:spPr>
          <a:xfrm>
            <a:off x="3261756" y="3002477"/>
            <a:ext cx="1880259" cy="666998"/>
          </a:xfrm>
          <a:prstGeom prst="wedgeRoundRectCallout">
            <a:avLst>
              <a:gd name="adj1" fmla="val -4200"/>
              <a:gd name="adj2" fmla="val 24614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bg1"/>
                </a:solidFill>
                <a:latin typeface="微软雅黑" pitchFamily="34" charset="-122"/>
                <a:ea typeface="微软雅黑" pitchFamily="34" charset="-122"/>
              </a:rPr>
              <a:t>对应</a:t>
            </a:r>
            <a:r>
              <a:rPr lang="en-US" altLang="zh-CN" b="1" dirty="0" smtClean="0">
                <a:solidFill>
                  <a:schemeClr val="bg1"/>
                </a:solidFill>
                <a:latin typeface="微软雅黑" pitchFamily="34" charset="-122"/>
                <a:ea typeface="微软雅黑" pitchFamily="34" charset="-122"/>
              </a:rPr>
              <a:t>P29</a:t>
            </a:r>
            <a:r>
              <a:rPr lang="zh-CN" altLang="en-US" b="1" dirty="0" smtClean="0">
                <a:solidFill>
                  <a:schemeClr val="bg1"/>
                </a:solidFill>
                <a:latin typeface="微软雅黑" pitchFamily="34" charset="-122"/>
                <a:ea typeface="微软雅黑" pitchFamily="34" charset="-122"/>
              </a:rPr>
              <a:t>目录中的名称及代码</a:t>
            </a:r>
            <a:endParaRPr lang="zh-CN" altLang="en-US" dirty="0"/>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27512" y="2458192"/>
            <a:ext cx="8241474" cy="4061361"/>
          </a:xfrm>
        </p:spPr>
        <p:txBody>
          <a:bodyPr>
            <a:normAutofit lnSpcReduction="10000"/>
          </a:bodyPr>
          <a:lstStyle/>
          <a:p>
            <a:pPr marL="0" indent="0" algn="just">
              <a:lnSpc>
                <a:spcPct val="160000"/>
              </a:lnSpc>
              <a:spcBef>
                <a:spcPts val="600"/>
              </a:spcBef>
              <a:buNone/>
            </a:pPr>
            <a:r>
              <a:rPr lang="zh-CN" altLang="en-US" sz="2400" b="1" dirty="0" smtClean="0">
                <a:solidFill>
                  <a:srgbClr val="FF0000"/>
                </a:solidFill>
                <a:latin typeface="+mj-ea"/>
              </a:rPr>
              <a:t>过录表填报中需要注意：</a:t>
            </a:r>
            <a:endParaRPr lang="en-US" altLang="zh-CN" sz="2400" b="1" dirty="0" smtClean="0">
              <a:solidFill>
                <a:schemeClr val="bg1"/>
              </a:solidFill>
              <a:latin typeface="仿宋" pitchFamily="49" charset="-122"/>
              <a:ea typeface="仿宋" pitchFamily="49" charset="-122"/>
            </a:endParaRPr>
          </a:p>
          <a:p>
            <a:pPr marL="0" indent="612000" algn="just">
              <a:lnSpc>
                <a:spcPct val="160000"/>
              </a:lnSpc>
              <a:spcBef>
                <a:spcPts val="600"/>
              </a:spcBef>
              <a:buNone/>
            </a:pPr>
            <a:r>
              <a:rPr lang="zh-CN" altLang="en-US" sz="2400" b="1" dirty="0" smtClean="0">
                <a:solidFill>
                  <a:schemeClr val="bg1"/>
                </a:solidFill>
                <a:latin typeface="仿宋" pitchFamily="49" charset="-122"/>
                <a:ea typeface="仿宋" pitchFamily="49" charset="-122"/>
              </a:rPr>
              <a:t>设计过录表的目的是要了解“直接成本”中“材料费”的详细消耗结构，获得满足调查表填报要求的基础数据。企业可根据消耗的各项材料的记录，对照</a:t>
            </a:r>
            <a:r>
              <a:rPr lang="en-US" altLang="zh-CN" sz="2400" b="1" dirty="0" smtClean="0">
                <a:solidFill>
                  <a:srgbClr val="FF0000"/>
                </a:solidFill>
                <a:latin typeface="仿宋" pitchFamily="49" charset="-122"/>
                <a:ea typeface="仿宋" pitchFamily="49" charset="-122"/>
              </a:rPr>
              <a:t>《</a:t>
            </a:r>
            <a:r>
              <a:rPr lang="zh-CN" altLang="en-US" sz="2400" b="1" dirty="0" smtClean="0">
                <a:solidFill>
                  <a:srgbClr val="FF0000"/>
                </a:solidFill>
                <a:latin typeface="仿宋" pitchFamily="49" charset="-122"/>
                <a:ea typeface="仿宋" pitchFamily="49" charset="-122"/>
              </a:rPr>
              <a:t>建筑业企业材料消耗分类目录</a:t>
            </a:r>
            <a:r>
              <a:rPr lang="en-US" altLang="zh-CN" sz="2400" b="1" dirty="0" smtClean="0">
                <a:solidFill>
                  <a:srgbClr val="FF0000"/>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a:t>
            </a:r>
            <a:r>
              <a:rPr lang="en-US" altLang="zh-CN" sz="2400" b="1" dirty="0" smtClean="0">
                <a:solidFill>
                  <a:schemeClr val="bg1"/>
                </a:solidFill>
                <a:latin typeface="仿宋" pitchFamily="49" charset="-122"/>
                <a:ea typeface="仿宋" pitchFamily="49" charset="-122"/>
              </a:rPr>
              <a:t>P29</a:t>
            </a:r>
            <a:r>
              <a:rPr lang="zh-CN" altLang="en-US" sz="2400" b="1" dirty="0" smtClean="0">
                <a:solidFill>
                  <a:schemeClr val="bg1"/>
                </a:solidFill>
                <a:latin typeface="仿宋" pitchFamily="49" charset="-122"/>
                <a:ea typeface="仿宋" pitchFamily="49" charset="-122"/>
              </a:rPr>
              <a:t>）在平台上填报过录表（投</a:t>
            </a:r>
            <a:r>
              <a:rPr lang="en-US" altLang="zh-CN" sz="2400" b="1" dirty="0" smtClean="0">
                <a:solidFill>
                  <a:schemeClr val="bg1"/>
                </a:solidFill>
                <a:latin typeface="仿宋" pitchFamily="49" charset="-122"/>
                <a:ea typeface="仿宋" pitchFamily="49" charset="-122"/>
              </a:rPr>
              <a:t>120-1</a:t>
            </a:r>
            <a:r>
              <a:rPr lang="zh-CN" altLang="en-US" sz="2400" b="1" dirty="0" smtClean="0">
                <a:solidFill>
                  <a:schemeClr val="bg1"/>
                </a:solidFill>
                <a:latin typeface="仿宋" pitchFamily="49" charset="-122"/>
                <a:ea typeface="仿宋" pitchFamily="49" charset="-122"/>
              </a:rPr>
              <a:t>表）；若某种材料无法在目录中归类，也可使用</a:t>
            </a:r>
            <a:r>
              <a:rPr lang="en-US" altLang="zh-CN" sz="2400" b="1" dirty="0" smtClean="0">
                <a:solidFill>
                  <a:srgbClr val="FF0000"/>
                </a:solidFill>
                <a:latin typeface="仿宋" pitchFamily="49" charset="-122"/>
                <a:ea typeface="仿宋" pitchFamily="49" charset="-122"/>
              </a:rPr>
              <a:t>《</a:t>
            </a:r>
            <a:r>
              <a:rPr lang="zh-CN" altLang="en-US" sz="2400" b="1" dirty="0" smtClean="0">
                <a:solidFill>
                  <a:srgbClr val="FF0000"/>
                </a:solidFill>
                <a:latin typeface="仿宋" pitchFamily="49" charset="-122"/>
                <a:ea typeface="仿宋" pitchFamily="49" charset="-122"/>
              </a:rPr>
              <a:t>产品查询表</a:t>
            </a:r>
            <a:r>
              <a:rPr lang="en-US" altLang="zh-CN" sz="2400" b="1" dirty="0" smtClean="0">
                <a:solidFill>
                  <a:srgbClr val="FF0000"/>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（网站）进行下载查询。过录表的</a:t>
            </a:r>
            <a:r>
              <a:rPr lang="zh-CN" altLang="en-US" sz="2600" b="1" dirty="0" smtClean="0">
                <a:solidFill>
                  <a:schemeClr val="bg1"/>
                </a:solidFill>
                <a:latin typeface="仿宋" pitchFamily="49" charset="-122"/>
                <a:ea typeface="仿宋" pitchFamily="49" charset="-122"/>
              </a:rPr>
              <a:t>具体填报方法如下：</a:t>
            </a:r>
            <a:endParaRPr lang="en-US" altLang="zh-CN" sz="2600" b="1" dirty="0" smtClean="0">
              <a:solidFill>
                <a:schemeClr val="bg1"/>
              </a:solidFill>
              <a:latin typeface="仿宋" pitchFamily="49" charset="-122"/>
              <a:ea typeface="仿宋" pitchFamily="49" charset="-122"/>
            </a:endParaRPr>
          </a:p>
          <a:p>
            <a:pPr marL="0" indent="612000" algn="just">
              <a:lnSpc>
                <a:spcPct val="160000"/>
              </a:lnSpc>
              <a:spcBef>
                <a:spcPts val="600"/>
              </a:spcBef>
              <a:buNone/>
            </a:pPr>
            <a:endParaRPr lang="zh-CN" altLang="zh-CN" sz="2600" b="1" dirty="0" smtClean="0">
              <a:solidFill>
                <a:schemeClr val="bg1"/>
              </a:solidFill>
              <a:latin typeface="仿宋" pitchFamily="49" charset="-122"/>
              <a:ea typeface="仿宋" pitchFamily="49" charset="-122"/>
            </a:endParaRPr>
          </a:p>
          <a:p>
            <a:pPr marL="0" indent="0">
              <a:lnSpc>
                <a:spcPct val="130000"/>
              </a:lnSpc>
              <a:spcBef>
                <a:spcPts val="600"/>
              </a:spcBef>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15636" y="2434441"/>
            <a:ext cx="8241474" cy="4085112"/>
          </a:xfrm>
        </p:spPr>
        <p:txBody>
          <a:bodyPr>
            <a:normAutofit fontScale="85000" lnSpcReduction="10000"/>
          </a:bodyPr>
          <a:lstStyle/>
          <a:p>
            <a:pPr marL="0" indent="0" algn="just">
              <a:lnSpc>
                <a:spcPct val="150000"/>
              </a:lnSpc>
              <a:spcBef>
                <a:spcPts val="600"/>
              </a:spcBef>
              <a:buFont typeface="仿宋" pitchFamily="49" charset="-122"/>
              <a:buChar char="※"/>
            </a:pPr>
            <a:r>
              <a:rPr lang="zh-CN" altLang="en-US" sz="2800" b="1" dirty="0" smtClean="0">
                <a:solidFill>
                  <a:schemeClr val="bg1"/>
                </a:solidFill>
                <a:latin typeface="仿宋" pitchFamily="49" charset="-122"/>
                <a:ea typeface="仿宋" pitchFamily="49" charset="-122"/>
              </a:rPr>
              <a:t>首先，在过录表中填写施工单位（或项目）“料、具入库验收单”、“领料单”等材料明细账（或台账）中登记的各种材料，需要对照</a:t>
            </a:r>
            <a:r>
              <a:rPr lang="en-US" altLang="zh-CN" sz="2800" b="1" dirty="0" smtClean="0">
                <a:solidFill>
                  <a:schemeClr val="bg1"/>
                </a:solidFill>
                <a:latin typeface="仿宋" pitchFamily="49" charset="-122"/>
                <a:ea typeface="仿宋" pitchFamily="49" charset="-122"/>
              </a:rPr>
              <a:t>《</a:t>
            </a:r>
            <a:r>
              <a:rPr lang="zh-CN" altLang="en-US" sz="2800" b="1" dirty="0" smtClean="0">
                <a:solidFill>
                  <a:schemeClr val="bg1"/>
                </a:solidFill>
                <a:latin typeface="仿宋" pitchFamily="49" charset="-122"/>
                <a:ea typeface="仿宋" pitchFamily="49" charset="-122"/>
              </a:rPr>
              <a:t>建筑业企业材料消耗分类目录</a:t>
            </a:r>
            <a:r>
              <a:rPr lang="en-US" altLang="zh-CN" sz="2800" b="1" dirty="0" smtClean="0">
                <a:solidFill>
                  <a:schemeClr val="bg1"/>
                </a:solidFill>
                <a:latin typeface="仿宋" pitchFamily="49" charset="-122"/>
                <a:ea typeface="仿宋" pitchFamily="49" charset="-122"/>
              </a:rPr>
              <a:t>》</a:t>
            </a:r>
            <a:r>
              <a:rPr lang="zh-CN" altLang="zh-CN" sz="2800" b="1" dirty="0" smtClean="0">
                <a:solidFill>
                  <a:schemeClr val="bg1"/>
                </a:solidFill>
                <a:latin typeface="仿宋" pitchFamily="49" charset="-122"/>
                <a:ea typeface="仿宋" pitchFamily="49" charset="-122"/>
              </a:rPr>
              <a:t>选择</a:t>
            </a:r>
            <a:r>
              <a:rPr lang="zh-CN" altLang="en-US" sz="2800" b="1" dirty="0" smtClean="0">
                <a:solidFill>
                  <a:schemeClr val="bg1"/>
                </a:solidFill>
                <a:latin typeface="仿宋" pitchFamily="49" charset="-122"/>
                <a:ea typeface="仿宋" pitchFamily="49" charset="-122"/>
              </a:rPr>
              <a:t>相应的</a:t>
            </a:r>
            <a:r>
              <a:rPr lang="zh-CN" altLang="zh-CN" sz="2800" b="1" dirty="0" smtClean="0">
                <a:solidFill>
                  <a:schemeClr val="bg1"/>
                </a:solidFill>
                <a:latin typeface="仿宋" pitchFamily="49" charset="-122"/>
                <a:ea typeface="仿宋" pitchFamily="49" charset="-122"/>
              </a:rPr>
              <a:t>分类目录名称和代码。</a:t>
            </a:r>
            <a:endParaRPr lang="en-US" altLang="zh-CN" sz="2800" b="1" dirty="0" smtClean="0">
              <a:solidFill>
                <a:schemeClr val="bg1"/>
              </a:solidFill>
              <a:latin typeface="仿宋" pitchFamily="49" charset="-122"/>
              <a:ea typeface="仿宋" pitchFamily="49" charset="-122"/>
            </a:endParaRPr>
          </a:p>
          <a:p>
            <a:pPr marL="0" indent="0" algn="just">
              <a:lnSpc>
                <a:spcPct val="150000"/>
              </a:lnSpc>
              <a:spcBef>
                <a:spcPts val="600"/>
              </a:spcBef>
              <a:buFont typeface="仿宋" pitchFamily="49" charset="-122"/>
              <a:buChar char="※"/>
            </a:pPr>
            <a:r>
              <a:rPr lang="zh-CN" altLang="zh-CN" sz="2800" b="1" dirty="0" smtClean="0">
                <a:solidFill>
                  <a:schemeClr val="bg1"/>
                </a:solidFill>
                <a:latin typeface="仿宋" pitchFamily="49" charset="-122"/>
                <a:ea typeface="仿宋" pitchFamily="49" charset="-122"/>
              </a:rPr>
              <a:t>其次，将各种材料实际消耗的价值量逐一填入过录表中。</a:t>
            </a:r>
            <a:endParaRPr lang="en-US" altLang="zh-CN" sz="2800" b="1" dirty="0" smtClean="0">
              <a:solidFill>
                <a:schemeClr val="bg1"/>
              </a:solidFill>
              <a:latin typeface="仿宋" pitchFamily="49" charset="-122"/>
              <a:ea typeface="仿宋" pitchFamily="49" charset="-122"/>
            </a:endParaRPr>
          </a:p>
          <a:p>
            <a:pPr marL="0" indent="0" algn="just">
              <a:lnSpc>
                <a:spcPct val="150000"/>
              </a:lnSpc>
              <a:spcBef>
                <a:spcPts val="600"/>
              </a:spcBef>
              <a:buFont typeface="仿宋" pitchFamily="49" charset="-122"/>
              <a:buChar char="※"/>
            </a:pPr>
            <a:r>
              <a:rPr lang="zh-CN" altLang="zh-CN" sz="2800" b="1" dirty="0" smtClean="0">
                <a:solidFill>
                  <a:schemeClr val="bg1"/>
                </a:solidFill>
                <a:latin typeface="仿宋" pitchFamily="49" charset="-122"/>
                <a:ea typeface="仿宋" pitchFamily="49" charset="-122"/>
              </a:rPr>
              <a:t>最后，</a:t>
            </a:r>
            <a:r>
              <a:rPr lang="zh-CN" altLang="en-US" sz="2800" b="1" dirty="0" smtClean="0">
                <a:solidFill>
                  <a:schemeClr val="bg1"/>
                </a:solidFill>
                <a:latin typeface="仿宋" pitchFamily="49" charset="-122"/>
                <a:ea typeface="仿宋" pitchFamily="49" charset="-122"/>
              </a:rPr>
              <a:t>联网直报平台会根据企业所填报的各种材料按分类目录进行汇总，然后将最终结果填充到投</a:t>
            </a:r>
            <a:r>
              <a:rPr lang="en-US" altLang="zh-CN" sz="2800" b="1" dirty="0" smtClean="0">
                <a:solidFill>
                  <a:schemeClr val="bg1"/>
                </a:solidFill>
                <a:latin typeface="仿宋" pitchFamily="49" charset="-122"/>
                <a:ea typeface="仿宋" pitchFamily="49" charset="-122"/>
              </a:rPr>
              <a:t>120</a:t>
            </a:r>
            <a:r>
              <a:rPr lang="zh-CN" altLang="en-US" sz="2800" b="1" dirty="0" smtClean="0">
                <a:solidFill>
                  <a:schemeClr val="bg1"/>
                </a:solidFill>
                <a:latin typeface="仿宋" pitchFamily="49" charset="-122"/>
                <a:ea typeface="仿宋" pitchFamily="49" charset="-122"/>
              </a:rPr>
              <a:t>表中。</a:t>
            </a:r>
            <a:endParaRPr lang="en-US" altLang="zh-CN" sz="2800" b="1" dirty="0" smtClean="0">
              <a:solidFill>
                <a:schemeClr val="bg1"/>
              </a:solidFill>
              <a:latin typeface="仿宋" pitchFamily="49" charset="-122"/>
              <a:ea typeface="仿宋" pitchFamily="49" charset="-122"/>
            </a:endParaRPr>
          </a:p>
          <a:p>
            <a:pPr marL="288000" indent="-288000" algn="just">
              <a:lnSpc>
                <a:spcPct val="130000"/>
              </a:lnSpc>
              <a:spcBef>
                <a:spcPts val="600"/>
              </a:spcBef>
              <a:buNone/>
            </a:pPr>
            <a:endParaRPr lang="zh-CN" altLang="zh-CN" sz="2600" b="1" dirty="0" smtClean="0">
              <a:solidFill>
                <a:schemeClr val="bg1"/>
              </a:solidFill>
              <a:latin typeface="仿宋" pitchFamily="49" charset="-122"/>
              <a:ea typeface="仿宋" pitchFamily="49" charset="-122"/>
            </a:endParaRPr>
          </a:p>
          <a:p>
            <a:pPr marL="0" indent="0">
              <a:lnSpc>
                <a:spcPct val="130000"/>
              </a:lnSpc>
              <a:spcBef>
                <a:spcPts val="600"/>
              </a:spcBef>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pic>
        <p:nvPicPr>
          <p:cNvPr id="7" name="图片 6" descr="QQ图片20180515163146.png"/>
          <p:cNvPicPr>
            <a:picLocks noChangeAspect="1"/>
          </p:cNvPicPr>
          <p:nvPr/>
        </p:nvPicPr>
        <p:blipFill>
          <a:blip r:embed="rId3" cstate="print"/>
          <a:stretch>
            <a:fillRect/>
          </a:stretch>
        </p:blipFill>
        <p:spPr>
          <a:xfrm>
            <a:off x="0" y="2743200"/>
            <a:ext cx="9144000" cy="3301340"/>
          </a:xfrm>
          <a:prstGeom prst="rect">
            <a:avLst/>
          </a:prstGeom>
        </p:spPr>
      </p:pic>
      <p:sp>
        <p:nvSpPr>
          <p:cNvPr id="8" name="TextBox 7"/>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11" name="圆角矩形标注 10"/>
          <p:cNvSpPr/>
          <p:nvPr/>
        </p:nvSpPr>
        <p:spPr>
          <a:xfrm>
            <a:off x="617517" y="4275118"/>
            <a:ext cx="1436913" cy="581890"/>
          </a:xfrm>
          <a:prstGeom prst="wedgeRoundRectCallout">
            <a:avLst>
              <a:gd name="adj1" fmla="val -46602"/>
              <a:gd name="adj2" fmla="val -21789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bg1"/>
                </a:solidFill>
                <a:latin typeface="微软雅黑" pitchFamily="34" charset="-122"/>
                <a:ea typeface="微软雅黑" pitchFamily="34" charset="-122"/>
              </a:rPr>
              <a:t>可直接录入</a:t>
            </a:r>
          </a:p>
        </p:txBody>
      </p:sp>
      <p:sp>
        <p:nvSpPr>
          <p:cNvPr id="13" name="椭圆 12"/>
          <p:cNvSpPr/>
          <p:nvPr/>
        </p:nvSpPr>
        <p:spPr>
          <a:xfrm>
            <a:off x="4619501" y="2778826"/>
            <a:ext cx="4215741" cy="7125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8" name="TextBox 7"/>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pic>
        <p:nvPicPr>
          <p:cNvPr id="12" name="图片 11" descr="QQ图片20180515165251.png"/>
          <p:cNvPicPr>
            <a:picLocks noChangeAspect="1"/>
          </p:cNvPicPr>
          <p:nvPr/>
        </p:nvPicPr>
        <p:blipFill>
          <a:blip r:embed="rId2" cstate="print"/>
          <a:stretch>
            <a:fillRect/>
          </a:stretch>
        </p:blipFill>
        <p:spPr>
          <a:xfrm>
            <a:off x="684000" y="2556000"/>
            <a:ext cx="7802088" cy="3997179"/>
          </a:xfrm>
          <a:prstGeom prst="rect">
            <a:avLst/>
          </a:prstGeom>
        </p:spPr>
      </p:pic>
      <p:sp>
        <p:nvSpPr>
          <p:cNvPr id="11" name="圆角矩形 10"/>
          <p:cNvSpPr/>
          <p:nvPr/>
        </p:nvSpPr>
        <p:spPr>
          <a:xfrm>
            <a:off x="1128155" y="5011387"/>
            <a:ext cx="4417622" cy="14725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111340" y="4999512"/>
            <a:ext cx="785751" cy="150816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graphicFrame>
        <p:nvGraphicFramePr>
          <p:cNvPr id="11" name="表格 10"/>
          <p:cNvGraphicFramePr>
            <a:graphicFrameLocks noGrp="1"/>
          </p:cNvGraphicFramePr>
          <p:nvPr/>
        </p:nvGraphicFramePr>
        <p:xfrm>
          <a:off x="429156" y="1864421"/>
          <a:ext cx="8251707" cy="4275120"/>
        </p:xfrm>
        <a:graphic>
          <a:graphicData uri="http://schemas.openxmlformats.org/drawingml/2006/table">
            <a:tbl>
              <a:tblPr/>
              <a:tblGrid>
                <a:gridCol w="3541506"/>
                <a:gridCol w="956206"/>
                <a:gridCol w="1257234"/>
                <a:gridCol w="2496761"/>
              </a:tblGrid>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主营业务成本</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chemeClr val="bg1"/>
                          </a:solidFill>
                          <a:latin typeface="微软雅黑" pitchFamily="34" charset="-122"/>
                          <a:ea typeface="微软雅黑" pitchFamily="34" charset="-122"/>
                        </a:rPr>
                        <a:t>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一、直接成本</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chemeClr val="bg1"/>
                          </a:solidFill>
                          <a:latin typeface="微软雅黑" pitchFamily="34" charset="-122"/>
                          <a:ea typeface="微软雅黑" pitchFamily="34" charset="-122"/>
                        </a:rPr>
                        <a:t>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    </a:t>
                      </a:r>
                      <a:r>
                        <a:rPr lang="en-US" altLang="zh-CN" sz="1400" b="0" i="0" u="none" strike="noStrike" dirty="0">
                          <a:solidFill>
                            <a:schemeClr val="bg1"/>
                          </a:solidFill>
                          <a:latin typeface="微软雅黑" pitchFamily="34" charset="-122"/>
                          <a:ea typeface="微软雅黑" pitchFamily="34" charset="-122"/>
                        </a:rPr>
                        <a:t>1.</a:t>
                      </a:r>
                      <a:r>
                        <a:rPr lang="zh-CN" altLang="en-US" sz="1400" b="0" i="0" u="none" strike="noStrike" dirty="0">
                          <a:solidFill>
                            <a:schemeClr val="bg1"/>
                          </a:solidFill>
                          <a:latin typeface="微软雅黑" pitchFamily="34" charset="-122"/>
                          <a:ea typeface="微软雅黑" pitchFamily="34" charset="-122"/>
                        </a:rPr>
                        <a:t>人工费</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chemeClr val="bg1"/>
                          </a:solidFill>
                          <a:latin typeface="微软雅黑" pitchFamily="34" charset="-122"/>
                          <a:ea typeface="微软雅黑" pitchFamily="34" charset="-122"/>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    </a:t>
                      </a:r>
                      <a:r>
                        <a:rPr lang="en-US" altLang="zh-CN" sz="1400" b="0" i="0" u="none" strike="noStrike" dirty="0">
                          <a:solidFill>
                            <a:schemeClr val="bg1"/>
                          </a:solidFill>
                          <a:latin typeface="微软雅黑" pitchFamily="34" charset="-122"/>
                          <a:ea typeface="微软雅黑" pitchFamily="34" charset="-122"/>
                        </a:rPr>
                        <a:t>2.</a:t>
                      </a:r>
                      <a:r>
                        <a:rPr lang="zh-CN" altLang="en-US" sz="1400" b="0" i="0" u="none" strike="noStrike" dirty="0">
                          <a:solidFill>
                            <a:schemeClr val="bg1"/>
                          </a:solidFill>
                          <a:latin typeface="微软雅黑" pitchFamily="34" charset="-122"/>
                          <a:ea typeface="微软雅黑" pitchFamily="34" charset="-122"/>
                        </a:rPr>
                        <a:t>材料费</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chemeClr val="bg1"/>
                          </a:solidFill>
                          <a:latin typeface="微软雅黑" pitchFamily="34" charset="-122"/>
                          <a:ea typeface="微软雅黑" pitchFamily="34" charset="-122"/>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80</a:t>
                      </a: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50</a:t>
                      </a: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zh-CN" altLang="en-US" sz="1400" b="0" i="0" u="none" strike="noStrike" dirty="0">
                          <a:solidFill>
                            <a:schemeClr val="bg1"/>
                          </a:solidFill>
                          <a:latin typeface="微软雅黑" pitchFamily="34" charset="-122"/>
                          <a:ea typeface="微软雅黑" pitchFamily="34" charset="-122"/>
                        </a:rPr>
                        <a:t>（按建筑业企业材料消耗分类目录填报）</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 </a:t>
                      </a:r>
                      <a:r>
                        <a:rPr lang="zh-CN" altLang="en-US" sz="1400" b="0" i="0" u="none" strike="noStrike" dirty="0" smtClean="0">
                          <a:solidFill>
                            <a:schemeClr val="bg1"/>
                          </a:solidFill>
                          <a:latin typeface="微软雅黑" pitchFamily="34" charset="-122"/>
                          <a:ea typeface="微软雅黑" pitchFamily="34" charset="-122"/>
                        </a:rPr>
                        <a:t>粘土及其他土砂石</a:t>
                      </a:r>
                      <a:endParaRPr lang="en-US" altLang="zh-CN" sz="1400" b="0" i="0" u="none" strike="noStrike" dirty="0">
                        <a:solidFill>
                          <a:schemeClr val="bg1"/>
                        </a:solidFill>
                        <a:latin typeface="微软雅黑" pitchFamily="34" charset="-122"/>
                        <a:ea typeface="微软雅黑" pitchFamily="34" charset="-122"/>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1019</a:t>
                      </a: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15</a:t>
                      </a: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钢</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3120</a:t>
                      </a:r>
                      <a:endParaRPr lang="en-US" altLang="zh-CN"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20</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水泥制品</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3021</a:t>
                      </a:r>
                      <a:endParaRPr lang="en-US" altLang="zh-CN"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10</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金属门窗</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3312</a:t>
                      </a:r>
                      <a:endParaRPr lang="en-US" altLang="zh-CN"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2</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隔热隔音材料</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3035</a:t>
                      </a:r>
                      <a:endParaRPr lang="en-US" altLang="zh-CN"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smtClean="0">
                          <a:solidFill>
                            <a:schemeClr val="bg1"/>
                          </a:solidFill>
                          <a:latin typeface="微软雅黑" pitchFamily="34" charset="-122"/>
                          <a:ea typeface="微软雅黑" pitchFamily="34" charset="-122"/>
                        </a:rPr>
                        <a:t>－</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smtClean="0">
                          <a:solidFill>
                            <a:schemeClr val="bg1"/>
                          </a:solidFill>
                          <a:latin typeface="微软雅黑" pitchFamily="34" charset="-122"/>
                          <a:ea typeface="微软雅黑" pitchFamily="34" charset="-122"/>
                        </a:rPr>
                        <a:t>3</a:t>
                      </a:r>
                      <a:endParaRPr lang="zh-CN" altLang="en-US" sz="1400" b="0"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    </a:t>
                      </a:r>
                      <a:r>
                        <a:rPr lang="en-US" altLang="zh-CN" sz="1400" b="0" i="0" u="none" strike="noStrike" dirty="0">
                          <a:solidFill>
                            <a:schemeClr val="bg1"/>
                          </a:solidFill>
                          <a:latin typeface="微软雅黑" pitchFamily="34" charset="-122"/>
                          <a:ea typeface="微软雅黑" pitchFamily="34" charset="-122"/>
                        </a:rPr>
                        <a:t>3.</a:t>
                      </a:r>
                      <a:r>
                        <a:rPr lang="zh-CN" altLang="en-US" sz="1400" b="0" i="0" u="none" strike="noStrike" dirty="0">
                          <a:solidFill>
                            <a:schemeClr val="bg1"/>
                          </a:solidFill>
                          <a:latin typeface="微软雅黑" pitchFamily="34" charset="-122"/>
                          <a:ea typeface="微软雅黑" pitchFamily="34" charset="-122"/>
                        </a:rPr>
                        <a:t>机械使用费</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chemeClr val="bg1"/>
                          </a:solidFill>
                          <a:latin typeface="微软雅黑" pitchFamily="34" charset="-122"/>
                          <a:ea typeface="微软雅黑" pitchFamily="34" charset="-122"/>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6260">
                <a:tc>
                  <a:txBody>
                    <a:bodyPr/>
                    <a:lstStyle/>
                    <a:p>
                      <a:pPr algn="l" fontAlgn="ctr"/>
                      <a:r>
                        <a:rPr lang="zh-CN" altLang="en-US" sz="1400" b="0" i="0" u="none" strike="noStrike" dirty="0">
                          <a:solidFill>
                            <a:schemeClr val="bg1"/>
                          </a:solidFill>
                          <a:latin typeface="微软雅黑" pitchFamily="34" charset="-122"/>
                          <a:ea typeface="微软雅黑" pitchFamily="34" charset="-122"/>
                        </a:rPr>
                        <a:t>        </a:t>
                      </a:r>
                      <a:r>
                        <a:rPr lang="en-US" altLang="zh-CN" sz="1400" b="0" i="0" u="none" strike="noStrike" dirty="0">
                          <a:solidFill>
                            <a:schemeClr val="bg1"/>
                          </a:solidFill>
                          <a:latin typeface="微软雅黑" pitchFamily="34" charset="-122"/>
                          <a:ea typeface="微软雅黑" pitchFamily="34" charset="-122"/>
                        </a:rPr>
                        <a:t>(1)</a:t>
                      </a:r>
                      <a:r>
                        <a:rPr lang="zh-CN" altLang="en-US" sz="1400" b="0" i="0" u="none" strike="noStrike" dirty="0">
                          <a:solidFill>
                            <a:schemeClr val="bg1"/>
                          </a:solidFill>
                          <a:latin typeface="微软雅黑" pitchFamily="34" charset="-122"/>
                          <a:ea typeface="微软雅黑" pitchFamily="34" charset="-122"/>
                        </a:rPr>
                        <a:t>外单位施工机械租赁费</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chemeClr val="bg1"/>
                          </a:solidFill>
                          <a:latin typeface="微软雅黑" pitchFamily="34" charset="-122"/>
                          <a:ea typeface="微软雅黑" pitchFamily="34" charset="-122"/>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zh-CN" altLang="en-US" sz="1400" b="0" i="0" u="none" strike="noStrike" dirty="0">
                          <a:solidFill>
                            <a:schemeClr val="bg1"/>
                          </a:solidFill>
                          <a:latin typeface="微软雅黑" pitchFamily="34" charset="-122"/>
                          <a:ea typeface="微软雅黑" pitchFamily="34" charset="-122"/>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chemeClr val="bg1"/>
                          </a:solidFill>
                          <a:latin typeface="微软雅黑" pitchFamily="34" charset="-122"/>
                          <a:ea typeface="微软雅黑" pitchFamily="34" charset="-122"/>
                        </a:rPr>
                        <a:t>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AutoShape 5"/>
          <p:cNvSpPr>
            <a:spLocks noChangeArrowheads="1"/>
          </p:cNvSpPr>
          <p:nvPr/>
        </p:nvSpPr>
        <p:spPr bwMode="auto">
          <a:xfrm>
            <a:off x="5937662" y="0"/>
            <a:ext cx="3206338" cy="2149434"/>
          </a:xfrm>
          <a:prstGeom prst="wedgeRoundRectCallout">
            <a:avLst>
              <a:gd name="adj1" fmla="val 2232"/>
              <a:gd name="adj2" fmla="val 127567"/>
              <a:gd name="adj3" fmla="val 16667"/>
            </a:avLst>
          </a:prstGeom>
          <a:solidFill>
            <a:srgbClr val="00B050"/>
          </a:solidFill>
          <a:ln w="9525" algn="ctr">
            <a:noFill/>
            <a:miter lim="800000"/>
            <a:headEnd/>
            <a:tailEnd/>
          </a:ln>
        </p:spPr>
        <p:txBody>
          <a:bodyPr/>
          <a:lstStyle/>
          <a:p>
            <a:pPr algn="just"/>
            <a:r>
              <a:rPr lang="zh-CN" altLang="en-US" sz="2000" b="1" dirty="0" smtClean="0">
                <a:solidFill>
                  <a:schemeClr val="bg1"/>
                </a:solidFill>
                <a:latin typeface="微软雅黑" pitchFamily="34" charset="-122"/>
                <a:ea typeface="微软雅黑" pitchFamily="34" charset="-122"/>
              </a:rPr>
              <a:t>“企业所属行业大类的项目金额”列不仅要填报耗用材料费的小计数，还必须把消耗的所有材料按照“</a:t>
            </a:r>
            <a:r>
              <a:rPr lang="zh-CN" altLang="en-US" sz="2000" b="1" dirty="0">
                <a:solidFill>
                  <a:schemeClr val="bg1"/>
                </a:solidFill>
                <a:latin typeface="微软雅黑" pitchFamily="34" charset="-122"/>
                <a:ea typeface="微软雅黑" pitchFamily="34" charset="-122"/>
              </a:rPr>
              <a:t>建筑业企业材料消耗分类目录</a:t>
            </a:r>
            <a:r>
              <a:rPr lang="zh-CN" altLang="en-US" sz="2000" b="1" dirty="0" smtClean="0">
                <a:solidFill>
                  <a:schemeClr val="bg1"/>
                </a:solidFill>
                <a:latin typeface="微软雅黑" pitchFamily="34" charset="-122"/>
                <a:ea typeface="微软雅黑" pitchFamily="34" charset="-122"/>
              </a:rPr>
              <a:t>”分别填列。</a:t>
            </a:r>
            <a:endParaRPr lang="en-US" altLang="zh-CN" sz="2000" b="1" dirty="0" smtClean="0">
              <a:solidFill>
                <a:schemeClr val="bg1"/>
              </a:solidFill>
              <a:latin typeface="微软雅黑" pitchFamily="34" charset="-122"/>
              <a:ea typeface="微软雅黑" pitchFamily="34" charset="-122"/>
            </a:endParaRPr>
          </a:p>
        </p:txBody>
      </p:sp>
      <p:sp>
        <p:nvSpPr>
          <p:cNvPr id="16" name="矩形 15"/>
          <p:cNvSpPr/>
          <p:nvPr/>
        </p:nvSpPr>
        <p:spPr>
          <a:xfrm>
            <a:off x="391885" y="2933206"/>
            <a:ext cx="8490857" cy="263632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标注 18"/>
          <p:cNvSpPr/>
          <p:nvPr/>
        </p:nvSpPr>
        <p:spPr>
          <a:xfrm>
            <a:off x="1282535" y="1448789"/>
            <a:ext cx="2968831" cy="997527"/>
          </a:xfrm>
          <a:prstGeom prst="wedgeRoundRectCallout">
            <a:avLst>
              <a:gd name="adj1" fmla="val 88452"/>
              <a:gd name="adj2" fmla="val 11938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chemeClr val="bg1"/>
                </a:solidFill>
                <a:latin typeface="+mn-ea"/>
              </a:rPr>
              <a:t>“企业金额”列只需填报整个企业材料的小计数，“</a:t>
            </a:r>
            <a:r>
              <a:rPr lang="en-US" altLang="zh-CN" sz="2000" b="1" dirty="0" smtClean="0">
                <a:solidFill>
                  <a:schemeClr val="bg1"/>
                </a:solidFill>
                <a:latin typeface="+mn-ea"/>
              </a:rPr>
              <a:t>-</a:t>
            </a:r>
            <a:r>
              <a:rPr lang="zh-CN" altLang="en-US" sz="2000" b="1" dirty="0" smtClean="0">
                <a:solidFill>
                  <a:schemeClr val="bg1"/>
                </a:solidFill>
                <a:latin typeface="+mn-ea"/>
              </a:rPr>
              <a:t>”不需填报。</a:t>
            </a:r>
            <a:endParaRPr lang="zh-CN" altLang="en-US" sz="2000" b="1" dirty="0">
              <a:solidFill>
                <a:schemeClr val="bg1"/>
              </a:solidFill>
              <a:latin typeface="+mn-ea"/>
            </a:endParaRPr>
          </a:p>
        </p:txBody>
      </p:sp>
      <p:sp>
        <p:nvSpPr>
          <p:cNvPr id="20" name="AutoShape 5"/>
          <p:cNvSpPr>
            <a:spLocks noChangeArrowheads="1"/>
          </p:cNvSpPr>
          <p:nvPr/>
        </p:nvSpPr>
        <p:spPr bwMode="auto">
          <a:xfrm>
            <a:off x="3514231" y="5795158"/>
            <a:ext cx="3361581" cy="760021"/>
          </a:xfrm>
          <a:prstGeom prst="wedgeRoundRectCallout">
            <a:avLst>
              <a:gd name="adj1" fmla="val 61387"/>
              <a:gd name="adj2" fmla="val -219592"/>
              <a:gd name="adj3" fmla="val 16667"/>
            </a:avLst>
          </a:prstGeom>
          <a:solidFill>
            <a:srgbClr val="00B050"/>
          </a:solidFill>
          <a:ln w="9525" algn="ctr">
            <a:noFill/>
            <a:miter lim="800000"/>
            <a:headEnd/>
            <a:tailEnd/>
          </a:ln>
        </p:spPr>
        <p:txBody>
          <a:bodyPr/>
          <a:lstStyle/>
          <a:p>
            <a:pPr algn="just"/>
            <a:r>
              <a:rPr lang="zh-CN" altLang="en-US" sz="2000" b="1" dirty="0" smtClean="0">
                <a:solidFill>
                  <a:schemeClr val="bg1"/>
                </a:solidFill>
                <a:latin typeface="微软雅黑" pitchFamily="34" charset="-122"/>
                <a:ea typeface="微软雅黑" pitchFamily="34" charset="-122"/>
              </a:rPr>
              <a:t>填写</a:t>
            </a:r>
            <a:r>
              <a:rPr lang="zh-CN" altLang="en-US" sz="2000" b="1" dirty="0">
                <a:solidFill>
                  <a:schemeClr val="bg1"/>
                </a:solidFill>
                <a:latin typeface="微软雅黑" pitchFamily="34" charset="-122"/>
                <a:ea typeface="微软雅黑" pitchFamily="34" charset="-122"/>
              </a:rPr>
              <a:t>过录</a:t>
            </a:r>
            <a:r>
              <a:rPr lang="zh-CN" altLang="en-US" sz="2000" b="1" dirty="0" smtClean="0">
                <a:solidFill>
                  <a:schemeClr val="bg1"/>
                </a:solidFill>
                <a:latin typeface="微软雅黑" pitchFamily="34" charset="-122"/>
                <a:ea typeface="微软雅黑" pitchFamily="34" charset="-122"/>
              </a:rPr>
              <a:t>表（投</a:t>
            </a:r>
            <a:r>
              <a:rPr lang="en-US" altLang="zh-CN" sz="2000" b="1" dirty="0" smtClean="0">
                <a:solidFill>
                  <a:schemeClr val="bg1"/>
                </a:solidFill>
                <a:latin typeface="微软雅黑" pitchFamily="34" charset="-122"/>
                <a:ea typeface="微软雅黑" pitchFamily="34" charset="-122"/>
              </a:rPr>
              <a:t>120-1</a:t>
            </a:r>
            <a:r>
              <a:rPr lang="zh-CN" altLang="en-US" sz="2000" b="1" dirty="0" smtClean="0">
                <a:solidFill>
                  <a:schemeClr val="bg1"/>
                </a:solidFill>
                <a:latin typeface="微软雅黑" pitchFamily="34" charset="-122"/>
                <a:ea typeface="微软雅黑" pitchFamily="34" charset="-122"/>
              </a:rPr>
              <a:t>表）后自动汇总生成</a:t>
            </a:r>
            <a:endParaRPr lang="zh-CN" altLang="en-US" sz="2000" b="1" dirty="0">
              <a:solidFill>
                <a:schemeClr val="bg1"/>
              </a:solidFill>
              <a:latin typeface="微软雅黑" pitchFamily="34" charset="-122"/>
              <a:ea typeface="微软雅黑" pitchFamily="34" charset="-122"/>
            </a:endParaRPr>
          </a:p>
        </p:txBody>
      </p:sp>
      <p:sp>
        <p:nvSpPr>
          <p:cNvPr id="12" name="TextBox 11"/>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ppt_x"/>
                                          </p:val>
                                        </p:tav>
                                        <p:tav tm="100000">
                                          <p:val>
                                            <p:strVal val="#ppt_x"/>
                                          </p:val>
                                        </p:tav>
                                      </p:tavLst>
                                    </p:anim>
                                    <p:anim calcmode="lin" valueType="num">
                                      <p:cBhvr additive="base">
                                        <p:cTn id="14"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8" name="TextBox 7"/>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逻辑审核：</a:t>
            </a:r>
            <a:endParaRPr lang="zh-CN" altLang="en-US" sz="3600" dirty="0">
              <a:solidFill>
                <a:srgbClr val="FFFF00"/>
              </a:solidFill>
              <a:latin typeface="华文行楷" pitchFamily="2" charset="-122"/>
              <a:ea typeface="华文行楷" pitchFamily="2" charset="-122"/>
            </a:endParaRPr>
          </a:p>
        </p:txBody>
      </p:sp>
      <p:sp>
        <p:nvSpPr>
          <p:cNvPr id="12" name="内容占位符 2"/>
          <p:cNvSpPr>
            <a:spLocks noGrp="1"/>
          </p:cNvSpPr>
          <p:nvPr>
            <p:ph idx="1"/>
          </p:nvPr>
        </p:nvSpPr>
        <p:spPr>
          <a:xfrm>
            <a:off x="391887" y="2434441"/>
            <a:ext cx="8193973" cy="3895107"/>
          </a:xfrm>
        </p:spPr>
        <p:txBody>
          <a:bodyPr>
            <a:normAutofit/>
          </a:bodyPr>
          <a:lstStyle/>
          <a:p>
            <a:pPr algn="just">
              <a:lnSpc>
                <a:spcPct val="15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行间平衡关系：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50000"/>
              </a:lnSpc>
              <a:spcBef>
                <a:spcPts val="600"/>
              </a:spcBef>
              <a:buNone/>
            </a:pPr>
            <a:r>
              <a:rPr lang="zh-CN" altLang="en-US" sz="2400" b="1" dirty="0" smtClean="0">
                <a:solidFill>
                  <a:schemeClr val="bg1"/>
                </a:solidFill>
                <a:latin typeface="仿宋" pitchFamily="49" charset="-122"/>
                <a:ea typeface="仿宋" pitchFamily="49" charset="-122"/>
              </a:rPr>
              <a:t>需要</a:t>
            </a:r>
            <a:r>
              <a:rPr lang="zh-CN" altLang="zh-CN" sz="2400" b="1" dirty="0" smtClean="0">
                <a:solidFill>
                  <a:schemeClr val="bg1"/>
                </a:solidFill>
                <a:latin typeface="仿宋" pitchFamily="49" charset="-122"/>
                <a:ea typeface="仿宋" pitchFamily="49" charset="-122"/>
              </a:rPr>
              <a:t>注意</a:t>
            </a:r>
            <a:r>
              <a:rPr lang="zh-CN" altLang="en-US" sz="2400" b="1" dirty="0" smtClean="0">
                <a:solidFill>
                  <a:schemeClr val="bg1"/>
                </a:solidFill>
                <a:latin typeface="仿宋" pitchFamily="49" charset="-122"/>
                <a:ea typeface="仿宋" pitchFamily="49" charset="-122"/>
              </a:rPr>
              <a:t>的是，</a:t>
            </a:r>
            <a:r>
              <a:rPr lang="zh-CN" altLang="zh-CN" sz="2400" b="1" dirty="0" smtClean="0">
                <a:solidFill>
                  <a:schemeClr val="bg1"/>
                </a:solidFill>
                <a:latin typeface="仿宋" pitchFamily="49" charset="-122"/>
                <a:ea typeface="仿宋" pitchFamily="49" charset="-122"/>
              </a:rPr>
              <a:t>填报</a:t>
            </a:r>
            <a:r>
              <a:rPr lang="x-none" altLang="zh-CN" sz="2400" b="1" dirty="0" smtClean="0">
                <a:solidFill>
                  <a:schemeClr val="bg1"/>
                </a:solidFill>
                <a:latin typeface="仿宋" pitchFamily="49" charset="-122"/>
                <a:ea typeface="仿宋" pitchFamily="49" charset="-122"/>
              </a:rPr>
              <a:t>其他项</a:t>
            </a:r>
            <a:r>
              <a:rPr lang="zh-CN" altLang="zh-CN" sz="2400" b="1" dirty="0" smtClean="0">
                <a:solidFill>
                  <a:schemeClr val="bg1"/>
                </a:solidFill>
                <a:latin typeface="仿宋" pitchFamily="49" charset="-122"/>
                <a:ea typeface="仿宋" pitchFamily="49" charset="-122"/>
              </a:rPr>
              <a:t>时，</a:t>
            </a:r>
            <a:r>
              <a:rPr lang="zh-CN" altLang="en-US" sz="2400" b="1" dirty="0" smtClean="0">
                <a:solidFill>
                  <a:schemeClr val="bg1"/>
                </a:solidFill>
                <a:latin typeface="仿宋" pitchFamily="49" charset="-122"/>
                <a:ea typeface="仿宋" pitchFamily="49" charset="-122"/>
              </a:rPr>
              <a:t>若</a:t>
            </a:r>
            <a:r>
              <a:rPr lang="x-none" altLang="zh-CN" sz="2400" b="1" dirty="0" smtClean="0">
                <a:solidFill>
                  <a:schemeClr val="bg1"/>
                </a:solidFill>
                <a:latin typeface="仿宋" pitchFamily="49" charset="-122"/>
                <a:ea typeface="仿宋" pitchFamily="49" charset="-122"/>
              </a:rPr>
              <a:t>其他项</a:t>
            </a:r>
            <a:r>
              <a:rPr lang="zh-CN" altLang="en-US" sz="2400" b="1" dirty="0" smtClean="0">
                <a:solidFill>
                  <a:schemeClr val="bg1"/>
                </a:solidFill>
                <a:latin typeface="仿宋" pitchFamily="49" charset="-122"/>
                <a:ea typeface="仿宋" pitchFamily="49" charset="-122"/>
              </a:rPr>
              <a:t>的</a:t>
            </a:r>
            <a:r>
              <a:rPr lang="x-none" altLang="zh-CN" sz="2400" b="1" dirty="0" smtClean="0">
                <a:solidFill>
                  <a:srgbClr val="FF0000"/>
                </a:solidFill>
                <a:latin typeface="仿宋" pitchFamily="49" charset="-122"/>
                <a:ea typeface="仿宋" pitchFamily="49" charset="-122"/>
              </a:rPr>
              <a:t>比重＞20%</a:t>
            </a:r>
            <a:r>
              <a:rPr lang="x-none" altLang="zh-CN" sz="2400" b="1" dirty="0" smtClean="0">
                <a:solidFill>
                  <a:schemeClr val="bg1"/>
                </a:solidFill>
                <a:latin typeface="仿宋" pitchFamily="49" charset="-122"/>
                <a:ea typeface="仿宋" pitchFamily="49" charset="-122"/>
              </a:rPr>
              <a:t>，请</a:t>
            </a:r>
            <a:r>
              <a:rPr lang="x-none" altLang="zh-CN" sz="2400" b="1" dirty="0" smtClean="0">
                <a:solidFill>
                  <a:srgbClr val="FF0000"/>
                </a:solidFill>
                <a:latin typeface="仿宋" pitchFamily="49" charset="-122"/>
                <a:ea typeface="仿宋" pitchFamily="49" charset="-122"/>
              </a:rPr>
              <a:t>填写</a:t>
            </a:r>
            <a:r>
              <a:rPr lang="zh-CN" altLang="zh-CN" sz="2400" b="1" dirty="0" smtClean="0">
                <a:solidFill>
                  <a:srgbClr val="FF0000"/>
                </a:solidFill>
                <a:latin typeface="仿宋" pitchFamily="49" charset="-122"/>
                <a:ea typeface="仿宋" pitchFamily="49" charset="-122"/>
              </a:rPr>
              <a:t>补充</a:t>
            </a:r>
            <a:r>
              <a:rPr lang="x-none" altLang="zh-CN" sz="2400" b="1" dirty="0" smtClean="0">
                <a:solidFill>
                  <a:srgbClr val="FF0000"/>
                </a:solidFill>
                <a:latin typeface="仿宋" pitchFamily="49" charset="-122"/>
                <a:ea typeface="仿宋" pitchFamily="49" charset="-122"/>
              </a:rPr>
              <a:t>说明</a:t>
            </a:r>
            <a:r>
              <a:rPr lang="x-none" altLang="zh-CN" sz="2400" b="1" dirty="0" smtClean="0">
                <a:solidFill>
                  <a:schemeClr val="bg1"/>
                </a:solidFill>
                <a:latin typeface="仿宋" pitchFamily="49" charset="-122"/>
                <a:ea typeface="仿宋" pitchFamily="49" charset="-122"/>
              </a:rPr>
              <a:t>，列出其中主要项目的名称和金额，确保不能细分的其他项比重</a:t>
            </a:r>
            <a:r>
              <a:rPr lang="x-none" altLang="zh-CN" sz="2400" b="1" dirty="0" smtClean="0">
                <a:solidFill>
                  <a:srgbClr val="FF0000"/>
                </a:solidFill>
                <a:latin typeface="仿宋" pitchFamily="49" charset="-122"/>
                <a:ea typeface="仿宋" pitchFamily="49" charset="-122"/>
              </a:rPr>
              <a:t>不超过20%</a:t>
            </a:r>
            <a:r>
              <a:rPr lang="zh-CN" altLang="zh-CN" sz="2400" b="1" dirty="0" smtClean="0">
                <a:solidFill>
                  <a:schemeClr val="bg1"/>
                </a:solidFill>
                <a:latin typeface="仿宋" pitchFamily="49" charset="-122"/>
                <a:ea typeface="仿宋" pitchFamily="49" charset="-122"/>
              </a:rPr>
              <a:t>。</a:t>
            </a:r>
            <a:endParaRPr lang="zh-CN" altLang="zh-CN" sz="2400" dirty="0" smtClean="0">
              <a:solidFill>
                <a:schemeClr val="bg1"/>
              </a:solidFill>
              <a:latin typeface="仿宋" pitchFamily="49" charset="-122"/>
              <a:ea typeface="仿宋" pitchFamily="49" charset="-122"/>
            </a:endParaRPr>
          </a:p>
          <a:p>
            <a:pPr algn="just">
              <a:lnSpc>
                <a:spcPct val="15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列间平衡关系：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50000"/>
              </a:lnSpc>
              <a:spcBef>
                <a:spcPts val="600"/>
              </a:spcBef>
              <a:buNone/>
            </a:pPr>
            <a:r>
              <a:rPr lang="zh-CN" altLang="en-US" sz="2400" b="1" dirty="0" smtClean="0">
                <a:solidFill>
                  <a:schemeClr val="bg1"/>
                </a:solidFill>
                <a:latin typeface="仿宋" pitchFamily="49" charset="-122"/>
                <a:ea typeface="仿宋" pitchFamily="49" charset="-122"/>
              </a:rPr>
              <a:t>企业金额≥企业所属行业大类的项目金额（“－”不填）</a:t>
            </a:r>
            <a:endParaRPr lang="zh-CN" altLang="zh-CN" sz="24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3" name="TextBox 10"/>
          <p:cNvSpPr>
            <a:spLocks noChangeArrowheads="1"/>
          </p:cNvSpPr>
          <p:nvPr/>
        </p:nvSpPr>
        <p:spPr bwMode="auto">
          <a:xfrm>
            <a:off x="704850" y="2084926"/>
            <a:ext cx="3365500" cy="27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spcBef>
                <a:spcPts val="0"/>
              </a:spcBef>
              <a:buNone/>
              <a:defRPr sz="1800">
                <a:solidFill>
                  <a:srgbClr val="000000"/>
                </a:solidFill>
                <a:uFillTx/>
              </a:defRPr>
            </a:pPr>
            <a:endParaRPr lang="zh-CN" altLang="en-US" sz="1200" kern="0" dirty="0">
              <a:solidFill>
                <a:srgbClr val="000000"/>
              </a:solidFill>
              <a:latin typeface="微软雅黑"/>
              <a:ea typeface="微软雅黑"/>
            </a:endParaRPr>
          </a:p>
        </p:txBody>
      </p:sp>
      <p:sp>
        <p:nvSpPr>
          <p:cNvPr id="15" name="TextBox 12"/>
          <p:cNvSpPr>
            <a:spLocks noChangeArrowheads="1"/>
          </p:cNvSpPr>
          <p:nvPr/>
        </p:nvSpPr>
        <p:spPr bwMode="auto">
          <a:xfrm>
            <a:off x="2727604" y="2443303"/>
            <a:ext cx="5988883" cy="1569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just">
              <a:spcBef>
                <a:spcPct val="0"/>
              </a:spcBef>
              <a:buNone/>
            </a:pPr>
            <a:r>
              <a:rPr lang="zh-CN" altLang="en-US" sz="2400" kern="100" dirty="0" smtClean="0">
                <a:solidFill>
                  <a:schemeClr val="bg1"/>
                </a:solidFill>
                <a:latin typeface="黑体" pitchFamily="49" charset="-122"/>
                <a:ea typeface="黑体" pitchFamily="49" charset="-122"/>
                <a:cs typeface="Times New Roman"/>
              </a:rPr>
              <a:t>填报时，如果本表中设置的各项指标与企业会计核算中实际采用的成本项目存在差异，应按照“不重不漏”原则将会计核算中的成本项目进行必要加工，然后填入本表中。</a:t>
            </a:r>
            <a:endParaRPr lang="zh-CN" altLang="en-US" sz="2400" kern="100" dirty="0">
              <a:solidFill>
                <a:schemeClr val="bg1"/>
              </a:solidFill>
              <a:latin typeface="黑体" pitchFamily="49" charset="-122"/>
              <a:ea typeface="黑体" pitchFamily="49" charset="-122"/>
              <a:cs typeface="Times New Roman"/>
            </a:endParaRPr>
          </a:p>
        </p:txBody>
      </p:sp>
      <p:sp>
        <p:nvSpPr>
          <p:cNvPr id="17" name="TextBox 16"/>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20" name="六边形 4"/>
          <p:cNvSpPr>
            <a:spLocks noChangeArrowheads="1"/>
          </p:cNvSpPr>
          <p:nvPr/>
        </p:nvSpPr>
        <p:spPr bwMode="auto">
          <a:xfrm>
            <a:off x="389384" y="2381131"/>
            <a:ext cx="1980000" cy="1800000"/>
          </a:xfrm>
          <a:prstGeom prst="hexagon">
            <a:avLst>
              <a:gd name="adj" fmla="val 24991"/>
              <a:gd name="vf" fmla="val 115470"/>
            </a:avLst>
          </a:prstGeom>
          <a:blipFill>
            <a:blip r:embed="rId2" cstate="print"/>
            <a:tile tx="0" ty="0" sx="100000" sy="100000" flip="none" algn="tl"/>
          </a:blipFill>
          <a:ln>
            <a:noFill/>
          </a:ln>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dirty="0" smtClean="0">
                <a:solidFill>
                  <a:schemeClr val="accent1"/>
                </a:solidFill>
                <a:latin typeface="华文行楷" pitchFamily="2" charset="-122"/>
                <a:ea typeface="华文行楷" pitchFamily="2" charset="-122"/>
                <a:sym typeface="宋体" pitchFamily="2" charset="-122"/>
              </a:rPr>
              <a:t>不重不漏</a:t>
            </a:r>
            <a:endParaRPr lang="zh-CN" altLang="en-US" sz="3600" dirty="0">
              <a:solidFill>
                <a:schemeClr val="accent1"/>
              </a:solidFill>
              <a:latin typeface="华文行楷" pitchFamily="2" charset="-122"/>
              <a:ea typeface="华文行楷" pitchFamily="2" charset="-122"/>
              <a:sym typeface="宋体" pitchFamily="2" charset="-122"/>
            </a:endParaRPr>
          </a:p>
        </p:txBody>
      </p:sp>
      <p:sp>
        <p:nvSpPr>
          <p:cNvPr id="10" name="TextBox 12"/>
          <p:cNvSpPr>
            <a:spLocks noChangeArrowheads="1"/>
          </p:cNvSpPr>
          <p:nvPr/>
        </p:nvSpPr>
        <p:spPr bwMode="auto">
          <a:xfrm>
            <a:off x="2713750" y="4115744"/>
            <a:ext cx="5988883" cy="23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just">
              <a:spcBef>
                <a:spcPct val="0"/>
              </a:spcBef>
              <a:buNone/>
            </a:pPr>
            <a:r>
              <a:rPr lang="zh-CN" altLang="en-US" sz="2400" kern="100" dirty="0" smtClean="0">
                <a:solidFill>
                  <a:schemeClr val="bg1"/>
                </a:solidFill>
                <a:latin typeface="黑体" pitchFamily="49" charset="-122"/>
                <a:ea typeface="黑体" pitchFamily="49" charset="-122"/>
                <a:cs typeface="Times New Roman"/>
              </a:rPr>
              <a:t>本原则还使用于各调查表之间的指标。如：间接成本与管理费用中都设有“物料消耗”项，两者名称相同，但核算对象不同。在间接成本中是指施工中发生的物料消耗，在管理费用中则指企业行政管理部门发生的物料消耗，所以，在填报时应注意分别填报。</a:t>
            </a:r>
            <a:endParaRPr lang="zh-CN" altLang="en-US" sz="2400" kern="100" dirty="0">
              <a:solidFill>
                <a:schemeClr val="bg1"/>
              </a:solidFill>
              <a:latin typeface="黑体" pitchFamily="49" charset="-122"/>
              <a:ea typeface="黑体" pitchFamily="49" charset="-122"/>
              <a:cs typeface="Times New Roman"/>
            </a:endParaRPr>
          </a:p>
        </p:txBody>
      </p:sp>
      <p:sp>
        <p:nvSpPr>
          <p:cNvPr id="21" name="TextBox 20"/>
          <p:cNvSpPr txBox="1"/>
          <p:nvPr/>
        </p:nvSpPr>
        <p:spPr>
          <a:xfrm>
            <a:off x="3379818" y="1626919"/>
            <a:ext cx="2284714" cy="707886"/>
          </a:xfrm>
          <a:prstGeom prst="rect">
            <a:avLst/>
          </a:prstGeom>
          <a:noFill/>
        </p:spPr>
        <p:txBody>
          <a:bodyPr wrap="square" rtlCol="0">
            <a:spAutoFit/>
          </a:bodyPr>
          <a:lstStyle/>
          <a:p>
            <a:pPr algn="ctr"/>
            <a:r>
              <a:rPr lang="zh-CN" altLang="en-US" sz="4000" dirty="0" smtClean="0">
                <a:solidFill>
                  <a:srgbClr val="FF0000"/>
                </a:solidFill>
                <a:latin typeface="华文行楷" pitchFamily="2" charset="-122"/>
                <a:ea typeface="华文行楷" pitchFamily="2" charset="-122"/>
              </a:rPr>
              <a:t>填报原则</a:t>
            </a:r>
            <a:endParaRPr lang="zh-CN" altLang="en-US" sz="4000" dirty="0">
              <a:solidFill>
                <a:srgbClr val="FF0000"/>
              </a:solidFill>
              <a:latin typeface="华文行楷" pitchFamily="2" charset="-122"/>
              <a:ea typeface="华文行楷" pitchFamily="2" charset="-122"/>
            </a:endParaRPr>
          </a:p>
        </p:txBody>
      </p:sp>
    </p:spTree>
    <p:extLst>
      <p:ext uri="{BB962C8B-B14F-4D97-AF65-F5344CB8AC3E}">
        <p14:creationId xmlns="" xmlns:p14="http://schemas.microsoft.com/office/powerpoint/2010/main" val="420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056155443.jpg"/>
          <p:cNvPicPr>
            <a:picLocks noChangeAspect="1"/>
          </p:cNvPicPr>
          <p:nvPr/>
        </p:nvPicPr>
        <p:blipFill>
          <a:blip r:embed="rId2" cstate="print">
            <a:lum bright="20000"/>
          </a:blip>
          <a:stretch>
            <a:fillRect/>
          </a:stretch>
        </p:blipFill>
        <p:spPr>
          <a:xfrm>
            <a:off x="0" y="415636"/>
            <a:ext cx="9144000" cy="5997039"/>
          </a:xfrm>
          <a:prstGeom prst="rect">
            <a:avLst/>
          </a:prstGeom>
        </p:spPr>
      </p:pic>
      <p:sp>
        <p:nvSpPr>
          <p:cNvPr id="10" name="圆角矩形 9"/>
          <p:cNvSpPr/>
          <p:nvPr/>
        </p:nvSpPr>
        <p:spPr>
          <a:xfrm>
            <a:off x="558140" y="3895106"/>
            <a:ext cx="2256312" cy="25650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522430662.jpg"/>
          <p:cNvPicPr>
            <a:picLocks noChangeAspect="1"/>
          </p:cNvPicPr>
          <p:nvPr/>
        </p:nvPicPr>
        <p:blipFill>
          <a:blip r:embed="rId3" cstate="print">
            <a:lum bright="20000"/>
          </a:blip>
          <a:stretch>
            <a:fillRect/>
          </a:stretch>
        </p:blipFill>
        <p:spPr>
          <a:xfrm>
            <a:off x="3019685" y="296886"/>
            <a:ext cx="4076700" cy="6172200"/>
          </a:xfrm>
          <a:prstGeom prst="rect">
            <a:avLst/>
          </a:prstGeom>
          <a:ln w="76200">
            <a:solidFill>
              <a:srgbClr val="FF0000"/>
            </a:solidFill>
          </a:ln>
        </p:spPr>
      </p:pic>
    </p:spTree>
    <p:extLst>
      <p:ext uri="{BB962C8B-B14F-4D97-AF65-F5344CB8AC3E}">
        <p14:creationId xmlns:p14="http://schemas.microsoft.com/office/powerpoint/2010/main" xmlns="" val="12590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13" name="TextBox 10"/>
          <p:cNvSpPr>
            <a:spLocks noChangeArrowheads="1"/>
          </p:cNvSpPr>
          <p:nvPr/>
        </p:nvSpPr>
        <p:spPr bwMode="auto">
          <a:xfrm>
            <a:off x="704850" y="2084926"/>
            <a:ext cx="3365500" cy="27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spcBef>
                <a:spcPts val="0"/>
              </a:spcBef>
              <a:buNone/>
              <a:defRPr sz="1800">
                <a:solidFill>
                  <a:srgbClr val="000000"/>
                </a:solidFill>
                <a:uFillTx/>
              </a:defRPr>
            </a:pPr>
            <a:endParaRPr lang="zh-CN" altLang="en-US" sz="1200" kern="0" dirty="0">
              <a:solidFill>
                <a:srgbClr val="000000"/>
              </a:solidFill>
              <a:latin typeface="微软雅黑"/>
              <a:ea typeface="微软雅黑"/>
            </a:endParaRPr>
          </a:p>
        </p:txBody>
      </p:sp>
      <p:sp>
        <p:nvSpPr>
          <p:cNvPr id="16" name="TextBox 13"/>
          <p:cNvSpPr>
            <a:spLocks noChangeArrowheads="1"/>
          </p:cNvSpPr>
          <p:nvPr/>
        </p:nvSpPr>
        <p:spPr bwMode="auto">
          <a:xfrm>
            <a:off x="2822792" y="4511515"/>
            <a:ext cx="5679940" cy="1569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just" defTabSz="457130">
              <a:spcBef>
                <a:spcPts val="0"/>
              </a:spcBef>
              <a:buNone/>
              <a:defRPr sz="1800">
                <a:solidFill>
                  <a:srgbClr val="000000"/>
                </a:solidFill>
                <a:uFillTx/>
              </a:defRPr>
            </a:pPr>
            <a:r>
              <a:rPr lang="zh-CN" altLang="en-US" sz="2400" kern="100" dirty="0" smtClean="0">
                <a:solidFill>
                  <a:schemeClr val="bg1"/>
                </a:solidFill>
                <a:latin typeface="黑体" pitchFamily="49" charset="-122"/>
                <a:ea typeface="黑体" pitchFamily="49" charset="-122"/>
                <a:cs typeface="Times New Roman"/>
              </a:rPr>
              <a:t>调查表中所调查的成本为报告期内与利润表中的成本口径相一致（即与当期收入相对应）的实际成本，而不是计划成本、估计成本、定额成本等其他形式的成本。</a:t>
            </a:r>
            <a:endParaRPr lang="zh-CN" altLang="en-US" sz="2400" kern="100" dirty="0">
              <a:solidFill>
                <a:schemeClr val="bg1"/>
              </a:solidFill>
              <a:latin typeface="黑体" panose="02010609060101010101" pitchFamily="49" charset="-122"/>
              <a:ea typeface="黑体" panose="02010609060101010101" pitchFamily="49" charset="-122"/>
              <a:cs typeface="Times New Roman"/>
            </a:endParaRPr>
          </a:p>
        </p:txBody>
      </p:sp>
      <p:sp>
        <p:nvSpPr>
          <p:cNvPr id="18" name="TextBox 17"/>
          <p:cNvSpPr txBox="1"/>
          <p:nvPr/>
        </p:nvSpPr>
        <p:spPr>
          <a:xfrm>
            <a:off x="3379818" y="1626919"/>
            <a:ext cx="2284714" cy="707886"/>
          </a:xfrm>
          <a:prstGeom prst="rect">
            <a:avLst/>
          </a:prstGeom>
          <a:noFill/>
        </p:spPr>
        <p:txBody>
          <a:bodyPr wrap="square" rtlCol="0">
            <a:spAutoFit/>
          </a:bodyPr>
          <a:lstStyle/>
          <a:p>
            <a:pPr algn="ctr"/>
            <a:r>
              <a:rPr lang="zh-CN" altLang="en-US" sz="4000" dirty="0" smtClean="0">
                <a:solidFill>
                  <a:srgbClr val="FF0000"/>
                </a:solidFill>
                <a:latin typeface="华文行楷" pitchFamily="2" charset="-122"/>
                <a:ea typeface="华文行楷" pitchFamily="2" charset="-122"/>
              </a:rPr>
              <a:t>填报原则</a:t>
            </a:r>
            <a:endParaRPr lang="zh-CN" altLang="en-US" sz="4000" dirty="0">
              <a:solidFill>
                <a:srgbClr val="FF0000"/>
              </a:solidFill>
              <a:latin typeface="华文行楷" pitchFamily="2" charset="-122"/>
              <a:ea typeface="华文行楷" pitchFamily="2" charset="-122"/>
            </a:endParaRPr>
          </a:p>
        </p:txBody>
      </p:sp>
      <p:sp>
        <p:nvSpPr>
          <p:cNvPr id="17" name="TextBox 16"/>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9" name="六边形 4"/>
          <p:cNvSpPr>
            <a:spLocks noChangeArrowheads="1"/>
          </p:cNvSpPr>
          <p:nvPr/>
        </p:nvSpPr>
        <p:spPr bwMode="auto">
          <a:xfrm>
            <a:off x="391363" y="4437541"/>
            <a:ext cx="1980000" cy="1800000"/>
          </a:xfrm>
          <a:prstGeom prst="hexagon">
            <a:avLst>
              <a:gd name="adj" fmla="val 24991"/>
              <a:gd name="vf" fmla="val 115470"/>
            </a:avLst>
          </a:prstGeom>
          <a:solidFill>
            <a:srgbClr val="0078C8"/>
          </a:solidFill>
          <a:ln>
            <a:noFill/>
          </a:ln>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dirty="0" smtClean="0">
                <a:solidFill>
                  <a:srgbClr val="FFFF00"/>
                </a:solidFill>
                <a:latin typeface="华文行楷" pitchFamily="2" charset="-122"/>
                <a:ea typeface="华文行楷" pitchFamily="2" charset="-122"/>
                <a:sym typeface="宋体" pitchFamily="2" charset="-122"/>
              </a:rPr>
              <a:t>实际成本</a:t>
            </a:r>
            <a:endParaRPr lang="zh-CN" altLang="en-US" sz="3600" dirty="0">
              <a:solidFill>
                <a:srgbClr val="FFFF00"/>
              </a:solidFill>
              <a:latin typeface="华文行楷" pitchFamily="2" charset="-122"/>
              <a:ea typeface="华文行楷" pitchFamily="2" charset="-122"/>
              <a:sym typeface="宋体" pitchFamily="2" charset="-122"/>
            </a:endParaRPr>
          </a:p>
        </p:txBody>
      </p:sp>
      <p:sp>
        <p:nvSpPr>
          <p:cNvPr id="20" name="六边形 4"/>
          <p:cNvSpPr>
            <a:spLocks noChangeArrowheads="1"/>
          </p:cNvSpPr>
          <p:nvPr/>
        </p:nvSpPr>
        <p:spPr bwMode="auto">
          <a:xfrm>
            <a:off x="389384" y="2381131"/>
            <a:ext cx="1980000" cy="1800000"/>
          </a:xfrm>
          <a:prstGeom prst="hexagon">
            <a:avLst>
              <a:gd name="adj" fmla="val 24991"/>
              <a:gd name="vf" fmla="val 115470"/>
            </a:avLst>
          </a:prstGeom>
          <a:blipFill>
            <a:blip r:embed="rId2" cstate="print"/>
            <a:tile tx="0" ty="0" sx="100000" sy="100000" flip="none" algn="tl"/>
          </a:blipFill>
          <a:ln>
            <a:noFill/>
          </a:ln>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dirty="0" smtClean="0">
                <a:solidFill>
                  <a:srgbClr val="FF0000"/>
                </a:solidFill>
                <a:latin typeface="华文行楷" pitchFamily="2" charset="-122"/>
                <a:ea typeface="华文行楷" pitchFamily="2" charset="-122"/>
                <a:sym typeface="宋体" pitchFamily="2" charset="-122"/>
              </a:rPr>
              <a:t>结构分解</a:t>
            </a:r>
            <a:endParaRPr lang="zh-CN" altLang="en-US" sz="3600" dirty="0">
              <a:solidFill>
                <a:srgbClr val="FF0000"/>
              </a:solidFill>
              <a:latin typeface="华文行楷" pitchFamily="2" charset="-122"/>
              <a:ea typeface="华文行楷" pitchFamily="2" charset="-122"/>
              <a:sym typeface="宋体" pitchFamily="2" charset="-122"/>
            </a:endParaRPr>
          </a:p>
        </p:txBody>
      </p:sp>
      <p:sp>
        <p:nvSpPr>
          <p:cNvPr id="21" name="TextBox 13"/>
          <p:cNvSpPr>
            <a:spLocks noChangeArrowheads="1"/>
          </p:cNvSpPr>
          <p:nvPr/>
        </p:nvSpPr>
        <p:spPr bwMode="auto">
          <a:xfrm>
            <a:off x="2826328" y="2478855"/>
            <a:ext cx="5700155" cy="1569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just" defTabSz="457130" eaLnBrk="1" hangingPunct="1">
              <a:spcBef>
                <a:spcPts val="0"/>
              </a:spcBef>
              <a:buNone/>
              <a:defRPr sz="1800">
                <a:solidFill>
                  <a:srgbClr val="000000"/>
                </a:solidFill>
                <a:uFillTx/>
              </a:defRPr>
            </a:pPr>
            <a:r>
              <a:rPr lang="zh-CN" altLang="en-US" sz="2400" kern="100" dirty="0" smtClean="0">
                <a:solidFill>
                  <a:schemeClr val="bg1"/>
                </a:solidFill>
                <a:latin typeface="黑体" pitchFamily="49" charset="-122"/>
                <a:ea typeface="黑体" pitchFamily="49" charset="-122"/>
                <a:cs typeface="Times New Roman"/>
              </a:rPr>
              <a:t>由于投入产出调查更关注各行业“结构”问题，本表已根据建筑业的特点设置了非常详细的指标，企业应据实详尽填报，其中的“材料费”部分是我们审核的重点。</a:t>
            </a:r>
          </a:p>
        </p:txBody>
      </p:sp>
    </p:spTree>
    <p:extLst>
      <p:ext uri="{BB962C8B-B14F-4D97-AF65-F5344CB8AC3E}">
        <p14:creationId xmlns="" xmlns:p14="http://schemas.microsoft.com/office/powerpoint/2010/main" val="420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2" name="图片 11" descr="QQ图片20180515180910.png"/>
          <p:cNvPicPr>
            <a:picLocks noChangeAspect="1"/>
          </p:cNvPicPr>
          <p:nvPr/>
        </p:nvPicPr>
        <p:blipFill>
          <a:blip r:embed="rId2" cstate="print"/>
          <a:stretch>
            <a:fillRect/>
          </a:stretch>
        </p:blipFill>
        <p:spPr>
          <a:xfrm>
            <a:off x="0" y="1800000"/>
            <a:ext cx="9128520" cy="4758109"/>
          </a:xfrm>
          <a:prstGeom prst="rect">
            <a:avLst/>
          </a:prstGeom>
        </p:spPr>
      </p:pic>
      <p:sp>
        <p:nvSpPr>
          <p:cNvPr id="6" name="TextBox 7"/>
          <p:cNvSpPr>
            <a:spLocks noChangeArrowheads="1"/>
          </p:cNvSpPr>
          <p:nvPr/>
        </p:nvSpPr>
        <p:spPr bwMode="auto">
          <a:xfrm>
            <a:off x="380807" y="1207874"/>
            <a:ext cx="5723109"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7" y="1207874"/>
            <a:ext cx="6542507"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2. 《</a:t>
            </a:r>
            <a:r>
              <a:rPr lang="zh-CN" altLang="en-US" sz="2800" b="1" kern="0" dirty="0" smtClean="0">
                <a:solidFill>
                  <a:srgbClr val="FFFFFF"/>
                </a:solidFill>
                <a:ea typeface="微软雅黑"/>
                <a:sym typeface="宋体" pitchFamily="2" charset="-122"/>
              </a:rPr>
              <a:t>建筑业企业购进材料来源</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P24</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22" name="圆角矩形标注 21"/>
          <p:cNvSpPr/>
          <p:nvPr/>
        </p:nvSpPr>
        <p:spPr>
          <a:xfrm>
            <a:off x="1769423" y="3521034"/>
            <a:ext cx="2968831" cy="742207"/>
          </a:xfrm>
          <a:prstGeom prst="wedgeRoundRectCallout">
            <a:avLst>
              <a:gd name="adj1" fmla="val -43084"/>
              <a:gd name="adj2" fmla="val 12986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企业按目录填报的当年购进的各种材料</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6495803" y="5294419"/>
            <a:ext cx="2303813" cy="1058880"/>
          </a:xfrm>
          <a:prstGeom prst="wedgeRoundRectCallout">
            <a:avLst>
              <a:gd name="adj1" fmla="val -60246"/>
              <a:gd name="adj2" fmla="val -12627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包括购进额、国内省外购进额和进口额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1" y="1947559"/>
            <a:ext cx="2921330" cy="783766"/>
          </a:xfrm>
          <a:prstGeom prst="wedgeRoundRectCallout">
            <a:avLst>
              <a:gd name="adj1" fmla="val 48881"/>
              <a:gd name="adj2" fmla="val 9687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a:t>
            </a:r>
            <a:r>
              <a:rPr lang="zh-CN" altLang="en-US" b="1" dirty="0" smtClean="0">
                <a:solidFill>
                  <a:schemeClr val="bg1"/>
                </a:solidFill>
                <a:latin typeface="Times New Roman" pitchFamily="18" charset="0"/>
              </a:rPr>
              <a:t>。 </a:t>
            </a:r>
            <a:endParaRPr lang="zh-CN" altLang="en-US" sz="2000" b="1" dirty="0">
              <a:solidFill>
                <a:schemeClr val="bg1"/>
              </a:solidFill>
            </a:endParaRPr>
          </a:p>
        </p:txBody>
      </p:sp>
      <p:sp>
        <p:nvSpPr>
          <p:cNvPr id="10" name="TextBox 9"/>
          <p:cNvSpPr txBox="1"/>
          <p:nvPr/>
        </p:nvSpPr>
        <p:spPr>
          <a:xfrm>
            <a:off x="463138" y="249381"/>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332506" y="2422566"/>
            <a:ext cx="8348355" cy="4156364"/>
          </a:xfrm>
        </p:spPr>
        <p:txBody>
          <a:bodyPr>
            <a:normAutofit fontScale="92500" lnSpcReduction="20000"/>
          </a:bodyPr>
          <a:lstStyle/>
          <a:p>
            <a:pPr marL="288000" indent="-288000" algn="just">
              <a:lnSpc>
                <a:spcPct val="12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本表调查的购进材料是指为满足本</a:t>
            </a:r>
            <a:r>
              <a:rPr lang="x-none" altLang="zh-CN" sz="2400" b="1" dirty="0" smtClean="0">
                <a:solidFill>
                  <a:schemeClr val="bg1"/>
                </a:solidFill>
                <a:latin typeface="仿宋" pitchFamily="49" charset="-122"/>
                <a:ea typeface="仿宋" pitchFamily="49" charset="-122"/>
              </a:rPr>
              <a:t>企业</a:t>
            </a:r>
            <a:r>
              <a:rPr lang="zh-CN" altLang="en-US" sz="2400" b="1" dirty="0" smtClean="0">
                <a:solidFill>
                  <a:schemeClr val="bg1"/>
                </a:solidFill>
                <a:latin typeface="仿宋" pitchFamily="49" charset="-122"/>
                <a:ea typeface="仿宋" pitchFamily="49" charset="-122"/>
              </a:rPr>
              <a:t>建筑施工活动而购进的各种原材料。</a:t>
            </a:r>
            <a:r>
              <a:rPr lang="zh-CN" altLang="zh-CN" sz="2400" b="1" dirty="0" smtClean="0">
                <a:solidFill>
                  <a:schemeClr val="bg1"/>
                </a:solidFill>
                <a:latin typeface="仿宋" pitchFamily="49" charset="-122"/>
                <a:ea typeface="仿宋" pitchFamily="49" charset="-122"/>
              </a:rPr>
              <a:t>原材料可通过多种渠道购买，有的企业有进出口经营权，可以直接从国外购进；有的企业则通过外贸部门代理，间接地从国外购进；有的企业从省内或外省的市场上直接购进。</a:t>
            </a:r>
            <a:r>
              <a:rPr lang="zh-CN" altLang="zh-CN" sz="2400" b="1" dirty="0" smtClean="0">
                <a:solidFill>
                  <a:srgbClr val="FF0000"/>
                </a:solidFill>
                <a:latin typeface="仿宋" pitchFamily="49" charset="-122"/>
                <a:ea typeface="仿宋" pitchFamily="49" charset="-122"/>
              </a:rPr>
              <a:t>无论企业从何处购进，只要是用于或准备用于本企业建筑施工活动的材料，都应填报本调查表。</a:t>
            </a:r>
            <a:r>
              <a:rPr lang="zh-CN" altLang="en-US" sz="2400" b="1" dirty="0" smtClean="0">
                <a:solidFill>
                  <a:srgbClr val="00B0F0"/>
                </a:solidFill>
                <a:latin typeface="仿宋" pitchFamily="49" charset="-122"/>
                <a:ea typeface="仿宋" pitchFamily="49" charset="-122"/>
              </a:rPr>
              <a:t>不包括企业购进用于销售的原材料。</a:t>
            </a:r>
            <a:endParaRPr lang="en-US" altLang="zh-CN" sz="2400" b="1" dirty="0" smtClean="0">
              <a:solidFill>
                <a:srgbClr val="00B0F0"/>
              </a:solidFill>
              <a:latin typeface="仿宋" pitchFamily="49" charset="-122"/>
              <a:ea typeface="仿宋" pitchFamily="49" charset="-122"/>
            </a:endParaRPr>
          </a:p>
          <a:p>
            <a:pPr marL="288000" indent="-288000" algn="just">
              <a:lnSpc>
                <a:spcPct val="12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填报本表时，企业可根据材料供应部门、进口管理部门等相关管理台账，按照</a:t>
            </a:r>
            <a:r>
              <a:rPr lang="zh-CN" altLang="en-US" sz="2400" b="1" dirty="0" smtClean="0">
                <a:solidFill>
                  <a:srgbClr val="FF0000"/>
                </a:solidFill>
                <a:latin typeface="仿宋" pitchFamily="49" charset="-122"/>
                <a:ea typeface="仿宋" pitchFamily="49" charset="-122"/>
              </a:rPr>
              <a:t>“产地原则”</a:t>
            </a:r>
            <a:r>
              <a:rPr lang="zh-CN" altLang="en-US" sz="2400" b="1" dirty="0" smtClean="0">
                <a:solidFill>
                  <a:schemeClr val="bg1"/>
                </a:solidFill>
                <a:latin typeface="仿宋" pitchFamily="49" charset="-122"/>
                <a:ea typeface="仿宋" pitchFamily="49" charset="-122"/>
              </a:rPr>
              <a:t>列出各种</a:t>
            </a:r>
            <a:r>
              <a:rPr lang="zh-CN" altLang="zh-CN" sz="2400" b="1" dirty="0" smtClean="0">
                <a:solidFill>
                  <a:schemeClr val="bg1"/>
                </a:solidFill>
                <a:latin typeface="仿宋" pitchFamily="49" charset="-122"/>
                <a:ea typeface="仿宋" pitchFamily="49" charset="-122"/>
              </a:rPr>
              <a:t>购进</a:t>
            </a:r>
            <a:r>
              <a:rPr lang="zh-CN" altLang="en-US" sz="2400" b="1" dirty="0" smtClean="0">
                <a:solidFill>
                  <a:schemeClr val="bg1"/>
                </a:solidFill>
                <a:latin typeface="仿宋" pitchFamily="49" charset="-122"/>
                <a:ea typeface="仿宋" pitchFamily="49" charset="-122"/>
              </a:rPr>
              <a:t>材料的名称、价值以及生产地区。</a:t>
            </a:r>
            <a:endParaRPr lang="en-US" altLang="zh-CN" sz="2400" b="1" dirty="0" smtClean="0">
              <a:solidFill>
                <a:schemeClr val="bg1"/>
              </a:solidFill>
              <a:latin typeface="仿宋" pitchFamily="49" charset="-122"/>
              <a:ea typeface="仿宋" pitchFamily="49" charset="-122"/>
            </a:endParaRPr>
          </a:p>
          <a:p>
            <a:pPr marL="288000" indent="-288000" algn="just">
              <a:lnSpc>
                <a:spcPct val="12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对于从商业部门购进的材料，应根据材料</a:t>
            </a:r>
            <a:r>
              <a:rPr lang="zh-CN" altLang="en-US" sz="2400" b="1" dirty="0" smtClean="0">
                <a:solidFill>
                  <a:srgbClr val="FF0000"/>
                </a:solidFill>
                <a:latin typeface="仿宋" pitchFamily="49" charset="-122"/>
                <a:ea typeface="仿宋" pitchFamily="49" charset="-122"/>
              </a:rPr>
              <a:t>包装物标注的产地</a:t>
            </a:r>
            <a:r>
              <a:rPr lang="zh-CN" altLang="en-US" sz="2400" b="1" dirty="0" smtClean="0">
                <a:solidFill>
                  <a:schemeClr val="bg1"/>
                </a:solidFill>
                <a:latin typeface="仿宋" pitchFamily="49" charset="-122"/>
                <a:ea typeface="仿宋" pitchFamily="49" charset="-122"/>
              </a:rPr>
              <a:t>填报；实在难以区分的，按照该</a:t>
            </a:r>
            <a:r>
              <a:rPr lang="zh-CN" altLang="en-US" sz="2400" b="1" dirty="0" smtClean="0">
                <a:solidFill>
                  <a:srgbClr val="FF0000"/>
                </a:solidFill>
                <a:latin typeface="仿宋" pitchFamily="49" charset="-122"/>
                <a:ea typeface="仿宋" pitchFamily="49" charset="-122"/>
              </a:rPr>
              <a:t>商业部门属地</a:t>
            </a:r>
            <a:r>
              <a:rPr lang="zh-CN" altLang="en-US" sz="2400" b="1" dirty="0" smtClean="0">
                <a:solidFill>
                  <a:schemeClr val="bg1"/>
                </a:solidFill>
                <a:latin typeface="仿宋" pitchFamily="49" charset="-122"/>
                <a:ea typeface="仿宋" pitchFamily="49" charset="-122"/>
              </a:rPr>
              <a:t>填报</a:t>
            </a:r>
            <a:r>
              <a:rPr lang="x-none" altLang="zh-CN" sz="2400" b="1" dirty="0" smtClean="0">
                <a:solidFill>
                  <a:schemeClr val="bg1"/>
                </a:solidFill>
                <a:latin typeface="仿宋" pitchFamily="49" charset="-122"/>
                <a:ea typeface="仿宋" pitchFamily="49" charset="-122"/>
              </a:rPr>
              <a:t>。</a:t>
            </a:r>
            <a:endParaRPr lang="zh-CN" altLang="zh-CN" sz="2400" b="1" dirty="0" smtClean="0">
              <a:solidFill>
                <a:schemeClr val="bg1"/>
              </a:solidFill>
              <a:latin typeface="仿宋" pitchFamily="49" charset="-122"/>
              <a:ea typeface="仿宋" pitchFamily="49" charset="-122"/>
            </a:endParaRPr>
          </a:p>
          <a:p>
            <a:pPr marL="0" indent="0">
              <a:lnSpc>
                <a:spcPct val="130000"/>
              </a:lnSpc>
              <a:spcBef>
                <a:spcPts val="600"/>
              </a:spcBef>
              <a:buNone/>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7" name="TextBox 6"/>
          <p:cNvSpPr txBox="1"/>
          <p:nvPr/>
        </p:nvSpPr>
        <p:spPr>
          <a:xfrm>
            <a:off x="486888" y="2434441"/>
            <a:ext cx="8229600" cy="461665"/>
          </a:xfrm>
          <a:prstGeom prst="rect">
            <a:avLst/>
          </a:prstGeom>
          <a:noFill/>
        </p:spPr>
        <p:txBody>
          <a:bodyPr wrap="square" rtlCol="0">
            <a:spAutoFit/>
          </a:bodyPr>
          <a:lstStyle/>
          <a:p>
            <a:r>
              <a:rPr lang="zh-CN" altLang="en-US" sz="2400" b="1" dirty="0" smtClean="0">
                <a:solidFill>
                  <a:schemeClr val="bg1"/>
                </a:solidFill>
                <a:latin typeface="仿宋" pitchFamily="49" charset="-122"/>
                <a:ea typeface="仿宋" pitchFamily="49" charset="-122"/>
              </a:rPr>
              <a:t>在本表填报过程中，也要先填报过录表（投</a:t>
            </a:r>
            <a:r>
              <a:rPr lang="en-US" altLang="zh-CN" sz="2400" b="1" dirty="0" smtClean="0">
                <a:solidFill>
                  <a:schemeClr val="bg1"/>
                </a:solidFill>
                <a:latin typeface="仿宋" pitchFamily="49" charset="-122"/>
                <a:ea typeface="仿宋" pitchFamily="49" charset="-122"/>
              </a:rPr>
              <a:t>123-1</a:t>
            </a:r>
            <a:r>
              <a:rPr lang="zh-CN" altLang="en-US" sz="2400" b="1" dirty="0" smtClean="0">
                <a:solidFill>
                  <a:schemeClr val="bg1"/>
                </a:solidFill>
                <a:latin typeface="仿宋" pitchFamily="49" charset="-122"/>
                <a:ea typeface="仿宋" pitchFamily="49" charset="-122"/>
              </a:rPr>
              <a:t>表）。</a:t>
            </a:r>
            <a:endParaRPr lang="zh-CN" altLang="en-US" sz="2400" b="1" dirty="0">
              <a:solidFill>
                <a:schemeClr val="bg1"/>
              </a:solidFill>
              <a:latin typeface="仿宋" pitchFamily="49" charset="-122"/>
              <a:ea typeface="仿宋" pitchFamily="49" charset="-122"/>
            </a:endParaRPr>
          </a:p>
        </p:txBody>
      </p:sp>
      <p:pic>
        <p:nvPicPr>
          <p:cNvPr id="8" name="图片 7" descr="QQ图片20180515182955.png"/>
          <p:cNvPicPr>
            <a:picLocks noChangeAspect="1"/>
          </p:cNvPicPr>
          <p:nvPr/>
        </p:nvPicPr>
        <p:blipFill>
          <a:blip r:embed="rId2" cstate="print"/>
          <a:stretch>
            <a:fillRect/>
          </a:stretch>
        </p:blipFill>
        <p:spPr>
          <a:xfrm>
            <a:off x="576000" y="3096000"/>
            <a:ext cx="7968289" cy="3452256"/>
          </a:xfrm>
          <a:prstGeom prst="rect">
            <a:avLst/>
          </a:prstGeom>
        </p:spPr>
      </p:pic>
      <p:sp>
        <p:nvSpPr>
          <p:cNvPr id="9" name="椭圆 8"/>
          <p:cNvSpPr/>
          <p:nvPr/>
        </p:nvSpPr>
        <p:spPr>
          <a:xfrm>
            <a:off x="4548249" y="4726379"/>
            <a:ext cx="3776354" cy="6531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8" name="TextBox 7"/>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逻辑审核：</a:t>
            </a:r>
            <a:endParaRPr lang="zh-CN" altLang="en-US" sz="3600" dirty="0">
              <a:solidFill>
                <a:srgbClr val="FFFF00"/>
              </a:solidFill>
              <a:latin typeface="华文行楷" pitchFamily="2" charset="-122"/>
              <a:ea typeface="华文行楷" pitchFamily="2" charset="-122"/>
            </a:endParaRPr>
          </a:p>
        </p:txBody>
      </p:sp>
      <p:sp>
        <p:nvSpPr>
          <p:cNvPr id="12" name="内容占位符 2"/>
          <p:cNvSpPr>
            <a:spLocks noGrp="1"/>
          </p:cNvSpPr>
          <p:nvPr>
            <p:ph idx="1"/>
          </p:nvPr>
        </p:nvSpPr>
        <p:spPr>
          <a:xfrm>
            <a:off x="391887" y="2434441"/>
            <a:ext cx="8193973" cy="3895107"/>
          </a:xfrm>
        </p:spPr>
        <p:txBody>
          <a:bodyPr>
            <a:normAutofit/>
          </a:bodyPr>
          <a:lstStyle/>
          <a:p>
            <a:pPr algn="just">
              <a:lnSpc>
                <a:spcPct val="150000"/>
              </a:lnSpc>
              <a:spcBef>
                <a:spcPts val="1200"/>
              </a:spcBef>
              <a:buFont typeface="Wingdings" pitchFamily="2" charset="2"/>
              <a:buChar char="u"/>
            </a:pPr>
            <a:r>
              <a:rPr lang="zh-CN" altLang="en-US" sz="2400" b="1" dirty="0" smtClean="0">
                <a:solidFill>
                  <a:schemeClr val="bg1"/>
                </a:solidFill>
                <a:latin typeface="仿宋" pitchFamily="49" charset="-122"/>
                <a:ea typeface="仿宋" pitchFamily="49" charset="-122"/>
              </a:rPr>
              <a:t>行间平衡关系：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50000"/>
              </a:lnSpc>
              <a:spcBef>
                <a:spcPts val="1200"/>
              </a:spcBef>
              <a:buNone/>
            </a:pPr>
            <a:r>
              <a:rPr lang="zh-CN" altLang="en-US" sz="2400" b="1" dirty="0" smtClean="0">
                <a:solidFill>
                  <a:schemeClr val="bg1"/>
                </a:solidFill>
                <a:latin typeface="仿宋" pitchFamily="49" charset="-122"/>
                <a:ea typeface="仿宋" pitchFamily="49" charset="-122"/>
              </a:rPr>
              <a:t>材料购进小计＝各种分类材料购进之和</a:t>
            </a:r>
            <a:endParaRPr lang="en-US" altLang="zh-CN" sz="2400" b="1" dirty="0" smtClean="0">
              <a:solidFill>
                <a:schemeClr val="bg1"/>
              </a:solidFill>
              <a:latin typeface="仿宋" pitchFamily="49" charset="-122"/>
              <a:ea typeface="仿宋" pitchFamily="49" charset="-122"/>
            </a:endParaRPr>
          </a:p>
          <a:p>
            <a:pPr algn="just">
              <a:lnSpc>
                <a:spcPct val="150000"/>
              </a:lnSpc>
              <a:spcBef>
                <a:spcPts val="1200"/>
              </a:spcBef>
              <a:buFont typeface="Wingdings" pitchFamily="2" charset="2"/>
              <a:buChar char="u"/>
            </a:pPr>
            <a:r>
              <a:rPr lang="zh-CN" altLang="en-US" sz="2400" b="1" dirty="0" smtClean="0">
                <a:solidFill>
                  <a:schemeClr val="bg1"/>
                </a:solidFill>
                <a:latin typeface="仿宋" pitchFamily="49" charset="-122"/>
                <a:ea typeface="仿宋" pitchFamily="49" charset="-122"/>
              </a:rPr>
              <a:t>列间平衡关系：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50000"/>
              </a:lnSpc>
              <a:spcBef>
                <a:spcPts val="1200"/>
              </a:spcBef>
              <a:buNone/>
            </a:pPr>
            <a:r>
              <a:rPr lang="zh-CN" altLang="en-US" sz="2400" b="1" dirty="0" smtClean="0">
                <a:solidFill>
                  <a:schemeClr val="bg1"/>
                </a:solidFill>
                <a:latin typeface="仿宋" pitchFamily="49" charset="-122"/>
                <a:ea typeface="仿宋" pitchFamily="49" charset="-122"/>
              </a:rPr>
              <a:t>购进额≥国内省外购进额＋进口</a:t>
            </a:r>
            <a:endParaRPr lang="en-US" altLang="zh-CN" sz="2400" b="1" dirty="0" smtClean="0">
              <a:solidFill>
                <a:schemeClr val="bg1"/>
              </a:solidFill>
              <a:latin typeface="仿宋" pitchFamily="49" charset="-122"/>
              <a:ea typeface="仿宋" pitchFamily="49" charset="-122"/>
            </a:endParaRPr>
          </a:p>
          <a:p>
            <a:pPr marL="288000" indent="0" algn="just">
              <a:lnSpc>
                <a:spcPct val="150000"/>
              </a:lnSpc>
              <a:spcBef>
                <a:spcPts val="1200"/>
              </a:spcBef>
              <a:buNone/>
            </a:pPr>
            <a:r>
              <a:rPr lang="zh-CN" altLang="en-US" sz="2400" b="1" dirty="0" smtClean="0">
                <a:solidFill>
                  <a:schemeClr val="bg1"/>
                </a:solidFill>
                <a:latin typeface="仿宋" pitchFamily="49" charset="-122"/>
                <a:ea typeface="仿宋" pitchFamily="49" charset="-122"/>
              </a:rPr>
              <a:t>注：</a:t>
            </a:r>
            <a:r>
              <a:rPr lang="zh-CN" altLang="zh-CN" sz="2400" b="1" dirty="0" smtClean="0">
                <a:solidFill>
                  <a:schemeClr val="bg1"/>
                </a:solidFill>
                <a:latin typeface="仿宋" pitchFamily="49" charset="-122"/>
                <a:ea typeface="仿宋" pitchFamily="49" charset="-122"/>
              </a:rPr>
              <a:t>“国内省外购进”</a:t>
            </a:r>
            <a:r>
              <a:rPr lang="zh-CN" altLang="en-US" sz="2400" b="1" dirty="0" smtClean="0">
                <a:solidFill>
                  <a:schemeClr val="bg1"/>
                </a:solidFill>
                <a:latin typeface="仿宋" pitchFamily="49" charset="-122"/>
                <a:ea typeface="仿宋" pitchFamily="49" charset="-122"/>
              </a:rPr>
              <a:t>是</a:t>
            </a:r>
            <a:r>
              <a:rPr lang="zh-CN" altLang="zh-CN" sz="2400" b="1" dirty="0" smtClean="0">
                <a:solidFill>
                  <a:schemeClr val="bg1"/>
                </a:solidFill>
                <a:latin typeface="仿宋" pitchFamily="49" charset="-122"/>
                <a:ea typeface="仿宋" pitchFamily="49" charset="-122"/>
              </a:rPr>
              <a:t>指除上海以外的国内其他省市。</a:t>
            </a:r>
            <a:endParaRPr lang="en-US" altLang="zh-CN" sz="2400" b="1" dirty="0" smtClean="0">
              <a:solidFill>
                <a:schemeClr val="bg1"/>
              </a:solidFill>
              <a:latin typeface="仿宋" pitchFamily="49" charset="-122"/>
              <a:ea typeface="仿宋" pitchFamily="49"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3" name="图片 12" descr="QQ图片20180516104833.png"/>
          <p:cNvPicPr>
            <a:picLocks noChangeAspect="1"/>
          </p:cNvPicPr>
          <p:nvPr/>
        </p:nvPicPr>
        <p:blipFill>
          <a:blip r:embed="rId2" cstate="print"/>
          <a:stretch>
            <a:fillRect/>
          </a:stretch>
        </p:blipFill>
        <p:spPr>
          <a:xfrm>
            <a:off x="216000" y="1836000"/>
            <a:ext cx="8716488" cy="4734454"/>
          </a:xfrm>
          <a:prstGeom prst="rect">
            <a:avLst/>
          </a:prstGeom>
        </p:spPr>
      </p:pic>
      <p:sp>
        <p:nvSpPr>
          <p:cNvPr id="6" name="TextBox 7"/>
          <p:cNvSpPr>
            <a:spLocks noChangeArrowheads="1"/>
          </p:cNvSpPr>
          <p:nvPr/>
        </p:nvSpPr>
        <p:spPr bwMode="auto">
          <a:xfrm>
            <a:off x="380807" y="1207874"/>
            <a:ext cx="5723109"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8" y="1207874"/>
            <a:ext cx="5865614"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3. 《</a:t>
            </a:r>
            <a:r>
              <a:rPr lang="zh-CN" altLang="en-US" sz="2800" b="1" kern="0" dirty="0" smtClean="0">
                <a:solidFill>
                  <a:srgbClr val="FFFFFF"/>
                </a:solidFill>
                <a:ea typeface="微软雅黑"/>
                <a:sym typeface="宋体" pitchFamily="2" charset="-122"/>
              </a:rPr>
              <a:t>建筑业企业产值流向</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P27</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22" name="圆角矩形标注 21"/>
          <p:cNvSpPr/>
          <p:nvPr/>
        </p:nvSpPr>
        <p:spPr>
          <a:xfrm>
            <a:off x="1508166" y="3770416"/>
            <a:ext cx="2909455" cy="706581"/>
          </a:xfrm>
          <a:prstGeom prst="wedgeRoundRectCallout">
            <a:avLst>
              <a:gd name="adj1" fmla="val -44366"/>
              <a:gd name="adj2" fmla="val 1466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建筑业总产值，包括四个方面</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6329549" y="5389422"/>
            <a:ext cx="2398816" cy="1058880"/>
          </a:xfrm>
          <a:prstGeom prst="wedgeRoundRectCallout">
            <a:avLst>
              <a:gd name="adj1" fmla="val -59256"/>
              <a:gd name="adj2" fmla="val -12964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包括建筑业总产值、国内省外产值和出口产值</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0" y="2066312"/>
            <a:ext cx="2921330" cy="783766"/>
          </a:xfrm>
          <a:prstGeom prst="wedgeRoundRectCallout">
            <a:avLst>
              <a:gd name="adj1" fmla="val 37905"/>
              <a:gd name="adj2" fmla="val 9687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a:t>
            </a:r>
            <a:r>
              <a:rPr lang="zh-CN" altLang="en-US" b="1" dirty="0" smtClean="0">
                <a:solidFill>
                  <a:schemeClr val="bg1"/>
                </a:solidFill>
                <a:latin typeface="Times New Roman" pitchFamily="18" charset="0"/>
              </a:rPr>
              <a:t>。 </a:t>
            </a:r>
            <a:endParaRPr lang="zh-CN" altLang="en-US" sz="2000" b="1" dirty="0">
              <a:solidFill>
                <a:schemeClr val="bg1"/>
              </a:solidFill>
            </a:endParaRPr>
          </a:p>
        </p:txBody>
      </p:sp>
      <p:sp>
        <p:nvSpPr>
          <p:cNvPr id="10" name="TextBox 9"/>
          <p:cNvSpPr txBox="1"/>
          <p:nvPr/>
        </p:nvSpPr>
        <p:spPr>
          <a:xfrm>
            <a:off x="463138" y="249381"/>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2" name="圆角矩形 11"/>
          <p:cNvSpPr/>
          <p:nvPr/>
        </p:nvSpPr>
        <p:spPr>
          <a:xfrm>
            <a:off x="4510644" y="4037611"/>
            <a:ext cx="1153886" cy="24581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1+#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4" name="TextBox 13"/>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510639" y="2422566"/>
            <a:ext cx="8027719" cy="4156364"/>
          </a:xfrm>
        </p:spPr>
        <p:txBody>
          <a:bodyPr>
            <a:normAutofit/>
          </a:bodyPr>
          <a:lstStyle/>
          <a:p>
            <a:pPr marL="288000" indent="-288000" algn="just">
              <a:lnSpc>
                <a:spcPct val="150000"/>
              </a:lnSpc>
              <a:spcBef>
                <a:spcPts val="1200"/>
              </a:spcBef>
              <a:buFont typeface="Wingdings" pitchFamily="2" charset="2"/>
              <a:buChar char="u"/>
            </a:pPr>
            <a:r>
              <a:rPr lang="zh-CN" altLang="en-US" sz="2400" b="1" dirty="0" smtClean="0">
                <a:solidFill>
                  <a:schemeClr val="bg1"/>
                </a:solidFill>
                <a:latin typeface="仿宋" pitchFamily="49" charset="-122"/>
                <a:ea typeface="仿宋" pitchFamily="49" charset="-122"/>
              </a:rPr>
              <a:t>本表调查的是建筑业</a:t>
            </a:r>
            <a:r>
              <a:rPr lang="x-none" altLang="zh-CN" sz="2400" b="1" dirty="0" smtClean="0">
                <a:solidFill>
                  <a:schemeClr val="bg1"/>
                </a:solidFill>
                <a:latin typeface="仿宋" pitchFamily="49" charset="-122"/>
                <a:ea typeface="仿宋" pitchFamily="49" charset="-122"/>
              </a:rPr>
              <a:t>企业</a:t>
            </a:r>
            <a:r>
              <a:rPr lang="zh-CN" altLang="en-US" sz="2400" b="1" dirty="0" smtClean="0">
                <a:solidFill>
                  <a:schemeClr val="bg1"/>
                </a:solidFill>
                <a:latin typeface="仿宋" pitchFamily="49" charset="-122"/>
                <a:ea typeface="仿宋" pitchFamily="49" charset="-122"/>
              </a:rPr>
              <a:t>产值流向情况。</a:t>
            </a:r>
            <a:endParaRPr lang="en-US" altLang="zh-CN" sz="2400" b="1" dirty="0" smtClean="0">
              <a:solidFill>
                <a:schemeClr val="bg1"/>
              </a:solidFill>
              <a:latin typeface="仿宋" pitchFamily="49" charset="-122"/>
              <a:ea typeface="仿宋" pitchFamily="49" charset="-122"/>
            </a:endParaRPr>
          </a:p>
          <a:p>
            <a:pPr marL="288000" indent="-288000" algn="just">
              <a:lnSpc>
                <a:spcPct val="150000"/>
              </a:lnSpc>
              <a:spcBef>
                <a:spcPts val="1200"/>
              </a:spcBef>
              <a:buFont typeface="Wingdings" pitchFamily="2" charset="2"/>
              <a:buChar char="u"/>
            </a:pPr>
            <a:r>
              <a:rPr lang="zh-CN" altLang="en-US" sz="2400" b="1" dirty="0" smtClean="0">
                <a:solidFill>
                  <a:schemeClr val="bg1"/>
                </a:solidFill>
                <a:latin typeface="仿宋" pitchFamily="49" charset="-122"/>
                <a:ea typeface="仿宋" pitchFamily="49" charset="-122"/>
              </a:rPr>
              <a:t>填报本表时，有资质的建筑业企业按照</a:t>
            </a:r>
            <a:r>
              <a:rPr lang="zh-CN" altLang="en-US" sz="2400" b="1" dirty="0" smtClean="0">
                <a:solidFill>
                  <a:srgbClr val="FF0000"/>
                </a:solidFill>
                <a:latin typeface="仿宋" pitchFamily="49" charset="-122"/>
                <a:ea typeface="仿宋" pitchFamily="49" charset="-122"/>
              </a:rPr>
              <a:t>法人单位注册地原则</a:t>
            </a:r>
            <a:r>
              <a:rPr lang="zh-CN" altLang="en-US" sz="2400" b="1" dirty="0" smtClean="0">
                <a:solidFill>
                  <a:schemeClr val="bg1"/>
                </a:solidFill>
                <a:latin typeface="仿宋" pitchFamily="49" charset="-122"/>
                <a:ea typeface="仿宋" pitchFamily="49" charset="-122"/>
              </a:rPr>
              <a:t>进行统计。可根据本企业统计和会计核算资料，列出本企业产值构成及其属于国内其他省、国外经营活动的产值</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a:p>
            <a:pPr marL="288000" indent="-288000" algn="just">
              <a:lnSpc>
                <a:spcPct val="150000"/>
              </a:lnSpc>
              <a:spcBef>
                <a:spcPts val="1200"/>
              </a:spcBef>
              <a:buNone/>
            </a:pPr>
            <a:r>
              <a:rPr lang="zh-CN" altLang="en-US" sz="2400" b="1" dirty="0" smtClean="0">
                <a:solidFill>
                  <a:schemeClr val="bg1"/>
                </a:solidFill>
                <a:latin typeface="仿宋" pitchFamily="49" charset="-122"/>
                <a:ea typeface="仿宋" pitchFamily="49" charset="-122"/>
              </a:rPr>
              <a:t>注：</a:t>
            </a:r>
            <a:r>
              <a:rPr lang="zh-CN" altLang="zh-CN" sz="2400" b="1" dirty="0" smtClean="0">
                <a:solidFill>
                  <a:schemeClr val="bg1"/>
                </a:solidFill>
                <a:latin typeface="仿宋" pitchFamily="49" charset="-122"/>
                <a:ea typeface="仿宋" pitchFamily="49" charset="-122"/>
              </a:rPr>
              <a:t>“国内省外</a:t>
            </a:r>
            <a:r>
              <a:rPr lang="zh-CN" altLang="en-US" sz="2400" b="1" dirty="0" smtClean="0">
                <a:solidFill>
                  <a:schemeClr val="bg1"/>
                </a:solidFill>
                <a:latin typeface="仿宋" pitchFamily="49" charset="-122"/>
                <a:ea typeface="仿宋" pitchFamily="49" charset="-122"/>
              </a:rPr>
              <a:t>产值</a:t>
            </a:r>
            <a:r>
              <a:rPr lang="zh-CN"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是</a:t>
            </a:r>
            <a:r>
              <a:rPr lang="zh-CN" altLang="zh-CN" sz="2400" b="1" dirty="0" smtClean="0">
                <a:solidFill>
                  <a:schemeClr val="bg1"/>
                </a:solidFill>
                <a:latin typeface="仿宋" pitchFamily="49" charset="-122"/>
                <a:ea typeface="仿宋" pitchFamily="49" charset="-122"/>
              </a:rPr>
              <a:t>指除上海以外的国内其他省市。</a:t>
            </a:r>
            <a:endParaRPr lang="en-US" altLang="zh-CN" sz="2400" b="1" dirty="0" smtClean="0">
              <a:solidFill>
                <a:schemeClr val="bg1"/>
              </a:solidFill>
              <a:latin typeface="仿宋" pitchFamily="49" charset="-122"/>
              <a:ea typeface="仿宋" pitchFamily="49" charset="-122"/>
            </a:endParaRPr>
          </a:p>
          <a:p>
            <a:pPr marL="288000" indent="-288000" algn="just">
              <a:lnSpc>
                <a:spcPct val="150000"/>
              </a:lnSpc>
              <a:spcBef>
                <a:spcPts val="1200"/>
              </a:spcBef>
              <a:buNone/>
            </a:pPr>
            <a:endParaRPr lang="en-US" altLang="zh-CN" sz="2400" b="1" dirty="0" smtClean="0">
              <a:solidFill>
                <a:schemeClr val="bg1"/>
              </a:solidFill>
              <a:latin typeface="仿宋" pitchFamily="49" charset="-122"/>
              <a:ea typeface="仿宋"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8" name="TextBox 7"/>
          <p:cNvSpPr txBox="1"/>
          <p:nvPr/>
        </p:nvSpPr>
        <p:spPr>
          <a:xfrm>
            <a:off x="439387" y="391885"/>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逻辑审核：</a:t>
            </a:r>
            <a:endParaRPr lang="zh-CN" altLang="en-US" sz="3600" dirty="0">
              <a:solidFill>
                <a:srgbClr val="FFFF00"/>
              </a:solidFill>
              <a:latin typeface="华文行楷" pitchFamily="2" charset="-122"/>
              <a:ea typeface="华文行楷" pitchFamily="2" charset="-122"/>
            </a:endParaRPr>
          </a:p>
        </p:txBody>
      </p:sp>
      <p:sp>
        <p:nvSpPr>
          <p:cNvPr id="12" name="内容占位符 2"/>
          <p:cNvSpPr>
            <a:spLocks noGrp="1"/>
          </p:cNvSpPr>
          <p:nvPr>
            <p:ph idx="1"/>
          </p:nvPr>
        </p:nvSpPr>
        <p:spPr>
          <a:xfrm>
            <a:off x="391887" y="2434441"/>
            <a:ext cx="8193973" cy="4085112"/>
          </a:xfrm>
        </p:spPr>
        <p:txBody>
          <a:bodyPr>
            <a:normAutofit lnSpcReduction="10000"/>
          </a:bodyPr>
          <a:lstStyle/>
          <a:p>
            <a:pPr algn="just">
              <a:lnSpc>
                <a:spcPct val="11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表内平衡关系：</a:t>
            </a:r>
            <a:endParaRPr lang="en-US" altLang="zh-CN" sz="2400" b="1" dirty="0" smtClean="0">
              <a:solidFill>
                <a:schemeClr val="bg1"/>
              </a:solidFill>
              <a:latin typeface="仿宋" pitchFamily="49" charset="-122"/>
              <a:ea typeface="仿宋" pitchFamily="49" charset="-122"/>
            </a:endParaRPr>
          </a:p>
          <a:p>
            <a:pPr marL="288000" indent="0" algn="just">
              <a:lnSpc>
                <a:spcPct val="110000"/>
              </a:lnSpc>
              <a:spcBef>
                <a:spcPts val="600"/>
              </a:spcBef>
              <a:buNone/>
            </a:pPr>
            <a:r>
              <a:rPr lang="zh-CN" altLang="en-US" sz="2400" b="1" dirty="0" smtClean="0">
                <a:solidFill>
                  <a:schemeClr val="bg1"/>
                </a:solidFill>
                <a:latin typeface="仿宋" pitchFamily="49" charset="-122"/>
                <a:ea typeface="仿宋" pitchFamily="49" charset="-122"/>
              </a:rPr>
              <a:t>建筑业总产值＝房屋建筑业＋土木工程建筑业</a:t>
            </a:r>
            <a:endParaRPr lang="en-US" altLang="zh-CN" sz="2400" b="1" dirty="0" smtClean="0">
              <a:solidFill>
                <a:schemeClr val="bg1"/>
              </a:solidFill>
              <a:latin typeface="仿宋" pitchFamily="49" charset="-122"/>
              <a:ea typeface="仿宋" pitchFamily="49" charset="-122"/>
            </a:endParaRPr>
          </a:p>
          <a:p>
            <a:pPr marL="2124000" indent="0" algn="just">
              <a:lnSpc>
                <a:spcPct val="110000"/>
              </a:lnSpc>
              <a:spcBef>
                <a:spcPts val="600"/>
              </a:spcBef>
              <a:buNone/>
            </a:pPr>
            <a:r>
              <a:rPr lang="zh-CN" altLang="en-US" sz="2400" b="1" dirty="0" smtClean="0">
                <a:solidFill>
                  <a:schemeClr val="bg1"/>
                </a:solidFill>
                <a:latin typeface="仿宋" pitchFamily="49" charset="-122"/>
                <a:ea typeface="仿宋" pitchFamily="49" charset="-122"/>
              </a:rPr>
              <a:t>＋建筑安装业＋建筑装饰和其他建筑业</a:t>
            </a:r>
            <a:endParaRPr lang="en-US" altLang="zh-CN" sz="2400" b="1" dirty="0" smtClean="0">
              <a:solidFill>
                <a:schemeClr val="bg1"/>
              </a:solidFill>
              <a:latin typeface="仿宋" pitchFamily="49" charset="-122"/>
              <a:ea typeface="仿宋" pitchFamily="49" charset="-122"/>
            </a:endParaRPr>
          </a:p>
          <a:p>
            <a:pPr marL="288000" indent="0" algn="just">
              <a:lnSpc>
                <a:spcPct val="110000"/>
              </a:lnSpc>
              <a:spcBef>
                <a:spcPts val="600"/>
              </a:spcBef>
              <a:buNone/>
            </a:pPr>
            <a:r>
              <a:rPr lang="zh-CN" altLang="en-US" sz="2400" b="1" dirty="0" smtClean="0">
                <a:solidFill>
                  <a:schemeClr val="bg1"/>
                </a:solidFill>
                <a:latin typeface="仿宋" pitchFamily="49" charset="-122"/>
                <a:ea typeface="仿宋" pitchFamily="49" charset="-122"/>
              </a:rPr>
              <a:t>总产值≥国内省</a:t>
            </a:r>
            <a:r>
              <a:rPr lang="zh-CN" altLang="en-US" sz="2400" b="1" dirty="0" smtClean="0">
                <a:solidFill>
                  <a:schemeClr val="bg1"/>
                </a:solidFill>
                <a:latin typeface="仿宋" pitchFamily="49" charset="-122"/>
                <a:ea typeface="仿宋" pitchFamily="49" charset="-122"/>
              </a:rPr>
              <a:t>外产值＋出口产值</a:t>
            </a:r>
            <a:endParaRPr lang="en-US" altLang="zh-CN" sz="2400" b="1" dirty="0" smtClean="0">
              <a:solidFill>
                <a:schemeClr val="bg1"/>
              </a:solidFill>
              <a:latin typeface="仿宋" pitchFamily="49" charset="-122"/>
              <a:ea typeface="仿宋" pitchFamily="49" charset="-122"/>
            </a:endParaRPr>
          </a:p>
          <a:p>
            <a:pPr algn="just">
              <a:lnSpc>
                <a:spcPct val="11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表</a:t>
            </a:r>
            <a:r>
              <a:rPr lang="zh-CN" altLang="en-US" sz="2400" b="1" dirty="0" smtClean="0">
                <a:solidFill>
                  <a:schemeClr val="bg1"/>
                </a:solidFill>
                <a:latin typeface="仿宋" pitchFamily="49" charset="-122"/>
                <a:ea typeface="仿宋" pitchFamily="49" charset="-122"/>
              </a:rPr>
              <a:t>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10000"/>
              </a:lnSpc>
              <a:spcBef>
                <a:spcPts val="600"/>
              </a:spcBef>
              <a:buNone/>
            </a:pPr>
            <a:r>
              <a:rPr lang="zh-CN" altLang="en-US" sz="2400" b="1" dirty="0" smtClean="0">
                <a:solidFill>
                  <a:schemeClr val="bg1"/>
                </a:solidFill>
                <a:latin typeface="仿宋" pitchFamily="49" charset="-122"/>
                <a:ea typeface="仿宋" pitchFamily="49" charset="-122"/>
              </a:rPr>
              <a:t>本表中“房屋建筑业”、“土木工程建筑业”、“建筑安装业”、“建筑装饰和其他建筑业”产值分别等于</a:t>
            </a: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建筑业企业主营业务成本构成</a:t>
            </a: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（投</a:t>
            </a:r>
            <a:r>
              <a:rPr lang="en-US" altLang="zh-CN" sz="2400" b="1" dirty="0" smtClean="0">
                <a:solidFill>
                  <a:schemeClr val="bg1"/>
                </a:solidFill>
                <a:latin typeface="仿宋" pitchFamily="49" charset="-122"/>
                <a:ea typeface="仿宋" pitchFamily="49" charset="-122"/>
              </a:rPr>
              <a:t>120</a:t>
            </a:r>
            <a:r>
              <a:rPr lang="zh-CN" altLang="en-US" sz="2400" b="1" dirty="0" smtClean="0">
                <a:solidFill>
                  <a:schemeClr val="bg1"/>
                </a:solidFill>
                <a:latin typeface="仿宋" pitchFamily="49" charset="-122"/>
                <a:ea typeface="仿宋" pitchFamily="49" charset="-122"/>
              </a:rPr>
              <a:t>表）中的这四项指标的产值</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3" name="TextBox 2"/>
          <p:cNvSpPr txBox="1"/>
          <p:nvPr/>
        </p:nvSpPr>
        <p:spPr>
          <a:xfrm>
            <a:off x="463137" y="332508"/>
            <a:ext cx="5427024"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房地产开发经营业</a:t>
            </a:r>
            <a:endParaRPr lang="en-US" altLang="zh-CN" sz="4400" b="1" dirty="0" smtClean="0">
              <a:solidFill>
                <a:srgbClr val="FFFF00"/>
              </a:solidFill>
              <a:latin typeface="华文新魏" pitchFamily="2" charset="-122"/>
              <a:ea typeface="华文新魏" pitchFamily="2" charset="-122"/>
            </a:endParaRPr>
          </a:p>
        </p:txBody>
      </p:sp>
      <p:sp>
        <p:nvSpPr>
          <p:cNvPr id="4" name="TextBox 3"/>
          <p:cNvSpPr txBox="1"/>
          <p:nvPr/>
        </p:nvSpPr>
        <p:spPr>
          <a:xfrm>
            <a:off x="720000" y="2520000"/>
            <a:ext cx="7920000" cy="2308324"/>
          </a:xfrm>
          <a:prstGeom prst="rect">
            <a:avLst/>
          </a:prstGeom>
          <a:noFill/>
        </p:spPr>
        <p:txBody>
          <a:bodyPr wrap="square" rtlCol="0">
            <a:spAutoFit/>
          </a:bodyPr>
          <a:lstStyle/>
          <a:p>
            <a:pPr algn="just">
              <a:lnSpc>
                <a:spcPct val="200000"/>
              </a:lnSpc>
            </a:pPr>
            <a:r>
              <a:rPr lang="zh-CN" altLang="en-US" sz="2400" b="1" dirty="0" smtClean="0">
                <a:solidFill>
                  <a:schemeClr val="bg1"/>
                </a:solidFill>
                <a:latin typeface="+mn-ea"/>
              </a:rPr>
              <a:t>房地产开发经营企业开发成本构成      投</a:t>
            </a:r>
            <a:r>
              <a:rPr lang="en-US" altLang="zh-CN" sz="2400" b="1" dirty="0" smtClean="0">
                <a:solidFill>
                  <a:schemeClr val="bg1"/>
                </a:solidFill>
                <a:latin typeface="+mn-ea"/>
              </a:rPr>
              <a:t>154</a:t>
            </a:r>
            <a:r>
              <a:rPr lang="zh-CN" altLang="en-US" sz="2400" b="1" dirty="0" smtClean="0">
                <a:solidFill>
                  <a:schemeClr val="bg1"/>
                </a:solidFill>
                <a:latin typeface="+mn-ea"/>
              </a:rPr>
              <a:t>表       </a:t>
            </a:r>
            <a:r>
              <a:rPr lang="en-US" altLang="zh-CN" sz="2400" b="1" dirty="0" smtClean="0">
                <a:solidFill>
                  <a:schemeClr val="bg1"/>
                </a:solidFill>
                <a:latin typeface="+mn-ea"/>
              </a:rPr>
              <a:t>P6</a:t>
            </a:r>
          </a:p>
          <a:p>
            <a:pPr algn="just">
              <a:lnSpc>
                <a:spcPct val="200000"/>
              </a:lnSpc>
            </a:pPr>
            <a:r>
              <a:rPr lang="zh-CN" altLang="en-US" sz="2400" b="1" dirty="0" smtClean="0">
                <a:solidFill>
                  <a:srgbClr val="FF6600"/>
                </a:solidFill>
                <a:latin typeface="+mn-ea"/>
              </a:rPr>
              <a:t>房地产开发经营企业期间费用构成      投</a:t>
            </a:r>
            <a:r>
              <a:rPr lang="en-US" altLang="zh-CN" sz="2400" b="1" dirty="0" smtClean="0">
                <a:solidFill>
                  <a:srgbClr val="FF6600"/>
                </a:solidFill>
                <a:latin typeface="+mn-ea"/>
              </a:rPr>
              <a:t>155</a:t>
            </a:r>
            <a:r>
              <a:rPr lang="zh-CN" altLang="en-US" sz="2400" b="1" dirty="0" smtClean="0">
                <a:solidFill>
                  <a:srgbClr val="FF6600"/>
                </a:solidFill>
                <a:latin typeface="+mn-ea"/>
              </a:rPr>
              <a:t>表       </a:t>
            </a:r>
            <a:r>
              <a:rPr lang="en-US" altLang="zh-CN" sz="2400" b="1" dirty="0" smtClean="0">
                <a:solidFill>
                  <a:srgbClr val="FF6600"/>
                </a:solidFill>
                <a:latin typeface="+mn-ea"/>
              </a:rPr>
              <a:t>P10</a:t>
            </a:r>
          </a:p>
          <a:p>
            <a:pPr algn="just">
              <a:lnSpc>
                <a:spcPct val="200000"/>
              </a:lnSpc>
            </a:pPr>
            <a:r>
              <a:rPr lang="zh-CN" altLang="en-US" sz="2400" b="1" dirty="0" smtClean="0">
                <a:solidFill>
                  <a:srgbClr val="FF6600"/>
                </a:solidFill>
                <a:latin typeface="+mn-ea"/>
              </a:rPr>
              <a:t>房地产开发经营企业利润表                投</a:t>
            </a:r>
            <a:r>
              <a:rPr lang="en-US" altLang="zh-CN" sz="2400" b="1" dirty="0" smtClean="0">
                <a:solidFill>
                  <a:srgbClr val="FF6600"/>
                </a:solidFill>
                <a:latin typeface="+mn-ea"/>
              </a:rPr>
              <a:t>156</a:t>
            </a:r>
            <a:r>
              <a:rPr lang="zh-CN" altLang="en-US" sz="2400" b="1" dirty="0" smtClean="0">
                <a:solidFill>
                  <a:srgbClr val="FF6600"/>
                </a:solidFill>
                <a:latin typeface="+mn-ea"/>
              </a:rPr>
              <a:t>表       </a:t>
            </a:r>
            <a:r>
              <a:rPr lang="en-US" altLang="zh-CN" sz="2400" b="1" dirty="0" smtClean="0">
                <a:solidFill>
                  <a:srgbClr val="FF6600"/>
                </a:solidFill>
                <a:latin typeface="+mn-ea"/>
              </a:rPr>
              <a:t>P18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2" name="图片 11" descr="QQ图片20180516163750.png"/>
          <p:cNvPicPr>
            <a:picLocks/>
          </p:cNvPicPr>
          <p:nvPr/>
        </p:nvPicPr>
        <p:blipFill>
          <a:blip r:embed="rId2" cstate="print"/>
          <a:stretch>
            <a:fillRect/>
          </a:stretch>
        </p:blipFill>
        <p:spPr>
          <a:xfrm>
            <a:off x="972000" y="1944001"/>
            <a:ext cx="7200000" cy="4608000"/>
          </a:xfrm>
          <a:prstGeom prst="rect">
            <a:avLst/>
          </a:prstGeom>
        </p:spPr>
      </p:pic>
      <p:sp>
        <p:nvSpPr>
          <p:cNvPr id="6" name="TextBox 7"/>
          <p:cNvSpPr>
            <a:spLocks noChangeArrowheads="1"/>
          </p:cNvSpPr>
          <p:nvPr/>
        </p:nvSpPr>
        <p:spPr bwMode="auto">
          <a:xfrm>
            <a:off x="380807" y="1207874"/>
            <a:ext cx="5723109"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8" y="1207874"/>
            <a:ext cx="7409406"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房地产开发经营企业开发成本构成</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P6</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22" name="圆角矩形标注 21"/>
          <p:cNvSpPr/>
          <p:nvPr/>
        </p:nvSpPr>
        <p:spPr>
          <a:xfrm>
            <a:off x="2790701" y="5373586"/>
            <a:ext cx="3301339" cy="1306284"/>
          </a:xfrm>
          <a:prstGeom prst="wedgeRoundRectCallout">
            <a:avLst>
              <a:gd name="adj1" fmla="val -52857"/>
              <a:gd name="adj2" fmla="val -11908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企业从事房地产开发经营活动过程中发生的各项业务成本及其构成情况，包括土地获得价款等六个部分</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6840187" y="5035139"/>
            <a:ext cx="2125683" cy="1009401"/>
          </a:xfrm>
          <a:prstGeom prst="wedgeRoundRectCallout">
            <a:avLst>
              <a:gd name="adj1" fmla="val -50241"/>
              <a:gd name="adj2" fmla="val -13192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反映各项业务成本的本年累计发生额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3562598" y="2327568"/>
            <a:ext cx="3443846" cy="1223157"/>
          </a:xfrm>
          <a:prstGeom prst="wedgeRoundRectCallout">
            <a:avLst>
              <a:gd name="adj1" fmla="val -80926"/>
              <a:gd name="adj2" fmla="val 561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包括组织机构代码、统一社会信用代码、单位详细名称、登记注册类型、行业代码、是否有新经济活动</a:t>
            </a:r>
            <a:r>
              <a:rPr lang="zh-CN" altLang="en-US" b="1" dirty="0" smtClean="0">
                <a:solidFill>
                  <a:schemeClr val="bg1"/>
                </a:solidFill>
                <a:latin typeface="Times New Roman" pitchFamily="18" charset="0"/>
              </a:rPr>
              <a:t>。 </a:t>
            </a:r>
            <a:endParaRPr lang="zh-CN" altLang="en-US" sz="2000" b="1" dirty="0">
              <a:solidFill>
                <a:schemeClr val="bg1"/>
              </a:solidFill>
            </a:endParaRPr>
          </a:p>
        </p:txBody>
      </p:sp>
      <p:sp>
        <p:nvSpPr>
          <p:cNvPr id="13" name="TextBox 12"/>
          <p:cNvSpPr txBox="1"/>
          <p:nvPr/>
        </p:nvSpPr>
        <p:spPr>
          <a:xfrm>
            <a:off x="463137" y="332508"/>
            <a:ext cx="5427024"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房地产开发经营业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QQ图片20180511170523.png"/>
          <p:cNvPicPr>
            <a:picLocks noChangeAspect="1"/>
          </p:cNvPicPr>
          <p:nvPr/>
        </p:nvPicPr>
        <p:blipFill>
          <a:blip r:embed="rId2" cstate="print"/>
          <a:stretch>
            <a:fillRect/>
          </a:stretch>
        </p:blipFill>
        <p:spPr>
          <a:xfrm>
            <a:off x="0" y="393806"/>
            <a:ext cx="9155838" cy="6078245"/>
          </a:xfrm>
          <a:prstGeom prst="rect">
            <a:avLst/>
          </a:prstGeom>
        </p:spPr>
      </p:pic>
    </p:spTree>
    <p:extLst>
      <p:ext uri="{BB962C8B-B14F-4D97-AF65-F5344CB8AC3E}">
        <p14:creationId xmlns:p14="http://schemas.microsoft.com/office/powerpoint/2010/main" xmlns="" val="1259043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10" name="TextBox 9"/>
          <p:cNvSpPr txBox="1"/>
          <p:nvPr/>
        </p:nvSpPr>
        <p:spPr>
          <a:xfrm>
            <a:off x="391886" y="1698172"/>
            <a:ext cx="8182098" cy="4524315"/>
          </a:xfrm>
          <a:prstGeom prst="rect">
            <a:avLst/>
          </a:prstGeom>
          <a:noFill/>
        </p:spPr>
        <p:txBody>
          <a:bodyPr wrap="square" rtlCol="0">
            <a:spAutoFit/>
          </a:bodyPr>
          <a:lstStyle/>
          <a:p>
            <a:pPr marL="72000" algn="just" defTabSz="900000">
              <a:lnSpc>
                <a:spcPct val="150000"/>
              </a:lnSpc>
            </a:pPr>
            <a:r>
              <a:rPr lang="zh-CN" altLang="en-US" sz="2400" b="1" dirty="0" smtClean="0">
                <a:solidFill>
                  <a:schemeClr val="bg1"/>
                </a:solidFill>
                <a:latin typeface="仿宋" pitchFamily="49" charset="-122"/>
                <a:ea typeface="仿宋" pitchFamily="49" charset="-122"/>
              </a:rPr>
              <a:t>新经济活动（</a:t>
            </a:r>
            <a:r>
              <a:rPr lang="en-US" altLang="zh-CN" sz="2400" b="1" dirty="0" smtClean="0">
                <a:solidFill>
                  <a:schemeClr val="bg1"/>
                </a:solidFill>
                <a:latin typeface="仿宋" pitchFamily="49" charset="-122"/>
                <a:ea typeface="仿宋" pitchFamily="49" charset="-122"/>
              </a:rPr>
              <a:t>P7</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zh-CN" altLang="en-US" sz="2400" b="1" dirty="0" smtClean="0">
                <a:solidFill>
                  <a:schemeClr val="bg1"/>
                </a:solidFill>
                <a:latin typeface="仿宋" pitchFamily="49" charset="-122"/>
                <a:ea typeface="仿宋" pitchFamily="49" charset="-122"/>
              </a:rPr>
              <a:t>指在新常态下，以科技创新和信息技术革命为先导，以新技术为支撑，以新产业、新业态、新商业模式为核心内容，推动我国经济持续发展的经济活动。</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en-US" altLang="zh-CN"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新型住宿服务</a:t>
            </a:r>
            <a:r>
              <a:rPr lang="zh-CN" altLang="en-US" sz="2400" b="1" dirty="0" smtClean="0">
                <a:solidFill>
                  <a:schemeClr val="bg1"/>
                </a:solidFill>
                <a:latin typeface="仿宋" pitchFamily="49" charset="-122"/>
                <a:ea typeface="仿宋" pitchFamily="49" charset="-122"/>
              </a:rPr>
              <a:t>（如：长租公寓、</a:t>
            </a:r>
            <a:r>
              <a:rPr lang="zh-CN" altLang="zh-CN" sz="2400" b="1" dirty="0" smtClean="0">
                <a:solidFill>
                  <a:schemeClr val="bg1"/>
                </a:solidFill>
                <a:latin typeface="仿宋" pitchFamily="49" charset="-122"/>
                <a:ea typeface="仿宋" pitchFamily="49" charset="-122"/>
              </a:rPr>
              <a:t>租赁式公寓</a:t>
            </a:r>
            <a:r>
              <a:rPr lang="zh-CN" altLang="en-US" sz="2400" b="1" dirty="0" smtClean="0">
                <a:solidFill>
                  <a:schemeClr val="bg1"/>
                </a:solidFill>
                <a:latin typeface="仿宋" pitchFamily="49" charset="-122"/>
                <a:ea typeface="仿宋" pitchFamily="49" charset="-122"/>
              </a:rPr>
              <a:t>、其他新型住宿服务）</a:t>
            </a:r>
            <a:endParaRPr lang="en-US" altLang="zh-CN" sz="2400" b="1" dirty="0" smtClean="0">
              <a:solidFill>
                <a:schemeClr val="bg1"/>
              </a:solidFill>
              <a:latin typeface="仿宋" pitchFamily="49" charset="-122"/>
              <a:ea typeface="仿宋" pitchFamily="49" charset="-122"/>
            </a:endParaRPr>
          </a:p>
          <a:p>
            <a:pPr marL="72000" indent="540000" algn="just" defTabSz="900000">
              <a:lnSpc>
                <a:spcPct val="150000"/>
              </a:lnSpc>
            </a:pPr>
            <a:r>
              <a:rPr lang="en-US" altLang="zh-CN" sz="2400" b="1" dirty="0" smtClean="0">
                <a:solidFill>
                  <a:schemeClr val="bg1"/>
                </a:solidFill>
                <a:latin typeface="仿宋" pitchFamily="49" charset="-122"/>
                <a:ea typeface="仿宋" pitchFamily="49" charset="-122"/>
              </a:rPr>
              <a:t>——</a:t>
            </a:r>
            <a:r>
              <a:rPr lang="zh-CN" altLang="zh-CN" sz="2400" b="1" dirty="0" smtClean="0">
                <a:solidFill>
                  <a:schemeClr val="bg1"/>
                </a:solidFill>
                <a:latin typeface="仿宋" pitchFamily="49" charset="-122"/>
                <a:ea typeface="仿宋" pitchFamily="49" charset="-122"/>
              </a:rPr>
              <a:t>现代城市商业综合管理服务</a:t>
            </a:r>
            <a:r>
              <a:rPr lang="zh-CN" altLang="en-US" sz="2400" b="1" dirty="0" smtClean="0">
                <a:solidFill>
                  <a:schemeClr val="bg1"/>
                </a:solidFill>
                <a:latin typeface="仿宋" pitchFamily="49" charset="-122"/>
                <a:ea typeface="仿宋" pitchFamily="49" charset="-122"/>
              </a:rPr>
              <a:t>（如：城市商业综合体、</a:t>
            </a:r>
            <a:r>
              <a:rPr lang="zh-CN" altLang="zh-CN" sz="2400" b="1" dirty="0" smtClean="0">
                <a:solidFill>
                  <a:schemeClr val="bg1"/>
                </a:solidFill>
                <a:latin typeface="仿宋" pitchFamily="49" charset="-122"/>
                <a:ea typeface="仿宋" pitchFamily="49" charset="-122"/>
              </a:rPr>
              <a:t>商业地产综合体</a:t>
            </a:r>
            <a:r>
              <a:rPr lang="zh-CN" altLang="en-US" sz="2400" b="1" dirty="0" smtClean="0">
                <a:solidFill>
                  <a:schemeClr val="bg1"/>
                </a:solidFill>
                <a:latin typeface="仿宋" pitchFamily="49" charset="-122"/>
                <a:ea typeface="仿宋" pitchFamily="49" charset="-122"/>
              </a:rPr>
              <a:t>）</a:t>
            </a:r>
            <a:endParaRPr lang="zh-CN" altLang="en-US" sz="2400" b="1" dirty="0">
              <a:solidFill>
                <a:schemeClr val="bg1"/>
              </a:solidFill>
              <a:latin typeface="仿宋" pitchFamily="49" charset="-122"/>
              <a:ea typeface="仿宋" pitchFamily="49" charset="-122"/>
            </a:endParaRPr>
          </a:p>
        </p:txBody>
      </p:sp>
      <p:sp>
        <p:nvSpPr>
          <p:cNvPr id="5" name="TextBox 4"/>
          <p:cNvSpPr txBox="1"/>
          <p:nvPr/>
        </p:nvSpPr>
        <p:spPr>
          <a:xfrm>
            <a:off x="463137" y="332508"/>
            <a:ext cx="5427024"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房地产开发经营业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10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27512" y="2517569"/>
            <a:ext cx="8241474" cy="3740727"/>
          </a:xfrm>
        </p:spPr>
        <p:txBody>
          <a:bodyPr>
            <a:normAutofit/>
          </a:bodyPr>
          <a:lstStyle/>
          <a:p>
            <a:pPr marL="0" indent="612000" algn="just">
              <a:lnSpc>
                <a:spcPct val="150000"/>
              </a:lnSpc>
              <a:spcBef>
                <a:spcPts val="600"/>
              </a:spcBef>
              <a:buNone/>
            </a:pPr>
            <a:r>
              <a:rPr lang="zh-CN" altLang="en-US" sz="2400" b="1" dirty="0" smtClean="0">
                <a:solidFill>
                  <a:schemeClr val="bg1"/>
                </a:solidFill>
                <a:latin typeface="仿宋" pitchFamily="49" charset="-122"/>
                <a:ea typeface="仿宋" pitchFamily="49" charset="-122"/>
              </a:rPr>
              <a:t>企业应</a:t>
            </a:r>
            <a:r>
              <a:rPr lang="zh-CN" altLang="zh-CN" sz="2400" b="1" dirty="0" smtClean="0">
                <a:solidFill>
                  <a:schemeClr val="bg1"/>
                </a:solidFill>
                <a:latin typeface="仿宋" pitchFamily="49" charset="-122"/>
                <a:ea typeface="仿宋" pitchFamily="49" charset="-122"/>
              </a:rPr>
              <a:t>根据会计核算中成本核算及</a:t>
            </a:r>
            <a:r>
              <a:rPr lang="zh-CN" altLang="en-US" sz="2400" b="1" dirty="0" smtClean="0">
                <a:solidFill>
                  <a:schemeClr val="bg1"/>
                </a:solidFill>
                <a:latin typeface="仿宋" pitchFamily="49" charset="-122"/>
                <a:ea typeface="仿宋" pitchFamily="49" charset="-122"/>
              </a:rPr>
              <a:t>相关的</a:t>
            </a:r>
            <a:r>
              <a:rPr lang="zh-CN" altLang="zh-CN" sz="2400" b="1" dirty="0" smtClean="0">
                <a:solidFill>
                  <a:schemeClr val="bg1"/>
                </a:solidFill>
                <a:latin typeface="仿宋" pitchFamily="49" charset="-122"/>
                <a:ea typeface="仿宋" pitchFamily="49" charset="-122"/>
              </a:rPr>
              <a:t>明细核算资料，结合</a:t>
            </a:r>
            <a:r>
              <a:rPr lang="zh-CN" altLang="en-US" sz="2400" b="1" dirty="0" smtClean="0">
                <a:solidFill>
                  <a:schemeClr val="bg1"/>
                </a:solidFill>
                <a:latin typeface="仿宋" pitchFamily="49" charset="-122"/>
                <a:ea typeface="仿宋" pitchFamily="49" charset="-122"/>
              </a:rPr>
              <a:t>本调查表中设置</a:t>
            </a:r>
            <a:r>
              <a:rPr lang="zh-CN" altLang="zh-CN" sz="2400" b="1" dirty="0" smtClean="0">
                <a:solidFill>
                  <a:schemeClr val="bg1"/>
                </a:solidFill>
                <a:latin typeface="仿宋" pitchFamily="49" charset="-122"/>
                <a:ea typeface="仿宋" pitchFamily="49" charset="-122"/>
              </a:rPr>
              <a:t>指标的含义</a:t>
            </a:r>
            <a:r>
              <a:rPr lang="zh-CN" altLang="en-US" sz="2400" b="1" dirty="0" smtClean="0">
                <a:solidFill>
                  <a:schemeClr val="bg1"/>
                </a:solidFill>
                <a:latin typeface="仿宋" pitchFamily="49" charset="-122"/>
                <a:ea typeface="仿宋" pitchFamily="49" charset="-122"/>
              </a:rPr>
              <a:t>进行</a:t>
            </a:r>
            <a:r>
              <a:rPr lang="zh-CN" altLang="zh-CN" sz="2400" b="1" dirty="0" smtClean="0">
                <a:solidFill>
                  <a:schemeClr val="bg1"/>
                </a:solidFill>
                <a:latin typeface="仿宋" pitchFamily="49" charset="-122"/>
                <a:ea typeface="仿宋" pitchFamily="49" charset="-122"/>
              </a:rPr>
              <a:t>汇总填报。</a:t>
            </a:r>
          </a:p>
          <a:p>
            <a:pPr marL="0" indent="612000" algn="just">
              <a:lnSpc>
                <a:spcPct val="150000"/>
              </a:lnSpc>
              <a:spcBef>
                <a:spcPts val="600"/>
              </a:spcBef>
              <a:buNone/>
            </a:pPr>
            <a:r>
              <a:rPr lang="zh-CN" altLang="en-US" sz="2400" b="1" dirty="0" smtClean="0">
                <a:solidFill>
                  <a:schemeClr val="bg1"/>
                </a:solidFill>
                <a:latin typeface="仿宋" pitchFamily="49" charset="-122"/>
                <a:ea typeface="仿宋" pitchFamily="49" charset="-122"/>
              </a:rPr>
              <a:t>填报时，应</a:t>
            </a:r>
            <a:r>
              <a:rPr lang="x-none" altLang="zh-CN" sz="2400" b="1" dirty="0" smtClean="0">
                <a:solidFill>
                  <a:schemeClr val="bg1"/>
                </a:solidFill>
                <a:latin typeface="仿宋" pitchFamily="49" charset="-122"/>
                <a:ea typeface="仿宋" pitchFamily="49" charset="-122"/>
              </a:rPr>
              <a:t>严格按照会计核算中实际使用的成本划分方法和核算方法进行填报，做到</a:t>
            </a:r>
            <a:r>
              <a:rPr lang="zh-CN" altLang="zh-CN" sz="2400" b="1" dirty="0" smtClean="0">
                <a:solidFill>
                  <a:schemeClr val="bg1"/>
                </a:solidFill>
                <a:latin typeface="仿宋" pitchFamily="49" charset="-122"/>
                <a:ea typeface="仿宋" pitchFamily="49" charset="-122"/>
              </a:rPr>
              <a:t>“</a:t>
            </a:r>
            <a:r>
              <a:rPr lang="x-none" altLang="zh-CN" sz="2400" b="1" dirty="0" smtClean="0">
                <a:solidFill>
                  <a:schemeClr val="bg1"/>
                </a:solidFill>
                <a:latin typeface="仿宋" pitchFamily="49" charset="-122"/>
                <a:ea typeface="仿宋" pitchFamily="49" charset="-122"/>
              </a:rPr>
              <a:t>不重不漏</a:t>
            </a:r>
            <a:r>
              <a:rPr lang="zh-CN" altLang="zh-CN" sz="2400" b="1" dirty="0" smtClean="0">
                <a:solidFill>
                  <a:schemeClr val="bg1"/>
                </a:solidFill>
                <a:latin typeface="仿宋" pitchFamily="49" charset="-122"/>
                <a:ea typeface="仿宋" pitchFamily="49" charset="-122"/>
              </a:rPr>
              <a:t>”</a:t>
            </a:r>
            <a:r>
              <a:rPr lang="x-none" altLang="zh-CN" sz="2400" b="1" dirty="0" smtClean="0">
                <a:solidFill>
                  <a:schemeClr val="bg1"/>
                </a:solidFill>
                <a:latin typeface="仿宋" pitchFamily="49" charset="-122"/>
                <a:ea typeface="仿宋" pitchFamily="49" charset="-122"/>
              </a:rPr>
              <a:t>，即企业生产活动中发生的每笔</a:t>
            </a:r>
            <a:r>
              <a:rPr lang="zh-CN" altLang="zh-CN" sz="2400" b="1" dirty="0" smtClean="0">
                <a:solidFill>
                  <a:schemeClr val="bg1"/>
                </a:solidFill>
                <a:latin typeface="仿宋" pitchFamily="49" charset="-122"/>
                <a:ea typeface="仿宋" pitchFamily="49" charset="-122"/>
              </a:rPr>
              <a:t>期间费用</a:t>
            </a:r>
            <a:r>
              <a:rPr lang="x-none" altLang="zh-CN" sz="2400" b="1" dirty="0" smtClean="0">
                <a:solidFill>
                  <a:schemeClr val="bg1"/>
                </a:solidFill>
                <a:latin typeface="仿宋" pitchFamily="49" charset="-122"/>
                <a:ea typeface="仿宋" pitchFamily="49" charset="-122"/>
              </a:rPr>
              <a:t>都应填入本调查表，而且在本调查表中只能填写一次。</a:t>
            </a:r>
            <a:endParaRPr lang="zh-CN" altLang="zh-CN" sz="24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
        <p:nvSpPr>
          <p:cNvPr id="7" name="TextBox 6"/>
          <p:cNvSpPr txBox="1"/>
          <p:nvPr/>
        </p:nvSpPr>
        <p:spPr>
          <a:xfrm>
            <a:off x="463137" y="332508"/>
            <a:ext cx="5427024"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房地产开发经营业</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10" name="TextBox 9"/>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逻辑审核：</a:t>
            </a:r>
            <a:endParaRPr lang="zh-CN" altLang="en-US" sz="3600" dirty="0">
              <a:solidFill>
                <a:srgbClr val="FFFF00"/>
              </a:solidFill>
              <a:latin typeface="华文行楷" pitchFamily="2" charset="-122"/>
              <a:ea typeface="华文行楷" pitchFamily="2" charset="-122"/>
            </a:endParaRPr>
          </a:p>
        </p:txBody>
      </p:sp>
      <p:sp>
        <p:nvSpPr>
          <p:cNvPr id="12" name="内容占位符 2"/>
          <p:cNvSpPr>
            <a:spLocks noGrp="1"/>
          </p:cNvSpPr>
          <p:nvPr>
            <p:ph idx="1"/>
          </p:nvPr>
        </p:nvSpPr>
        <p:spPr>
          <a:xfrm>
            <a:off x="360000" y="2412000"/>
            <a:ext cx="8460000" cy="4140000"/>
          </a:xfrm>
        </p:spPr>
        <p:txBody>
          <a:bodyPr>
            <a:normAutofit/>
          </a:bodyPr>
          <a:lstStyle/>
          <a:p>
            <a:pPr algn="just">
              <a:lnSpc>
                <a:spcPct val="150000"/>
              </a:lnSpc>
              <a:spcBef>
                <a:spcPts val="0"/>
              </a:spcBef>
              <a:buFont typeface="Wingdings" pitchFamily="2" charset="2"/>
              <a:buChar char="u"/>
            </a:pPr>
            <a:r>
              <a:rPr lang="zh-CN" altLang="en-US" sz="2400" b="1" dirty="0" smtClean="0">
                <a:solidFill>
                  <a:schemeClr val="bg1"/>
                </a:solidFill>
                <a:latin typeface="仿宋" pitchFamily="49" charset="-122"/>
                <a:ea typeface="仿宋" pitchFamily="49" charset="-122"/>
              </a:rPr>
              <a:t>行间平衡关系：</a:t>
            </a:r>
            <a:endParaRPr lang="en-US" altLang="zh-CN" sz="2400" b="1" dirty="0" smtClean="0">
              <a:solidFill>
                <a:schemeClr val="bg1"/>
              </a:solidFill>
              <a:latin typeface="仿宋" pitchFamily="49" charset="-122"/>
              <a:ea typeface="仿宋" pitchFamily="49" charset="-122"/>
            </a:endParaRPr>
          </a:p>
          <a:p>
            <a:pPr marL="0" indent="0" algn="just">
              <a:lnSpc>
                <a:spcPct val="150000"/>
              </a:lnSpc>
              <a:spcBef>
                <a:spcPts val="0"/>
              </a:spcBef>
              <a:buNone/>
            </a:pPr>
            <a:r>
              <a:rPr lang="zh-CN" altLang="en-US" sz="2400" b="1" dirty="0" smtClean="0">
                <a:solidFill>
                  <a:schemeClr val="bg1"/>
                </a:solidFill>
                <a:latin typeface="仿宋" pitchFamily="49" charset="-122"/>
                <a:ea typeface="仿宋" pitchFamily="49" charset="-122"/>
              </a:rPr>
              <a:t>开发成本＝土地获得价款＋开发前期准备费＋建筑安装工程费</a:t>
            </a:r>
            <a:endParaRPr lang="en-US" altLang="zh-CN" sz="2400" b="1" dirty="0" smtClean="0">
              <a:solidFill>
                <a:schemeClr val="bg1"/>
              </a:solidFill>
              <a:latin typeface="仿宋" pitchFamily="49" charset="-122"/>
              <a:ea typeface="仿宋" pitchFamily="49" charset="-122"/>
            </a:endParaRPr>
          </a:p>
          <a:p>
            <a:pPr marL="1224000" indent="0" algn="just">
              <a:lnSpc>
                <a:spcPct val="150000"/>
              </a:lnSpc>
              <a:spcBef>
                <a:spcPts val="0"/>
              </a:spcBef>
              <a:buNone/>
            </a:pPr>
            <a:r>
              <a:rPr lang="zh-CN" altLang="en-US" sz="2400" b="1" dirty="0" smtClean="0">
                <a:solidFill>
                  <a:schemeClr val="bg1"/>
                </a:solidFill>
                <a:latin typeface="仿宋" pitchFamily="49" charset="-122"/>
                <a:ea typeface="仿宋" pitchFamily="49" charset="-122"/>
              </a:rPr>
              <a:t>＋基础设施建设费＋配套设施费＋开发间接费用</a:t>
            </a:r>
            <a:endParaRPr lang="en-US" altLang="zh-CN" sz="2400" b="1" dirty="0" smtClean="0">
              <a:solidFill>
                <a:schemeClr val="bg1"/>
              </a:solidFill>
              <a:latin typeface="仿宋" pitchFamily="49" charset="-122"/>
              <a:ea typeface="仿宋" pitchFamily="49" charset="-122"/>
            </a:endParaRPr>
          </a:p>
          <a:p>
            <a:pPr marL="0" indent="0" algn="just">
              <a:lnSpc>
                <a:spcPct val="150000"/>
              </a:lnSpc>
              <a:spcBef>
                <a:spcPts val="0"/>
              </a:spcBef>
              <a:buNone/>
            </a:pPr>
            <a:r>
              <a:rPr lang="zh-CN" altLang="en-US" sz="2400" b="1" dirty="0" smtClean="0">
                <a:solidFill>
                  <a:schemeClr val="bg1"/>
                </a:solidFill>
                <a:latin typeface="仿宋" pitchFamily="49" charset="-122"/>
                <a:ea typeface="仿宋" pitchFamily="49" charset="-122"/>
              </a:rPr>
              <a:t>开发间接费用＝各项开发间接费用之和</a:t>
            </a:r>
            <a:endParaRPr lang="en-US" altLang="zh-CN" sz="2400" b="1" dirty="0" smtClean="0">
              <a:solidFill>
                <a:schemeClr val="bg1"/>
              </a:solidFill>
              <a:latin typeface="仿宋" pitchFamily="49" charset="-122"/>
              <a:ea typeface="仿宋" pitchFamily="49" charset="-122"/>
            </a:endParaRPr>
          </a:p>
          <a:p>
            <a:pPr marL="0" indent="0" algn="just">
              <a:lnSpc>
                <a:spcPct val="150000"/>
              </a:lnSpc>
              <a:spcBef>
                <a:spcPts val="0"/>
              </a:spcBef>
              <a:buNone/>
            </a:pPr>
            <a:r>
              <a:rPr lang="zh-CN" altLang="en-US" sz="2400" b="1" dirty="0" smtClean="0">
                <a:solidFill>
                  <a:schemeClr val="bg1"/>
                </a:solidFill>
                <a:latin typeface="仿宋" pitchFamily="49" charset="-122"/>
                <a:ea typeface="仿宋" pitchFamily="49" charset="-122"/>
              </a:rPr>
              <a:t>需要</a:t>
            </a:r>
            <a:r>
              <a:rPr lang="zh-CN" altLang="zh-CN" sz="2400" b="1" dirty="0" smtClean="0">
                <a:solidFill>
                  <a:schemeClr val="bg1"/>
                </a:solidFill>
                <a:latin typeface="仿宋" pitchFamily="49" charset="-122"/>
                <a:ea typeface="仿宋" pitchFamily="49" charset="-122"/>
              </a:rPr>
              <a:t>注意</a:t>
            </a:r>
            <a:r>
              <a:rPr lang="zh-CN" altLang="en-US" sz="2400" b="1" dirty="0" smtClean="0">
                <a:solidFill>
                  <a:schemeClr val="bg1"/>
                </a:solidFill>
                <a:latin typeface="仿宋" pitchFamily="49" charset="-122"/>
                <a:ea typeface="仿宋" pitchFamily="49" charset="-122"/>
              </a:rPr>
              <a:t>的是，</a:t>
            </a:r>
            <a:r>
              <a:rPr lang="zh-CN" altLang="zh-CN" sz="2400" b="1" dirty="0" smtClean="0">
                <a:solidFill>
                  <a:schemeClr val="bg1"/>
                </a:solidFill>
                <a:latin typeface="仿宋" pitchFamily="49" charset="-122"/>
                <a:ea typeface="仿宋" pitchFamily="49" charset="-122"/>
              </a:rPr>
              <a:t>填报</a:t>
            </a:r>
            <a:r>
              <a:rPr lang="x-none" altLang="zh-CN" sz="2400" b="1" dirty="0" smtClean="0">
                <a:solidFill>
                  <a:schemeClr val="bg1"/>
                </a:solidFill>
                <a:latin typeface="仿宋" pitchFamily="49" charset="-122"/>
                <a:ea typeface="仿宋" pitchFamily="49" charset="-122"/>
              </a:rPr>
              <a:t>其他项</a:t>
            </a:r>
            <a:r>
              <a:rPr lang="zh-CN" altLang="zh-CN" sz="2400" b="1" dirty="0" smtClean="0">
                <a:solidFill>
                  <a:schemeClr val="bg1"/>
                </a:solidFill>
                <a:latin typeface="仿宋" pitchFamily="49" charset="-122"/>
                <a:ea typeface="仿宋" pitchFamily="49" charset="-122"/>
              </a:rPr>
              <a:t>时，</a:t>
            </a:r>
            <a:r>
              <a:rPr lang="zh-CN" altLang="en-US" sz="2400" b="1" dirty="0" smtClean="0">
                <a:solidFill>
                  <a:schemeClr val="bg1"/>
                </a:solidFill>
                <a:latin typeface="仿宋" pitchFamily="49" charset="-122"/>
                <a:ea typeface="仿宋" pitchFamily="49" charset="-122"/>
              </a:rPr>
              <a:t>若</a:t>
            </a:r>
            <a:r>
              <a:rPr lang="x-none" altLang="zh-CN" sz="2400" b="1" dirty="0" smtClean="0">
                <a:solidFill>
                  <a:schemeClr val="bg1"/>
                </a:solidFill>
                <a:latin typeface="仿宋" pitchFamily="49" charset="-122"/>
                <a:ea typeface="仿宋" pitchFamily="49" charset="-122"/>
              </a:rPr>
              <a:t>其他项</a:t>
            </a:r>
            <a:r>
              <a:rPr lang="zh-CN" altLang="en-US" sz="2400" b="1" dirty="0" smtClean="0">
                <a:solidFill>
                  <a:schemeClr val="bg1"/>
                </a:solidFill>
                <a:latin typeface="仿宋" pitchFamily="49" charset="-122"/>
                <a:ea typeface="仿宋" pitchFamily="49" charset="-122"/>
              </a:rPr>
              <a:t>的</a:t>
            </a:r>
            <a:r>
              <a:rPr lang="x-none" altLang="zh-CN" sz="2400" b="1" dirty="0" smtClean="0">
                <a:solidFill>
                  <a:srgbClr val="FF0000"/>
                </a:solidFill>
                <a:latin typeface="仿宋" pitchFamily="49" charset="-122"/>
                <a:ea typeface="仿宋" pitchFamily="49" charset="-122"/>
              </a:rPr>
              <a:t>比重＞20%</a:t>
            </a:r>
            <a:r>
              <a:rPr lang="x-none" altLang="zh-CN" sz="2400" b="1" dirty="0" smtClean="0">
                <a:solidFill>
                  <a:schemeClr val="bg1"/>
                </a:solidFill>
                <a:latin typeface="仿宋" pitchFamily="49" charset="-122"/>
                <a:ea typeface="仿宋" pitchFamily="49" charset="-122"/>
              </a:rPr>
              <a:t>，请</a:t>
            </a:r>
            <a:r>
              <a:rPr lang="x-none" altLang="zh-CN" sz="2400" b="1" dirty="0" smtClean="0">
                <a:solidFill>
                  <a:srgbClr val="FF0000"/>
                </a:solidFill>
                <a:latin typeface="仿宋" pitchFamily="49" charset="-122"/>
                <a:ea typeface="仿宋" pitchFamily="49" charset="-122"/>
              </a:rPr>
              <a:t>填写</a:t>
            </a:r>
            <a:r>
              <a:rPr lang="zh-CN" altLang="zh-CN" sz="2400" b="1" dirty="0" smtClean="0">
                <a:solidFill>
                  <a:srgbClr val="FF0000"/>
                </a:solidFill>
                <a:latin typeface="仿宋" pitchFamily="49" charset="-122"/>
                <a:ea typeface="仿宋" pitchFamily="49" charset="-122"/>
              </a:rPr>
              <a:t>补充</a:t>
            </a:r>
            <a:r>
              <a:rPr lang="x-none" altLang="zh-CN" sz="2400" b="1" dirty="0" smtClean="0">
                <a:solidFill>
                  <a:srgbClr val="FF0000"/>
                </a:solidFill>
                <a:latin typeface="仿宋" pitchFamily="49" charset="-122"/>
                <a:ea typeface="仿宋" pitchFamily="49" charset="-122"/>
              </a:rPr>
              <a:t>说明</a:t>
            </a:r>
            <a:r>
              <a:rPr lang="x-none" altLang="zh-CN" sz="2400" b="1" dirty="0" smtClean="0">
                <a:solidFill>
                  <a:schemeClr val="bg1"/>
                </a:solidFill>
                <a:latin typeface="仿宋" pitchFamily="49" charset="-122"/>
                <a:ea typeface="仿宋" pitchFamily="49" charset="-122"/>
              </a:rPr>
              <a:t>，列出其中主要项目的名称和金额，确保不能细分的其他项比重</a:t>
            </a:r>
            <a:r>
              <a:rPr lang="x-none" altLang="zh-CN" sz="2400" b="1" dirty="0" smtClean="0">
                <a:solidFill>
                  <a:srgbClr val="FF0000"/>
                </a:solidFill>
                <a:latin typeface="仿宋" pitchFamily="49" charset="-122"/>
                <a:ea typeface="仿宋" pitchFamily="49" charset="-122"/>
              </a:rPr>
              <a:t>不超过20%</a:t>
            </a:r>
            <a:r>
              <a:rPr lang="zh-CN" altLang="zh-CN" sz="2400" b="1" dirty="0" smtClean="0">
                <a:solidFill>
                  <a:schemeClr val="bg1"/>
                </a:solidFill>
                <a:latin typeface="仿宋" pitchFamily="49" charset="-122"/>
                <a:ea typeface="仿宋" pitchFamily="49" charset="-122"/>
              </a:rPr>
              <a:t>。</a:t>
            </a:r>
            <a:endParaRPr lang="zh-CN" altLang="zh-CN" sz="2400"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
        <p:nvSpPr>
          <p:cNvPr id="6" name="TextBox 5"/>
          <p:cNvSpPr txBox="1"/>
          <p:nvPr/>
        </p:nvSpPr>
        <p:spPr>
          <a:xfrm>
            <a:off x="463137" y="332508"/>
            <a:ext cx="5427024"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房地产开发经营业</a:t>
            </a:r>
            <a:endParaRPr lang="en-US" altLang="zh-CN" sz="4400" b="1" dirty="0" smtClean="0">
              <a:solidFill>
                <a:srgbClr val="FFFF00"/>
              </a:solidFill>
              <a:latin typeface="华文新魏" pitchFamily="2" charset="-122"/>
              <a:ea typeface="华文新魏" pitchFamily="2"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0" name="图片 9" descr="QQ图片20180516175948.png"/>
          <p:cNvPicPr>
            <a:picLocks/>
          </p:cNvPicPr>
          <p:nvPr/>
        </p:nvPicPr>
        <p:blipFill>
          <a:blip r:embed="rId2" cstate="print"/>
          <a:stretch>
            <a:fillRect/>
          </a:stretch>
        </p:blipFill>
        <p:spPr>
          <a:xfrm>
            <a:off x="252000" y="1944000"/>
            <a:ext cx="8640000" cy="4608000"/>
          </a:xfrm>
          <a:prstGeom prst="rect">
            <a:avLst/>
          </a:prstGeom>
        </p:spPr>
      </p:pic>
      <p:sp>
        <p:nvSpPr>
          <p:cNvPr id="6" name="TextBox 7"/>
          <p:cNvSpPr>
            <a:spLocks noChangeArrowheads="1"/>
          </p:cNvSpPr>
          <p:nvPr/>
        </p:nvSpPr>
        <p:spPr bwMode="auto">
          <a:xfrm>
            <a:off x="380808" y="1207874"/>
            <a:ext cx="5544980"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 《</a:t>
            </a:r>
            <a:r>
              <a:rPr lang="zh-CN" altLang="en-US" sz="2800" b="1" kern="0" dirty="0" smtClean="0">
                <a:solidFill>
                  <a:srgbClr val="FFFFFF"/>
                </a:solidFill>
                <a:ea typeface="微软雅黑"/>
                <a:sym typeface="宋体" pitchFamily="2" charset="-122"/>
              </a:rPr>
              <a:t>批发和零售业毛利额</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8" y="1207874"/>
            <a:ext cx="5556854"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zh-CN" altLang="en-US" sz="2800" b="1" kern="0" dirty="0" smtClean="0">
                <a:solidFill>
                  <a:srgbClr val="FFFFFF"/>
                </a:solidFill>
                <a:ea typeface="微软雅黑"/>
                <a:sym typeface="宋体" pitchFamily="2" charset="-122"/>
              </a:rPr>
              <a:t>投</a:t>
            </a:r>
            <a:r>
              <a:rPr lang="en-US" altLang="zh-CN" sz="2800" b="1" kern="0" dirty="0" smtClean="0">
                <a:solidFill>
                  <a:srgbClr val="FFFFFF"/>
                </a:solidFill>
                <a:ea typeface="微软雅黑"/>
                <a:sym typeface="宋体" pitchFamily="2" charset="-122"/>
              </a:rPr>
              <a:t>121</a:t>
            </a:r>
            <a:r>
              <a:rPr lang="zh-CN" altLang="en-US" sz="2800" b="1" kern="0" dirty="0" smtClean="0">
                <a:solidFill>
                  <a:srgbClr val="FFFFFF"/>
                </a:solidFill>
                <a:ea typeface="微软雅黑"/>
                <a:sym typeface="宋体" pitchFamily="2" charset="-122"/>
              </a:rPr>
              <a:t>表（</a:t>
            </a:r>
            <a:r>
              <a:rPr lang="en-US" altLang="zh-CN" sz="2800" b="1" kern="0" dirty="0" smtClean="0">
                <a:solidFill>
                  <a:srgbClr val="FFFFFF"/>
                </a:solidFill>
                <a:ea typeface="微软雅黑"/>
                <a:sym typeface="宋体" pitchFamily="2" charset="-122"/>
              </a:rPr>
              <a:t>P14</a:t>
            </a:r>
            <a:r>
              <a:rPr lang="zh-CN" altLang="en-US" sz="2800" b="1" kern="0" dirty="0" smtClean="0">
                <a:solidFill>
                  <a:srgbClr val="FFFFFF"/>
                </a:solidFill>
                <a:ea typeface="微软雅黑"/>
                <a:sym typeface="宋体" pitchFamily="2" charset="-122"/>
              </a:rPr>
              <a:t>）、投</a:t>
            </a:r>
            <a:r>
              <a:rPr lang="en-US" altLang="zh-CN" sz="2800" b="1" kern="0" dirty="0" smtClean="0">
                <a:solidFill>
                  <a:srgbClr val="FFFFFF"/>
                </a:solidFill>
                <a:ea typeface="微软雅黑"/>
                <a:sym typeface="宋体" pitchFamily="2" charset="-122"/>
              </a:rPr>
              <a:t>155</a:t>
            </a:r>
            <a:r>
              <a:rPr lang="zh-CN" altLang="en-US" sz="2800" b="1" kern="0" dirty="0" smtClean="0">
                <a:solidFill>
                  <a:srgbClr val="FFFFFF"/>
                </a:solidFill>
                <a:ea typeface="微软雅黑"/>
                <a:sym typeface="宋体" pitchFamily="2" charset="-122"/>
              </a:rPr>
              <a:t>表（</a:t>
            </a:r>
            <a:r>
              <a:rPr lang="en-US" altLang="zh-CN" sz="2800" b="1" kern="0" dirty="0" smtClean="0">
                <a:solidFill>
                  <a:srgbClr val="FFFFFF"/>
                </a:solidFill>
                <a:ea typeface="微软雅黑"/>
                <a:sym typeface="宋体" pitchFamily="2" charset="-122"/>
              </a:rPr>
              <a:t>P10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22" name="圆角矩形标注 21"/>
          <p:cNvSpPr/>
          <p:nvPr/>
        </p:nvSpPr>
        <p:spPr>
          <a:xfrm>
            <a:off x="2660073" y="5456713"/>
            <a:ext cx="2861953" cy="1062840"/>
          </a:xfrm>
          <a:prstGeom prst="wedgeRoundRectCallout">
            <a:avLst>
              <a:gd name="adj1" fmla="val -60326"/>
              <a:gd name="adj2" fmla="val -15148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包括企业发生的销售费用、管理费用、财务费用及其构成情况</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7148946" y="5332022"/>
            <a:ext cx="1995054" cy="1009401"/>
          </a:xfrm>
          <a:prstGeom prst="wedgeRoundRectCallout">
            <a:avLst>
              <a:gd name="adj1" fmla="val -37788"/>
              <a:gd name="adj2" fmla="val -176631"/>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反映各项期间费用的本年累计发生额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3016332" y="2268191"/>
            <a:ext cx="3028207" cy="748141"/>
          </a:xfrm>
          <a:prstGeom prst="wedgeRoundRectCallout">
            <a:avLst>
              <a:gd name="adj1" fmla="val -49473"/>
              <a:gd name="adj2" fmla="val 7226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a:t>
            </a:r>
            <a:endParaRPr lang="zh-CN" altLang="en-US" sz="2000" b="1" dirty="0">
              <a:solidFill>
                <a:schemeClr val="bg1"/>
              </a:solidFill>
            </a:endParaRPr>
          </a:p>
        </p:txBody>
      </p:sp>
      <p:sp>
        <p:nvSpPr>
          <p:cNvPr id="13" name="TextBox 12"/>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期间费用表</a:t>
            </a:r>
            <a:endParaRPr lang="en-US" altLang="zh-CN" sz="4400" b="1" dirty="0" smtClean="0">
              <a:solidFill>
                <a:srgbClr val="FFFF00"/>
              </a:solidFill>
              <a:latin typeface="华文新魏" pitchFamily="2" charset="-122"/>
              <a:ea typeface="华文新魏" pitchFamily="2" charset="-122"/>
            </a:endParaRPr>
          </a:p>
        </p:txBody>
      </p:sp>
      <p:sp>
        <p:nvSpPr>
          <p:cNvPr id="14" name="椭圆 13"/>
          <p:cNvSpPr/>
          <p:nvPr/>
        </p:nvSpPr>
        <p:spPr>
          <a:xfrm>
            <a:off x="285008" y="4085112"/>
            <a:ext cx="1615042" cy="5462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247403" y="5361712"/>
            <a:ext cx="1913906" cy="991588"/>
          </a:xfrm>
          <a:prstGeom prst="wedgeRoundRectCallout">
            <a:avLst>
              <a:gd name="adj1" fmla="val -9032"/>
              <a:gd name="adj2" fmla="val -12249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建筑业企业期间费用构成</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不设该指标</a:t>
            </a:r>
            <a:r>
              <a:rPr lang="zh-CN" altLang="en-US" b="1" dirty="0" smtClean="0">
                <a:solidFill>
                  <a:schemeClr val="bg1"/>
                </a:solidFill>
                <a:latin typeface="Times New Roman" pitchFamily="18" charset="0"/>
              </a:rPr>
              <a:t>。</a:t>
            </a:r>
            <a:endParaRPr lang="zh-CN" altLang="en-US" dirty="0"/>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504000" y="2520000"/>
            <a:ext cx="8100000" cy="4032000"/>
          </a:xfrm>
        </p:spPr>
        <p:txBody>
          <a:bodyPr>
            <a:noAutofit/>
          </a:bodyPr>
          <a:lstStyle/>
          <a:p>
            <a:pPr marL="0" indent="576000" algn="just">
              <a:lnSpc>
                <a:spcPct val="120000"/>
              </a:lnSpc>
              <a:spcBef>
                <a:spcPts val="0"/>
              </a:spcBef>
              <a:buNone/>
            </a:pPr>
            <a:r>
              <a:rPr lang="zh-CN" altLang="en-US" sz="2200" b="1" dirty="0" smtClean="0">
                <a:solidFill>
                  <a:schemeClr val="bg1"/>
                </a:solidFill>
                <a:latin typeface="仿宋" pitchFamily="49" charset="-122"/>
                <a:ea typeface="仿宋" pitchFamily="49" charset="-122"/>
              </a:rPr>
              <a:t>企业应</a:t>
            </a:r>
            <a:r>
              <a:rPr lang="x-none" altLang="zh-CN" sz="2200" b="1" dirty="0" smtClean="0">
                <a:solidFill>
                  <a:schemeClr val="bg1"/>
                </a:solidFill>
                <a:latin typeface="仿宋" pitchFamily="49" charset="-122"/>
                <a:ea typeface="仿宋" pitchFamily="49" charset="-122"/>
              </a:rPr>
              <a:t>严格按照会计核算中实际使用的方法进行填报，做到</a:t>
            </a:r>
            <a:r>
              <a:rPr lang="zh-CN" altLang="zh-CN" sz="2200" b="1" dirty="0" smtClean="0">
                <a:solidFill>
                  <a:srgbClr val="FF0000"/>
                </a:solidFill>
                <a:latin typeface="仿宋" pitchFamily="49" charset="-122"/>
                <a:ea typeface="仿宋" pitchFamily="49" charset="-122"/>
              </a:rPr>
              <a:t>“</a:t>
            </a:r>
            <a:r>
              <a:rPr lang="x-none" altLang="zh-CN" sz="2200" b="1" dirty="0" smtClean="0">
                <a:solidFill>
                  <a:srgbClr val="FF0000"/>
                </a:solidFill>
                <a:latin typeface="仿宋" pitchFamily="49" charset="-122"/>
                <a:ea typeface="仿宋" pitchFamily="49" charset="-122"/>
              </a:rPr>
              <a:t>不重不漏</a:t>
            </a:r>
            <a:r>
              <a:rPr lang="zh-CN" altLang="zh-CN" sz="2200" b="1" dirty="0" smtClean="0">
                <a:solidFill>
                  <a:srgbClr val="FF0000"/>
                </a:solidFill>
                <a:latin typeface="仿宋" pitchFamily="49" charset="-122"/>
                <a:ea typeface="仿宋" pitchFamily="49" charset="-122"/>
              </a:rPr>
              <a:t>”</a:t>
            </a:r>
            <a:r>
              <a:rPr lang="x-none" altLang="zh-CN" sz="2200" b="1" dirty="0" smtClean="0">
                <a:solidFill>
                  <a:schemeClr val="bg1"/>
                </a:solidFill>
                <a:latin typeface="仿宋" pitchFamily="49" charset="-122"/>
                <a:ea typeface="仿宋" pitchFamily="49" charset="-122"/>
              </a:rPr>
              <a:t>。</a:t>
            </a:r>
            <a:r>
              <a:rPr lang="zh-CN" altLang="en-US" sz="2200" b="1" dirty="0" smtClean="0">
                <a:solidFill>
                  <a:schemeClr val="bg1"/>
                </a:solidFill>
                <a:latin typeface="仿宋" pitchFamily="49" charset="-122"/>
                <a:ea typeface="仿宋" pitchFamily="49" charset="-122"/>
              </a:rPr>
              <a:t>根据企业会计核算基础情况的不同，实际填报时，应注意以下问题：</a:t>
            </a:r>
            <a:endParaRPr lang="en-US" altLang="zh-CN" sz="2200" b="1" dirty="0" smtClean="0">
              <a:solidFill>
                <a:schemeClr val="bg1"/>
              </a:solidFill>
              <a:latin typeface="仿宋" pitchFamily="49" charset="-122"/>
              <a:ea typeface="仿宋" pitchFamily="49" charset="-122"/>
            </a:endParaRPr>
          </a:p>
          <a:p>
            <a:pPr marL="0" indent="-288000" algn="just">
              <a:lnSpc>
                <a:spcPct val="120000"/>
              </a:lnSpc>
              <a:spcBef>
                <a:spcPts val="0"/>
              </a:spcBef>
              <a:buFont typeface="Wingdings" pitchFamily="2" charset="2"/>
              <a:buChar char="u"/>
            </a:pPr>
            <a:r>
              <a:rPr lang="zh-CN" altLang="en-US" sz="2200" b="1" dirty="0" smtClean="0">
                <a:solidFill>
                  <a:srgbClr val="FF6600"/>
                </a:solidFill>
                <a:latin typeface="仿宋" pitchFamily="49" charset="-122"/>
                <a:ea typeface="仿宋" pitchFamily="49" charset="-122"/>
              </a:rPr>
              <a:t>销售费用、管理费用指标：</a:t>
            </a:r>
            <a:endParaRPr lang="en-US" altLang="zh-CN" sz="2200" b="1" dirty="0" smtClean="0">
              <a:solidFill>
                <a:srgbClr val="FF6600"/>
              </a:solidFill>
              <a:latin typeface="仿宋" pitchFamily="49" charset="-122"/>
              <a:ea typeface="仿宋" pitchFamily="49" charset="-122"/>
            </a:endParaRPr>
          </a:p>
          <a:p>
            <a:pPr marL="0" indent="-288000" algn="just">
              <a:lnSpc>
                <a:spcPct val="120000"/>
              </a:lnSpc>
              <a:spcBef>
                <a:spcPts val="0"/>
              </a:spcBef>
              <a:buFont typeface="Wingdings" pitchFamily="2" charset="2"/>
              <a:buChar char="ü"/>
            </a:pPr>
            <a:r>
              <a:rPr lang="zh-CN" altLang="zh-CN" sz="2200" b="1" dirty="0" smtClean="0">
                <a:solidFill>
                  <a:schemeClr val="bg1"/>
                </a:solidFill>
                <a:latin typeface="仿宋" pitchFamily="49" charset="-122"/>
                <a:ea typeface="仿宋" pitchFamily="49" charset="-122"/>
              </a:rPr>
              <a:t>对于调查表中设置了而“销售费用明细表”和“管理费用明细表”中未设置的费用项目，应结合费用明细核算资料或“销售费用台账”、“管理费用台账”等有关资料填写。</a:t>
            </a:r>
            <a:endParaRPr lang="en-US" altLang="zh-CN" sz="2200" b="1" dirty="0" smtClean="0">
              <a:solidFill>
                <a:schemeClr val="bg1"/>
              </a:solidFill>
              <a:latin typeface="仿宋" pitchFamily="49" charset="-122"/>
              <a:ea typeface="仿宋" pitchFamily="49" charset="-122"/>
            </a:endParaRPr>
          </a:p>
          <a:p>
            <a:pPr marL="0" indent="-288000" algn="just">
              <a:lnSpc>
                <a:spcPct val="120000"/>
              </a:lnSpc>
              <a:spcBef>
                <a:spcPts val="0"/>
              </a:spcBef>
              <a:buFont typeface="Wingdings" pitchFamily="2" charset="2"/>
              <a:buChar char="ü"/>
            </a:pPr>
            <a:r>
              <a:rPr lang="zh-CN" altLang="zh-CN" sz="2200" b="1" dirty="0" smtClean="0">
                <a:solidFill>
                  <a:schemeClr val="bg1"/>
                </a:solidFill>
                <a:latin typeface="仿宋" pitchFamily="49" charset="-122"/>
                <a:ea typeface="仿宋" pitchFamily="49" charset="-122"/>
              </a:rPr>
              <a:t>对于调查表中核算范围与</a:t>
            </a:r>
            <a:r>
              <a:rPr lang="en-US" altLang="zh-CN" sz="2200" b="1" dirty="0" smtClean="0">
                <a:solidFill>
                  <a:schemeClr val="bg1"/>
                </a:solidFill>
                <a:latin typeface="仿宋" pitchFamily="49" charset="-122"/>
                <a:ea typeface="仿宋" pitchFamily="49" charset="-122"/>
              </a:rPr>
              <a:t>2</a:t>
            </a:r>
            <a:r>
              <a:rPr lang="zh-CN" altLang="en-US" sz="2200" b="1" dirty="0" smtClean="0">
                <a:solidFill>
                  <a:schemeClr val="bg1"/>
                </a:solidFill>
                <a:latin typeface="仿宋" pitchFamily="49" charset="-122"/>
                <a:ea typeface="仿宋" pitchFamily="49" charset="-122"/>
              </a:rPr>
              <a:t>张</a:t>
            </a:r>
            <a:r>
              <a:rPr lang="zh-CN" altLang="zh-CN" sz="2200" b="1" dirty="0" smtClean="0">
                <a:solidFill>
                  <a:schemeClr val="bg1"/>
                </a:solidFill>
                <a:latin typeface="仿宋" pitchFamily="49" charset="-122"/>
                <a:ea typeface="仿宋" pitchFamily="49" charset="-122"/>
              </a:rPr>
              <a:t>费用明细表核算范围不一致的指标，应依据费用明细核算资料，按照调查表指标要求调整填报。</a:t>
            </a:r>
          </a:p>
        </p:txBody>
      </p:sp>
      <p:sp>
        <p:nvSpPr>
          <p:cNvPr id="8" name="TextBox 7"/>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期间费用表</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32000" y="2592000"/>
            <a:ext cx="8100000" cy="4032000"/>
          </a:xfrm>
        </p:spPr>
        <p:txBody>
          <a:bodyPr>
            <a:normAutofit fontScale="55000" lnSpcReduction="20000"/>
          </a:bodyPr>
          <a:lstStyle/>
          <a:p>
            <a:pPr marL="288000" indent="-288000" algn="just">
              <a:lnSpc>
                <a:spcPct val="140000"/>
              </a:lnSpc>
              <a:spcBef>
                <a:spcPts val="0"/>
              </a:spcBef>
              <a:buFont typeface="Wingdings" pitchFamily="2" charset="2"/>
              <a:buChar char="ü"/>
            </a:pPr>
            <a:r>
              <a:rPr lang="zh-CN" altLang="zh-CN" sz="4000" b="1" dirty="0" smtClean="0">
                <a:solidFill>
                  <a:schemeClr val="bg1"/>
                </a:solidFill>
                <a:latin typeface="仿宋" pitchFamily="49" charset="-122"/>
                <a:ea typeface="仿宋" pitchFamily="49" charset="-122"/>
              </a:rPr>
              <a:t>对于设置其中项的指标，如果企业列有相应的栏目，可直接对应填报；如果没有列出相应的栏目，应根据台账中“摘要”栏内容，或根据“凭证号”栏查找对应的栏目，分别填报。</a:t>
            </a:r>
          </a:p>
          <a:p>
            <a:pPr marL="288000" indent="-288000" algn="just">
              <a:lnSpc>
                <a:spcPct val="140000"/>
              </a:lnSpc>
              <a:spcBef>
                <a:spcPts val="0"/>
              </a:spcBef>
              <a:buFont typeface="Wingdings" pitchFamily="2" charset="2"/>
              <a:buChar char="ü"/>
            </a:pPr>
            <a:r>
              <a:rPr lang="zh-CN" altLang="zh-CN" sz="4000" b="1" dirty="0" smtClean="0">
                <a:solidFill>
                  <a:schemeClr val="bg1"/>
                </a:solidFill>
                <a:latin typeface="仿宋" pitchFamily="49" charset="-122"/>
                <a:ea typeface="仿宋" pitchFamily="49" charset="-122"/>
              </a:rPr>
              <a:t>保持本表中的销售费用合计、管理费用合计与会计核算中的销售费用合计、管理费用合计一致。在按上述方法填写各项费用指标后，可以用企业会计核算中销售费用合计、管理费用合计分别扣除调查表各相关指标之和，差额分别作为调查表中“其他销售费用”、“其他管理费用”填报。</a:t>
            </a:r>
          </a:p>
          <a:p>
            <a:pPr marL="0" indent="612000" algn="just">
              <a:lnSpc>
                <a:spcPct val="150000"/>
              </a:lnSpc>
              <a:spcBef>
                <a:spcPts val="600"/>
              </a:spcBef>
              <a:buNone/>
            </a:pPr>
            <a:endParaRPr lang="zh-CN" altLang="zh-CN" sz="2400" b="1" dirty="0" smtClean="0">
              <a:solidFill>
                <a:schemeClr val="bg1"/>
              </a:solidFill>
              <a:latin typeface="仿宋" pitchFamily="49" charset="-122"/>
              <a:ea typeface="仿宋" pitchFamily="49" charset="-122"/>
            </a:endParaRPr>
          </a:p>
          <a:p>
            <a:pPr marL="0" indent="0">
              <a:lnSpc>
                <a:spcPct val="130000"/>
              </a:lnSpc>
              <a:buNone/>
            </a:pPr>
            <a:endParaRPr lang="zh-CN" altLang="en-US" sz="2400" dirty="0">
              <a:latin typeface="黑体" panose="02010609060101010101" pitchFamily="49" charset="-122"/>
              <a:ea typeface="黑体" panose="02010609060101010101" pitchFamily="49" charset="-122"/>
            </a:endParaRPr>
          </a:p>
        </p:txBody>
      </p:sp>
      <p:sp>
        <p:nvSpPr>
          <p:cNvPr id="8" name="TextBox 7"/>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期间费用表</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432000" y="2592000"/>
            <a:ext cx="8100000" cy="4032000"/>
          </a:xfrm>
        </p:spPr>
        <p:txBody>
          <a:bodyPr>
            <a:normAutofit/>
          </a:bodyPr>
          <a:lstStyle/>
          <a:p>
            <a:pPr marL="288000" indent="-288000" algn="just">
              <a:lnSpc>
                <a:spcPct val="140000"/>
              </a:lnSpc>
              <a:spcBef>
                <a:spcPts val="1200"/>
              </a:spcBef>
              <a:buFont typeface="Wingdings" pitchFamily="2" charset="2"/>
              <a:buChar char="u"/>
            </a:pPr>
            <a:r>
              <a:rPr lang="zh-CN" altLang="en-US" sz="2200" b="1" dirty="0" smtClean="0">
                <a:solidFill>
                  <a:srgbClr val="FF6600"/>
                </a:solidFill>
                <a:latin typeface="仿宋" pitchFamily="49" charset="-122"/>
                <a:ea typeface="仿宋" pitchFamily="49" charset="-122"/>
              </a:rPr>
              <a:t>财务费用指标：</a:t>
            </a:r>
            <a:endParaRPr lang="en-US" altLang="zh-CN" sz="2200" b="1" dirty="0" smtClean="0">
              <a:solidFill>
                <a:srgbClr val="FF6600"/>
              </a:solidFill>
              <a:latin typeface="仿宋" pitchFamily="49" charset="-122"/>
              <a:ea typeface="仿宋" pitchFamily="49" charset="-122"/>
            </a:endParaRPr>
          </a:p>
          <a:p>
            <a:pPr marL="288000" indent="0" algn="just">
              <a:lnSpc>
                <a:spcPct val="140000"/>
              </a:lnSpc>
              <a:spcBef>
                <a:spcPts val="0"/>
              </a:spcBef>
              <a:buFont typeface="Wingdings" pitchFamily="2" charset="2"/>
              <a:buChar char="ü"/>
            </a:pPr>
            <a:r>
              <a:rPr lang="zh-CN" altLang="zh-CN" sz="2200" b="1" dirty="0" smtClean="0">
                <a:solidFill>
                  <a:schemeClr val="bg1"/>
                </a:solidFill>
                <a:latin typeface="仿宋" pitchFamily="49" charset="-122"/>
                <a:ea typeface="仿宋" pitchFamily="49" charset="-122"/>
              </a:rPr>
              <a:t>如果被调查企业会计核算按月编制“财务费用明细表”，财务费用调查指标可以直接根据明细表汇总填报。</a:t>
            </a:r>
            <a:endParaRPr lang="en-US" altLang="zh-CN" sz="2200" b="1" dirty="0" smtClean="0">
              <a:solidFill>
                <a:schemeClr val="bg1"/>
              </a:solidFill>
              <a:latin typeface="仿宋" pitchFamily="49" charset="-122"/>
              <a:ea typeface="仿宋" pitchFamily="49" charset="-122"/>
            </a:endParaRPr>
          </a:p>
          <a:p>
            <a:pPr marL="288000" indent="0" algn="just">
              <a:lnSpc>
                <a:spcPct val="140000"/>
              </a:lnSpc>
              <a:spcBef>
                <a:spcPts val="0"/>
              </a:spcBef>
              <a:buFont typeface="Wingdings" pitchFamily="2" charset="2"/>
              <a:buChar char="ü"/>
            </a:pPr>
            <a:r>
              <a:rPr lang="zh-CN" altLang="zh-CN" sz="2200" b="1" dirty="0" smtClean="0">
                <a:solidFill>
                  <a:schemeClr val="bg1"/>
                </a:solidFill>
                <a:latin typeface="仿宋" pitchFamily="49" charset="-122"/>
                <a:ea typeface="仿宋" pitchFamily="49" charset="-122"/>
              </a:rPr>
              <a:t>否则，可以根据“财务费用台账”</a:t>
            </a:r>
            <a:r>
              <a:rPr lang="zh-CN" altLang="zh-CN" sz="2200" b="1" dirty="0" smtClean="0">
                <a:solidFill>
                  <a:schemeClr val="bg1"/>
                </a:solidFill>
                <a:latin typeface="仿宋" pitchFamily="49" charset="-122"/>
                <a:ea typeface="仿宋" pitchFamily="49" charset="-122"/>
              </a:rPr>
              <a:t>资料，</a:t>
            </a:r>
            <a:r>
              <a:rPr lang="zh-CN" altLang="zh-CN" sz="2200" b="1" dirty="0" smtClean="0">
                <a:solidFill>
                  <a:schemeClr val="bg1"/>
                </a:solidFill>
                <a:latin typeface="仿宋" pitchFamily="49" charset="-122"/>
                <a:ea typeface="仿宋" pitchFamily="49" charset="-122"/>
              </a:rPr>
              <a:t>结合财务费用调查指标的含义汇总填报。</a:t>
            </a:r>
            <a:endParaRPr lang="en-US" altLang="zh-CN" sz="2200" b="1" dirty="0" smtClean="0">
              <a:solidFill>
                <a:schemeClr val="bg1"/>
              </a:solidFill>
              <a:latin typeface="仿宋" pitchFamily="49" charset="-122"/>
              <a:ea typeface="仿宋" pitchFamily="49" charset="-122"/>
            </a:endParaRPr>
          </a:p>
          <a:p>
            <a:pPr marL="288000" indent="0" algn="just">
              <a:lnSpc>
                <a:spcPct val="140000"/>
              </a:lnSpc>
              <a:spcBef>
                <a:spcPts val="0"/>
              </a:spcBef>
              <a:buFont typeface="Wingdings" pitchFamily="2" charset="2"/>
              <a:buChar char="ü"/>
            </a:pPr>
            <a:r>
              <a:rPr lang="zh-CN" altLang="zh-CN" sz="2200" b="1" dirty="0" smtClean="0">
                <a:solidFill>
                  <a:schemeClr val="bg1"/>
                </a:solidFill>
                <a:latin typeface="仿宋" pitchFamily="49" charset="-122"/>
                <a:ea typeface="仿宋" pitchFamily="49" charset="-122"/>
              </a:rPr>
              <a:t>有关利息的项目汇总后，借方发生额合计为利息支出，贷方发生额合计为利息收入，其他财务费用项目汇总后作为调查表中的“其他财务费用”填报。</a:t>
            </a:r>
          </a:p>
        </p:txBody>
      </p:sp>
      <p:sp>
        <p:nvSpPr>
          <p:cNvPr id="8" name="TextBox 7"/>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期间费用表</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98764" y="1710048"/>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648000" y="2520000"/>
            <a:ext cx="7920000" cy="4032000"/>
          </a:xfrm>
        </p:spPr>
        <p:txBody>
          <a:bodyPr>
            <a:noAutofit/>
          </a:bodyPr>
          <a:lstStyle/>
          <a:p>
            <a:pPr marL="288000" indent="-288000" algn="just">
              <a:lnSpc>
                <a:spcPct val="100000"/>
              </a:lnSpc>
              <a:spcBef>
                <a:spcPts val="1200"/>
              </a:spcBef>
              <a:buFont typeface="Wingdings" pitchFamily="2" charset="2"/>
              <a:buChar char="u"/>
            </a:pPr>
            <a:r>
              <a:rPr lang="zh-CN" altLang="en-US" sz="2400" b="1" dirty="0" smtClean="0">
                <a:solidFill>
                  <a:srgbClr val="FF6600"/>
                </a:solidFill>
                <a:latin typeface="仿宋" pitchFamily="49" charset="-122"/>
                <a:ea typeface="仿宋" pitchFamily="49" charset="-122"/>
              </a:rPr>
              <a:t>期间费用填报小结：</a:t>
            </a:r>
            <a:endParaRPr lang="en-US" altLang="zh-CN" sz="2400" b="1" dirty="0" smtClean="0">
              <a:solidFill>
                <a:srgbClr val="FF6600"/>
              </a:solidFill>
              <a:latin typeface="仿宋" pitchFamily="49" charset="-122"/>
              <a:ea typeface="仿宋" pitchFamily="49" charset="-122"/>
            </a:endParaRPr>
          </a:p>
          <a:p>
            <a:pPr>
              <a:lnSpc>
                <a:spcPct val="100000"/>
              </a:lnSpc>
              <a:spcBef>
                <a:spcPts val="1200"/>
              </a:spcBef>
            </a:pPr>
            <a:r>
              <a:rPr lang="en-US" altLang="zh-CN" sz="2400" b="1" dirty="0" smtClean="0">
                <a:solidFill>
                  <a:schemeClr val="bg1"/>
                </a:solidFill>
                <a:latin typeface="仿宋" pitchFamily="49" charset="-122"/>
                <a:ea typeface="仿宋" pitchFamily="49" charset="-122"/>
              </a:rPr>
              <a:t>1.</a:t>
            </a:r>
            <a:r>
              <a:rPr lang="zh-CN" altLang="en-US" sz="2400" b="1" dirty="0" smtClean="0">
                <a:solidFill>
                  <a:schemeClr val="bg1"/>
                </a:solidFill>
                <a:latin typeface="仿宋" pitchFamily="49" charset="-122"/>
                <a:ea typeface="仿宋" pitchFamily="49" charset="-122"/>
              </a:rPr>
              <a:t>编制明细表的查明细表；</a:t>
            </a:r>
            <a:endParaRPr lang="en-US" altLang="zh-CN" sz="2400" b="1" dirty="0" smtClean="0">
              <a:solidFill>
                <a:schemeClr val="bg1"/>
              </a:solidFill>
              <a:latin typeface="仿宋" pitchFamily="49" charset="-122"/>
              <a:ea typeface="仿宋" pitchFamily="49" charset="-122"/>
            </a:endParaRPr>
          </a:p>
          <a:p>
            <a:pPr>
              <a:lnSpc>
                <a:spcPct val="100000"/>
              </a:lnSpc>
              <a:spcBef>
                <a:spcPts val="1200"/>
              </a:spcBef>
            </a:pPr>
            <a:r>
              <a:rPr lang="en-US" altLang="zh-CN" sz="2400" b="1" dirty="0" smtClean="0">
                <a:solidFill>
                  <a:schemeClr val="bg1"/>
                </a:solidFill>
                <a:latin typeface="仿宋" pitchFamily="49" charset="-122"/>
                <a:ea typeface="仿宋" pitchFamily="49" charset="-122"/>
              </a:rPr>
              <a:t>2.</a:t>
            </a:r>
            <a:r>
              <a:rPr lang="zh-CN" altLang="en-US" sz="2400" b="1" dirty="0" smtClean="0">
                <a:solidFill>
                  <a:schemeClr val="bg1"/>
                </a:solidFill>
                <a:latin typeface="仿宋" pitchFamily="49" charset="-122"/>
                <a:ea typeface="仿宋" pitchFamily="49" charset="-122"/>
              </a:rPr>
              <a:t>没有编制明细表的看台账；</a:t>
            </a:r>
            <a:endParaRPr lang="en-US" altLang="zh-CN" sz="2400" b="1" dirty="0" smtClean="0">
              <a:solidFill>
                <a:schemeClr val="bg1"/>
              </a:solidFill>
              <a:latin typeface="仿宋" pitchFamily="49" charset="-122"/>
              <a:ea typeface="仿宋" pitchFamily="49" charset="-122"/>
            </a:endParaRPr>
          </a:p>
          <a:p>
            <a:pPr>
              <a:lnSpc>
                <a:spcPct val="100000"/>
              </a:lnSpc>
              <a:spcBef>
                <a:spcPts val="1200"/>
              </a:spcBef>
            </a:pPr>
            <a:r>
              <a:rPr lang="en-US" altLang="zh-CN" sz="2400" b="1" dirty="0" smtClean="0">
                <a:solidFill>
                  <a:schemeClr val="bg1"/>
                </a:solidFill>
                <a:latin typeface="仿宋" pitchFamily="49" charset="-122"/>
                <a:ea typeface="仿宋" pitchFamily="49" charset="-122"/>
              </a:rPr>
              <a:t>3.</a:t>
            </a:r>
            <a:r>
              <a:rPr lang="zh-CN" altLang="en-US" sz="2400" b="1" dirty="0" smtClean="0">
                <a:solidFill>
                  <a:schemeClr val="bg1"/>
                </a:solidFill>
                <a:latin typeface="仿宋" pitchFamily="49" charset="-122"/>
                <a:ea typeface="仿宋" pitchFamily="49" charset="-122"/>
              </a:rPr>
              <a:t>没有台账的查原始凭证（发票、收据等）；</a:t>
            </a:r>
            <a:endParaRPr lang="en-US" altLang="zh-CN" sz="2400" b="1" dirty="0" smtClean="0">
              <a:solidFill>
                <a:schemeClr val="bg1"/>
              </a:solidFill>
              <a:latin typeface="仿宋" pitchFamily="49" charset="-122"/>
              <a:ea typeface="仿宋" pitchFamily="49" charset="-122"/>
            </a:endParaRPr>
          </a:p>
          <a:p>
            <a:pPr>
              <a:lnSpc>
                <a:spcPct val="100000"/>
              </a:lnSpc>
              <a:spcBef>
                <a:spcPts val="1200"/>
              </a:spcBef>
            </a:pPr>
            <a:r>
              <a:rPr lang="en-US" altLang="zh-CN" sz="2400" b="1" dirty="0" smtClean="0">
                <a:solidFill>
                  <a:schemeClr val="bg1"/>
                </a:solidFill>
                <a:latin typeface="仿宋" pitchFamily="49" charset="-122"/>
                <a:ea typeface="仿宋" pitchFamily="49" charset="-122"/>
              </a:rPr>
              <a:t>4.</a:t>
            </a:r>
            <a:r>
              <a:rPr lang="zh-CN" altLang="en-US" sz="2400" b="1" dirty="0" smtClean="0">
                <a:solidFill>
                  <a:schemeClr val="bg1"/>
                </a:solidFill>
                <a:latin typeface="仿宋" pitchFamily="49" charset="-122"/>
                <a:ea typeface="仿宋" pitchFamily="49" charset="-122"/>
              </a:rPr>
              <a:t>没有记录的小项分拆也要查原始凭证；</a:t>
            </a:r>
            <a:endParaRPr lang="en-US" altLang="zh-CN" sz="2400" b="1" dirty="0" smtClean="0">
              <a:solidFill>
                <a:schemeClr val="bg1"/>
              </a:solidFill>
              <a:latin typeface="仿宋" pitchFamily="49" charset="-122"/>
              <a:ea typeface="仿宋" pitchFamily="49" charset="-122"/>
            </a:endParaRPr>
          </a:p>
          <a:p>
            <a:pPr>
              <a:lnSpc>
                <a:spcPct val="100000"/>
              </a:lnSpc>
              <a:spcBef>
                <a:spcPts val="1200"/>
              </a:spcBef>
            </a:pPr>
            <a:r>
              <a:rPr lang="en-US" altLang="zh-CN" sz="2400" b="1" dirty="0" smtClean="0">
                <a:solidFill>
                  <a:schemeClr val="bg1"/>
                </a:solidFill>
                <a:latin typeface="仿宋" pitchFamily="49" charset="-122"/>
                <a:ea typeface="仿宋" pitchFamily="49" charset="-122"/>
              </a:rPr>
              <a:t>5.</a:t>
            </a:r>
            <a:r>
              <a:rPr lang="zh-CN" altLang="zh-CN" sz="2400" b="1" dirty="0" smtClean="0">
                <a:solidFill>
                  <a:schemeClr val="bg1"/>
                </a:solidFill>
                <a:latin typeface="仿宋" pitchFamily="49" charset="-122"/>
                <a:ea typeface="仿宋" pitchFamily="49" charset="-122"/>
              </a:rPr>
              <a:t>填报</a:t>
            </a:r>
            <a:r>
              <a:rPr lang="x-none" altLang="zh-CN" sz="2400" b="1" dirty="0" smtClean="0">
                <a:solidFill>
                  <a:schemeClr val="bg1"/>
                </a:solidFill>
                <a:latin typeface="仿宋" pitchFamily="49" charset="-122"/>
                <a:ea typeface="仿宋" pitchFamily="49" charset="-122"/>
              </a:rPr>
              <a:t>其他项</a:t>
            </a:r>
            <a:r>
              <a:rPr lang="zh-CN" altLang="zh-CN" sz="2400" b="1" dirty="0" smtClean="0">
                <a:solidFill>
                  <a:schemeClr val="bg1"/>
                </a:solidFill>
                <a:latin typeface="仿宋" pitchFamily="49" charset="-122"/>
                <a:ea typeface="仿宋" pitchFamily="49" charset="-122"/>
              </a:rPr>
              <a:t>时，</a:t>
            </a:r>
            <a:r>
              <a:rPr lang="zh-CN" altLang="en-US" sz="2400" b="1" dirty="0" smtClean="0">
                <a:solidFill>
                  <a:schemeClr val="bg1"/>
                </a:solidFill>
                <a:latin typeface="仿宋" pitchFamily="49" charset="-122"/>
                <a:ea typeface="仿宋" pitchFamily="49" charset="-122"/>
              </a:rPr>
              <a:t>若</a:t>
            </a:r>
            <a:r>
              <a:rPr lang="x-none" altLang="zh-CN" sz="2400" b="1" dirty="0" smtClean="0">
                <a:solidFill>
                  <a:schemeClr val="bg1"/>
                </a:solidFill>
                <a:latin typeface="仿宋" pitchFamily="49" charset="-122"/>
                <a:ea typeface="仿宋" pitchFamily="49" charset="-122"/>
              </a:rPr>
              <a:t>其他项</a:t>
            </a:r>
            <a:r>
              <a:rPr lang="zh-CN" altLang="en-US" sz="2400" b="1" dirty="0" smtClean="0">
                <a:solidFill>
                  <a:schemeClr val="bg1"/>
                </a:solidFill>
                <a:latin typeface="仿宋" pitchFamily="49" charset="-122"/>
                <a:ea typeface="仿宋" pitchFamily="49" charset="-122"/>
              </a:rPr>
              <a:t>的</a:t>
            </a:r>
            <a:r>
              <a:rPr lang="x-none" altLang="zh-CN" sz="2400" b="1" dirty="0" smtClean="0">
                <a:solidFill>
                  <a:srgbClr val="FF0000"/>
                </a:solidFill>
                <a:latin typeface="仿宋" pitchFamily="49" charset="-122"/>
                <a:ea typeface="仿宋" pitchFamily="49" charset="-122"/>
              </a:rPr>
              <a:t>比重＞20%</a:t>
            </a:r>
            <a:r>
              <a:rPr lang="x-none" altLang="zh-CN" sz="2400" b="1" dirty="0" smtClean="0">
                <a:solidFill>
                  <a:schemeClr val="bg1"/>
                </a:solidFill>
                <a:latin typeface="仿宋" pitchFamily="49" charset="-122"/>
                <a:ea typeface="仿宋" pitchFamily="49" charset="-122"/>
              </a:rPr>
              <a:t>，请</a:t>
            </a:r>
            <a:r>
              <a:rPr lang="x-none" altLang="zh-CN" sz="2400" b="1" dirty="0" smtClean="0">
                <a:solidFill>
                  <a:srgbClr val="FF0000"/>
                </a:solidFill>
                <a:latin typeface="仿宋" pitchFamily="49" charset="-122"/>
                <a:ea typeface="仿宋" pitchFamily="49" charset="-122"/>
              </a:rPr>
              <a:t>填写</a:t>
            </a:r>
            <a:r>
              <a:rPr lang="zh-CN" altLang="zh-CN" sz="2400" b="1" dirty="0" smtClean="0">
                <a:solidFill>
                  <a:srgbClr val="FF0000"/>
                </a:solidFill>
                <a:latin typeface="仿宋" pitchFamily="49" charset="-122"/>
                <a:ea typeface="仿宋" pitchFamily="49" charset="-122"/>
              </a:rPr>
              <a:t>补充</a:t>
            </a:r>
            <a:r>
              <a:rPr lang="x-none" altLang="zh-CN" sz="2400" b="1" dirty="0" smtClean="0">
                <a:solidFill>
                  <a:srgbClr val="FF0000"/>
                </a:solidFill>
                <a:latin typeface="仿宋" pitchFamily="49" charset="-122"/>
                <a:ea typeface="仿宋" pitchFamily="49" charset="-122"/>
              </a:rPr>
              <a:t>说明</a:t>
            </a:r>
            <a:r>
              <a:rPr lang="x-none" altLang="zh-CN" sz="2400" b="1" dirty="0" smtClean="0">
                <a:solidFill>
                  <a:schemeClr val="bg1"/>
                </a:solidFill>
                <a:latin typeface="仿宋" pitchFamily="49" charset="-122"/>
                <a:ea typeface="仿宋" pitchFamily="49" charset="-122"/>
              </a:rPr>
              <a:t>，列出其中主要项目的名称和金额，确保不能细分的其他项比重</a:t>
            </a:r>
            <a:r>
              <a:rPr lang="x-none" altLang="zh-CN" sz="2400" b="1" dirty="0" smtClean="0">
                <a:solidFill>
                  <a:srgbClr val="FF0000"/>
                </a:solidFill>
                <a:latin typeface="仿宋" pitchFamily="49" charset="-122"/>
                <a:ea typeface="仿宋" pitchFamily="49" charset="-122"/>
              </a:rPr>
              <a:t>不超过20%</a:t>
            </a:r>
            <a:r>
              <a:rPr lang="zh-CN"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a:t>
            </a:r>
            <a:r>
              <a:rPr lang="zh-CN" altLang="en-US" sz="3600" dirty="0" smtClean="0">
                <a:solidFill>
                  <a:srgbClr val="FFFF00"/>
                </a:solidFill>
                <a:latin typeface="华文行楷" pitchFamily="2" charset="-122"/>
                <a:ea typeface="华文行楷" pitchFamily="2" charset="-122"/>
              </a:rPr>
              <a:t>逻辑审核</a:t>
            </a:r>
            <a:r>
              <a:rPr lang="zh-CN" altLang="en-US" sz="2400" b="1" dirty="0" smtClean="0">
                <a:solidFill>
                  <a:schemeClr val="bg1"/>
                </a:solidFill>
                <a:latin typeface="仿宋" pitchFamily="49" charset="-122"/>
                <a:ea typeface="仿宋" pitchFamily="49" charset="-122"/>
              </a:rPr>
              <a:t>）</a:t>
            </a:r>
            <a:endParaRPr lang="zh-CN" altLang="zh-CN" sz="2400" b="1" dirty="0" smtClean="0">
              <a:solidFill>
                <a:schemeClr val="bg1"/>
              </a:solidFill>
              <a:latin typeface="仿宋" pitchFamily="49" charset="-122"/>
              <a:ea typeface="仿宋" pitchFamily="49" charset="-122"/>
            </a:endParaRPr>
          </a:p>
        </p:txBody>
      </p:sp>
      <p:sp>
        <p:nvSpPr>
          <p:cNvPr id="8" name="TextBox 7"/>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期间费用表</a:t>
            </a:r>
            <a:endParaRPr lang="en-US" altLang="zh-CN" sz="4400" b="1" dirty="0" smtClean="0">
              <a:solidFill>
                <a:srgbClr val="FFFF00"/>
              </a:solidFill>
              <a:latin typeface="华文新魏" pitchFamily="2" charset="-122"/>
              <a:ea typeface="华文新魏" pitchFamily="2"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pic>
        <p:nvPicPr>
          <p:cNvPr id="12" name="图片 11" descr="QQ图片20180516184710.png"/>
          <p:cNvPicPr>
            <a:picLocks/>
          </p:cNvPicPr>
          <p:nvPr/>
        </p:nvPicPr>
        <p:blipFill>
          <a:blip r:embed="rId2" cstate="print"/>
          <a:stretch>
            <a:fillRect/>
          </a:stretch>
        </p:blipFill>
        <p:spPr>
          <a:xfrm>
            <a:off x="972000" y="1871998"/>
            <a:ext cx="7200000" cy="4680000"/>
          </a:xfrm>
          <a:prstGeom prst="rect">
            <a:avLst/>
          </a:prstGeom>
        </p:spPr>
      </p:pic>
      <p:sp>
        <p:nvSpPr>
          <p:cNvPr id="6" name="TextBox 7"/>
          <p:cNvSpPr>
            <a:spLocks noChangeArrowheads="1"/>
          </p:cNvSpPr>
          <p:nvPr/>
        </p:nvSpPr>
        <p:spPr bwMode="auto">
          <a:xfrm>
            <a:off x="380808" y="1207874"/>
            <a:ext cx="5544980"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8" y="1207874"/>
            <a:ext cx="5556854"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zh-CN" altLang="en-US" sz="2800" b="1" kern="0" dirty="0" smtClean="0">
                <a:solidFill>
                  <a:srgbClr val="FFFFFF"/>
                </a:solidFill>
                <a:ea typeface="微软雅黑"/>
                <a:sym typeface="宋体" pitchFamily="2" charset="-122"/>
              </a:rPr>
              <a:t>投</a:t>
            </a:r>
            <a:r>
              <a:rPr lang="en-US" altLang="zh-CN" sz="2800" b="1" kern="0" dirty="0" smtClean="0">
                <a:solidFill>
                  <a:srgbClr val="FFFFFF"/>
                </a:solidFill>
                <a:ea typeface="微软雅黑"/>
                <a:sym typeface="宋体" pitchFamily="2" charset="-122"/>
              </a:rPr>
              <a:t>122</a:t>
            </a:r>
            <a:r>
              <a:rPr lang="zh-CN" altLang="en-US" sz="2800" b="1" kern="0" dirty="0" smtClean="0">
                <a:solidFill>
                  <a:srgbClr val="FFFFFF"/>
                </a:solidFill>
                <a:ea typeface="微软雅黑"/>
                <a:sym typeface="宋体" pitchFamily="2" charset="-122"/>
              </a:rPr>
              <a:t>表（</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）、投</a:t>
            </a:r>
            <a:r>
              <a:rPr lang="en-US" altLang="zh-CN" sz="2800" b="1" kern="0" dirty="0" smtClean="0">
                <a:solidFill>
                  <a:srgbClr val="FFFFFF"/>
                </a:solidFill>
                <a:ea typeface="微软雅黑"/>
                <a:sym typeface="宋体" pitchFamily="2" charset="-122"/>
              </a:rPr>
              <a:t>156</a:t>
            </a:r>
            <a:r>
              <a:rPr lang="zh-CN" altLang="en-US" sz="2800" b="1" kern="0" dirty="0" smtClean="0">
                <a:solidFill>
                  <a:srgbClr val="FFFFFF"/>
                </a:solidFill>
                <a:ea typeface="微软雅黑"/>
                <a:sym typeface="宋体" pitchFamily="2" charset="-122"/>
              </a:rPr>
              <a:t>表（</a:t>
            </a:r>
            <a:r>
              <a:rPr lang="en-US" altLang="zh-CN" sz="2800" b="1" kern="0" dirty="0" smtClean="0">
                <a:solidFill>
                  <a:srgbClr val="FFFFFF"/>
                </a:solidFill>
                <a:ea typeface="微软雅黑"/>
                <a:sym typeface="宋体" pitchFamily="2" charset="-122"/>
              </a:rPr>
              <a:t>P18</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22" name="圆角矩形标注 21"/>
          <p:cNvSpPr/>
          <p:nvPr/>
        </p:nvSpPr>
        <p:spPr>
          <a:xfrm>
            <a:off x="4215741" y="4601690"/>
            <a:ext cx="2351314" cy="1015339"/>
          </a:xfrm>
          <a:prstGeom prst="wedgeRoundRectCallout">
            <a:avLst>
              <a:gd name="adj1" fmla="val -109317"/>
              <a:gd name="adj2" fmla="val -10235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包括企业损益和分配指标及其构成、补充指标</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7148946" y="4952012"/>
            <a:ext cx="1995054" cy="1009401"/>
          </a:xfrm>
          <a:prstGeom prst="wedgeRoundRectCallout">
            <a:avLst>
              <a:gd name="adj1" fmla="val -56835"/>
              <a:gd name="adj2" fmla="val -16251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反映各项指标的本年累计发生额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0" y="1757552"/>
            <a:ext cx="3028207" cy="748141"/>
          </a:xfrm>
          <a:prstGeom prst="wedgeRoundRectCallout">
            <a:avLst>
              <a:gd name="adj1" fmla="val 48566"/>
              <a:gd name="adj2" fmla="val 8654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a:t>
            </a:r>
            <a:endParaRPr lang="zh-CN" altLang="en-US" sz="2000" b="1" dirty="0">
              <a:solidFill>
                <a:schemeClr val="bg1"/>
              </a:solidFill>
            </a:endParaRPr>
          </a:p>
        </p:txBody>
      </p:sp>
      <p:sp>
        <p:nvSpPr>
          <p:cNvPr id="13" name="TextBox 12"/>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利润表</a:t>
            </a:r>
            <a:endParaRPr lang="en-US" altLang="zh-CN" sz="4400" b="1" dirty="0" smtClean="0">
              <a:solidFill>
                <a:srgbClr val="FFFF00"/>
              </a:solidFill>
              <a:latin typeface="华文新魏" pitchFamily="2" charset="-122"/>
              <a:ea typeface="华文新魏" pitchFamily="2" charset="-122"/>
            </a:endParaRPr>
          </a:p>
        </p:txBody>
      </p:sp>
      <p:sp>
        <p:nvSpPr>
          <p:cNvPr id="14" name="椭圆 13"/>
          <p:cNvSpPr/>
          <p:nvPr/>
        </p:nvSpPr>
        <p:spPr>
          <a:xfrm>
            <a:off x="1235034" y="5807033"/>
            <a:ext cx="1389414" cy="3562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2861955" y="5878288"/>
            <a:ext cx="2612570" cy="653141"/>
          </a:xfrm>
          <a:prstGeom prst="wedgeRoundRectCallout">
            <a:avLst>
              <a:gd name="adj1" fmla="val -72180"/>
              <a:gd name="adj2" fmla="val -12340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建筑业企业利润表</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不设这两个指标</a:t>
            </a:r>
            <a:r>
              <a:rPr lang="zh-CN" altLang="en-US" b="1" dirty="0" smtClean="0">
                <a:solidFill>
                  <a:schemeClr val="bg1"/>
                </a:solidFill>
                <a:latin typeface="Times New Roman" pitchFamily="18" charset="0"/>
              </a:rPr>
              <a:t>。</a:t>
            </a:r>
            <a:endParaRPr lang="zh-CN" altLang="en-US" dirty="0"/>
          </a:p>
        </p:txBody>
      </p:sp>
      <p:sp>
        <p:nvSpPr>
          <p:cNvPr id="16" name="椭圆 15"/>
          <p:cNvSpPr/>
          <p:nvPr/>
        </p:nvSpPr>
        <p:spPr>
          <a:xfrm>
            <a:off x="1721922" y="4619501"/>
            <a:ext cx="1638795" cy="3800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1944000" y="5040000"/>
            <a:ext cx="540000" cy="72000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1000"/>
                                        <p:tgtEl>
                                          <p:spTgt spid="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1000"/>
                                        <p:tgtEl>
                                          <p:spTgt spid="14"/>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1" grpId="0" animBg="1"/>
      <p:bldP spid="14"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dirty="0">
              <a:solidFill>
                <a:srgbClr val="FFFFFF"/>
              </a:solidFill>
              <a:latin typeface="微软雅黑"/>
              <a:ea typeface="微软雅黑"/>
              <a:sym typeface="宋体" pitchFamily="2" charset="-122"/>
            </a:endParaRPr>
          </a:p>
        </p:txBody>
      </p:sp>
      <p:sp>
        <p:nvSpPr>
          <p:cNvPr id="5" name="TextBox 4"/>
          <p:cNvSpPr txBox="1"/>
          <p:nvPr/>
        </p:nvSpPr>
        <p:spPr>
          <a:xfrm>
            <a:off x="432000" y="1440000"/>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填报方法：</a:t>
            </a:r>
            <a:endParaRPr lang="zh-CN" altLang="en-US" sz="3600" dirty="0">
              <a:solidFill>
                <a:srgbClr val="FFFF00"/>
              </a:solidFill>
              <a:latin typeface="华文行楷" pitchFamily="2" charset="-122"/>
              <a:ea typeface="华文行楷" pitchFamily="2" charset="-122"/>
            </a:endParaRPr>
          </a:p>
        </p:txBody>
      </p:sp>
      <p:sp>
        <p:nvSpPr>
          <p:cNvPr id="6" name="内容占位符 2"/>
          <p:cNvSpPr>
            <a:spLocks noGrp="1"/>
          </p:cNvSpPr>
          <p:nvPr>
            <p:ph idx="1"/>
          </p:nvPr>
        </p:nvSpPr>
        <p:spPr>
          <a:xfrm>
            <a:off x="504000" y="2052000"/>
            <a:ext cx="8100000" cy="1018847"/>
          </a:xfrm>
        </p:spPr>
        <p:txBody>
          <a:bodyPr>
            <a:noAutofit/>
          </a:bodyPr>
          <a:lstStyle/>
          <a:p>
            <a:pPr marL="0" indent="612000" algn="just">
              <a:lnSpc>
                <a:spcPct val="120000"/>
              </a:lnSpc>
              <a:spcBef>
                <a:spcPts val="0"/>
              </a:spcBef>
              <a:buNone/>
            </a:pPr>
            <a:r>
              <a:rPr lang="zh-CN" altLang="en-US" sz="2400" b="1" dirty="0" smtClean="0">
                <a:solidFill>
                  <a:schemeClr val="bg1"/>
                </a:solidFill>
                <a:latin typeface="仿宋" pitchFamily="49" charset="-122"/>
                <a:ea typeface="仿宋" pitchFamily="49" charset="-122"/>
              </a:rPr>
              <a:t>本表各项指标直接根据企业</a:t>
            </a:r>
            <a:r>
              <a:rPr lang="x-none" altLang="zh-CN" sz="2400" b="1" dirty="0" smtClean="0">
                <a:solidFill>
                  <a:schemeClr val="bg1"/>
                </a:solidFill>
                <a:latin typeface="仿宋" pitchFamily="49" charset="-122"/>
                <a:ea typeface="仿宋" pitchFamily="49" charset="-122"/>
              </a:rPr>
              <a:t>会计核算中的</a:t>
            </a:r>
            <a:r>
              <a:rPr lang="zh-CN" altLang="en-US" sz="2400" b="1" dirty="0" smtClean="0">
                <a:solidFill>
                  <a:schemeClr val="bg1"/>
                </a:solidFill>
                <a:latin typeface="仿宋" pitchFamily="49" charset="-122"/>
                <a:ea typeface="仿宋" pitchFamily="49" charset="-122"/>
              </a:rPr>
              <a:t>利润表和统计报表对应指标</a:t>
            </a:r>
            <a:r>
              <a:rPr lang="x-none" altLang="zh-CN" sz="2400" b="1" dirty="0" smtClean="0">
                <a:solidFill>
                  <a:schemeClr val="bg1"/>
                </a:solidFill>
                <a:latin typeface="仿宋" pitchFamily="49" charset="-122"/>
                <a:ea typeface="仿宋" pitchFamily="49" charset="-122"/>
              </a:rPr>
              <a:t>填报</a:t>
            </a:r>
            <a:r>
              <a:rPr lang="zh-CN" altLang="en-US" sz="2400" b="1" dirty="0" smtClean="0">
                <a:solidFill>
                  <a:schemeClr val="bg1"/>
                </a:solidFill>
                <a:latin typeface="仿宋" pitchFamily="49" charset="-122"/>
                <a:ea typeface="仿宋" pitchFamily="49" charset="-122"/>
              </a:rPr>
              <a:t>。</a:t>
            </a:r>
            <a:endParaRPr lang="en-US" altLang="zh-CN" sz="2400" b="1" dirty="0" smtClean="0">
              <a:solidFill>
                <a:schemeClr val="bg1"/>
              </a:solidFill>
              <a:latin typeface="仿宋" pitchFamily="49" charset="-122"/>
              <a:ea typeface="仿宋" pitchFamily="49" charset="-122"/>
            </a:endParaRPr>
          </a:p>
        </p:txBody>
      </p:sp>
      <p:sp>
        <p:nvSpPr>
          <p:cNvPr id="8" name="TextBox 7"/>
          <p:cNvSpPr txBox="1"/>
          <p:nvPr/>
        </p:nvSpPr>
        <p:spPr>
          <a:xfrm>
            <a:off x="463137" y="332508"/>
            <a:ext cx="3610099"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利润表</a:t>
            </a:r>
            <a:endParaRPr lang="en-US" altLang="zh-CN" sz="4400" b="1" dirty="0" smtClean="0">
              <a:solidFill>
                <a:srgbClr val="FFFF00"/>
              </a:solidFill>
              <a:latin typeface="华文新魏" pitchFamily="2" charset="-122"/>
              <a:ea typeface="华文新魏" pitchFamily="2" charset="-122"/>
            </a:endParaRPr>
          </a:p>
        </p:txBody>
      </p:sp>
      <p:sp>
        <p:nvSpPr>
          <p:cNvPr id="7" name="TextBox 6"/>
          <p:cNvSpPr txBox="1"/>
          <p:nvPr/>
        </p:nvSpPr>
        <p:spPr>
          <a:xfrm>
            <a:off x="432000" y="3121234"/>
            <a:ext cx="2707574" cy="646331"/>
          </a:xfrm>
          <a:prstGeom prst="rect">
            <a:avLst/>
          </a:prstGeom>
          <a:noFill/>
        </p:spPr>
        <p:txBody>
          <a:bodyPr wrap="square" rtlCol="0">
            <a:spAutoFit/>
          </a:bodyPr>
          <a:lstStyle/>
          <a:p>
            <a:pPr>
              <a:buClr>
                <a:srgbClr val="FFFF00"/>
              </a:buClr>
              <a:buFont typeface="Arial" pitchFamily="34" charset="0"/>
              <a:buChar char="♫"/>
            </a:pPr>
            <a:r>
              <a:rPr lang="zh-CN" altLang="en-US" sz="3600" dirty="0" smtClean="0">
                <a:solidFill>
                  <a:srgbClr val="FFFF00"/>
                </a:solidFill>
                <a:latin typeface="华文行楷" pitchFamily="2" charset="-122"/>
                <a:ea typeface="华文行楷" pitchFamily="2" charset="-122"/>
              </a:rPr>
              <a:t>逻辑审核：</a:t>
            </a:r>
            <a:endParaRPr lang="zh-CN" altLang="en-US" sz="3600" dirty="0">
              <a:solidFill>
                <a:srgbClr val="FFFF00"/>
              </a:solidFill>
              <a:latin typeface="华文行楷" pitchFamily="2" charset="-122"/>
              <a:ea typeface="华文行楷" pitchFamily="2" charset="-122"/>
            </a:endParaRPr>
          </a:p>
        </p:txBody>
      </p:sp>
      <p:sp>
        <p:nvSpPr>
          <p:cNvPr id="9" name="内容占位符 2"/>
          <p:cNvSpPr>
            <a:spLocks noGrp="1"/>
          </p:cNvSpPr>
          <p:nvPr>
            <p:ph idx="1"/>
          </p:nvPr>
        </p:nvSpPr>
        <p:spPr>
          <a:xfrm>
            <a:off x="504000" y="3744000"/>
            <a:ext cx="8100000" cy="2808000"/>
          </a:xfrm>
        </p:spPr>
        <p:txBody>
          <a:bodyPr>
            <a:normAutofit/>
          </a:bodyPr>
          <a:lstStyle/>
          <a:p>
            <a:pPr algn="just">
              <a:lnSpc>
                <a:spcPct val="110000"/>
              </a:lnSpc>
              <a:spcBef>
                <a:spcPts val="600"/>
              </a:spcBef>
              <a:buFont typeface="Wingdings" pitchFamily="2" charset="2"/>
              <a:buChar char="u"/>
            </a:pPr>
            <a:r>
              <a:rPr lang="zh-CN" altLang="en-US" sz="2400" b="1" dirty="0" smtClean="0">
                <a:solidFill>
                  <a:schemeClr val="bg1"/>
                </a:solidFill>
                <a:latin typeface="仿宋" pitchFamily="49" charset="-122"/>
                <a:ea typeface="仿宋" pitchFamily="49" charset="-122"/>
              </a:rPr>
              <a:t>表间平衡关系：</a:t>
            </a:r>
            <a:endParaRPr lang="en-US" altLang="zh-CN" sz="2400" b="1" dirty="0" smtClean="0">
              <a:solidFill>
                <a:schemeClr val="bg1"/>
              </a:solidFill>
              <a:latin typeface="仿宋" pitchFamily="49" charset="-122"/>
              <a:ea typeface="仿宋" pitchFamily="49" charset="-122"/>
            </a:endParaRPr>
          </a:p>
          <a:p>
            <a:pPr marL="288000" indent="0" algn="just">
              <a:lnSpc>
                <a:spcPct val="110000"/>
              </a:lnSpc>
              <a:spcBef>
                <a:spcPts val="600"/>
              </a:spcBef>
              <a:buFont typeface="仿宋" pitchFamily="49" charset="-122"/>
              <a:buChar char="※"/>
            </a:pPr>
            <a:r>
              <a:rPr lang="zh-CN" altLang="en-US" sz="2400" b="1" dirty="0" smtClean="0">
                <a:solidFill>
                  <a:schemeClr val="bg1"/>
                </a:solidFill>
                <a:latin typeface="仿宋" pitchFamily="49" charset="-122"/>
                <a:ea typeface="仿宋" pitchFamily="49" charset="-122"/>
              </a:rPr>
              <a:t>建筑业企业、房地产开发经营企业的利润表中的三项费用分别等于其期间费用表中的三项费用小计数。</a:t>
            </a:r>
            <a:endParaRPr lang="en-US" altLang="zh-CN" sz="2400" b="1" dirty="0" smtClean="0">
              <a:solidFill>
                <a:schemeClr val="bg1"/>
              </a:solidFill>
              <a:latin typeface="仿宋" pitchFamily="49" charset="-122"/>
              <a:ea typeface="仿宋" pitchFamily="49" charset="-122"/>
            </a:endParaRPr>
          </a:p>
          <a:p>
            <a:pPr marL="288000" indent="0" algn="just">
              <a:lnSpc>
                <a:spcPct val="110000"/>
              </a:lnSpc>
              <a:spcBef>
                <a:spcPts val="600"/>
              </a:spcBef>
              <a:buFont typeface="仿宋" pitchFamily="49" charset="-122"/>
              <a:buChar char="※"/>
            </a:pP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建筑业企业利润表</a:t>
            </a: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中的“主营业务成本”等于</a:t>
            </a: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建筑业企业主营业务成本构成</a:t>
            </a:r>
            <a:r>
              <a:rPr lang="en-US" altLang="zh-CN" sz="2400" b="1" dirty="0" smtClean="0">
                <a:solidFill>
                  <a:schemeClr val="bg1"/>
                </a:solidFill>
                <a:latin typeface="仿宋" pitchFamily="49" charset="-122"/>
                <a:ea typeface="仿宋" pitchFamily="49" charset="-122"/>
              </a:rPr>
              <a:t>》</a:t>
            </a:r>
            <a:r>
              <a:rPr lang="zh-CN" altLang="en-US" sz="2400" b="1" dirty="0" smtClean="0">
                <a:solidFill>
                  <a:schemeClr val="bg1"/>
                </a:solidFill>
                <a:latin typeface="仿宋" pitchFamily="49" charset="-122"/>
                <a:ea typeface="仿宋" pitchFamily="49" charset="-122"/>
              </a:rPr>
              <a:t>（投</a:t>
            </a:r>
            <a:r>
              <a:rPr lang="en-US" altLang="zh-CN" sz="2400" b="1" dirty="0" smtClean="0">
                <a:solidFill>
                  <a:schemeClr val="bg1"/>
                </a:solidFill>
                <a:latin typeface="仿宋" pitchFamily="49" charset="-122"/>
                <a:ea typeface="仿宋" pitchFamily="49" charset="-122"/>
              </a:rPr>
              <a:t>120</a:t>
            </a:r>
            <a:r>
              <a:rPr lang="zh-CN" altLang="en-US" sz="2400" b="1" dirty="0" smtClean="0">
                <a:solidFill>
                  <a:schemeClr val="bg1"/>
                </a:solidFill>
                <a:latin typeface="仿宋" pitchFamily="49" charset="-122"/>
                <a:ea typeface="仿宋" pitchFamily="49" charset="-122"/>
              </a:rPr>
              <a:t>表）中“主营业务成本”的“企业金额”数据。</a:t>
            </a:r>
            <a:endParaRPr lang="en-US" altLang="zh-CN" sz="2400" b="1" dirty="0" smtClean="0">
              <a:solidFill>
                <a:schemeClr val="bg1"/>
              </a:solidFill>
              <a:latin typeface="仿宋" pitchFamily="49" charset="-122"/>
              <a:ea typeface="仿宋" pitchFamily="49" charset="-122"/>
            </a:endParaRPr>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11"/>
          <p:cNvSpPr/>
          <p:nvPr/>
        </p:nvSpPr>
        <p:spPr>
          <a:xfrm>
            <a:off x="1052513" y="815975"/>
            <a:ext cx="711200" cy="174625"/>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ysClr val="windowText" lastClr="000000">
                  <a:lumMod val="50000"/>
                  <a:lumOff val="50000"/>
                  <a:shade val="30000"/>
                  <a:satMod val="115000"/>
                </a:sysClr>
              </a:gs>
              <a:gs pos="100000">
                <a:sysClr val="windowText" lastClr="000000">
                  <a:lumMod val="50000"/>
                  <a:lumOff val="50000"/>
                  <a:shade val="67500"/>
                  <a:satMod val="115000"/>
                </a:sysClr>
              </a:gs>
              <a:gs pos="89000">
                <a:srgbClr val="9D9D9D"/>
              </a:gs>
              <a:gs pos="60000">
                <a:sysClr val="window" lastClr="FFFFFF">
                  <a:lumMod val="65000"/>
                </a:sysClr>
              </a:gs>
            </a:gsLst>
            <a:lin ang="0" scaled="1"/>
            <a:tileRect/>
          </a:gradFill>
          <a:ln w="25400" cap="flat" cmpd="sng" algn="ctr">
            <a:noFill/>
            <a:prstDash val="solid"/>
          </a:ln>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7680" t="7205" b="2766"/>
          <a:stretch>
            <a:fillRect/>
          </a:stretch>
        </p:blipFill>
        <p:spPr bwMode="auto">
          <a:xfrm>
            <a:off x="1692275" y="173038"/>
            <a:ext cx="61913"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圆角矩形 4"/>
          <p:cNvSpPr/>
          <p:nvPr/>
        </p:nvSpPr>
        <p:spPr>
          <a:xfrm>
            <a:off x="1331913" y="914400"/>
            <a:ext cx="1655762" cy="930275"/>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pattFill prst="trellis">
            <a:fgClr>
              <a:sysClr val="window" lastClr="FFFFFF">
                <a:lumMod val="95000"/>
              </a:sysClr>
            </a:fgClr>
            <a:bgClr>
              <a:srgbClr val="C7C7C7"/>
            </a:bgClr>
          </a:pattFill>
          <a:ln w="25400" cap="flat" cmpd="sng" algn="ctr">
            <a:solidFill>
              <a:sysClr val="window" lastClr="FFFFFF">
                <a:lumMod val="95000"/>
              </a:sysClr>
            </a:solidFill>
            <a:prstDash val="solid"/>
          </a:ln>
          <a:effectLst>
            <a:outerShdw blurRad="127000" dist="38100" dir="5400000" algn="t" rotWithShape="0">
              <a:prstClr val="black">
                <a:alpha val="31000"/>
              </a:prstClr>
            </a:outerShdw>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36" name="图片 35"/>
          <p:cNvPicPr>
            <a:picLocks noChangeAspect="1"/>
          </p:cNvPicPr>
          <p:nvPr/>
        </p:nvPicPr>
        <p:blipFill>
          <a:blip r:embed="rId4" cstate="print">
            <a:extLst/>
          </a:blip>
          <a:stretch>
            <a:fillRect/>
          </a:stretch>
        </p:blipFill>
        <p:spPr>
          <a:xfrm>
            <a:off x="1974741" y="812971"/>
            <a:ext cx="1118387" cy="1148210"/>
          </a:xfrm>
          <a:prstGeom prst="rect">
            <a:avLst/>
          </a:prstGeom>
          <a:effectLst>
            <a:innerShdw blurRad="114300">
              <a:srgbClr val="004D86"/>
            </a:innerShdw>
          </a:effectLst>
        </p:spPr>
      </p:pic>
      <p:sp>
        <p:nvSpPr>
          <p:cNvPr id="38" name="TextBox 37"/>
          <p:cNvSpPr txBox="1"/>
          <p:nvPr/>
        </p:nvSpPr>
        <p:spPr>
          <a:xfrm>
            <a:off x="2188324" y="1148414"/>
            <a:ext cx="930024" cy="535531"/>
          </a:xfrm>
          <a:prstGeom prst="rect">
            <a:avLst/>
          </a:prstGeom>
          <a:noFill/>
        </p:spPr>
        <p:txBody>
          <a:bodyPr>
            <a:spAutoFit/>
          </a:bodyPr>
          <a:lstStyle/>
          <a:p>
            <a:pPr>
              <a:lnSpc>
                <a:spcPct val="80000"/>
              </a:lnSpc>
              <a:defRPr/>
            </a:pPr>
            <a:r>
              <a:rPr lang="zh-CN" altLang="en-US" sz="3600"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一</a:t>
            </a:r>
          </a:p>
        </p:txBody>
      </p:sp>
      <p:sp>
        <p:nvSpPr>
          <p:cNvPr id="39" name="TextBox 38"/>
          <p:cNvSpPr txBox="1"/>
          <p:nvPr/>
        </p:nvSpPr>
        <p:spPr>
          <a:xfrm>
            <a:off x="3132138" y="1125538"/>
            <a:ext cx="4248150" cy="584775"/>
          </a:xfrm>
          <a:prstGeom prst="rect">
            <a:avLst/>
          </a:prstGeom>
          <a:noFill/>
        </p:spPr>
        <p:txBody>
          <a:bodyPr>
            <a:spAutoFit/>
          </a:bodyPr>
          <a:lstStyle/>
          <a:p>
            <a:pPr algn="just" fontAlgn="auto">
              <a:spcBef>
                <a:spcPts val="0"/>
              </a:spcBef>
              <a:spcAft>
                <a:spcPts val="0"/>
              </a:spcAft>
              <a:buFontTx/>
              <a:buNone/>
              <a:defRPr/>
            </a:pPr>
            <a:r>
              <a:rPr lang="zh-CN" altLang="en-US" sz="3200" b="1" kern="0" dirty="0" smtClean="0">
                <a:solidFill>
                  <a:schemeClr val="bg1"/>
                </a:solidFill>
                <a:latin typeface="黑体" panose="02010609060101010101" pitchFamily="49" charset="-122"/>
                <a:ea typeface="黑体" panose="02010609060101010101" pitchFamily="49" charset="-122"/>
              </a:rPr>
              <a:t>总体说明</a:t>
            </a:r>
            <a:endParaRPr lang="en-US" altLang="zh-CN" sz="3200" b="1" kern="0" dirty="0">
              <a:solidFill>
                <a:schemeClr val="bg1"/>
              </a:solidFill>
              <a:latin typeface="黑体" panose="02010609060101010101" pitchFamily="49" charset="-122"/>
              <a:ea typeface="黑体" panose="02010609060101010101" pitchFamily="49" charset="-122"/>
            </a:endParaRPr>
          </a:p>
        </p:txBody>
      </p:sp>
      <p:sp>
        <p:nvSpPr>
          <p:cNvPr id="40" name="圆角矩形 11"/>
          <p:cNvSpPr/>
          <p:nvPr/>
        </p:nvSpPr>
        <p:spPr>
          <a:xfrm>
            <a:off x="1047689" y="2607087"/>
            <a:ext cx="711200" cy="173038"/>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ysClr val="windowText" lastClr="000000">
                  <a:lumMod val="50000"/>
                  <a:lumOff val="50000"/>
                  <a:shade val="30000"/>
                  <a:satMod val="115000"/>
                </a:sysClr>
              </a:gs>
              <a:gs pos="100000">
                <a:sysClr val="windowText" lastClr="000000">
                  <a:lumMod val="50000"/>
                  <a:lumOff val="50000"/>
                  <a:shade val="67500"/>
                  <a:satMod val="115000"/>
                </a:sysClr>
              </a:gs>
              <a:gs pos="89000">
                <a:srgbClr val="9D9D9D"/>
              </a:gs>
              <a:gs pos="60000">
                <a:sysClr val="window" lastClr="FFFFFF">
                  <a:lumMod val="65000"/>
                </a:sysClr>
              </a:gs>
            </a:gsLst>
            <a:lin ang="0" scaled="1"/>
            <a:tileRect/>
          </a:gradFill>
          <a:ln w="25400" cap="flat" cmpd="sng" algn="ctr">
            <a:noFill/>
            <a:prstDash val="solid"/>
          </a:ln>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1229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7680" t="7205" b="2766"/>
          <a:stretch>
            <a:fillRect/>
          </a:stretch>
        </p:blipFill>
        <p:spPr bwMode="auto">
          <a:xfrm>
            <a:off x="1692275" y="1892300"/>
            <a:ext cx="61913"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圆角矩形 4"/>
          <p:cNvSpPr/>
          <p:nvPr/>
        </p:nvSpPr>
        <p:spPr>
          <a:xfrm>
            <a:off x="1341438" y="2700812"/>
            <a:ext cx="1655762" cy="928213"/>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pattFill prst="trellis">
            <a:fgClr>
              <a:sysClr val="window" lastClr="FFFFFF">
                <a:lumMod val="95000"/>
              </a:sysClr>
            </a:fgClr>
            <a:bgClr>
              <a:srgbClr val="C7C7C7"/>
            </a:bgClr>
          </a:pattFill>
          <a:ln w="25400" cap="flat" cmpd="sng" algn="ctr">
            <a:solidFill>
              <a:sysClr val="window" lastClr="FFFFFF">
                <a:lumMod val="95000"/>
              </a:sysClr>
            </a:solidFill>
            <a:prstDash val="solid"/>
          </a:ln>
          <a:effectLst>
            <a:outerShdw blurRad="127000" dist="38100" dir="5400000" algn="t" rotWithShape="0">
              <a:prstClr val="black">
                <a:alpha val="31000"/>
              </a:prstClr>
            </a:outerShdw>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43" name="图片 42"/>
          <p:cNvPicPr>
            <a:picLocks noChangeAspect="1"/>
          </p:cNvPicPr>
          <p:nvPr/>
        </p:nvPicPr>
        <p:blipFill>
          <a:blip r:embed="rId4" cstate="print">
            <a:extLst/>
          </a:blip>
          <a:stretch>
            <a:fillRect/>
          </a:stretch>
        </p:blipFill>
        <p:spPr>
          <a:xfrm>
            <a:off x="1986737" y="2607810"/>
            <a:ext cx="1118387" cy="1148210"/>
          </a:xfrm>
          <a:prstGeom prst="rect">
            <a:avLst/>
          </a:prstGeom>
          <a:effectLst>
            <a:innerShdw blurRad="114300">
              <a:srgbClr val="004D86"/>
            </a:innerShdw>
          </a:effectLst>
        </p:spPr>
      </p:pic>
      <p:sp>
        <p:nvSpPr>
          <p:cNvPr id="44" name="TextBox 43"/>
          <p:cNvSpPr txBox="1"/>
          <p:nvPr/>
        </p:nvSpPr>
        <p:spPr>
          <a:xfrm>
            <a:off x="1093788" y="2387600"/>
            <a:ext cx="898525" cy="635000"/>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4800" b="1" i="0" u="none" strike="noStrike" kern="0" cap="none" spc="0" normalizeH="0" baseline="0">
                <a:ln>
                  <a:noFill/>
                </a:ln>
                <a:solidFill>
                  <a:schemeClr val="tx1">
                    <a:lumMod val="65000"/>
                    <a:lumOff val="35000"/>
                  </a:schemeClr>
                </a:solidFill>
                <a:effectLst>
                  <a:outerShdw blurRad="228600" dist="50800" dir="5400000" algn="t" rotWithShape="0">
                    <a:schemeClr val="bg1"/>
                  </a:outerShdw>
                </a:effectLst>
                <a:uLnTx/>
                <a:uFillTx/>
                <a:latin typeface="Adidas Unity" pitchFamily="2" charset="0"/>
                <a:ea typeface="Gungsuh" pitchFamily="18" charset="-127"/>
              </a:defRPr>
            </a:lvl1pPr>
          </a:lstStyle>
          <a:p>
            <a:pPr>
              <a:defRPr/>
            </a:pPr>
            <a:endParaRPr lang="zh-CN" altLang="en-US" sz="4400" dirty="0">
              <a:solidFill>
                <a:sysClr val="windowText" lastClr="000000">
                  <a:lumMod val="65000"/>
                  <a:lumOff val="35000"/>
                </a:sysClr>
              </a:solidFill>
              <a:effectLst>
                <a:outerShdw blurRad="228600" dist="50800" dir="5400000" algn="t" rotWithShape="0">
                  <a:sysClr val="window" lastClr="FFFFFF"/>
                </a:outerShdw>
              </a:effectLst>
            </a:endParaRPr>
          </a:p>
        </p:txBody>
      </p:sp>
      <p:sp>
        <p:nvSpPr>
          <p:cNvPr id="45" name="TextBox 44"/>
          <p:cNvSpPr txBox="1"/>
          <p:nvPr/>
        </p:nvSpPr>
        <p:spPr>
          <a:xfrm>
            <a:off x="2102599" y="2944188"/>
            <a:ext cx="930024" cy="535531"/>
          </a:xfrm>
          <a:prstGeom prst="rect">
            <a:avLst/>
          </a:prstGeom>
          <a:noFill/>
        </p:spPr>
        <p:txBody>
          <a:bodyPr>
            <a:spAutoFit/>
          </a:bodyPr>
          <a:lstStyle/>
          <a:p>
            <a:pPr>
              <a:lnSpc>
                <a:spcPct val="80000"/>
              </a:lnSpc>
              <a:defRPr/>
            </a:pPr>
            <a:r>
              <a:rPr lang="zh-CN" altLang="en-US" sz="3600"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 二</a:t>
            </a:r>
          </a:p>
        </p:txBody>
      </p:sp>
      <p:sp>
        <p:nvSpPr>
          <p:cNvPr id="46" name="圆角矩形 11"/>
          <p:cNvSpPr/>
          <p:nvPr/>
        </p:nvSpPr>
        <p:spPr>
          <a:xfrm>
            <a:off x="1052513" y="4425889"/>
            <a:ext cx="711200" cy="173037"/>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ysClr val="windowText" lastClr="000000">
                  <a:lumMod val="50000"/>
                  <a:lumOff val="50000"/>
                  <a:shade val="30000"/>
                  <a:satMod val="115000"/>
                </a:sysClr>
              </a:gs>
              <a:gs pos="100000">
                <a:sysClr val="windowText" lastClr="000000">
                  <a:lumMod val="50000"/>
                  <a:lumOff val="50000"/>
                  <a:shade val="67500"/>
                  <a:satMod val="115000"/>
                </a:sysClr>
              </a:gs>
              <a:gs pos="89000">
                <a:srgbClr val="9D9D9D"/>
              </a:gs>
              <a:gs pos="60000">
                <a:sysClr val="window" lastClr="FFFFFF">
                  <a:lumMod val="65000"/>
                </a:sysClr>
              </a:gs>
            </a:gsLst>
            <a:lin ang="0" scaled="1"/>
            <a:tileRect/>
          </a:gradFill>
          <a:ln w="25400" cap="flat" cmpd="sng" algn="ctr">
            <a:noFill/>
            <a:prstDash val="solid"/>
          </a:ln>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1230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7680" t="7205" b="2766"/>
          <a:stretch>
            <a:fillRect/>
          </a:stretch>
        </p:blipFill>
        <p:spPr bwMode="auto">
          <a:xfrm>
            <a:off x="1692275" y="2938463"/>
            <a:ext cx="61913"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圆角矩形 4"/>
          <p:cNvSpPr/>
          <p:nvPr/>
        </p:nvSpPr>
        <p:spPr>
          <a:xfrm>
            <a:off x="1355664" y="4524314"/>
            <a:ext cx="1655762" cy="922337"/>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a:pattFill prst="trellis">
            <a:fgClr>
              <a:sysClr val="window" lastClr="FFFFFF">
                <a:lumMod val="95000"/>
              </a:sysClr>
            </a:fgClr>
            <a:bgClr>
              <a:srgbClr val="C7C7C7"/>
            </a:bgClr>
          </a:pattFill>
          <a:ln w="25400" cap="flat" cmpd="sng" algn="ctr">
            <a:solidFill>
              <a:sysClr val="window" lastClr="FFFFFF">
                <a:lumMod val="95000"/>
              </a:sysClr>
            </a:solidFill>
            <a:prstDash val="solid"/>
          </a:ln>
          <a:effectLst>
            <a:outerShdw blurRad="127000" dist="38100" dir="5400000" algn="t" rotWithShape="0">
              <a:prstClr val="black">
                <a:alpha val="31000"/>
              </a:prstClr>
            </a:outerShdw>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49" name="图片 48"/>
          <p:cNvPicPr>
            <a:picLocks noChangeAspect="1"/>
          </p:cNvPicPr>
          <p:nvPr/>
        </p:nvPicPr>
        <p:blipFill>
          <a:blip r:embed="rId4" cstate="print">
            <a:extLst/>
          </a:blip>
          <a:stretch>
            <a:fillRect/>
          </a:stretch>
        </p:blipFill>
        <p:spPr>
          <a:xfrm>
            <a:off x="2005295" y="4426618"/>
            <a:ext cx="1118387" cy="1148210"/>
          </a:xfrm>
          <a:prstGeom prst="rect">
            <a:avLst/>
          </a:prstGeom>
          <a:effectLst>
            <a:innerShdw blurRad="114300">
              <a:srgbClr val="004D86"/>
            </a:innerShdw>
          </a:effectLst>
        </p:spPr>
      </p:pic>
      <p:sp>
        <p:nvSpPr>
          <p:cNvPr id="50" name="TextBox 49"/>
          <p:cNvSpPr txBox="1"/>
          <p:nvPr/>
        </p:nvSpPr>
        <p:spPr>
          <a:xfrm>
            <a:off x="1093788" y="3767138"/>
            <a:ext cx="898525" cy="635000"/>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4800" b="1" i="0" u="none" strike="noStrike" kern="0" cap="none" spc="0" normalizeH="0" baseline="0">
                <a:ln>
                  <a:noFill/>
                </a:ln>
                <a:solidFill>
                  <a:schemeClr val="tx1">
                    <a:lumMod val="65000"/>
                    <a:lumOff val="35000"/>
                  </a:schemeClr>
                </a:solidFill>
                <a:effectLst>
                  <a:outerShdw blurRad="228600" dist="50800" dir="5400000" algn="t" rotWithShape="0">
                    <a:schemeClr val="bg1"/>
                  </a:outerShdw>
                </a:effectLst>
                <a:uLnTx/>
                <a:uFillTx/>
                <a:latin typeface="Adidas Unity" pitchFamily="2" charset="0"/>
                <a:ea typeface="Gungsuh" pitchFamily="18" charset="-127"/>
              </a:defRPr>
            </a:lvl1pPr>
          </a:lstStyle>
          <a:p>
            <a:pPr>
              <a:defRPr/>
            </a:pPr>
            <a:endParaRPr lang="zh-CN" altLang="en-US" sz="4400" dirty="0">
              <a:solidFill>
                <a:sysClr val="windowText" lastClr="000000">
                  <a:lumMod val="65000"/>
                  <a:lumOff val="35000"/>
                </a:sysClr>
              </a:solidFill>
              <a:effectLst>
                <a:outerShdw blurRad="228600" dist="50800" dir="5400000" algn="t" rotWithShape="0">
                  <a:sysClr val="window" lastClr="FFFFFF"/>
                </a:outerShdw>
              </a:effectLst>
            </a:endParaRPr>
          </a:p>
        </p:txBody>
      </p:sp>
      <p:sp>
        <p:nvSpPr>
          <p:cNvPr id="51" name="TextBox 50"/>
          <p:cNvSpPr txBox="1"/>
          <p:nvPr/>
        </p:nvSpPr>
        <p:spPr>
          <a:xfrm>
            <a:off x="2230629" y="4743136"/>
            <a:ext cx="930024" cy="535531"/>
          </a:xfrm>
          <a:prstGeom prst="rect">
            <a:avLst/>
          </a:prstGeom>
          <a:noFill/>
        </p:spPr>
        <p:txBody>
          <a:bodyPr>
            <a:spAutoFit/>
          </a:bodyPr>
          <a:lstStyle/>
          <a:p>
            <a:pPr>
              <a:lnSpc>
                <a:spcPct val="80000"/>
              </a:lnSpc>
              <a:defRPr/>
            </a:pPr>
            <a:r>
              <a:rPr lang="zh-CN" altLang="en-US" sz="3600" kern="0" dirty="0">
                <a:ln w="18415" cmpd="sng">
                  <a:solidFill>
                    <a:srgbClr val="FFFFFF"/>
                  </a:solidFill>
                  <a:prstDash val="solid"/>
                </a:ln>
                <a:solidFill>
                  <a:srgbClr val="FFFFFF"/>
                </a:solidFill>
                <a:effectLst>
                  <a:outerShdw blurRad="38100" dist="38100" dir="2700000" algn="tl">
                    <a:srgbClr val="000000">
                      <a:alpha val="43137"/>
                    </a:srgbClr>
                  </a:outerShdw>
                </a:effectLst>
                <a:latin typeface="Agency FB" pitchFamily="34" charset="0"/>
                <a:ea typeface="微软雅黑" pitchFamily="34" charset="-122"/>
              </a:rPr>
              <a:t>三</a:t>
            </a:r>
          </a:p>
        </p:txBody>
      </p:sp>
      <p:sp>
        <p:nvSpPr>
          <p:cNvPr id="52" name="圆角矩形 13"/>
          <p:cNvSpPr/>
          <p:nvPr/>
        </p:nvSpPr>
        <p:spPr>
          <a:xfrm>
            <a:off x="7667625" y="813047"/>
            <a:ext cx="1476375" cy="5089525"/>
          </a:xfrm>
          <a:custGeom>
            <a:avLst/>
            <a:gdLst/>
            <a:ahLst/>
            <a:cxnLst/>
            <a:rect l="l" t="t" r="r" b="b"/>
            <a:pathLst>
              <a:path w="1475656" h="4177670">
                <a:moveTo>
                  <a:pt x="371648" y="0"/>
                </a:moveTo>
                <a:lnTo>
                  <a:pt x="1475656" y="0"/>
                </a:lnTo>
                <a:lnTo>
                  <a:pt x="1475656" y="4177670"/>
                </a:lnTo>
                <a:lnTo>
                  <a:pt x="371648" y="4177670"/>
                </a:lnTo>
                <a:cubicBezTo>
                  <a:pt x="166392" y="4177670"/>
                  <a:pt x="0" y="4011278"/>
                  <a:pt x="0" y="3806022"/>
                </a:cubicBezTo>
                <a:lnTo>
                  <a:pt x="0" y="371648"/>
                </a:lnTo>
                <a:cubicBezTo>
                  <a:pt x="0" y="166392"/>
                  <a:pt x="166392" y="0"/>
                  <a:pt x="371648" y="0"/>
                </a:cubicBezTo>
                <a:close/>
              </a:path>
            </a:pathLst>
          </a:custGeom>
          <a:pattFill prst="trellis">
            <a:fgClr>
              <a:sysClr val="window" lastClr="FFFFFF">
                <a:lumMod val="95000"/>
              </a:sysClr>
            </a:fgClr>
            <a:bgClr>
              <a:srgbClr val="C7C7C7"/>
            </a:bgClr>
          </a:pattFill>
          <a:ln w="25400" cap="flat" cmpd="sng" algn="ctr">
            <a:solidFill>
              <a:sysClr val="window" lastClr="FFFFFF">
                <a:lumMod val="95000"/>
              </a:sysClr>
            </a:solidFill>
            <a:prstDash val="solid"/>
          </a:ln>
          <a:effectLst>
            <a:outerShdw blurRad="127000" dist="38100" dir="5400000" algn="t" rotWithShape="0">
              <a:prstClr val="black">
                <a:alpha val="31000"/>
              </a:prstClr>
            </a:outerShdw>
          </a:effectLst>
        </p:spPr>
        <p:txBody>
          <a:bodyPr anchor="ctr"/>
          <a:lstStyle/>
          <a:p>
            <a:pPr algn="ctr" fontAlgn="auto">
              <a:spcBef>
                <a:spcPts val="0"/>
              </a:spcBef>
              <a:spcAft>
                <a:spcPts val="0"/>
              </a:spcAft>
              <a:buFontTx/>
              <a:buNone/>
              <a:defRPr/>
            </a:pPr>
            <a:endParaRPr lang="en-US" sz="1800" kern="0">
              <a:solidFill>
                <a:sysClr val="window" lastClr="FFFFFF"/>
              </a:solidFill>
              <a:latin typeface="Calibri"/>
              <a:ea typeface="+mn-ea"/>
            </a:endParaRPr>
          </a:p>
        </p:txBody>
      </p:sp>
      <p:pic>
        <p:nvPicPr>
          <p:cNvPr id="1230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7680" t="7205" b="2766"/>
          <a:stretch>
            <a:fillRect/>
          </a:stretch>
        </p:blipFill>
        <p:spPr bwMode="auto">
          <a:xfrm>
            <a:off x="7812088" y="1196975"/>
            <a:ext cx="127000" cy="469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TextBox 53"/>
          <p:cNvSpPr txBox="1"/>
          <p:nvPr/>
        </p:nvSpPr>
        <p:spPr>
          <a:xfrm>
            <a:off x="8036004" y="1628775"/>
            <a:ext cx="1107996" cy="3921125"/>
          </a:xfrm>
          <a:prstGeom prst="rect">
            <a:avLst/>
          </a:prstGeom>
          <a:noFill/>
        </p:spPr>
        <p:txBody>
          <a:bodyPr vert="eaVert">
            <a:spAutoFit/>
          </a:bodyPr>
          <a:lstStyle/>
          <a:p>
            <a:pPr fontAlgn="auto">
              <a:spcBef>
                <a:spcPts val="0"/>
              </a:spcBef>
              <a:spcAft>
                <a:spcPts val="0"/>
              </a:spcAft>
              <a:buFontTx/>
              <a:buNone/>
              <a:defRPr/>
            </a:pPr>
            <a:r>
              <a:rPr lang="zh-CN" altLang="en-US" sz="6000" b="1" kern="0" dirty="0">
                <a:solidFill>
                  <a:srgbClr val="0033CC"/>
                </a:solidFill>
                <a:effectLst>
                  <a:outerShdw blurRad="50800" dist="38100" dir="5400000" algn="t" rotWithShape="0">
                    <a:sysClr val="window" lastClr="FFFFFF"/>
                  </a:outerShdw>
                </a:effectLst>
                <a:latin typeface="Agency FB" pitchFamily="34" charset="0"/>
              </a:rPr>
              <a:t>主要内容</a:t>
            </a:r>
          </a:p>
        </p:txBody>
      </p:sp>
      <p:sp>
        <p:nvSpPr>
          <p:cNvPr id="55" name="TextBox 54"/>
          <p:cNvSpPr txBox="1"/>
          <p:nvPr/>
        </p:nvSpPr>
        <p:spPr>
          <a:xfrm>
            <a:off x="3141663" y="2593975"/>
            <a:ext cx="4103687" cy="1077218"/>
          </a:xfrm>
          <a:prstGeom prst="rect">
            <a:avLst/>
          </a:prstGeom>
          <a:noFill/>
        </p:spPr>
        <p:txBody>
          <a:bodyPr>
            <a:spAutoFit/>
          </a:bodyPr>
          <a:lstStyle/>
          <a:p>
            <a:pPr algn="just" fontAlgn="auto">
              <a:spcBef>
                <a:spcPts val="0"/>
              </a:spcBef>
              <a:spcAft>
                <a:spcPts val="0"/>
              </a:spcAft>
              <a:defRPr/>
            </a:pPr>
            <a:r>
              <a:rPr lang="zh-CN" altLang="en-US" sz="3200" b="1" kern="0" dirty="0" smtClean="0">
                <a:solidFill>
                  <a:schemeClr val="bg1">
                    <a:lumMod val="95000"/>
                  </a:schemeClr>
                </a:solidFill>
                <a:latin typeface="黑体" panose="02010609060101010101" pitchFamily="49" charset="-122"/>
                <a:ea typeface="黑体" panose="02010609060101010101" pitchFamily="49" charset="-122"/>
                <a:sym typeface="Arial" pitchFamily="34" charset="0"/>
              </a:rPr>
              <a:t>调查表式</a:t>
            </a:r>
            <a:endParaRPr lang="en-US" altLang="zh-CN" sz="3200" b="1" kern="0" dirty="0" smtClean="0">
              <a:solidFill>
                <a:schemeClr val="bg1">
                  <a:lumMod val="95000"/>
                </a:schemeClr>
              </a:solidFill>
              <a:latin typeface="黑体" panose="02010609060101010101" pitchFamily="49" charset="-122"/>
              <a:ea typeface="黑体" panose="02010609060101010101" pitchFamily="49" charset="-122"/>
              <a:sym typeface="Arial" pitchFamily="34" charset="0"/>
            </a:endParaRPr>
          </a:p>
          <a:p>
            <a:pPr algn="just" fontAlgn="auto">
              <a:spcBef>
                <a:spcPts val="0"/>
              </a:spcBef>
              <a:spcAft>
                <a:spcPts val="0"/>
              </a:spcAft>
              <a:defRPr/>
            </a:pPr>
            <a:r>
              <a:rPr lang="zh-CN" altLang="en-US" sz="3200" b="1" kern="0" dirty="0" smtClean="0">
                <a:solidFill>
                  <a:schemeClr val="bg1">
                    <a:lumMod val="95000"/>
                  </a:schemeClr>
                </a:solidFill>
                <a:latin typeface="黑体" panose="02010609060101010101" pitchFamily="49" charset="-122"/>
                <a:ea typeface="黑体" panose="02010609060101010101" pitchFamily="49" charset="-122"/>
                <a:sym typeface="Arial" pitchFamily="34" charset="0"/>
              </a:rPr>
              <a:t>及填报说明</a:t>
            </a:r>
            <a:endParaRPr lang="en-US" altLang="zh-CN" sz="3200" b="1" kern="0" dirty="0">
              <a:solidFill>
                <a:schemeClr val="bg1">
                  <a:lumMod val="95000"/>
                </a:schemeClr>
              </a:solidFill>
              <a:latin typeface="黑体" panose="02010609060101010101" pitchFamily="49" charset="-122"/>
              <a:ea typeface="黑体" panose="02010609060101010101" pitchFamily="49" charset="-122"/>
              <a:sym typeface="Arial" pitchFamily="34" charset="0"/>
            </a:endParaRPr>
          </a:p>
        </p:txBody>
      </p:sp>
      <p:sp>
        <p:nvSpPr>
          <p:cNvPr id="56" name="TextBox 55"/>
          <p:cNvSpPr txBox="1"/>
          <p:nvPr/>
        </p:nvSpPr>
        <p:spPr>
          <a:xfrm>
            <a:off x="3165475" y="4639003"/>
            <a:ext cx="4103687" cy="584775"/>
          </a:xfrm>
          <a:prstGeom prst="rect">
            <a:avLst/>
          </a:prstGeom>
          <a:noFill/>
        </p:spPr>
        <p:txBody>
          <a:bodyPr>
            <a:spAutoFit/>
          </a:bodyPr>
          <a:lstStyle/>
          <a:p>
            <a:pPr algn="just" fontAlgn="auto">
              <a:spcBef>
                <a:spcPts val="0"/>
              </a:spcBef>
              <a:spcAft>
                <a:spcPts val="0"/>
              </a:spcAft>
              <a:defRPr/>
            </a:pPr>
            <a:r>
              <a:rPr lang="zh-CN" altLang="en-US" sz="3200" b="1" kern="0" dirty="0" smtClean="0">
                <a:solidFill>
                  <a:schemeClr val="bg1"/>
                </a:solidFill>
                <a:latin typeface="黑体" panose="02010609060101010101" pitchFamily="49" charset="-122"/>
                <a:ea typeface="黑体" panose="02010609060101010101" pitchFamily="49" charset="-122"/>
                <a:sym typeface="Arial" pitchFamily="34" charset="0"/>
              </a:rPr>
              <a:t>注意事项</a:t>
            </a:r>
            <a:endParaRPr lang="en-US" altLang="zh-CN" sz="3200" b="1" kern="0" dirty="0">
              <a:solidFill>
                <a:schemeClr val="bg1"/>
              </a:solidFill>
              <a:latin typeface="黑体" panose="02010609060101010101" pitchFamily="49" charset="-122"/>
              <a:ea typeface="黑体" panose="02010609060101010101" pitchFamily="49" charset="-122"/>
              <a:sym typeface="Arial" pitchFamily="34" charset="0"/>
            </a:endParaRPr>
          </a:p>
        </p:txBody>
      </p:sp>
      <p:sp>
        <p:nvSpPr>
          <p:cNvPr id="61" name="TextBox 60"/>
          <p:cNvSpPr txBox="1"/>
          <p:nvPr/>
        </p:nvSpPr>
        <p:spPr>
          <a:xfrm>
            <a:off x="1093788" y="5180013"/>
            <a:ext cx="898525" cy="635000"/>
          </a:xfrm>
          <a:prstGeom prst="rect">
            <a:avLst/>
          </a:prstGeom>
          <a:noFill/>
        </p:spPr>
        <p:txBody>
          <a:bodyPr>
            <a:spAutoFit/>
          </a:bodyPr>
          <a:lstStyle>
            <a:defPPr>
              <a:defRPr lang="en-US"/>
            </a:defPPr>
            <a:lvl1pPr marR="0" lvl="0" indent="0" fontAlgn="auto">
              <a:lnSpc>
                <a:spcPct val="80000"/>
              </a:lnSpc>
              <a:spcBef>
                <a:spcPts val="0"/>
              </a:spcBef>
              <a:spcAft>
                <a:spcPts val="0"/>
              </a:spcAft>
              <a:buClrTx/>
              <a:buSzTx/>
              <a:buFontTx/>
              <a:buNone/>
              <a:tabLst/>
              <a:defRPr kumimoji="0" sz="4800" b="1" i="0" u="none" strike="noStrike" kern="0" cap="none" spc="0" normalizeH="0" baseline="0">
                <a:ln>
                  <a:noFill/>
                </a:ln>
                <a:solidFill>
                  <a:schemeClr val="tx1">
                    <a:lumMod val="65000"/>
                    <a:lumOff val="35000"/>
                  </a:schemeClr>
                </a:solidFill>
                <a:effectLst>
                  <a:outerShdw blurRad="228600" dist="50800" dir="5400000" algn="t" rotWithShape="0">
                    <a:schemeClr val="bg1"/>
                  </a:outerShdw>
                </a:effectLst>
                <a:uLnTx/>
                <a:uFillTx/>
                <a:latin typeface="Adidas Unity" pitchFamily="2" charset="0"/>
                <a:ea typeface="Gungsuh" pitchFamily="18" charset="-127"/>
              </a:defRPr>
            </a:lvl1pPr>
          </a:lstStyle>
          <a:p>
            <a:pPr>
              <a:defRPr/>
            </a:pPr>
            <a:endParaRPr lang="zh-CN" altLang="en-US" sz="4400" dirty="0">
              <a:solidFill>
                <a:sysClr val="windowText" lastClr="000000">
                  <a:lumMod val="65000"/>
                  <a:lumOff val="35000"/>
                </a:sysClr>
              </a:solidFill>
              <a:effectLst>
                <a:outerShdw blurRad="228600" dist="50800" dir="5400000" algn="t" rotWithShape="0">
                  <a:sysClr val="window" lastClr="FFFFFF"/>
                </a:outerShdw>
              </a:effectLst>
            </a:endParaRPr>
          </a:p>
        </p:txBody>
      </p:sp>
    </p:spTree>
    <p:extLst>
      <p:ext uri="{BB962C8B-B14F-4D97-AF65-F5344CB8AC3E}">
        <p14:creationId xmlns:p14="http://schemas.microsoft.com/office/powerpoint/2010/main" xmlns="" val="1545407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0" y="1436915"/>
            <a:ext cx="9144000" cy="5130140"/>
          </a:xfrm>
          <a:prstGeom prst="rect">
            <a:avLst/>
          </a:prstGeom>
          <a:solidFill>
            <a:srgbClr val="C0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endParaRPr lang="zh-CN" altLang="en-US" sz="1800">
              <a:solidFill>
                <a:srgbClr val="FFFFFF"/>
              </a:solidFill>
              <a:latin typeface="微软雅黑"/>
              <a:ea typeface="微软雅黑"/>
              <a:sym typeface="宋体" pitchFamily="2" charset="-122"/>
            </a:endParaRPr>
          </a:p>
        </p:txBody>
      </p:sp>
      <p:sp>
        <p:nvSpPr>
          <p:cNvPr id="6" name="TextBox 7"/>
          <p:cNvSpPr>
            <a:spLocks noChangeArrowheads="1"/>
          </p:cNvSpPr>
          <p:nvPr/>
        </p:nvSpPr>
        <p:spPr bwMode="auto">
          <a:xfrm>
            <a:off x="380807" y="1207874"/>
            <a:ext cx="5723109"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a:t>
            </a:r>
            <a:r>
              <a:rPr lang="en-US" altLang="zh-CN" sz="2800" b="1" kern="0" smtClean="0">
                <a:solidFill>
                  <a:srgbClr val="FFFFFF"/>
                </a:solidFill>
                <a:ea typeface="微软雅黑"/>
                <a:sym typeface="宋体" pitchFamily="2" charset="-122"/>
              </a:rPr>
              <a:t>. 《</a:t>
            </a:r>
            <a:r>
              <a:rPr lang="zh-CN" altLang="en-US" sz="2800" b="1" kern="0" smtClean="0">
                <a:solidFill>
                  <a:srgbClr val="FFFFFF"/>
                </a:solidFill>
                <a:ea typeface="微软雅黑"/>
                <a:sym typeface="宋体" pitchFamily="2" charset="-122"/>
              </a:rPr>
              <a:t>批发和零售业毛利额</a:t>
            </a:r>
            <a:r>
              <a:rPr lang="en-US" altLang="zh-CN" sz="2800" b="1" kern="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P20</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sp>
        <p:nvSpPr>
          <p:cNvPr id="9" name="TextBox 7"/>
          <p:cNvSpPr>
            <a:spLocks noChangeArrowheads="1"/>
          </p:cNvSpPr>
          <p:nvPr/>
        </p:nvSpPr>
        <p:spPr bwMode="auto">
          <a:xfrm>
            <a:off x="380807" y="1207874"/>
            <a:ext cx="7112523" cy="523208"/>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None/>
              <a:defRPr/>
            </a:pPr>
            <a:r>
              <a:rPr lang="en-US" altLang="zh-CN" sz="2800" b="1" kern="0" dirty="0" smtClean="0">
                <a:solidFill>
                  <a:srgbClr val="FFFFFF"/>
                </a:solidFill>
                <a:ea typeface="微软雅黑"/>
                <a:sym typeface="宋体" pitchFamily="2" charset="-122"/>
              </a:rPr>
              <a:t>1. 《</a:t>
            </a:r>
            <a:r>
              <a:rPr lang="zh-CN" altLang="en-US" sz="2800" b="1" kern="0" dirty="0" smtClean="0">
                <a:solidFill>
                  <a:srgbClr val="FFFFFF"/>
                </a:solidFill>
                <a:ea typeface="微软雅黑"/>
                <a:sym typeface="宋体" pitchFamily="2" charset="-122"/>
              </a:rPr>
              <a:t>建筑业企业主营业务成本构成</a:t>
            </a:r>
            <a:r>
              <a:rPr lang="en-US" altLang="zh-CN" sz="2800" b="1" kern="0" dirty="0" smtClean="0">
                <a:solidFill>
                  <a:srgbClr val="FFFFFF"/>
                </a:solidFill>
                <a:ea typeface="微软雅黑"/>
                <a:sym typeface="宋体" pitchFamily="2" charset="-122"/>
              </a:rPr>
              <a:t>》</a:t>
            </a:r>
            <a:r>
              <a:rPr lang="zh-CN" altLang="en-US" sz="2800" b="1" kern="0" dirty="0" smtClean="0">
                <a:solidFill>
                  <a:srgbClr val="FFFFFF"/>
                </a:solidFill>
                <a:ea typeface="微软雅黑"/>
                <a:sym typeface="宋体" pitchFamily="2" charset="-122"/>
              </a:rPr>
              <a:t>（</a:t>
            </a:r>
            <a:r>
              <a:rPr lang="en-US" altLang="zh-CN" sz="2800" b="1" kern="0" dirty="0" smtClean="0">
                <a:solidFill>
                  <a:srgbClr val="FFFFFF"/>
                </a:solidFill>
                <a:ea typeface="微软雅黑"/>
                <a:sym typeface="宋体" pitchFamily="2" charset="-122"/>
              </a:rPr>
              <a:t>P6</a:t>
            </a:r>
            <a:r>
              <a:rPr lang="zh-CN" altLang="en-US" sz="2800" b="1" kern="0" dirty="0" smtClean="0">
                <a:solidFill>
                  <a:srgbClr val="FFFFFF"/>
                </a:solidFill>
                <a:ea typeface="微软雅黑"/>
                <a:sym typeface="宋体" pitchFamily="2" charset="-122"/>
              </a:rPr>
              <a:t>）</a:t>
            </a:r>
            <a:endParaRPr lang="zh-CN" altLang="en-US" sz="2800" b="1" kern="0" dirty="0">
              <a:solidFill>
                <a:srgbClr val="FFFFFF"/>
              </a:solidFill>
              <a:ea typeface="微软雅黑"/>
              <a:sym typeface="宋体" pitchFamily="2" charset="-122"/>
            </a:endParaRPr>
          </a:p>
        </p:txBody>
      </p:sp>
      <p:pic>
        <p:nvPicPr>
          <p:cNvPr id="14" name="图片 13" descr="QQ图片20180510173642.png"/>
          <p:cNvPicPr>
            <a:picLocks noChangeAspect="1"/>
          </p:cNvPicPr>
          <p:nvPr/>
        </p:nvPicPr>
        <p:blipFill>
          <a:blip r:embed="rId2" cstate="print"/>
          <a:stretch>
            <a:fillRect/>
          </a:stretch>
        </p:blipFill>
        <p:spPr>
          <a:xfrm>
            <a:off x="807273" y="1864426"/>
            <a:ext cx="7505700" cy="4719637"/>
          </a:xfrm>
          <a:prstGeom prst="rect">
            <a:avLst/>
          </a:prstGeom>
        </p:spPr>
      </p:pic>
      <p:sp>
        <p:nvSpPr>
          <p:cNvPr id="22" name="圆角矩形标注 21"/>
          <p:cNvSpPr/>
          <p:nvPr/>
        </p:nvSpPr>
        <p:spPr>
          <a:xfrm>
            <a:off x="0" y="3336965"/>
            <a:ext cx="2436419" cy="1163783"/>
          </a:xfrm>
          <a:prstGeom prst="wedgeRoundRectCallout">
            <a:avLst>
              <a:gd name="adj1" fmla="val 66678"/>
              <a:gd name="adj2" fmla="val 8064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zh-CN" altLang="en-US" b="1" dirty="0" smtClean="0">
                <a:solidFill>
                  <a:srgbClr val="C00000"/>
                </a:solidFill>
                <a:latin typeface="微软雅黑" pitchFamily="34" charset="-122"/>
                <a:ea typeface="微软雅黑" pitchFamily="34" charset="-122"/>
              </a:rPr>
              <a:t>主栏指标：</a:t>
            </a:r>
            <a:r>
              <a:rPr lang="zh-CN" altLang="en-US" b="1" dirty="0" smtClean="0">
                <a:solidFill>
                  <a:schemeClr val="bg1"/>
                </a:solidFill>
                <a:latin typeface="微软雅黑" pitchFamily="34" charset="-122"/>
                <a:ea typeface="微软雅黑" pitchFamily="34" charset="-122"/>
              </a:rPr>
              <a:t>包括建筑业总产值、主营业务成本（直接成本和间接成本）等</a:t>
            </a:r>
            <a:r>
              <a:rPr lang="zh-CN" altLang="en-US" b="1" dirty="0" smtClean="0">
                <a:solidFill>
                  <a:schemeClr val="bg1"/>
                </a:solidFill>
                <a:latin typeface="Times New Roman" pitchFamily="18" charset="0"/>
              </a:rPr>
              <a:t>。</a:t>
            </a:r>
            <a:endParaRPr lang="zh-CN" altLang="en-US" dirty="0"/>
          </a:p>
        </p:txBody>
      </p:sp>
      <p:sp>
        <p:nvSpPr>
          <p:cNvPr id="23" name="圆角矩形标注 22"/>
          <p:cNvSpPr/>
          <p:nvPr/>
        </p:nvSpPr>
        <p:spPr>
          <a:xfrm>
            <a:off x="6600703" y="4676902"/>
            <a:ext cx="2543297" cy="1035129"/>
          </a:xfrm>
          <a:prstGeom prst="wedgeRoundRectCallout">
            <a:avLst>
              <a:gd name="adj1" fmla="val -56286"/>
              <a:gd name="adj2" fmla="val -8477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lgn="just"/>
            <a:r>
              <a:rPr lang="zh-CN" altLang="en-US" b="1" dirty="0" smtClean="0">
                <a:solidFill>
                  <a:srgbClr val="C00000"/>
                </a:solidFill>
                <a:latin typeface="微软雅黑" pitchFamily="34" charset="-122"/>
                <a:ea typeface="微软雅黑" pitchFamily="34" charset="-122"/>
              </a:rPr>
              <a:t>宾栏指标：</a:t>
            </a:r>
            <a:r>
              <a:rPr lang="zh-CN" altLang="en-US" b="1" dirty="0" smtClean="0">
                <a:solidFill>
                  <a:schemeClr val="bg1"/>
                </a:solidFill>
                <a:latin typeface="微软雅黑" pitchFamily="34" charset="-122"/>
                <a:ea typeface="微软雅黑" pitchFamily="34" charset="-122"/>
              </a:rPr>
              <a:t>包括企业金额、企业所属行业大类的项目金额</a:t>
            </a:r>
            <a:r>
              <a:rPr lang="zh-CN" altLang="en-US" b="1" dirty="0" smtClean="0">
                <a:solidFill>
                  <a:schemeClr val="bg1"/>
                </a:solidFill>
                <a:latin typeface="Times New Roman" pitchFamily="18" charset="0"/>
              </a:rPr>
              <a:t>。</a:t>
            </a:r>
            <a:endParaRPr lang="zh-CN" altLang="en-US" dirty="0"/>
          </a:p>
        </p:txBody>
      </p:sp>
      <p:sp>
        <p:nvSpPr>
          <p:cNvPr id="21" name="圆角矩形标注 20"/>
          <p:cNvSpPr/>
          <p:nvPr/>
        </p:nvSpPr>
        <p:spPr>
          <a:xfrm>
            <a:off x="3360718" y="2173188"/>
            <a:ext cx="3443846" cy="1223157"/>
          </a:xfrm>
          <a:prstGeom prst="wedgeRoundRectCallout">
            <a:avLst>
              <a:gd name="adj1" fmla="val -81616"/>
              <a:gd name="adj2" fmla="val -215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zh-CN" altLang="en-US" b="1" dirty="0" smtClean="0">
                <a:solidFill>
                  <a:srgbClr val="C00000"/>
                </a:solidFill>
                <a:latin typeface="微软雅黑" pitchFamily="34" charset="-122"/>
                <a:ea typeface="微软雅黑" pitchFamily="34" charset="-122"/>
              </a:rPr>
              <a:t>表头指标：</a:t>
            </a:r>
            <a:r>
              <a:rPr lang="zh-CN" altLang="en-US" b="1" dirty="0" smtClean="0">
                <a:solidFill>
                  <a:schemeClr val="bg1"/>
                </a:solidFill>
                <a:latin typeface="微软雅黑" pitchFamily="34" charset="-122"/>
                <a:ea typeface="微软雅黑" pitchFamily="34" charset="-122"/>
              </a:rPr>
              <a:t>包括组织机构代码、统一社会信用代码、单位详细名称、登记注册类型、行业代码、是否有新经济活动</a:t>
            </a:r>
            <a:r>
              <a:rPr lang="zh-CN" altLang="en-US" b="1" dirty="0" smtClean="0">
                <a:solidFill>
                  <a:schemeClr val="bg1"/>
                </a:solidFill>
                <a:latin typeface="Times New Roman" pitchFamily="18" charset="0"/>
              </a:rPr>
              <a:t>。 </a:t>
            </a:r>
            <a:endParaRPr lang="zh-CN" altLang="en-US" sz="2000" b="1" dirty="0">
              <a:solidFill>
                <a:schemeClr val="bg1"/>
              </a:solidFill>
            </a:endParaRPr>
          </a:p>
        </p:txBody>
      </p:sp>
      <p:sp>
        <p:nvSpPr>
          <p:cNvPr id="10" name="TextBox 9"/>
          <p:cNvSpPr txBox="1"/>
          <p:nvPr/>
        </p:nvSpPr>
        <p:spPr>
          <a:xfrm>
            <a:off x="463138" y="249381"/>
            <a:ext cx="2683822" cy="769441"/>
          </a:xfrm>
          <a:prstGeom prst="rect">
            <a:avLst/>
          </a:prstGeom>
          <a:noFill/>
        </p:spPr>
        <p:txBody>
          <a:bodyPr wrap="square" rtlCol="0">
            <a:spAutoFit/>
          </a:bodyPr>
          <a:lstStyle/>
          <a:p>
            <a:pPr algn="just">
              <a:buClr>
                <a:srgbClr val="FF6600"/>
              </a:buClr>
              <a:buFont typeface="Wingdings" pitchFamily="2" charset="2"/>
              <a:buChar char="Ø"/>
            </a:pPr>
            <a:r>
              <a:rPr lang="zh-CN" altLang="en-US" sz="4400" b="1" dirty="0" smtClean="0">
                <a:solidFill>
                  <a:srgbClr val="FFFF00"/>
                </a:solidFill>
                <a:latin typeface="华文新魏" pitchFamily="2" charset="-122"/>
                <a:ea typeface="华文新魏" pitchFamily="2" charset="-122"/>
              </a:rPr>
              <a:t>建筑业</a:t>
            </a:r>
            <a:endParaRPr lang="en-US" altLang="zh-CN" sz="4400" b="1" dirty="0" smtClean="0">
              <a:solidFill>
                <a:srgbClr val="FFFF00"/>
              </a:solidFill>
              <a:latin typeface="华文新魏" pitchFamily="2" charset="-122"/>
              <a:ea typeface="华文新魏" pitchFamily="2" charset="-122"/>
            </a:endParaRPr>
          </a:p>
        </p:txBody>
      </p:sp>
      <p:sp>
        <p:nvSpPr>
          <p:cNvPr id="12" name="椭圆 11"/>
          <p:cNvSpPr/>
          <p:nvPr/>
        </p:nvSpPr>
        <p:spPr>
          <a:xfrm>
            <a:off x="4940135" y="5890162"/>
            <a:ext cx="1816925" cy="4374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6367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nvPr>
        </p:nvSpPr>
        <p:spPr>
          <a:xfrm>
            <a:off x="514320" y="2738062"/>
            <a:ext cx="4117057" cy="682031"/>
          </a:xfrm>
        </p:spPr>
        <p:txBody>
          <a:bodyPr>
            <a:noAutofit/>
          </a:bodyPr>
          <a:lstStyle/>
          <a:p>
            <a:r>
              <a:rPr lang="zh-CN" altLang="en-US" sz="5400" b="0" dirty="0" smtClean="0">
                <a:solidFill>
                  <a:srgbClr val="FF6600"/>
                </a:solidFill>
                <a:latin typeface="华文新魏" pitchFamily="2" charset="-122"/>
                <a:ea typeface="华文新魏" pitchFamily="2" charset="-122"/>
              </a:rPr>
              <a:t>注意事项</a:t>
            </a:r>
            <a:endParaRPr lang="zh-CN" altLang="en-US" sz="5400" b="0" dirty="0">
              <a:solidFill>
                <a:srgbClr val="FF6600"/>
              </a:solidFill>
              <a:latin typeface="华文新魏" pitchFamily="2" charset="-122"/>
              <a:ea typeface="华文新魏" pitchFamily="2" charset="-122"/>
            </a:endParaRPr>
          </a:p>
        </p:txBody>
      </p:sp>
      <p:sp>
        <p:nvSpPr>
          <p:cNvPr id="8" name="文本框 7">
            <a:extLst>
              <a:ext uri="{FF2B5EF4-FFF2-40B4-BE49-F238E27FC236}">
                <a16:creationId xmlns:a16="http://schemas.microsoft.com/office/drawing/2014/main" xmlns="" id="{22EF1B0E-0F23-4A40-96C5-FECBF81F5141}"/>
              </a:ext>
            </a:extLst>
          </p:cNvPr>
          <p:cNvSpPr txBox="1"/>
          <p:nvPr/>
        </p:nvSpPr>
        <p:spPr>
          <a:xfrm>
            <a:off x="6055660" y="2426028"/>
            <a:ext cx="1459092" cy="1359932"/>
          </a:xfrm>
          <a:prstGeom prst="rect">
            <a:avLst/>
          </a:prstGeom>
          <a:noFill/>
        </p:spPr>
        <p:txBody>
          <a:bodyPr wrap="none" rtlCol="0">
            <a:prstTxWarp prst="textPlain">
              <a:avLst/>
            </a:prstTxWarp>
            <a:spAutoFit/>
          </a:bodyPr>
          <a:lstStyle/>
          <a:p>
            <a:r>
              <a:rPr lang="en-US" altLang="zh-CN" dirty="0" smtClean="0">
                <a:solidFill>
                  <a:srgbClr val="FFC000"/>
                </a:solidFill>
                <a:latin typeface="Impact" panose="020B0806030902050204" pitchFamily="34" charset="0"/>
              </a:rPr>
              <a:t>03</a:t>
            </a:r>
            <a:endParaRPr lang="zh-CN" altLang="en-US" dirty="0">
              <a:solidFill>
                <a:srgbClr val="FFC000"/>
              </a:solidFill>
              <a:latin typeface="Impact" panose="020B0806030902050204" pitchFamily="34" charset="0"/>
            </a:endParaRPr>
          </a:p>
        </p:txBody>
      </p:sp>
    </p:spTree>
    <p:extLst>
      <p:ext uri="{BB962C8B-B14F-4D97-AF65-F5344CB8AC3E}">
        <p14:creationId xmlns:p14="http://schemas.microsoft.com/office/powerpoint/2010/main" xmlns="" val="3909985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29">
            <a:extLst>
              <a:ext uri="{FF2B5EF4-FFF2-40B4-BE49-F238E27FC236}">
                <a16:creationId xmlns:a16="http://schemas.microsoft.com/office/drawing/2014/main" xmlns="" id="{6D0D3EB2-1D05-4771-A90F-11F1076CDE34}"/>
              </a:ext>
            </a:extLst>
          </p:cNvPr>
          <p:cNvSpPr txBox="1"/>
          <p:nvPr/>
        </p:nvSpPr>
        <p:spPr>
          <a:xfrm>
            <a:off x="515507" y="1400419"/>
            <a:ext cx="8137922" cy="5581656"/>
          </a:xfrm>
          <a:prstGeom prst="rect">
            <a:avLst/>
          </a:prstGeom>
        </p:spPr>
        <p:txBody>
          <a:bodyPr vert="horz" wrap="square" lIns="0" tIns="13335" rIns="0" bIns="0" rtlCol="0">
            <a:spAutoFit/>
          </a:bodyPr>
          <a:lstStyle/>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1</a:t>
            </a:r>
            <a:r>
              <a:rPr lang="en-US" sz="2800" b="1" dirty="0" smtClean="0">
                <a:solidFill>
                  <a:schemeClr val="bg1">
                    <a:lumMod val="95000"/>
                  </a:schemeClr>
                </a:solidFill>
                <a:latin typeface="宋体" pitchFamily="2" charset="-122"/>
                <a:ea typeface="宋体" pitchFamily="2" charset="-122"/>
                <a:cs typeface="Microsoft JhengHei"/>
              </a:rPr>
              <a:t>. </a:t>
            </a:r>
            <a:r>
              <a:rPr lang="zh-CN" altLang="en-US" sz="2800" b="1" dirty="0" smtClean="0">
                <a:solidFill>
                  <a:schemeClr val="bg1">
                    <a:lumMod val="95000"/>
                  </a:schemeClr>
                </a:solidFill>
                <a:latin typeface="宋体" pitchFamily="2" charset="-122"/>
                <a:ea typeface="宋体" pitchFamily="2" charset="-122"/>
                <a:cs typeface="Microsoft JhengHei"/>
              </a:rPr>
              <a:t>一套表平台网址：</a:t>
            </a:r>
            <a:r>
              <a:rPr lang="en-US" altLang="zh-CN" sz="2800" b="1" dirty="0" smtClean="0">
                <a:solidFill>
                  <a:srgbClr val="FF6600"/>
                </a:solidFill>
                <a:latin typeface="宋体" pitchFamily="2" charset="-122"/>
                <a:ea typeface="宋体" pitchFamily="2" charset="-122"/>
                <a:cs typeface="Microsoft JhengHei"/>
              </a:rPr>
              <a:t>http://ytb.stats-sh.gov.cn</a:t>
            </a:r>
          </a:p>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2. </a:t>
            </a:r>
            <a:r>
              <a:rPr lang="zh-CN" altLang="en-US" sz="2800" b="1" dirty="0" smtClean="0">
                <a:solidFill>
                  <a:schemeClr val="bg1">
                    <a:lumMod val="95000"/>
                  </a:schemeClr>
                </a:solidFill>
                <a:latin typeface="宋体" pitchFamily="2" charset="-122"/>
                <a:ea typeface="宋体" pitchFamily="2" charset="-122"/>
                <a:cs typeface="Microsoft JhengHei"/>
              </a:rPr>
              <a:t>填报时间：</a:t>
            </a:r>
            <a:r>
              <a:rPr lang="en-US" altLang="zh-CN" sz="2800" b="1" dirty="0" smtClean="0">
                <a:solidFill>
                  <a:srgbClr val="FF6600"/>
                </a:solidFill>
                <a:latin typeface="宋体" pitchFamily="2" charset="-122"/>
                <a:ea typeface="宋体" pitchFamily="2" charset="-122"/>
              </a:rPr>
              <a:t>2018</a:t>
            </a:r>
            <a:r>
              <a:rPr lang="zh-CN" altLang="en-US" sz="2800" b="1" dirty="0" smtClean="0">
                <a:solidFill>
                  <a:srgbClr val="FF6600"/>
                </a:solidFill>
                <a:latin typeface="宋体" pitchFamily="2" charset="-122"/>
                <a:ea typeface="宋体" pitchFamily="2" charset="-122"/>
              </a:rPr>
              <a:t>年</a:t>
            </a:r>
            <a:r>
              <a:rPr lang="en-US" altLang="zh-CN" sz="2800" b="1" dirty="0" smtClean="0">
                <a:solidFill>
                  <a:srgbClr val="FF6600"/>
                </a:solidFill>
                <a:latin typeface="宋体" pitchFamily="2" charset="-122"/>
                <a:ea typeface="宋体" pitchFamily="2" charset="-122"/>
              </a:rPr>
              <a:t>5</a:t>
            </a:r>
            <a:r>
              <a:rPr lang="zh-CN" altLang="en-US" sz="2800" b="1" dirty="0" smtClean="0">
                <a:solidFill>
                  <a:srgbClr val="FF6600"/>
                </a:solidFill>
                <a:latin typeface="宋体" pitchFamily="2" charset="-122"/>
                <a:ea typeface="宋体" pitchFamily="2" charset="-122"/>
              </a:rPr>
              <a:t>月</a:t>
            </a:r>
            <a:r>
              <a:rPr lang="en-US" altLang="zh-CN" sz="2800" b="1" dirty="0" smtClean="0">
                <a:solidFill>
                  <a:srgbClr val="FF6600"/>
                </a:solidFill>
                <a:latin typeface="宋体" pitchFamily="2" charset="-122"/>
                <a:ea typeface="宋体" pitchFamily="2" charset="-122"/>
              </a:rPr>
              <a:t>21</a:t>
            </a:r>
            <a:r>
              <a:rPr lang="zh-CN" altLang="en-US" sz="2800" b="1" dirty="0" smtClean="0">
                <a:solidFill>
                  <a:srgbClr val="FF6600"/>
                </a:solidFill>
                <a:latin typeface="宋体" pitchFamily="2" charset="-122"/>
                <a:ea typeface="宋体" pitchFamily="2" charset="-122"/>
              </a:rPr>
              <a:t>日～</a:t>
            </a:r>
            <a:r>
              <a:rPr lang="en-US" altLang="zh-CN" sz="2800" b="1" dirty="0" smtClean="0">
                <a:solidFill>
                  <a:srgbClr val="FF6600"/>
                </a:solidFill>
                <a:latin typeface="宋体" pitchFamily="2" charset="-122"/>
                <a:ea typeface="宋体" pitchFamily="2" charset="-122"/>
              </a:rPr>
              <a:t>6</a:t>
            </a:r>
            <a:r>
              <a:rPr lang="zh-CN" altLang="en-US" sz="2800" b="1" dirty="0" smtClean="0">
                <a:solidFill>
                  <a:srgbClr val="FF6600"/>
                </a:solidFill>
                <a:latin typeface="宋体" pitchFamily="2" charset="-122"/>
                <a:ea typeface="宋体" pitchFamily="2" charset="-122"/>
              </a:rPr>
              <a:t>月</a:t>
            </a:r>
            <a:r>
              <a:rPr lang="en-US" altLang="zh-CN" sz="2800" b="1" dirty="0" smtClean="0">
                <a:solidFill>
                  <a:srgbClr val="FF6600"/>
                </a:solidFill>
                <a:latin typeface="宋体" pitchFamily="2" charset="-122"/>
                <a:ea typeface="宋体" pitchFamily="2" charset="-122"/>
              </a:rPr>
              <a:t>10</a:t>
            </a:r>
            <a:r>
              <a:rPr lang="zh-CN" altLang="en-US" sz="2800" b="1" dirty="0" smtClean="0">
                <a:solidFill>
                  <a:srgbClr val="FF6600"/>
                </a:solidFill>
                <a:latin typeface="宋体" pitchFamily="2" charset="-122"/>
                <a:ea typeface="宋体" pitchFamily="2" charset="-122"/>
              </a:rPr>
              <a:t>日</a:t>
            </a:r>
            <a:endParaRPr lang="en-US" altLang="zh-CN" sz="2800" b="1" dirty="0" smtClean="0">
              <a:solidFill>
                <a:srgbClr val="FF6600"/>
              </a:solidFill>
              <a:latin typeface="宋体" pitchFamily="2" charset="-122"/>
              <a:ea typeface="宋体" pitchFamily="2" charset="-122"/>
            </a:endParaRPr>
          </a:p>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3. </a:t>
            </a:r>
            <a:r>
              <a:rPr lang="zh-CN" altLang="en-US" sz="2800" b="1" dirty="0">
                <a:solidFill>
                  <a:schemeClr val="bg1">
                    <a:lumMod val="95000"/>
                  </a:schemeClr>
                </a:solidFill>
                <a:latin typeface="宋体" pitchFamily="2" charset="-122"/>
                <a:ea typeface="宋体" pitchFamily="2" charset="-122"/>
                <a:cs typeface="Microsoft JhengHei"/>
              </a:rPr>
              <a:t>网上直报</a:t>
            </a:r>
            <a:r>
              <a:rPr lang="zh-CN" altLang="en-US" sz="2800" b="1" dirty="0" smtClean="0">
                <a:solidFill>
                  <a:schemeClr val="bg1">
                    <a:lumMod val="95000"/>
                  </a:schemeClr>
                </a:solidFill>
                <a:latin typeface="宋体" pitchFamily="2" charset="-122"/>
                <a:ea typeface="宋体" pitchFamily="2" charset="-122"/>
                <a:cs typeface="Microsoft JhengHei"/>
              </a:rPr>
              <a:t>后，</a:t>
            </a:r>
            <a:r>
              <a:rPr lang="zh-CN" altLang="en-US" sz="2800" b="1" dirty="0" smtClean="0">
                <a:solidFill>
                  <a:srgbClr val="FF6600"/>
                </a:solidFill>
                <a:latin typeface="宋体" pitchFamily="2" charset="-122"/>
                <a:ea typeface="宋体" pitchFamily="2" charset="-122"/>
                <a:cs typeface="Microsoft JhengHei"/>
              </a:rPr>
              <a:t>寄</a:t>
            </a:r>
            <a:r>
              <a:rPr lang="zh-CN" altLang="en-US" sz="2800" b="1" dirty="0">
                <a:solidFill>
                  <a:srgbClr val="FF6600"/>
                </a:solidFill>
                <a:latin typeface="宋体" pitchFamily="2" charset="-122"/>
                <a:ea typeface="宋体" pitchFamily="2" charset="-122"/>
                <a:cs typeface="Microsoft JhengHei"/>
              </a:rPr>
              <a:t>送纸质</a:t>
            </a:r>
            <a:r>
              <a:rPr lang="zh-CN" altLang="en-US" sz="2800" b="1" dirty="0" smtClean="0">
                <a:solidFill>
                  <a:srgbClr val="FF6600"/>
                </a:solidFill>
                <a:latin typeface="宋体" pitchFamily="2" charset="-122"/>
                <a:ea typeface="宋体" pitchFamily="2" charset="-122"/>
                <a:cs typeface="Microsoft JhengHei"/>
              </a:rPr>
              <a:t>报表（加盖公章）</a:t>
            </a:r>
            <a:r>
              <a:rPr lang="zh-CN" altLang="en-US" sz="2800" b="1" dirty="0" smtClean="0">
                <a:solidFill>
                  <a:schemeClr val="bg1">
                    <a:lumMod val="95000"/>
                  </a:schemeClr>
                </a:solidFill>
                <a:latin typeface="宋体" pitchFamily="2" charset="-122"/>
                <a:ea typeface="宋体" pitchFamily="2" charset="-122"/>
                <a:cs typeface="Microsoft JhengHei"/>
              </a:rPr>
              <a:t>给</a:t>
            </a:r>
            <a:r>
              <a:rPr lang="zh-CN" altLang="en-US" sz="2800" b="1" dirty="0">
                <a:solidFill>
                  <a:schemeClr val="bg1">
                    <a:lumMod val="95000"/>
                  </a:schemeClr>
                </a:solidFill>
                <a:latin typeface="宋体" pitchFamily="2" charset="-122"/>
                <a:ea typeface="宋体" pitchFamily="2" charset="-122"/>
                <a:cs typeface="Microsoft JhengHei"/>
              </a:rPr>
              <a:t>各</a:t>
            </a:r>
            <a:r>
              <a:rPr lang="zh-CN" altLang="en-US" sz="2800" b="1" dirty="0" smtClean="0">
                <a:solidFill>
                  <a:schemeClr val="bg1">
                    <a:lumMod val="95000"/>
                  </a:schemeClr>
                </a:solidFill>
                <a:latin typeface="宋体" pitchFamily="2" charset="-122"/>
                <a:ea typeface="宋体" pitchFamily="2" charset="-122"/>
                <a:cs typeface="Microsoft JhengHei"/>
              </a:rPr>
              <a:t>区</a:t>
            </a:r>
            <a:endParaRPr lang="en-US" altLang="zh-CN" sz="2800" b="1" dirty="0" smtClean="0">
              <a:solidFill>
                <a:schemeClr val="bg1">
                  <a:lumMod val="95000"/>
                </a:schemeClr>
              </a:solidFill>
              <a:latin typeface="宋体" pitchFamily="2" charset="-122"/>
              <a:ea typeface="宋体" pitchFamily="2" charset="-122"/>
              <a:cs typeface="Microsoft JhengHei"/>
            </a:endParaRPr>
          </a:p>
          <a:p>
            <a:pPr marL="12700" marR="5080">
              <a:lnSpc>
                <a:spcPct val="150000"/>
              </a:lnSpc>
              <a:spcBef>
                <a:spcPts val="105"/>
              </a:spcBef>
              <a:buSzPct val="60000"/>
              <a:tabLst>
                <a:tab pos="299085" algn="l"/>
                <a:tab pos="299720" algn="l"/>
              </a:tabLst>
            </a:pPr>
            <a:r>
              <a:rPr lang="zh-CN" altLang="en-US" sz="2800" b="1" dirty="0" smtClean="0">
                <a:solidFill>
                  <a:schemeClr val="bg1">
                    <a:lumMod val="95000"/>
                  </a:schemeClr>
                </a:solidFill>
                <a:latin typeface="宋体" pitchFamily="2" charset="-122"/>
                <a:ea typeface="宋体" pitchFamily="2" charset="-122"/>
                <a:cs typeface="Microsoft JhengHei"/>
              </a:rPr>
              <a:t>   统计局，并留底备查。</a:t>
            </a:r>
            <a:endParaRPr lang="en-US" altLang="zh-CN" sz="2800" b="1" dirty="0" smtClean="0">
              <a:solidFill>
                <a:schemeClr val="bg1">
                  <a:lumMod val="95000"/>
                </a:schemeClr>
              </a:solidFill>
              <a:latin typeface="宋体" pitchFamily="2" charset="-122"/>
              <a:ea typeface="宋体" pitchFamily="2" charset="-122"/>
              <a:cs typeface="Microsoft JhengHei"/>
            </a:endParaRPr>
          </a:p>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4. </a:t>
            </a:r>
            <a:r>
              <a:rPr lang="zh-CN" altLang="en-US" sz="2800" b="1" dirty="0" smtClean="0">
                <a:solidFill>
                  <a:schemeClr val="bg1">
                    <a:lumMod val="95000"/>
                  </a:schemeClr>
                </a:solidFill>
                <a:latin typeface="宋体" pitchFamily="2" charset="-122"/>
                <a:ea typeface="宋体" pitchFamily="2" charset="-122"/>
                <a:cs typeface="Microsoft JhengHei"/>
              </a:rPr>
              <a:t>调查表填报数据的计量单位为</a:t>
            </a:r>
            <a:r>
              <a:rPr lang="zh-CN" altLang="en-US" sz="2800" b="1" dirty="0" smtClean="0">
                <a:solidFill>
                  <a:srgbClr val="FF6600"/>
                </a:solidFill>
                <a:latin typeface="宋体" pitchFamily="2" charset="-122"/>
                <a:ea typeface="宋体" pitchFamily="2" charset="-122"/>
                <a:cs typeface="Microsoft JhengHei"/>
              </a:rPr>
              <a:t>千元（保留整数）</a:t>
            </a:r>
            <a:r>
              <a:rPr lang="zh-CN" altLang="en-US" sz="2800" b="1" dirty="0" smtClean="0">
                <a:solidFill>
                  <a:schemeClr val="bg1">
                    <a:lumMod val="95000"/>
                  </a:schemeClr>
                </a:solidFill>
                <a:latin typeface="宋体" pitchFamily="2" charset="-122"/>
                <a:ea typeface="宋体" pitchFamily="2" charset="-122"/>
                <a:cs typeface="Microsoft JhengHei"/>
              </a:rPr>
              <a:t>。</a:t>
            </a:r>
            <a:endParaRPr lang="en-US" altLang="zh-CN" sz="2800" b="1" dirty="0" smtClean="0">
              <a:solidFill>
                <a:schemeClr val="bg1">
                  <a:lumMod val="95000"/>
                </a:schemeClr>
              </a:solidFill>
              <a:latin typeface="宋体" pitchFamily="2" charset="-122"/>
              <a:ea typeface="宋体" pitchFamily="2" charset="-122"/>
              <a:cs typeface="Microsoft JhengHei"/>
            </a:endParaRPr>
          </a:p>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5. </a:t>
            </a:r>
            <a:r>
              <a:rPr lang="zh-CN" altLang="en-US" sz="2800" b="1" dirty="0" smtClean="0">
                <a:solidFill>
                  <a:schemeClr val="bg1">
                    <a:lumMod val="95000"/>
                  </a:schemeClr>
                </a:solidFill>
                <a:latin typeface="宋体" pitchFamily="2" charset="-122"/>
                <a:ea typeface="宋体" pitchFamily="2" charset="-122"/>
                <a:cs typeface="Microsoft JhengHei"/>
              </a:rPr>
              <a:t>投入产出调查</a:t>
            </a:r>
            <a:r>
              <a:rPr lang="zh-CN" altLang="en-US" sz="2800" b="1" dirty="0" smtClean="0">
                <a:solidFill>
                  <a:srgbClr val="FF6600"/>
                </a:solidFill>
                <a:latin typeface="宋体" pitchFamily="2" charset="-122"/>
                <a:ea typeface="宋体" pitchFamily="2" charset="-122"/>
                <a:cs typeface="Microsoft JhengHei"/>
              </a:rPr>
              <a:t>注重结构</a:t>
            </a:r>
            <a:r>
              <a:rPr lang="zh-CN" altLang="en-US" sz="2800" b="1" dirty="0" smtClean="0">
                <a:solidFill>
                  <a:schemeClr val="bg1">
                    <a:lumMod val="95000"/>
                  </a:schemeClr>
                </a:solidFill>
                <a:latin typeface="宋体" pitchFamily="2" charset="-122"/>
                <a:ea typeface="宋体" pitchFamily="2" charset="-122"/>
                <a:cs typeface="Microsoft JhengHei"/>
              </a:rPr>
              <a:t>，填报过程中需抽取原始</a:t>
            </a:r>
            <a:endParaRPr lang="en-US" altLang="zh-CN" sz="2800" b="1" dirty="0" smtClean="0">
              <a:solidFill>
                <a:schemeClr val="bg1">
                  <a:lumMod val="95000"/>
                </a:schemeClr>
              </a:solidFill>
              <a:latin typeface="宋体" pitchFamily="2" charset="-122"/>
              <a:ea typeface="宋体" pitchFamily="2" charset="-122"/>
              <a:cs typeface="Microsoft JhengHei"/>
            </a:endParaRPr>
          </a:p>
          <a:p>
            <a:pPr marL="12700" marR="5080">
              <a:lnSpc>
                <a:spcPct val="150000"/>
              </a:lnSpc>
              <a:spcBef>
                <a:spcPts val="105"/>
              </a:spcBef>
              <a:buSzPct val="60000"/>
              <a:tabLst>
                <a:tab pos="299085" algn="l"/>
                <a:tab pos="299720" algn="l"/>
              </a:tabLst>
            </a:pPr>
            <a:r>
              <a:rPr lang="zh-CN" altLang="en-US" sz="2800" b="1" dirty="0" smtClean="0">
                <a:solidFill>
                  <a:schemeClr val="bg1">
                    <a:lumMod val="95000"/>
                  </a:schemeClr>
                </a:solidFill>
                <a:latin typeface="宋体" pitchFamily="2" charset="-122"/>
                <a:ea typeface="宋体" pitchFamily="2" charset="-122"/>
                <a:cs typeface="Microsoft JhengHei"/>
              </a:rPr>
              <a:t>   记录时要考虑</a:t>
            </a:r>
            <a:r>
              <a:rPr lang="zh-CN" altLang="en-US" sz="2800" b="1" dirty="0" smtClean="0">
                <a:solidFill>
                  <a:srgbClr val="FF6600"/>
                </a:solidFill>
                <a:latin typeface="宋体" pitchFamily="2" charset="-122"/>
                <a:ea typeface="宋体" pitchFamily="2" charset="-122"/>
                <a:cs typeface="Microsoft JhengHei"/>
              </a:rPr>
              <a:t>代表性</a:t>
            </a:r>
            <a:r>
              <a:rPr lang="zh-CN" altLang="en-US" sz="2800" b="1" dirty="0" smtClean="0">
                <a:solidFill>
                  <a:schemeClr val="bg1">
                    <a:lumMod val="95000"/>
                  </a:schemeClr>
                </a:solidFill>
                <a:latin typeface="宋体" pitchFamily="2" charset="-122"/>
                <a:ea typeface="宋体" pitchFamily="2" charset="-122"/>
                <a:cs typeface="Microsoft JhengHei"/>
              </a:rPr>
              <a:t>。</a:t>
            </a:r>
            <a:endParaRPr lang="en-US" altLang="zh-CN" sz="2800" b="1" dirty="0" smtClean="0">
              <a:solidFill>
                <a:schemeClr val="bg1">
                  <a:lumMod val="95000"/>
                </a:schemeClr>
              </a:solidFill>
              <a:latin typeface="宋体" pitchFamily="2" charset="-122"/>
              <a:ea typeface="宋体" pitchFamily="2" charset="-122"/>
              <a:cs typeface="Microsoft JhengHei"/>
            </a:endParaRPr>
          </a:p>
          <a:p>
            <a:pPr marL="12700" marR="5080">
              <a:lnSpc>
                <a:spcPct val="150000"/>
              </a:lnSpc>
              <a:spcBef>
                <a:spcPts val="105"/>
              </a:spcBef>
              <a:buSzPct val="60000"/>
              <a:tabLst>
                <a:tab pos="299085" algn="l"/>
                <a:tab pos="299720" algn="l"/>
              </a:tabLst>
            </a:pPr>
            <a:r>
              <a:rPr lang="en-US" altLang="zh-CN" sz="2800" b="1" dirty="0" smtClean="0">
                <a:solidFill>
                  <a:schemeClr val="bg1">
                    <a:lumMod val="95000"/>
                  </a:schemeClr>
                </a:solidFill>
                <a:latin typeface="宋体" pitchFamily="2" charset="-122"/>
                <a:ea typeface="宋体" pitchFamily="2" charset="-122"/>
                <a:cs typeface="Microsoft JhengHei"/>
              </a:rPr>
              <a:t>6.</a:t>
            </a:r>
            <a:r>
              <a:rPr lang="zh-CN" altLang="en-US" sz="2800" b="1" dirty="0" smtClean="0">
                <a:solidFill>
                  <a:schemeClr val="bg1">
                    <a:lumMod val="95000"/>
                  </a:schemeClr>
                </a:solidFill>
                <a:latin typeface="宋体" pitchFamily="2" charset="-122"/>
                <a:ea typeface="宋体" pitchFamily="2" charset="-122"/>
                <a:cs typeface="Microsoft JhengHei"/>
              </a:rPr>
              <a:t> </a:t>
            </a:r>
            <a:r>
              <a:rPr lang="zh-CN" altLang="en-US" sz="2800" b="1" dirty="0" smtClean="0">
                <a:solidFill>
                  <a:srgbClr val="FF6600"/>
                </a:solidFill>
                <a:latin typeface="宋体" pitchFamily="2" charset="-122"/>
                <a:ea typeface="宋体" pitchFamily="2" charset="-122"/>
                <a:cs typeface="Microsoft JhengHei"/>
              </a:rPr>
              <a:t>其他</a:t>
            </a:r>
            <a:r>
              <a:rPr lang="zh-CN" altLang="en-US" sz="2800" b="1" dirty="0" smtClean="0">
                <a:solidFill>
                  <a:schemeClr val="bg1">
                    <a:lumMod val="95000"/>
                  </a:schemeClr>
                </a:solidFill>
                <a:latin typeface="宋体" pitchFamily="2" charset="-122"/>
                <a:ea typeface="宋体" pitchFamily="2" charset="-122"/>
                <a:cs typeface="Microsoft JhengHei"/>
              </a:rPr>
              <a:t>项的填报。</a:t>
            </a:r>
            <a:endParaRPr lang="en-US" altLang="zh-CN" sz="2800" b="1" dirty="0">
              <a:solidFill>
                <a:schemeClr val="bg1">
                  <a:lumMod val="95000"/>
                </a:schemeClr>
              </a:solidFill>
              <a:latin typeface="宋体" pitchFamily="2" charset="-122"/>
              <a:ea typeface="宋体" pitchFamily="2" charset="-122"/>
              <a:cs typeface="Microsoft JhengHei"/>
            </a:endParaRPr>
          </a:p>
          <a:p>
            <a:pPr marL="12700">
              <a:lnSpc>
                <a:spcPct val="100000"/>
              </a:lnSpc>
              <a:tabLst>
                <a:tab pos="323215" algn="l"/>
              </a:tabLst>
            </a:pPr>
            <a:endParaRPr sz="2000" dirty="0">
              <a:latin typeface="黑体" panose="02010609060101010101" pitchFamily="49" charset="-122"/>
              <a:ea typeface="黑体" panose="02010609060101010101" pitchFamily="49" charset="-122"/>
              <a:cs typeface="SimSun"/>
            </a:endParaRPr>
          </a:p>
        </p:txBody>
      </p:sp>
      <p:sp>
        <p:nvSpPr>
          <p:cNvPr id="4" name="矩形 3"/>
          <p:cNvSpPr/>
          <p:nvPr/>
        </p:nvSpPr>
        <p:spPr>
          <a:xfrm>
            <a:off x="3096570" y="390390"/>
            <a:ext cx="2903359" cy="861774"/>
          </a:xfrm>
          <a:prstGeom prst="rect">
            <a:avLst/>
          </a:prstGeom>
          <a:noFill/>
        </p:spPr>
        <p:txBody>
          <a:bodyPr wrap="none" lIns="72000" tIns="36000" rIns="72000" bIns="36000">
            <a:spAutoFit/>
          </a:bodyPr>
          <a:lstStyle/>
          <a:p>
            <a:pPr algn="ctr"/>
            <a:r>
              <a:rPr lang="zh-CN" altLang="en-US" sz="50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微软雅黑" pitchFamily="34" charset="-122"/>
                <a:ea typeface="微软雅黑" pitchFamily="34" charset="-122"/>
              </a:rPr>
              <a:t>注意事项</a:t>
            </a:r>
            <a:endParaRPr lang="zh-CN" altLang="en-US" sz="50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Tree>
    <p:extLst>
      <p:ext uri="{BB962C8B-B14F-4D97-AF65-F5344CB8AC3E}">
        <p14:creationId xmlns:p14="http://schemas.microsoft.com/office/powerpoint/2010/main" xmlns="" val="468784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descr="QQ图片20180426122846.png"/>
          <p:cNvPicPr>
            <a:picLocks noChangeAspect="1"/>
          </p:cNvPicPr>
          <p:nvPr/>
        </p:nvPicPr>
        <p:blipFill>
          <a:blip r:embed="rId2" cstate="print"/>
          <a:stretch>
            <a:fillRect/>
          </a:stretch>
        </p:blipFill>
        <p:spPr>
          <a:xfrm>
            <a:off x="0" y="237507"/>
            <a:ext cx="9144000" cy="6356743"/>
          </a:xfrm>
          <a:prstGeom prst="rect">
            <a:avLst/>
          </a:prstGeom>
        </p:spPr>
      </p:pic>
      <p:sp>
        <p:nvSpPr>
          <p:cNvPr id="5" name="椭圆 4"/>
          <p:cNvSpPr/>
          <p:nvPr/>
        </p:nvSpPr>
        <p:spPr>
          <a:xfrm>
            <a:off x="1721923" y="5747657"/>
            <a:ext cx="5142016" cy="8431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590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056155443.jpg"/>
          <p:cNvPicPr>
            <a:picLocks noChangeAspect="1"/>
          </p:cNvPicPr>
          <p:nvPr/>
        </p:nvPicPr>
        <p:blipFill>
          <a:blip r:embed="rId2" cstate="print">
            <a:lum bright="20000"/>
          </a:blip>
          <a:stretch>
            <a:fillRect/>
          </a:stretch>
        </p:blipFill>
        <p:spPr>
          <a:xfrm>
            <a:off x="0" y="415636"/>
            <a:ext cx="9144000" cy="5997039"/>
          </a:xfrm>
          <a:prstGeom prst="rect">
            <a:avLst/>
          </a:prstGeom>
        </p:spPr>
      </p:pic>
      <p:sp>
        <p:nvSpPr>
          <p:cNvPr id="10" name="圆角矩形 9"/>
          <p:cNvSpPr/>
          <p:nvPr/>
        </p:nvSpPr>
        <p:spPr>
          <a:xfrm>
            <a:off x="558140" y="3895106"/>
            <a:ext cx="2256312" cy="25650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522430662.jpg"/>
          <p:cNvPicPr>
            <a:picLocks noChangeAspect="1"/>
          </p:cNvPicPr>
          <p:nvPr/>
        </p:nvPicPr>
        <p:blipFill>
          <a:blip r:embed="rId3" cstate="print">
            <a:lum bright="20000"/>
          </a:blip>
          <a:stretch>
            <a:fillRect/>
          </a:stretch>
        </p:blipFill>
        <p:spPr>
          <a:xfrm>
            <a:off x="3019685" y="296886"/>
            <a:ext cx="4076700" cy="6172200"/>
          </a:xfrm>
          <a:prstGeom prst="rect">
            <a:avLst/>
          </a:prstGeom>
          <a:ln w="76200">
            <a:solidFill>
              <a:srgbClr val="FF0000"/>
            </a:solidFill>
          </a:ln>
        </p:spPr>
      </p:pic>
    </p:spTree>
    <p:extLst>
      <p:ext uri="{BB962C8B-B14F-4D97-AF65-F5344CB8AC3E}">
        <p14:creationId xmlns:p14="http://schemas.microsoft.com/office/powerpoint/2010/main" xmlns="" val="12590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ctrTitle"/>
          </p:nvPr>
        </p:nvSpPr>
        <p:spPr>
          <a:xfrm>
            <a:off x="1854832" y="1631722"/>
            <a:ext cx="5880846" cy="3106232"/>
          </a:xfrm>
        </p:spPr>
        <p:txBody>
          <a:bodyPr>
            <a:normAutofit/>
          </a:bodyPr>
          <a:lstStyle/>
          <a:p>
            <a:r>
              <a:rPr lang="zh-CN" altLang="en-US" sz="8800" b="0" dirty="0" smtClean="0">
                <a:solidFill>
                  <a:srgbClr val="FF0000"/>
                </a:solidFill>
                <a:latin typeface="楷体" panose="02010609060101010101" pitchFamily="49" charset="-122"/>
                <a:ea typeface="楷体" panose="02010609060101010101" pitchFamily="49" charset="-122"/>
              </a:rPr>
              <a:t>谢 谢！</a:t>
            </a:r>
            <a:endParaRPr lang="zh-CN" altLang="en-US" sz="8800" b="0"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1259043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nvPr>
        </p:nvSpPr>
        <p:spPr>
          <a:xfrm>
            <a:off x="490569" y="1384275"/>
            <a:ext cx="5551994" cy="656792"/>
          </a:xfrm>
        </p:spPr>
        <p:txBody>
          <a:bodyPr>
            <a:noAutofit/>
          </a:bodyPr>
          <a:lstStyle/>
          <a:p>
            <a:r>
              <a:rPr lang="zh-CN" altLang="en-US" sz="5400" b="0" dirty="0" smtClean="0">
                <a:solidFill>
                  <a:srgbClr val="FF6600"/>
                </a:solidFill>
                <a:latin typeface="华文新魏" pitchFamily="2" charset="-122"/>
                <a:ea typeface="华文新魏" pitchFamily="2" charset="-122"/>
              </a:rPr>
              <a:t>总体说明</a:t>
            </a:r>
            <a:endParaRPr lang="zh-CN" altLang="en-US" sz="5400" b="0" dirty="0">
              <a:solidFill>
                <a:srgbClr val="FF6600"/>
              </a:solidFill>
              <a:latin typeface="华文新魏" pitchFamily="2" charset="-122"/>
              <a:ea typeface="华文新魏" pitchFamily="2" charset="-122"/>
            </a:endParaRPr>
          </a:p>
        </p:txBody>
      </p:sp>
      <p:sp>
        <p:nvSpPr>
          <p:cNvPr id="6" name="文本占位符 5"/>
          <p:cNvSpPr>
            <a:spLocks noGrp="1"/>
          </p:cNvSpPr>
          <p:nvPr>
            <p:ph type="body" idx="1"/>
          </p:nvPr>
        </p:nvSpPr>
        <p:spPr>
          <a:xfrm>
            <a:off x="597446" y="2510244"/>
            <a:ext cx="3416414" cy="3142411"/>
          </a:xfrm>
        </p:spPr>
        <p:txBody>
          <a:bodyPr>
            <a:noAutofit/>
          </a:bodyPr>
          <a:lstStyle/>
          <a:p>
            <a:pPr lvl="0"/>
            <a:r>
              <a:rPr lang="en-US" altLang="zh-CN" sz="3600" dirty="0" smtClean="0">
                <a:solidFill>
                  <a:srgbClr val="CCFFFF"/>
                </a:solidFill>
                <a:latin typeface="华文行楷" pitchFamily="2" charset="-122"/>
                <a:ea typeface="华文行楷" pitchFamily="2" charset="-122"/>
              </a:rPr>
              <a:t>1</a:t>
            </a:r>
            <a:r>
              <a:rPr lang="zh-CN" altLang="en-US" sz="2000" dirty="0" smtClean="0">
                <a:solidFill>
                  <a:srgbClr val="CCFFFF"/>
                </a:solidFill>
                <a:latin typeface="华文行楷" pitchFamily="2" charset="-122"/>
                <a:ea typeface="华文行楷" pitchFamily="2" charset="-122"/>
              </a:rPr>
              <a:t> </a:t>
            </a:r>
            <a:r>
              <a:rPr lang="zh-CN" altLang="en-US" sz="3600" dirty="0" smtClean="0">
                <a:solidFill>
                  <a:srgbClr val="CCFFFF"/>
                </a:solidFill>
                <a:latin typeface="华文行楷" pitchFamily="2" charset="-122"/>
                <a:ea typeface="华文行楷" pitchFamily="2" charset="-122"/>
              </a:rPr>
              <a:t>、调查概述</a:t>
            </a:r>
            <a:endParaRPr lang="en-US" altLang="zh-CN" sz="3600" dirty="0" smtClean="0">
              <a:solidFill>
                <a:srgbClr val="CCFFFF"/>
              </a:solidFill>
              <a:latin typeface="华文行楷" pitchFamily="2" charset="-122"/>
              <a:ea typeface="华文行楷" pitchFamily="2" charset="-122"/>
            </a:endParaRPr>
          </a:p>
          <a:p>
            <a:pPr lvl="0"/>
            <a:r>
              <a:rPr lang="en-US" altLang="zh-CN" sz="3600" dirty="0" smtClean="0">
                <a:solidFill>
                  <a:srgbClr val="CCFFFF"/>
                </a:solidFill>
                <a:latin typeface="华文行楷" pitchFamily="2" charset="-122"/>
                <a:ea typeface="华文行楷" pitchFamily="2" charset="-122"/>
              </a:rPr>
              <a:t>2</a:t>
            </a:r>
            <a:r>
              <a:rPr lang="zh-CN" altLang="en-US" sz="3600" dirty="0" smtClean="0">
                <a:solidFill>
                  <a:srgbClr val="CCFFFF"/>
                </a:solidFill>
                <a:latin typeface="华文行楷" pitchFamily="2" charset="-122"/>
                <a:ea typeface="华文行楷" pitchFamily="2" charset="-122"/>
              </a:rPr>
              <a:t>、范围与内容</a:t>
            </a:r>
            <a:endParaRPr lang="en-US" altLang="zh-CN" sz="3600" dirty="0" smtClean="0">
              <a:solidFill>
                <a:srgbClr val="CCFFFF"/>
              </a:solidFill>
              <a:latin typeface="华文行楷" pitchFamily="2" charset="-122"/>
              <a:ea typeface="华文行楷" pitchFamily="2" charset="-122"/>
            </a:endParaRPr>
          </a:p>
          <a:p>
            <a:pPr lvl="0"/>
            <a:r>
              <a:rPr lang="en-US" altLang="zh-CN" sz="3600" dirty="0" smtClean="0">
                <a:solidFill>
                  <a:srgbClr val="CCFFFF"/>
                </a:solidFill>
                <a:latin typeface="华文行楷" pitchFamily="2" charset="-122"/>
                <a:ea typeface="华文行楷" pitchFamily="2" charset="-122"/>
              </a:rPr>
              <a:t>3</a:t>
            </a:r>
            <a:r>
              <a:rPr lang="zh-CN" altLang="en-US" sz="3600" dirty="0" smtClean="0">
                <a:solidFill>
                  <a:srgbClr val="CCFFFF"/>
                </a:solidFill>
                <a:latin typeface="华文行楷" pitchFamily="2" charset="-122"/>
                <a:ea typeface="华文行楷" pitchFamily="2" charset="-122"/>
              </a:rPr>
              <a:t>、时间要求</a:t>
            </a:r>
            <a:endParaRPr lang="en-US" altLang="zh-CN" sz="3600" dirty="0" smtClean="0">
              <a:solidFill>
                <a:srgbClr val="CCFFFF"/>
              </a:solidFill>
              <a:latin typeface="华文行楷" pitchFamily="2" charset="-122"/>
              <a:ea typeface="华文行楷" pitchFamily="2" charset="-122"/>
            </a:endParaRPr>
          </a:p>
          <a:p>
            <a:pPr lvl="0"/>
            <a:r>
              <a:rPr lang="en-US" altLang="zh-CN" sz="3600" dirty="0" smtClean="0">
                <a:solidFill>
                  <a:srgbClr val="CCFFFF"/>
                </a:solidFill>
                <a:latin typeface="华文行楷" pitchFamily="2" charset="-122"/>
                <a:ea typeface="华文行楷" pitchFamily="2" charset="-122"/>
              </a:rPr>
              <a:t>4</a:t>
            </a:r>
            <a:r>
              <a:rPr lang="zh-CN" altLang="en-US" sz="3600" dirty="0" smtClean="0">
                <a:solidFill>
                  <a:srgbClr val="CCFFFF"/>
                </a:solidFill>
                <a:latin typeface="华文行楷" pitchFamily="2" charset="-122"/>
                <a:ea typeface="华文行楷" pitchFamily="2" charset="-122"/>
              </a:rPr>
              <a:t>、主要表式</a:t>
            </a:r>
            <a:endParaRPr lang="en-US" altLang="zh-CN" sz="3600" dirty="0" smtClean="0">
              <a:solidFill>
                <a:srgbClr val="CCFFFF"/>
              </a:solidFill>
              <a:latin typeface="华文行楷" pitchFamily="2" charset="-122"/>
              <a:ea typeface="华文行楷" pitchFamily="2" charset="-122"/>
            </a:endParaRPr>
          </a:p>
          <a:p>
            <a:pPr lvl="0"/>
            <a:r>
              <a:rPr lang="en-US" altLang="zh-CN" sz="3600" dirty="0" smtClean="0">
                <a:solidFill>
                  <a:srgbClr val="CCFFFF"/>
                </a:solidFill>
                <a:latin typeface="华文行楷" pitchFamily="2" charset="-122"/>
                <a:ea typeface="华文行楷" pitchFamily="2" charset="-122"/>
              </a:rPr>
              <a:t>5</a:t>
            </a:r>
            <a:r>
              <a:rPr lang="zh-CN" altLang="en-US" sz="2000" dirty="0" smtClean="0">
                <a:solidFill>
                  <a:srgbClr val="CCFFFF"/>
                </a:solidFill>
                <a:latin typeface="华文行楷" pitchFamily="2" charset="-122"/>
                <a:ea typeface="华文行楷" pitchFamily="2" charset="-122"/>
              </a:rPr>
              <a:t> </a:t>
            </a:r>
            <a:r>
              <a:rPr lang="zh-CN" altLang="en-US" sz="3600" dirty="0" smtClean="0">
                <a:solidFill>
                  <a:srgbClr val="CCFFFF"/>
                </a:solidFill>
                <a:latin typeface="华文行楷" pitchFamily="2" charset="-122"/>
                <a:ea typeface="华文行楷" pitchFamily="2" charset="-122"/>
              </a:rPr>
              <a:t>、填报原则</a:t>
            </a:r>
            <a:endParaRPr lang="en-US" altLang="zh-CN" sz="3600" dirty="0">
              <a:solidFill>
                <a:srgbClr val="CCFFFF"/>
              </a:solidFill>
              <a:latin typeface="华文行楷" pitchFamily="2" charset="-122"/>
              <a:ea typeface="华文行楷" pitchFamily="2" charset="-122"/>
            </a:endParaRPr>
          </a:p>
          <a:p>
            <a:pPr lvl="0"/>
            <a:endParaRPr lang="zh-CN" altLang="en-US" sz="3600" dirty="0">
              <a:latin typeface="+mn-ea"/>
            </a:endParaRPr>
          </a:p>
        </p:txBody>
      </p:sp>
      <p:sp>
        <p:nvSpPr>
          <p:cNvPr id="8" name="文本框 7">
            <a:extLst>
              <a:ext uri="{FF2B5EF4-FFF2-40B4-BE49-F238E27FC236}">
                <a16:creationId xmlns:a16="http://schemas.microsoft.com/office/drawing/2014/main" xmlns="" id="{22EF1B0E-0F23-4A40-96C5-FECBF81F5141}"/>
              </a:ext>
            </a:extLst>
          </p:cNvPr>
          <p:cNvSpPr txBox="1"/>
          <p:nvPr/>
        </p:nvSpPr>
        <p:spPr>
          <a:xfrm>
            <a:off x="6067535" y="2532906"/>
            <a:ext cx="1459092" cy="1359932"/>
          </a:xfrm>
          <a:prstGeom prst="rect">
            <a:avLst/>
          </a:prstGeom>
          <a:noFill/>
        </p:spPr>
        <p:txBody>
          <a:bodyPr wrap="none" rtlCol="0">
            <a:prstTxWarp prst="textPlain">
              <a:avLst/>
            </a:prstTxWarp>
            <a:spAutoFit/>
          </a:bodyPr>
          <a:lstStyle/>
          <a:p>
            <a:r>
              <a:rPr lang="en-US" altLang="zh-CN" dirty="0">
                <a:solidFill>
                  <a:srgbClr val="FFFF00"/>
                </a:solidFill>
                <a:latin typeface="Impact" panose="020B0806030902050204" pitchFamily="34" charset="0"/>
              </a:rPr>
              <a:t>01</a:t>
            </a:r>
            <a:endParaRPr lang="zh-CN" altLang="en-US" dirty="0">
              <a:solidFill>
                <a:srgbClr val="FFFF00"/>
              </a:solidFill>
              <a:latin typeface="Impact" panose="020B0806030902050204" pitchFamily="34" charset="0"/>
            </a:endParaRPr>
          </a:p>
        </p:txBody>
      </p:sp>
    </p:spTree>
    <p:extLst>
      <p:ext uri="{BB962C8B-B14F-4D97-AF65-F5344CB8AC3E}">
        <p14:creationId xmlns:p14="http://schemas.microsoft.com/office/powerpoint/2010/main" xmlns="" val="237159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589935" y="2579315"/>
            <a:ext cx="3914854" cy="1015663"/>
          </a:xfrm>
          <a:prstGeom prst="rect">
            <a:avLst/>
          </a:prstGeom>
        </p:spPr>
        <p:txBody>
          <a:bodyPr wrap="none">
            <a:spAutoFit/>
          </a:bodyPr>
          <a:lstStyle/>
          <a:p>
            <a:r>
              <a:rPr lang="en-US" altLang="zh-CN" sz="6000" dirty="0" smtClean="0">
                <a:solidFill>
                  <a:srgbClr val="CCFFFF"/>
                </a:solidFill>
                <a:latin typeface="华文行楷" pitchFamily="2" charset="-122"/>
                <a:ea typeface="华文行楷" pitchFamily="2" charset="-122"/>
              </a:rPr>
              <a:t>1.</a:t>
            </a:r>
            <a:r>
              <a:rPr lang="zh-CN" altLang="en-US" sz="6000" dirty="0" smtClean="0">
                <a:solidFill>
                  <a:srgbClr val="CCFFFF"/>
                </a:solidFill>
                <a:latin typeface="华文行楷" pitchFamily="2" charset="-122"/>
                <a:ea typeface="华文行楷" pitchFamily="2" charset="-122"/>
              </a:rPr>
              <a:t> 调查概述</a:t>
            </a:r>
            <a:endParaRPr lang="zh-CN" altLang="en-US" sz="6000" dirty="0">
              <a:solidFill>
                <a:srgbClr val="CCFFFF"/>
              </a:solidFill>
              <a:latin typeface="华文行楷" pitchFamily="2" charset="-122"/>
              <a:ea typeface="华文行楷" pitchFamily="2" charset="-122"/>
            </a:endParaRPr>
          </a:p>
        </p:txBody>
      </p:sp>
    </p:spTree>
    <p:extLst>
      <p:ext uri="{BB962C8B-B14F-4D97-AF65-F5344CB8AC3E}">
        <p14:creationId xmlns:p14="http://schemas.microsoft.com/office/powerpoint/2010/main" xmlns="" val="2677534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55024" y="558140"/>
            <a:ext cx="7398328" cy="5632311"/>
          </a:xfrm>
          <a:prstGeom prst="rect">
            <a:avLst/>
          </a:prstGeom>
          <a:noFill/>
        </p:spPr>
        <p:txBody>
          <a:bodyPr wrap="square" rtlCol="0">
            <a:spAutoFit/>
          </a:bodyPr>
          <a:lstStyle/>
          <a:p>
            <a:pPr indent="1008000" algn="just"/>
            <a:r>
              <a:rPr lang="zh-CN" altLang="en-US" sz="4000" b="1" dirty="0" smtClean="0">
                <a:solidFill>
                  <a:srgbClr val="FFE42D"/>
                </a:solidFill>
                <a:latin typeface="楷体" pitchFamily="49" charset="-122"/>
                <a:ea typeface="楷体" pitchFamily="49" charset="-122"/>
              </a:rPr>
              <a:t>投入产出调查是按国务院要求开展的一项重要的国情国力调查。我国从</a:t>
            </a:r>
            <a:r>
              <a:rPr lang="en-US" altLang="zh-CN" sz="4000" b="1" dirty="0" smtClean="0">
                <a:solidFill>
                  <a:srgbClr val="FFE42D"/>
                </a:solidFill>
                <a:latin typeface="楷体" pitchFamily="49" charset="-122"/>
                <a:ea typeface="楷体" pitchFamily="49" charset="-122"/>
              </a:rPr>
              <a:t>1987</a:t>
            </a:r>
            <a:r>
              <a:rPr lang="zh-CN" altLang="en-US" sz="4000" b="1" dirty="0" smtClean="0">
                <a:solidFill>
                  <a:srgbClr val="FFE42D"/>
                </a:solidFill>
                <a:latin typeface="楷体" pitchFamily="49" charset="-122"/>
                <a:ea typeface="楷体" pitchFamily="49" charset="-122"/>
              </a:rPr>
              <a:t>年开始，</a:t>
            </a:r>
            <a:r>
              <a:rPr lang="zh-CN" altLang="en-US" sz="4000" b="1" dirty="0" smtClean="0">
                <a:solidFill>
                  <a:srgbClr val="FF6600"/>
                </a:solidFill>
                <a:latin typeface="楷体" pitchFamily="49" charset="-122"/>
                <a:ea typeface="楷体" pitchFamily="49" charset="-122"/>
              </a:rPr>
              <a:t>每五年</a:t>
            </a:r>
            <a:r>
              <a:rPr lang="zh-CN" altLang="en-US" sz="4000" b="1" dirty="0" smtClean="0">
                <a:solidFill>
                  <a:srgbClr val="FFE42D"/>
                </a:solidFill>
                <a:latin typeface="楷体" pitchFamily="49" charset="-122"/>
                <a:ea typeface="楷体" pitchFamily="49" charset="-122"/>
              </a:rPr>
              <a:t>（逢</a:t>
            </a:r>
            <a:r>
              <a:rPr lang="en-US" altLang="zh-CN" sz="4000" b="1" dirty="0" smtClean="0">
                <a:solidFill>
                  <a:srgbClr val="FFE42D"/>
                </a:solidFill>
                <a:latin typeface="楷体" pitchFamily="49" charset="-122"/>
                <a:ea typeface="楷体" pitchFamily="49" charset="-122"/>
              </a:rPr>
              <a:t>2</a:t>
            </a:r>
            <a:r>
              <a:rPr lang="zh-CN" altLang="en-US" sz="4000" b="1" dirty="0" smtClean="0">
                <a:solidFill>
                  <a:srgbClr val="FFE42D"/>
                </a:solidFill>
                <a:latin typeface="楷体" pitchFamily="49" charset="-122"/>
                <a:ea typeface="楷体" pitchFamily="49" charset="-122"/>
              </a:rPr>
              <a:t>、逢</a:t>
            </a:r>
            <a:r>
              <a:rPr lang="en-US" altLang="zh-CN" sz="4000" b="1" dirty="0" smtClean="0">
                <a:solidFill>
                  <a:srgbClr val="FFE42D"/>
                </a:solidFill>
                <a:latin typeface="楷体" pitchFamily="49" charset="-122"/>
                <a:ea typeface="楷体" pitchFamily="49" charset="-122"/>
              </a:rPr>
              <a:t>7</a:t>
            </a:r>
            <a:r>
              <a:rPr lang="zh-CN" altLang="en-US" sz="4000" b="1" dirty="0" smtClean="0">
                <a:solidFill>
                  <a:srgbClr val="FFE42D"/>
                </a:solidFill>
                <a:latin typeface="楷体" pitchFamily="49" charset="-122"/>
                <a:ea typeface="楷体" pitchFamily="49" charset="-122"/>
              </a:rPr>
              <a:t>年份）进行一次全国投入产出调查。本次调查为全国</a:t>
            </a:r>
            <a:r>
              <a:rPr lang="zh-CN" altLang="en-US" sz="4000" b="1" dirty="0" smtClean="0">
                <a:solidFill>
                  <a:srgbClr val="FF6600"/>
                </a:solidFill>
                <a:latin typeface="楷体" pitchFamily="49" charset="-122"/>
                <a:ea typeface="楷体" pitchFamily="49" charset="-122"/>
              </a:rPr>
              <a:t>第七次</a:t>
            </a:r>
            <a:r>
              <a:rPr lang="zh-CN" altLang="en-US" sz="4000" b="1" dirty="0" smtClean="0">
                <a:solidFill>
                  <a:srgbClr val="FFE42D"/>
                </a:solidFill>
                <a:latin typeface="楷体" pitchFamily="49" charset="-122"/>
                <a:ea typeface="楷体" pitchFamily="49" charset="-122"/>
              </a:rPr>
              <a:t>投入产出调查，用以系统反映国民经济各部门之间的经济技术联系，量化国民经济结构和重要比例关系。</a:t>
            </a:r>
            <a:endParaRPr lang="zh-CN" altLang="en-US" sz="4000" b="1" dirty="0">
              <a:solidFill>
                <a:srgbClr val="FFE42D"/>
              </a:solidFill>
              <a:latin typeface="楷体" pitchFamily="49" charset="-122"/>
              <a:ea typeface="楷体" pitchFamily="49" charset="-122"/>
            </a:endParaRPr>
          </a:p>
        </p:txBody>
      </p:sp>
    </p:spTree>
    <p:extLst>
      <p:ext uri="{BB962C8B-B14F-4D97-AF65-F5344CB8AC3E}">
        <p14:creationId xmlns:p14="http://schemas.microsoft.com/office/powerpoint/2010/main" xmlns="" val="2677534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d2fba1b7-9b25-448d-a367-6b998ced8350"/>
</p:tagLst>
</file>

<file path=ppt/theme/theme1.xml><?xml version="1.0" encoding="utf-8"?>
<a:theme xmlns:a="http://schemas.openxmlformats.org/drawingml/2006/main" name="主题5">
  <a:themeElements>
    <a:clrScheme name="20171020-02">
      <a:dk1>
        <a:srgbClr val="000000"/>
      </a:dk1>
      <a:lt1>
        <a:srgbClr val="FFFFFF"/>
      </a:lt1>
      <a:dk2>
        <a:srgbClr val="778495"/>
      </a:dk2>
      <a:lt2>
        <a:srgbClr val="F0F0F0"/>
      </a:lt2>
      <a:accent1>
        <a:srgbClr val="000000"/>
      </a:accent1>
      <a:accent2>
        <a:srgbClr val="747474"/>
      </a:accent2>
      <a:accent3>
        <a:srgbClr val="232323"/>
      </a:accent3>
      <a:accent4>
        <a:srgbClr val="B4B4B4"/>
      </a:accent4>
      <a:accent5>
        <a:srgbClr val="888888"/>
      </a:accent5>
      <a:accent6>
        <a:srgbClr val="4B4B4B"/>
      </a:accent6>
      <a:hlink>
        <a:srgbClr val="92278F"/>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6458</TotalTime>
  <Words>3713</Words>
  <Application>Microsoft Office PowerPoint</Application>
  <PresentationFormat>全屏显示(4:3)</PresentationFormat>
  <Paragraphs>396</Paragraphs>
  <Slides>65</Slides>
  <Notes>7</Notes>
  <HiddenSlides>0</HiddenSlides>
  <MMClips>0</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主题5</vt:lpstr>
      <vt:lpstr>投入产出调查方案培训</vt:lpstr>
      <vt:lpstr>资料核对</vt:lpstr>
      <vt:lpstr>幻灯片 3</vt:lpstr>
      <vt:lpstr>幻灯片 4</vt:lpstr>
      <vt:lpstr>幻灯片 5</vt:lpstr>
      <vt:lpstr>幻灯片 6</vt:lpstr>
      <vt:lpstr>总体说明</vt:lpstr>
      <vt:lpstr>幻灯片 8</vt:lpstr>
      <vt:lpstr>幻灯片 9</vt:lpstr>
      <vt:lpstr>幻灯片 10</vt:lpstr>
      <vt:lpstr>幻灯片 11</vt:lpstr>
      <vt:lpstr>幻灯片 12</vt:lpstr>
      <vt:lpstr>幻灯片 13</vt:lpstr>
      <vt:lpstr>4.主要表式</vt:lpstr>
      <vt:lpstr>建筑业</vt:lpstr>
      <vt:lpstr>房地产开发经营业</vt:lpstr>
      <vt:lpstr>5. 填报原则</vt:lpstr>
      <vt:lpstr>幻灯片 18</vt:lpstr>
      <vt:lpstr>调查表式 及填报说明</vt:lpstr>
      <vt:lpstr>幻灯片 20</vt:lpstr>
      <vt:lpstr>幻灯片 21</vt:lpstr>
      <vt:lpstr>投101表  调查表式</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注意事项</vt:lpstr>
      <vt:lpstr>幻灯片 62</vt:lpstr>
      <vt:lpstr>幻灯片 63</vt:lpstr>
      <vt:lpstr>幻灯片 64</vt:lpstr>
      <vt:lpstr>谢 谢！</vt:lpstr>
    </vt:vector>
  </TitlesOfParts>
  <Manager>iSlide</Manager>
  <Company>iSlide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USER-</cp:lastModifiedBy>
  <cp:revision>761</cp:revision>
  <cp:lastPrinted>2017-10-22T16:00:00Z</cp:lastPrinted>
  <dcterms:created xsi:type="dcterms:W3CDTF">2017-10-22T16:00:00Z</dcterms:created>
  <dcterms:modified xsi:type="dcterms:W3CDTF">2018-05-18T04:50:04Z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