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tags/tag3.xml" ContentType="application/vnd.openxmlformats-officedocument.presentationml.tags+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10">
  <p:sldMasterIdLst>
    <p:sldMasterId id="2147483648" r:id="rId1"/>
  </p:sldMasterIdLst>
  <p:notesMasterIdLst>
    <p:notesMasterId r:id="rId29"/>
  </p:notesMasterIdLst>
  <p:handoutMasterIdLst>
    <p:handoutMasterId r:id="rId30"/>
  </p:handoutMasterIdLst>
  <p:sldIdLst>
    <p:sldId id="256" r:id="rId2"/>
    <p:sldId id="453" r:id="rId3"/>
    <p:sldId id="554" r:id="rId4"/>
    <p:sldId id="555" r:id="rId5"/>
    <p:sldId id="515" r:id="rId6"/>
    <p:sldId id="552" r:id="rId7"/>
    <p:sldId id="519" r:id="rId8"/>
    <p:sldId id="518" r:id="rId9"/>
    <p:sldId id="535" r:id="rId10"/>
    <p:sldId id="525" r:id="rId11"/>
    <p:sldId id="534" r:id="rId12"/>
    <p:sldId id="547" r:id="rId13"/>
    <p:sldId id="526" r:id="rId14"/>
    <p:sldId id="529" r:id="rId15"/>
    <p:sldId id="530" r:id="rId16"/>
    <p:sldId id="536" r:id="rId17"/>
    <p:sldId id="532" r:id="rId18"/>
    <p:sldId id="556" r:id="rId19"/>
    <p:sldId id="550" r:id="rId20"/>
    <p:sldId id="551" r:id="rId21"/>
    <p:sldId id="537" r:id="rId22"/>
    <p:sldId id="546" r:id="rId23"/>
    <p:sldId id="542" r:id="rId24"/>
    <p:sldId id="543" r:id="rId25"/>
    <p:sldId id="544" r:id="rId26"/>
    <p:sldId id="545" r:id="rId27"/>
    <p:sldId id="261" r:id="rId28"/>
  </p:sldIdLst>
  <p:sldSz cx="9144000" cy="6858000" type="screen4x3"/>
  <p:notesSz cx="6858000" cy="9144000"/>
  <p:custDataLst>
    <p:tags r:id="rId3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D0ABE7"/>
    <a:srgbClr val="DAB6F0"/>
    <a:srgbClr val="9835D5"/>
    <a:srgbClr val="D4E6F4"/>
    <a:srgbClr val="3CB450"/>
    <a:srgbClr val="E97721"/>
    <a:srgbClr val="4BA6BE"/>
    <a:srgbClr val="CC00CC"/>
    <a:srgbClr val="D1D1D1"/>
    <a:srgbClr val="EEEEEE"/>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9349" autoAdjust="0"/>
    <p:restoredTop sz="83364" autoAdjust="0"/>
  </p:normalViewPr>
  <p:slideViewPr>
    <p:cSldViewPr snapToGrid="0">
      <p:cViewPr>
        <p:scale>
          <a:sx n="100" d="100"/>
          <a:sy n="100" d="100"/>
        </p:scale>
        <p:origin x="-1932" y="102"/>
      </p:cViewPr>
      <p:guideLst>
        <p:guide orient="horz" pos="2160"/>
        <p:guide pos="2880"/>
      </p:guideLst>
    </p:cSldViewPr>
  </p:slideViewPr>
  <p:notesTextViewPr>
    <p:cViewPr>
      <p:scale>
        <a:sx n="1" d="1"/>
        <a:sy n="1" d="1"/>
      </p:scale>
      <p:origin x="0" y="0"/>
    </p:cViewPr>
  </p:notesTextViewPr>
  <p:sorterViewPr>
    <p:cViewPr>
      <p:scale>
        <a:sx n="125" d="100"/>
        <a:sy n="125"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9C43265-9197-415A-8443-81F0D12AD838}" type="datetimeFigureOut">
              <a:rPr lang="zh-CN" altLang="en-US" smtClean="0"/>
              <a:pPr/>
              <a:t>2018/4/17</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3F9C6B7-19C2-41DB-A58D-C681A5597AD2}"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6D8963-CFCD-4740-AF60-049850373CDF}" type="datetimeFigureOut">
              <a:rPr lang="zh-CN" altLang="en-US" smtClean="0"/>
              <a:pPr/>
              <a:t>2018/4/17</a:t>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E6FDB6-6D2B-46C1-9FA1-D82906A37C3A}" type="slidenum">
              <a:rPr lang="zh-CN" altLang="en-US" smtClean="0"/>
              <a:pPr/>
              <a:t>‹#›</a:t>
            </a:fld>
            <a:endParaRPr lang="zh-CN" altLang="en-US"/>
          </a:p>
        </p:txBody>
      </p:sp>
    </p:spTree>
    <p:extLst>
      <p:ext uri="{BB962C8B-B14F-4D97-AF65-F5344CB8AC3E}">
        <p14:creationId xmlns="" xmlns:p14="http://schemas.microsoft.com/office/powerpoint/2010/main" val="21849815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E9E6FDB6-6D2B-46C1-9FA1-D82906A37C3A}" type="slidenum">
              <a:rPr lang="zh-CN" altLang="en-US" smtClean="0"/>
              <a:pPr/>
              <a:t>3</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pPr marL="12700" marR="10795" indent="539115" algn="just">
              <a:lnSpc>
                <a:spcPct val="100000"/>
              </a:lnSpc>
            </a:pPr>
            <a:r>
              <a:rPr lang="zh-CN" altLang="en-US" sz="1200" spc="25" dirty="0" smtClean="0">
                <a:latin typeface="SimSun"/>
                <a:cs typeface="SimSun"/>
              </a:rPr>
              <a:t>从分</a:t>
            </a:r>
            <a:r>
              <a:rPr lang="zh-CN" altLang="en-US" sz="1200" spc="35" dirty="0" smtClean="0">
                <a:latin typeface="SimSun"/>
                <a:cs typeface="SimSun"/>
              </a:rPr>
              <a:t>行</a:t>
            </a:r>
            <a:r>
              <a:rPr lang="zh-CN" altLang="en-US" sz="1200" spc="25" dirty="0" smtClean="0">
                <a:latin typeface="SimSun"/>
                <a:cs typeface="SimSun"/>
              </a:rPr>
              <a:t>业调查到补</a:t>
            </a:r>
            <a:r>
              <a:rPr lang="zh-CN" altLang="en-US" sz="1200" spc="35" dirty="0" smtClean="0">
                <a:latin typeface="SimSun"/>
                <a:cs typeface="SimSun"/>
              </a:rPr>
              <a:t>充</a:t>
            </a:r>
            <a:r>
              <a:rPr lang="zh-CN" altLang="en-US" sz="1200" spc="25" dirty="0" smtClean="0">
                <a:latin typeface="SimSun"/>
                <a:cs typeface="SimSun"/>
              </a:rPr>
              <a:t>调查（运输费</a:t>
            </a:r>
            <a:r>
              <a:rPr lang="zh-CN" altLang="en-US" sz="1200" spc="35" dirty="0" smtClean="0">
                <a:latin typeface="SimSun"/>
                <a:cs typeface="SimSun"/>
              </a:rPr>
              <a:t>除外</a:t>
            </a:r>
            <a:r>
              <a:rPr lang="zh-CN" altLang="en-US" sz="1200" spc="25" dirty="0" smtClean="0">
                <a:latin typeface="SimSun"/>
                <a:cs typeface="SimSun"/>
              </a:rPr>
              <a:t>）、固定</a:t>
            </a:r>
            <a:r>
              <a:rPr lang="zh-CN" altLang="en-US" sz="1200" spc="35" dirty="0" smtClean="0">
                <a:latin typeface="SimSun"/>
                <a:cs typeface="SimSun"/>
              </a:rPr>
              <a:t>资</a:t>
            </a:r>
            <a:r>
              <a:rPr lang="zh-CN" altLang="en-US" sz="1200" spc="25" dirty="0" smtClean="0">
                <a:latin typeface="SimSun"/>
                <a:cs typeface="SimSun"/>
              </a:rPr>
              <a:t>产投</a:t>
            </a:r>
            <a:r>
              <a:rPr lang="zh-CN" altLang="en-US" sz="1200" dirty="0" smtClean="0">
                <a:latin typeface="SimSun"/>
                <a:cs typeface="SimSun"/>
              </a:rPr>
              <a:t>资</a:t>
            </a:r>
            <a:r>
              <a:rPr lang="zh-CN" altLang="en-US" sz="1200" spc="35" dirty="0" smtClean="0">
                <a:latin typeface="SimSun"/>
                <a:cs typeface="SimSun"/>
              </a:rPr>
              <a:t>构成调</a:t>
            </a:r>
            <a:r>
              <a:rPr lang="zh-CN" altLang="en-US" sz="1200" spc="25" dirty="0" smtClean="0">
                <a:latin typeface="SimSun"/>
                <a:cs typeface="SimSun"/>
              </a:rPr>
              <a:t>查，</a:t>
            </a:r>
            <a:r>
              <a:rPr lang="zh-CN" altLang="en-US" sz="1200" spc="35" dirty="0" smtClean="0">
                <a:latin typeface="SimSun"/>
                <a:cs typeface="SimSun"/>
              </a:rPr>
              <a:t>从铁路</a:t>
            </a:r>
            <a:r>
              <a:rPr lang="zh-CN" altLang="en-US" sz="1200" spc="25" dirty="0" smtClean="0">
                <a:latin typeface="SimSun"/>
                <a:cs typeface="SimSun"/>
              </a:rPr>
              <a:t>运输</a:t>
            </a:r>
            <a:r>
              <a:rPr lang="zh-CN" altLang="en-US" sz="1200" spc="35" dirty="0" smtClean="0">
                <a:latin typeface="SimSun"/>
                <a:cs typeface="SimSun"/>
              </a:rPr>
              <a:t>到邮政</a:t>
            </a:r>
            <a:r>
              <a:rPr lang="zh-CN" altLang="en-US" sz="1200" spc="25" dirty="0" smtClean="0">
                <a:latin typeface="SimSun"/>
                <a:cs typeface="SimSun"/>
              </a:rPr>
              <a:t>服</a:t>
            </a:r>
            <a:r>
              <a:rPr lang="zh-CN" altLang="en-US" sz="1200" spc="50" dirty="0" smtClean="0">
                <a:latin typeface="SimSun"/>
                <a:cs typeface="SimSun"/>
              </a:rPr>
              <a:t>务</a:t>
            </a:r>
            <a:r>
              <a:rPr lang="zh-CN" altLang="en-US" sz="1200" spc="35" dirty="0" smtClean="0">
                <a:latin typeface="SimSun"/>
                <a:cs typeface="SimSun"/>
              </a:rPr>
              <a:t>、电信</a:t>
            </a:r>
            <a:r>
              <a:rPr lang="zh-CN" altLang="en-US" sz="1200" spc="25" dirty="0" smtClean="0">
                <a:latin typeface="SimSun"/>
                <a:cs typeface="SimSun"/>
              </a:rPr>
              <a:t>服务</a:t>
            </a:r>
            <a:r>
              <a:rPr lang="zh-CN" altLang="en-US" sz="1200" spc="35" dirty="0" smtClean="0">
                <a:latin typeface="SimSun"/>
                <a:cs typeface="SimSun"/>
              </a:rPr>
              <a:t>调</a:t>
            </a:r>
            <a:r>
              <a:rPr lang="zh-CN" altLang="en-US" sz="1200" spc="50" dirty="0" smtClean="0">
                <a:latin typeface="SimSun"/>
                <a:cs typeface="SimSun"/>
              </a:rPr>
              <a:t>查</a:t>
            </a:r>
            <a:r>
              <a:rPr lang="zh-CN" altLang="en-US" sz="1200" spc="35" dirty="0" smtClean="0">
                <a:latin typeface="SimSun"/>
                <a:cs typeface="SimSun"/>
              </a:rPr>
              <a:t>，</a:t>
            </a:r>
            <a:r>
              <a:rPr lang="zh-CN" altLang="en-US" sz="1200" spc="25" dirty="0" smtClean="0">
                <a:latin typeface="SimSun"/>
                <a:cs typeface="SimSun"/>
              </a:rPr>
              <a:t>都是</a:t>
            </a:r>
            <a:r>
              <a:rPr lang="zh-CN" altLang="en-US" sz="1200" spc="50" dirty="0" smtClean="0">
                <a:latin typeface="SimSun"/>
                <a:cs typeface="SimSun"/>
              </a:rPr>
              <a:t>列</a:t>
            </a:r>
            <a:r>
              <a:rPr lang="zh-CN" altLang="en-US" sz="1200" dirty="0" smtClean="0">
                <a:latin typeface="SimSun"/>
                <a:cs typeface="SimSun"/>
              </a:rPr>
              <a:t>方向的调</a:t>
            </a:r>
            <a:r>
              <a:rPr lang="zh-CN" altLang="en-US" sz="1200" spc="-10" dirty="0" smtClean="0">
                <a:latin typeface="SimSun"/>
                <a:cs typeface="SimSun"/>
              </a:rPr>
              <a:t>查</a:t>
            </a:r>
            <a:r>
              <a:rPr lang="zh-CN" altLang="en-US" sz="1200" dirty="0" smtClean="0">
                <a:latin typeface="SimSun"/>
                <a:cs typeface="SimSun"/>
              </a:rPr>
              <a:t>，</a:t>
            </a:r>
            <a:r>
              <a:rPr lang="zh-CN" altLang="en-US" sz="1200" spc="-10" dirty="0" smtClean="0">
                <a:latin typeface="SimSun"/>
                <a:cs typeface="SimSun"/>
              </a:rPr>
              <a:t>调</a:t>
            </a:r>
            <a:r>
              <a:rPr lang="zh-CN" altLang="en-US" sz="1200" spc="0" dirty="0" smtClean="0">
                <a:latin typeface="SimSun"/>
                <a:cs typeface="SimSun"/>
              </a:rPr>
              <a:t>查的</a:t>
            </a:r>
            <a:r>
              <a:rPr lang="zh-CN" altLang="en-US" sz="1200" spc="-5" dirty="0" smtClean="0">
                <a:latin typeface="SimSun"/>
                <a:cs typeface="SimSun"/>
              </a:rPr>
              <a:t>是</a:t>
            </a:r>
            <a:r>
              <a:rPr lang="zh-CN" altLang="en-US" sz="1200" b="1" spc="-10" dirty="0" smtClean="0">
                <a:solidFill>
                  <a:srgbClr val="FF0000"/>
                </a:solidFill>
                <a:latin typeface="SimSun"/>
                <a:cs typeface="SimSun"/>
              </a:rPr>
              <a:t>构</a:t>
            </a:r>
            <a:r>
              <a:rPr lang="zh-CN" altLang="en-US" sz="1200" b="1" dirty="0" smtClean="0">
                <a:solidFill>
                  <a:srgbClr val="FF0000"/>
                </a:solidFill>
                <a:latin typeface="SimSun"/>
                <a:cs typeface="SimSun"/>
              </a:rPr>
              <a:t>成</a:t>
            </a:r>
            <a:r>
              <a:rPr lang="zh-CN" altLang="en-US" sz="1200" spc="0" dirty="0" smtClean="0">
                <a:latin typeface="SimSun"/>
                <a:cs typeface="SimSun"/>
              </a:rPr>
              <a:t>。</a:t>
            </a:r>
            <a:endParaRPr lang="zh-CN" altLang="en-US" sz="1200" dirty="0" smtClean="0">
              <a:latin typeface="SimSun"/>
              <a:cs typeface="SimSun"/>
            </a:endParaRPr>
          </a:p>
          <a:p>
            <a:pPr marL="12700" marR="5080" indent="539115" algn="just">
              <a:lnSpc>
                <a:spcPct val="100000"/>
              </a:lnSpc>
              <a:spcBef>
                <a:spcPts val="480"/>
              </a:spcBef>
            </a:pPr>
            <a:r>
              <a:rPr lang="zh-CN" altLang="en-US" sz="1200" spc="25" dirty="0" smtClean="0">
                <a:latin typeface="SimSun"/>
                <a:cs typeface="SimSun"/>
              </a:rPr>
              <a:t>分行</a:t>
            </a:r>
            <a:r>
              <a:rPr lang="zh-CN" altLang="en-US" sz="1200" spc="35" dirty="0" smtClean="0">
                <a:latin typeface="SimSun"/>
                <a:cs typeface="SimSun"/>
              </a:rPr>
              <a:t>业</a:t>
            </a:r>
            <a:r>
              <a:rPr lang="zh-CN" altLang="en-US" sz="1200" spc="25" dirty="0" smtClean="0">
                <a:latin typeface="SimSun"/>
                <a:cs typeface="SimSun"/>
              </a:rPr>
              <a:t>调查是对成</a:t>
            </a:r>
            <a:r>
              <a:rPr lang="zh-CN" altLang="en-US" sz="1200" spc="50" dirty="0" smtClean="0">
                <a:latin typeface="SimSun"/>
                <a:cs typeface="SimSun"/>
              </a:rPr>
              <a:t>本</a:t>
            </a:r>
            <a:r>
              <a:rPr lang="zh-CN" altLang="en-US" sz="1200" spc="25" dirty="0" smtClean="0">
                <a:latin typeface="SimSun"/>
                <a:cs typeface="SimSun"/>
              </a:rPr>
              <a:t>、费用的分解</a:t>
            </a:r>
            <a:r>
              <a:rPr lang="zh-CN" altLang="en-US" sz="1200" spc="35" dirty="0" smtClean="0">
                <a:latin typeface="SimSun"/>
                <a:cs typeface="SimSun"/>
              </a:rPr>
              <a:t>，</a:t>
            </a:r>
            <a:r>
              <a:rPr lang="zh-CN" altLang="en-US" sz="1200" spc="25" dirty="0" smtClean="0">
                <a:latin typeface="SimSun"/>
                <a:cs typeface="SimSun"/>
              </a:rPr>
              <a:t>补充调查是</a:t>
            </a:r>
            <a:r>
              <a:rPr lang="zh-CN" altLang="en-US" sz="1200" spc="50" dirty="0" smtClean="0">
                <a:latin typeface="SimSun"/>
                <a:cs typeface="SimSun"/>
              </a:rPr>
              <a:t>对</a:t>
            </a:r>
            <a:r>
              <a:rPr lang="zh-CN" altLang="en-US" sz="1200" spc="25" dirty="0" smtClean="0">
                <a:latin typeface="SimSun"/>
                <a:cs typeface="SimSun"/>
              </a:rPr>
              <a:t>一些金</a:t>
            </a:r>
            <a:r>
              <a:rPr lang="zh-CN" altLang="en-US" sz="1200" spc="35" dirty="0" smtClean="0">
                <a:latin typeface="SimSun"/>
                <a:cs typeface="SimSun"/>
              </a:rPr>
              <a:t>额不大</a:t>
            </a:r>
            <a:r>
              <a:rPr lang="zh-CN" altLang="en-US" sz="1200" spc="25" dirty="0" smtClean="0">
                <a:latin typeface="SimSun"/>
                <a:cs typeface="SimSun"/>
              </a:rPr>
              <a:t>但内</a:t>
            </a:r>
            <a:r>
              <a:rPr lang="zh-CN" altLang="en-US" sz="1200" spc="35" dirty="0" smtClean="0">
                <a:latin typeface="SimSun"/>
                <a:cs typeface="SimSun"/>
              </a:rPr>
              <a:t>容繁杂</a:t>
            </a:r>
            <a:r>
              <a:rPr lang="zh-CN" altLang="en-US" sz="1200" spc="25" dirty="0" smtClean="0">
                <a:latin typeface="SimSun"/>
                <a:cs typeface="SimSun"/>
              </a:rPr>
              <a:t>的综</a:t>
            </a:r>
            <a:r>
              <a:rPr lang="zh-CN" altLang="en-US" sz="1200" spc="35" dirty="0" smtClean="0">
                <a:latin typeface="SimSun"/>
                <a:cs typeface="SimSun"/>
              </a:rPr>
              <a:t>合指</a:t>
            </a:r>
            <a:r>
              <a:rPr lang="zh-CN" altLang="en-US" sz="1200" spc="75" dirty="0" smtClean="0">
                <a:latin typeface="SimSun"/>
                <a:cs typeface="SimSun"/>
              </a:rPr>
              <a:t>标</a:t>
            </a:r>
            <a:r>
              <a:rPr lang="zh-CN" altLang="en-US" sz="1200" spc="25" dirty="0" smtClean="0">
                <a:latin typeface="SimSun"/>
                <a:cs typeface="SimSun"/>
              </a:rPr>
              <a:t>（差</a:t>
            </a:r>
            <a:r>
              <a:rPr lang="zh-CN" altLang="en-US" sz="1200" spc="35" dirty="0" smtClean="0">
                <a:latin typeface="SimSun"/>
                <a:cs typeface="SimSun"/>
              </a:rPr>
              <a:t>旅</a:t>
            </a:r>
            <a:r>
              <a:rPr lang="zh-CN" altLang="en-US" sz="1200" spc="50" dirty="0" smtClean="0">
                <a:latin typeface="SimSun"/>
                <a:cs typeface="SimSun"/>
              </a:rPr>
              <a:t>费</a:t>
            </a:r>
            <a:r>
              <a:rPr lang="zh-CN" altLang="en-US" sz="1200" spc="35" dirty="0" smtClean="0">
                <a:latin typeface="SimSun"/>
                <a:cs typeface="SimSun"/>
              </a:rPr>
              <a:t>、</a:t>
            </a:r>
            <a:r>
              <a:rPr lang="zh-CN" altLang="en-US" sz="1200" spc="25" dirty="0" smtClean="0">
                <a:latin typeface="SimSun"/>
                <a:cs typeface="SimSun"/>
              </a:rPr>
              <a:t>机物</a:t>
            </a:r>
            <a:r>
              <a:rPr lang="zh-CN" altLang="en-US" sz="1200" spc="35" dirty="0" smtClean="0">
                <a:latin typeface="SimSun"/>
                <a:cs typeface="SimSun"/>
              </a:rPr>
              <a:t>料消</a:t>
            </a:r>
            <a:r>
              <a:rPr lang="zh-CN" altLang="en-US" sz="1200" spc="50" dirty="0" smtClean="0">
                <a:latin typeface="SimSun"/>
                <a:cs typeface="SimSun"/>
              </a:rPr>
              <a:t>耗</a:t>
            </a:r>
            <a:r>
              <a:rPr lang="zh-CN" altLang="en-US" sz="1200" spc="25" dirty="0" smtClean="0">
                <a:latin typeface="SimSun"/>
                <a:cs typeface="SimSun"/>
              </a:rPr>
              <a:t>、研</a:t>
            </a:r>
            <a:r>
              <a:rPr lang="zh-CN" altLang="en-US" sz="1200" spc="50" dirty="0" smtClean="0">
                <a:latin typeface="SimSun"/>
                <a:cs typeface="SimSun"/>
              </a:rPr>
              <a:t>究</a:t>
            </a:r>
            <a:r>
              <a:rPr lang="zh-CN" altLang="en-US" sz="1200" dirty="0" smtClean="0">
                <a:latin typeface="SimSun"/>
                <a:cs typeface="SimSun"/>
              </a:rPr>
              <a:t>与</a:t>
            </a:r>
            <a:r>
              <a:rPr lang="zh-CN" altLang="en-US" sz="1200" spc="35" dirty="0" smtClean="0">
                <a:latin typeface="SimSun"/>
                <a:cs typeface="SimSun"/>
              </a:rPr>
              <a:t>开发</a:t>
            </a:r>
            <a:r>
              <a:rPr lang="zh-CN" altLang="en-US" sz="1200" spc="50" dirty="0" smtClean="0">
                <a:latin typeface="SimSun"/>
                <a:cs typeface="SimSun"/>
              </a:rPr>
              <a:t>费</a:t>
            </a:r>
            <a:r>
              <a:rPr lang="zh-CN" altLang="en-US" sz="1200" spc="25" dirty="0" smtClean="0">
                <a:latin typeface="SimSun"/>
                <a:cs typeface="SimSun"/>
              </a:rPr>
              <a:t>、低</a:t>
            </a:r>
            <a:r>
              <a:rPr lang="zh-CN" altLang="en-US" sz="1200" spc="35" dirty="0" smtClean="0">
                <a:latin typeface="SimSun"/>
                <a:cs typeface="SimSun"/>
              </a:rPr>
              <a:t>值易耗</a:t>
            </a:r>
            <a:r>
              <a:rPr lang="zh-CN" altLang="en-US" sz="1200" spc="25" dirty="0" smtClean="0">
                <a:latin typeface="SimSun"/>
                <a:cs typeface="SimSun"/>
              </a:rPr>
              <a:t>品摊</a:t>
            </a:r>
            <a:r>
              <a:rPr lang="zh-CN" altLang="en-US" sz="1200" spc="50" dirty="0" smtClean="0">
                <a:latin typeface="SimSun"/>
                <a:cs typeface="SimSun"/>
              </a:rPr>
              <a:t>销</a:t>
            </a:r>
            <a:r>
              <a:rPr lang="zh-CN" altLang="en-US" sz="1200" spc="35" dirty="0" smtClean="0">
                <a:latin typeface="SimSun"/>
                <a:cs typeface="SimSun"/>
              </a:rPr>
              <a:t>）的</a:t>
            </a:r>
            <a:r>
              <a:rPr lang="zh-CN" altLang="en-US" sz="1200" spc="25" dirty="0" smtClean="0">
                <a:latin typeface="SimSun"/>
                <a:cs typeface="SimSun"/>
              </a:rPr>
              <a:t>分解</a:t>
            </a:r>
            <a:r>
              <a:rPr lang="zh-CN" altLang="en-US" sz="1200" spc="35" dirty="0" smtClean="0">
                <a:latin typeface="SimSun"/>
                <a:cs typeface="SimSun"/>
              </a:rPr>
              <a:t>，所以</a:t>
            </a:r>
            <a:r>
              <a:rPr lang="zh-CN" altLang="en-US" sz="1200" spc="25" dirty="0" smtClean="0">
                <a:latin typeface="SimSun"/>
                <a:cs typeface="SimSun"/>
              </a:rPr>
              <a:t>与普</a:t>
            </a:r>
            <a:r>
              <a:rPr lang="zh-CN" altLang="en-US" sz="1200" spc="35" dirty="0" smtClean="0">
                <a:latin typeface="SimSun"/>
                <a:cs typeface="SimSun"/>
              </a:rPr>
              <a:t>查等关</a:t>
            </a:r>
            <a:r>
              <a:rPr lang="zh-CN" altLang="en-US" sz="1200" spc="25" dirty="0" smtClean="0">
                <a:latin typeface="SimSun"/>
                <a:cs typeface="SimSun"/>
              </a:rPr>
              <a:t>注总</a:t>
            </a:r>
            <a:r>
              <a:rPr lang="zh-CN" altLang="en-US" sz="1200" spc="50" dirty="0" smtClean="0">
                <a:latin typeface="SimSun"/>
                <a:cs typeface="SimSun"/>
              </a:rPr>
              <a:t>量</a:t>
            </a:r>
            <a:r>
              <a:rPr lang="zh-CN" altLang="en-US" sz="1200" dirty="0" smtClean="0">
                <a:latin typeface="SimSun"/>
                <a:cs typeface="SimSun"/>
              </a:rPr>
              <a:t>的</a:t>
            </a:r>
            <a:r>
              <a:rPr lang="zh-CN" altLang="en-US" sz="1200" spc="35" dirty="0" smtClean="0">
                <a:latin typeface="SimSun"/>
                <a:cs typeface="SimSun"/>
              </a:rPr>
              <a:t>调查不</a:t>
            </a:r>
            <a:r>
              <a:rPr lang="zh-CN" altLang="en-US" sz="1200" spc="25" dirty="0" smtClean="0">
                <a:latin typeface="SimSun"/>
                <a:cs typeface="SimSun"/>
              </a:rPr>
              <a:t>太一</a:t>
            </a:r>
            <a:r>
              <a:rPr lang="zh-CN" altLang="en-US" sz="1200" spc="50" dirty="0" smtClean="0">
                <a:latin typeface="SimSun"/>
                <a:cs typeface="SimSun"/>
              </a:rPr>
              <a:t>样</a:t>
            </a:r>
            <a:r>
              <a:rPr lang="zh-CN" altLang="en-US" sz="1200" spc="40" dirty="0" smtClean="0">
                <a:latin typeface="SimSun"/>
                <a:cs typeface="SimSun"/>
              </a:rPr>
              <a:t>，</a:t>
            </a:r>
            <a:r>
              <a:rPr lang="zh-CN" altLang="en-US" sz="1200" spc="35" dirty="0" smtClean="0">
                <a:latin typeface="SimSun"/>
                <a:cs typeface="SimSun"/>
              </a:rPr>
              <a:t>投</a:t>
            </a:r>
            <a:r>
              <a:rPr lang="zh-CN" altLang="en-US" sz="1200" spc="25" dirty="0" smtClean="0">
                <a:latin typeface="SimSun"/>
                <a:cs typeface="SimSun"/>
              </a:rPr>
              <a:t>入产</a:t>
            </a:r>
            <a:r>
              <a:rPr lang="zh-CN" altLang="en-US" sz="1200" spc="35" dirty="0" smtClean="0">
                <a:latin typeface="SimSun"/>
                <a:cs typeface="SimSun"/>
              </a:rPr>
              <a:t>出调查</a:t>
            </a:r>
            <a:r>
              <a:rPr lang="zh-CN" altLang="en-US" sz="1200" spc="25" dirty="0" smtClean="0">
                <a:latin typeface="SimSun"/>
                <a:cs typeface="SimSun"/>
              </a:rPr>
              <a:t>主要</a:t>
            </a:r>
            <a:r>
              <a:rPr lang="zh-CN" altLang="en-US" sz="1200" spc="35" dirty="0" smtClean="0">
                <a:latin typeface="SimSun"/>
                <a:cs typeface="SimSun"/>
              </a:rPr>
              <a:t>关注的</a:t>
            </a:r>
            <a:r>
              <a:rPr lang="zh-CN" altLang="en-US" sz="1200" spc="25" dirty="0" smtClean="0">
                <a:latin typeface="SimSun"/>
                <a:cs typeface="SimSun"/>
              </a:rPr>
              <a:t>是</a:t>
            </a:r>
            <a:r>
              <a:rPr lang="zh-CN" altLang="en-US" sz="1200" b="1" spc="25" dirty="0" smtClean="0">
                <a:solidFill>
                  <a:srgbClr val="FF0000"/>
                </a:solidFill>
                <a:latin typeface="SimSun"/>
                <a:cs typeface="SimSun"/>
              </a:rPr>
              <a:t>结</a:t>
            </a:r>
            <a:r>
              <a:rPr lang="zh-CN" altLang="en-US" sz="1200" b="1" spc="60" dirty="0" smtClean="0">
                <a:solidFill>
                  <a:srgbClr val="FF0000"/>
                </a:solidFill>
                <a:latin typeface="SimSun"/>
                <a:cs typeface="SimSun"/>
              </a:rPr>
              <a:t>构</a:t>
            </a:r>
            <a:r>
              <a:rPr lang="zh-CN" altLang="en-US" sz="1200" spc="40" dirty="0" smtClean="0">
                <a:latin typeface="SimSun"/>
                <a:cs typeface="SimSun"/>
              </a:rPr>
              <a:t>，</a:t>
            </a:r>
            <a:r>
              <a:rPr lang="zh-CN" altLang="en-US" sz="1200" spc="35" dirty="0" smtClean="0">
                <a:latin typeface="SimSun"/>
                <a:cs typeface="SimSun"/>
              </a:rPr>
              <a:t>这</a:t>
            </a:r>
            <a:r>
              <a:rPr lang="zh-CN" altLang="en-US" sz="1200" spc="25" dirty="0" smtClean="0">
                <a:latin typeface="SimSun"/>
                <a:cs typeface="SimSun"/>
              </a:rPr>
              <a:t>是在</a:t>
            </a:r>
            <a:r>
              <a:rPr lang="zh-CN" altLang="en-US" sz="1200" spc="50" dirty="0" smtClean="0">
                <a:latin typeface="SimSun"/>
                <a:cs typeface="SimSun"/>
              </a:rPr>
              <a:t>处</a:t>
            </a:r>
            <a:r>
              <a:rPr lang="zh-CN" altLang="en-US" sz="1200" spc="0" dirty="0" smtClean="0">
                <a:latin typeface="SimSun"/>
                <a:cs typeface="SimSun"/>
              </a:rPr>
              <a:t>理</a:t>
            </a:r>
            <a:r>
              <a:rPr lang="zh-CN" altLang="en-US" sz="1200" dirty="0" smtClean="0">
                <a:latin typeface="SimSun"/>
                <a:cs typeface="SimSun"/>
              </a:rPr>
              <a:t>具体问</a:t>
            </a:r>
            <a:r>
              <a:rPr lang="zh-CN" altLang="en-US" sz="1200" spc="-10" dirty="0" smtClean="0">
                <a:latin typeface="SimSun"/>
                <a:cs typeface="SimSun"/>
              </a:rPr>
              <a:t>题</a:t>
            </a:r>
            <a:r>
              <a:rPr lang="zh-CN" altLang="en-US" sz="1200" dirty="0" smtClean="0">
                <a:latin typeface="SimSun"/>
                <a:cs typeface="SimSun"/>
              </a:rPr>
              <a:t>时</a:t>
            </a:r>
            <a:r>
              <a:rPr lang="zh-CN" altLang="en-US" sz="1200" spc="-15" dirty="0" smtClean="0">
                <a:latin typeface="SimSun"/>
                <a:cs typeface="SimSun"/>
              </a:rPr>
              <a:t>需</a:t>
            </a:r>
            <a:r>
              <a:rPr lang="zh-CN" altLang="en-US" sz="1200" dirty="0" smtClean="0">
                <a:latin typeface="SimSun"/>
                <a:cs typeface="SimSun"/>
              </a:rPr>
              <a:t>要特别</a:t>
            </a:r>
            <a:r>
              <a:rPr lang="zh-CN" altLang="en-US" sz="1200" spc="-15" dirty="0" smtClean="0">
                <a:latin typeface="SimSun"/>
                <a:cs typeface="SimSun"/>
              </a:rPr>
              <a:t>注</a:t>
            </a:r>
            <a:r>
              <a:rPr lang="zh-CN" altLang="en-US" sz="1200" dirty="0" smtClean="0">
                <a:latin typeface="SimSun"/>
                <a:cs typeface="SimSun"/>
              </a:rPr>
              <a:t>意</a:t>
            </a:r>
            <a:r>
              <a:rPr lang="zh-CN" altLang="en-US" sz="1200" spc="-15" dirty="0" smtClean="0">
                <a:latin typeface="SimSun"/>
                <a:cs typeface="SimSun"/>
              </a:rPr>
              <a:t>和</a:t>
            </a:r>
            <a:r>
              <a:rPr lang="zh-CN" altLang="en-US" sz="1200" dirty="0" smtClean="0">
                <a:latin typeface="SimSun"/>
                <a:cs typeface="SimSun"/>
              </a:rPr>
              <a:t>把握的。</a:t>
            </a:r>
          </a:p>
          <a:p>
            <a:endParaRPr lang="zh-CN" altLang="en-US" dirty="0"/>
          </a:p>
        </p:txBody>
      </p:sp>
      <p:sp>
        <p:nvSpPr>
          <p:cNvPr id="4" name="灯片编号占位符 3"/>
          <p:cNvSpPr>
            <a:spLocks noGrp="1"/>
          </p:cNvSpPr>
          <p:nvPr>
            <p:ph type="sldNum" sz="quarter" idx="10"/>
          </p:nvPr>
        </p:nvSpPr>
        <p:spPr/>
        <p:txBody>
          <a:bodyPr/>
          <a:lstStyle/>
          <a:p>
            <a:fld id="{E9E6FDB6-6D2B-46C1-9FA1-D82906A37C3A}" type="slidenum">
              <a:rPr lang="zh-CN" altLang="en-US" smtClean="0"/>
              <a:pPr/>
              <a:t>4</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lvl="0" eaLnBrk="1" hangingPunct="1">
              <a:spcBef>
                <a:spcPct val="0"/>
              </a:spcBef>
            </a:pPr>
            <a:r>
              <a:rPr lang="zh-CN" altLang="en-US" dirty="0"/>
              <a:t>一般来说成本构成、期间费用，利润表所有指标，四上企业直接从各个专业联网直报企业直接取过来，但是</a:t>
            </a:r>
            <a:r>
              <a:rPr lang="zh-CN" altLang="en-US" b="1" dirty="0"/>
              <a:t>新经济产值</a:t>
            </a:r>
            <a:r>
              <a:rPr lang="zh-CN" altLang="en-US" dirty="0"/>
              <a:t>，需要填报。</a:t>
            </a:r>
            <a:endParaRPr lang="en-US" altLang="zh-CN" dirty="0"/>
          </a:p>
        </p:txBody>
      </p:sp>
      <p:sp>
        <p:nvSpPr>
          <p:cNvPr id="4" name="灯片编号占位符 3"/>
          <p:cNvSpPr>
            <a:spLocks noGrp="1"/>
          </p:cNvSpPr>
          <p:nvPr>
            <p:ph type="sldNum" sz="quarter" idx="10"/>
          </p:nvPr>
        </p:nvSpPr>
        <p:spPr/>
        <p:txBody>
          <a:bodyPr/>
          <a:lstStyle/>
          <a:p>
            <a:fld id="{E9E6FDB6-6D2B-46C1-9FA1-D82906A37C3A}" type="slidenum">
              <a:rPr lang="zh-CN" altLang="en-US" smtClean="0"/>
              <a:pPr/>
              <a:t>8</a:t>
            </a:fld>
            <a:endParaRPr lang="zh-CN" altLang="en-US"/>
          </a:p>
        </p:txBody>
      </p:sp>
    </p:spTree>
    <p:extLst>
      <p:ext uri="{BB962C8B-B14F-4D97-AF65-F5344CB8AC3E}">
        <p14:creationId xmlns="" xmlns:p14="http://schemas.microsoft.com/office/powerpoint/2010/main" val="42760645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sz="1200" b="1" dirty="0" smtClean="0">
                <a:latin typeface="+mn-ea"/>
              </a:rPr>
              <a:t> 企业从事交通运输及仓储过程中发生的各项业务成本及其构成情况。</a:t>
            </a:r>
            <a:endParaRPr lang="zh-CN" altLang="en-US" dirty="0"/>
          </a:p>
        </p:txBody>
      </p:sp>
      <p:sp>
        <p:nvSpPr>
          <p:cNvPr id="4" name="灯片编号占位符 3"/>
          <p:cNvSpPr>
            <a:spLocks noGrp="1"/>
          </p:cNvSpPr>
          <p:nvPr>
            <p:ph type="sldNum" sz="quarter" idx="10"/>
          </p:nvPr>
        </p:nvSpPr>
        <p:spPr/>
        <p:txBody>
          <a:bodyPr/>
          <a:lstStyle/>
          <a:p>
            <a:fld id="{E9E6FDB6-6D2B-46C1-9FA1-D82906A37C3A}" type="slidenum">
              <a:rPr lang="zh-CN" altLang="en-US" smtClean="0"/>
              <a:pPr/>
              <a:t>9</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幻灯片图像占位符 1"/>
          <p:cNvSpPr>
            <a:spLocks noGrp="1" noRot="1" noChangeAspect="1" noTextEdit="1"/>
          </p:cNvSpPr>
          <p:nvPr>
            <p:ph type="sldImg"/>
          </p:nvPr>
        </p:nvSpPr>
        <p:spPr>
          <a:ln/>
        </p:spPr>
      </p:sp>
      <p:sp>
        <p:nvSpPr>
          <p:cNvPr id="90115" name="备注占位符 2"/>
          <p:cNvSpPr>
            <a:spLocks noGrp="1"/>
          </p:cNvSpPr>
          <p:nvPr>
            <p:ph type="body" idx="1"/>
          </p:nvPr>
        </p:nvSpPr>
        <p:spPr>
          <a:noFill/>
        </p:spPr>
        <p:txBody>
          <a:bodyPr/>
          <a:lstStyle/>
          <a:p>
            <a:endParaRPr lang="zh-CN" altLang="en-US" smtClean="0"/>
          </a:p>
        </p:txBody>
      </p:sp>
      <p:sp>
        <p:nvSpPr>
          <p:cNvPr id="90116" name="灯片编号占位符 3"/>
          <p:cNvSpPr>
            <a:spLocks noGrp="1"/>
          </p:cNvSpPr>
          <p:nvPr>
            <p:ph type="sldNum" sz="quarter" idx="5"/>
          </p:nvPr>
        </p:nvSpPr>
        <p:spPr>
          <a:noFill/>
          <a:ln>
            <a:miter lim="800000"/>
            <a:headEnd/>
            <a:tailEnd/>
          </a:ln>
        </p:spPr>
        <p:txBody>
          <a:bodyPr/>
          <a:lstStyle/>
          <a:p>
            <a:fld id="{38EE6D61-A37D-44B8-BC3E-25A51A2AB723}" type="slidenum">
              <a:rPr lang="zh-CN" altLang="en-US"/>
              <a:pPr/>
              <a:t>12</a:t>
            </a:fld>
            <a:endParaRPr lang="en-US" altLang="zh-C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E9E6FDB6-6D2B-46C1-9FA1-D82906A37C3A}" type="slidenum">
              <a:rPr lang="zh-CN" altLang="en-US" smtClean="0"/>
              <a:pPr/>
              <a:t>16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0243" name="备注占位符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CN" altLang="en-US"/>
          </a:p>
        </p:txBody>
      </p:sp>
      <p:sp>
        <p:nvSpPr>
          <p:cNvPr id="10244" name="灯片编号占位符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u="sng">
                <a:solidFill>
                  <a:schemeClr val="tx1"/>
                </a:solidFill>
                <a:latin typeface="Calibri" panose="020F0502020204030204" pitchFamily="34" charset="0"/>
                <a:ea typeface="宋体" panose="02010600030101010101" pitchFamily="2" charset="-122"/>
              </a:defRPr>
            </a:lvl1pPr>
            <a:lvl2pPr marL="736784" indent="-283378">
              <a:defRPr u="sng">
                <a:solidFill>
                  <a:schemeClr val="tx1"/>
                </a:solidFill>
                <a:latin typeface="Calibri" panose="020F0502020204030204" pitchFamily="34" charset="0"/>
                <a:ea typeface="宋体" panose="02010600030101010101" pitchFamily="2" charset="-122"/>
              </a:defRPr>
            </a:lvl2pPr>
            <a:lvl3pPr marL="1133513" indent="-226703">
              <a:defRPr u="sng">
                <a:solidFill>
                  <a:schemeClr val="tx1"/>
                </a:solidFill>
                <a:latin typeface="Calibri" panose="020F0502020204030204" pitchFamily="34" charset="0"/>
                <a:ea typeface="宋体" panose="02010600030101010101" pitchFamily="2" charset="-122"/>
              </a:defRPr>
            </a:lvl3pPr>
            <a:lvl4pPr marL="1586918" indent="-226703">
              <a:defRPr u="sng">
                <a:solidFill>
                  <a:schemeClr val="tx1"/>
                </a:solidFill>
                <a:latin typeface="Calibri" panose="020F0502020204030204" pitchFamily="34" charset="0"/>
                <a:ea typeface="宋体" panose="02010600030101010101" pitchFamily="2" charset="-122"/>
              </a:defRPr>
            </a:lvl4pPr>
            <a:lvl5pPr marL="2040324" indent="-226703">
              <a:defRPr u="sng">
                <a:solidFill>
                  <a:schemeClr val="tx1"/>
                </a:solidFill>
                <a:latin typeface="Calibri" panose="020F0502020204030204" pitchFamily="34" charset="0"/>
                <a:ea typeface="宋体" panose="02010600030101010101" pitchFamily="2" charset="-122"/>
              </a:defRPr>
            </a:lvl5pPr>
            <a:lvl6pPr marL="2493729" indent="-226703" eaLnBrk="0" fontAlgn="base" hangingPunct="0">
              <a:spcBef>
                <a:spcPct val="0"/>
              </a:spcBef>
              <a:spcAft>
                <a:spcPct val="0"/>
              </a:spcAft>
              <a:defRPr u="sng">
                <a:solidFill>
                  <a:schemeClr val="tx1"/>
                </a:solidFill>
                <a:latin typeface="Calibri" panose="020F0502020204030204" pitchFamily="34" charset="0"/>
                <a:ea typeface="宋体" panose="02010600030101010101" pitchFamily="2" charset="-122"/>
              </a:defRPr>
            </a:lvl6pPr>
            <a:lvl7pPr marL="2947134" indent="-226703" eaLnBrk="0" fontAlgn="base" hangingPunct="0">
              <a:spcBef>
                <a:spcPct val="0"/>
              </a:spcBef>
              <a:spcAft>
                <a:spcPct val="0"/>
              </a:spcAft>
              <a:defRPr u="sng">
                <a:solidFill>
                  <a:schemeClr val="tx1"/>
                </a:solidFill>
                <a:latin typeface="Calibri" panose="020F0502020204030204" pitchFamily="34" charset="0"/>
                <a:ea typeface="宋体" panose="02010600030101010101" pitchFamily="2" charset="-122"/>
              </a:defRPr>
            </a:lvl7pPr>
            <a:lvl8pPr marL="3400539" indent="-226703" eaLnBrk="0" fontAlgn="base" hangingPunct="0">
              <a:spcBef>
                <a:spcPct val="0"/>
              </a:spcBef>
              <a:spcAft>
                <a:spcPct val="0"/>
              </a:spcAft>
              <a:defRPr u="sng">
                <a:solidFill>
                  <a:schemeClr val="tx1"/>
                </a:solidFill>
                <a:latin typeface="Calibri" panose="020F0502020204030204" pitchFamily="34" charset="0"/>
                <a:ea typeface="宋体" panose="02010600030101010101" pitchFamily="2" charset="-122"/>
              </a:defRPr>
            </a:lvl8pPr>
            <a:lvl9pPr marL="3853945" indent="-226703" eaLnBrk="0" fontAlgn="base" hangingPunct="0">
              <a:spcBef>
                <a:spcPct val="0"/>
              </a:spcBef>
              <a:spcAft>
                <a:spcPct val="0"/>
              </a:spcAft>
              <a:defRPr u="sng">
                <a:solidFill>
                  <a:schemeClr val="tx1"/>
                </a:solidFill>
                <a:latin typeface="Calibri" panose="020F0502020204030204" pitchFamily="34" charset="0"/>
                <a:ea typeface="宋体" panose="02010600030101010101" pitchFamily="2" charset="-122"/>
              </a:defRPr>
            </a:lvl9pPr>
          </a:lstStyle>
          <a:p>
            <a:fld id="{877DE7F0-A9EB-45BB-8507-B5DB032CAC2D}" type="slidenum">
              <a:rPr lang="zh-CN" altLang="en-US" u="none" smtClean="0"/>
              <a:pPr/>
              <a:t>18</a:t>
            </a:fld>
            <a:endParaRPr lang="en-US" altLang="zh-CN" u="none"/>
          </a:p>
        </p:txBody>
      </p:sp>
    </p:spTree>
    <p:extLst>
      <p:ext uri="{BB962C8B-B14F-4D97-AF65-F5344CB8AC3E}">
        <p14:creationId xmlns="" xmlns:p14="http://schemas.microsoft.com/office/powerpoint/2010/main" val="21023415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0243" name="备注占位符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CN" altLang="en-US"/>
          </a:p>
        </p:txBody>
      </p:sp>
      <p:sp>
        <p:nvSpPr>
          <p:cNvPr id="10244" name="灯片编号占位符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u="sng">
                <a:solidFill>
                  <a:schemeClr val="tx1"/>
                </a:solidFill>
                <a:latin typeface="Calibri" panose="020F0502020204030204" pitchFamily="34" charset="0"/>
                <a:ea typeface="宋体" panose="02010600030101010101" pitchFamily="2" charset="-122"/>
              </a:defRPr>
            </a:lvl1pPr>
            <a:lvl2pPr marL="736784" indent="-283378">
              <a:defRPr u="sng">
                <a:solidFill>
                  <a:schemeClr val="tx1"/>
                </a:solidFill>
                <a:latin typeface="Calibri" panose="020F0502020204030204" pitchFamily="34" charset="0"/>
                <a:ea typeface="宋体" panose="02010600030101010101" pitchFamily="2" charset="-122"/>
              </a:defRPr>
            </a:lvl2pPr>
            <a:lvl3pPr marL="1133513" indent="-226703">
              <a:defRPr u="sng">
                <a:solidFill>
                  <a:schemeClr val="tx1"/>
                </a:solidFill>
                <a:latin typeface="Calibri" panose="020F0502020204030204" pitchFamily="34" charset="0"/>
                <a:ea typeface="宋体" panose="02010600030101010101" pitchFamily="2" charset="-122"/>
              </a:defRPr>
            </a:lvl3pPr>
            <a:lvl4pPr marL="1586918" indent="-226703">
              <a:defRPr u="sng">
                <a:solidFill>
                  <a:schemeClr val="tx1"/>
                </a:solidFill>
                <a:latin typeface="Calibri" panose="020F0502020204030204" pitchFamily="34" charset="0"/>
                <a:ea typeface="宋体" panose="02010600030101010101" pitchFamily="2" charset="-122"/>
              </a:defRPr>
            </a:lvl4pPr>
            <a:lvl5pPr marL="2040324" indent="-226703">
              <a:defRPr u="sng">
                <a:solidFill>
                  <a:schemeClr val="tx1"/>
                </a:solidFill>
                <a:latin typeface="Calibri" panose="020F0502020204030204" pitchFamily="34" charset="0"/>
                <a:ea typeface="宋体" panose="02010600030101010101" pitchFamily="2" charset="-122"/>
              </a:defRPr>
            </a:lvl5pPr>
            <a:lvl6pPr marL="2493729" indent="-226703" eaLnBrk="0" fontAlgn="base" hangingPunct="0">
              <a:spcBef>
                <a:spcPct val="0"/>
              </a:spcBef>
              <a:spcAft>
                <a:spcPct val="0"/>
              </a:spcAft>
              <a:defRPr u="sng">
                <a:solidFill>
                  <a:schemeClr val="tx1"/>
                </a:solidFill>
                <a:latin typeface="Calibri" panose="020F0502020204030204" pitchFamily="34" charset="0"/>
                <a:ea typeface="宋体" panose="02010600030101010101" pitchFamily="2" charset="-122"/>
              </a:defRPr>
            </a:lvl6pPr>
            <a:lvl7pPr marL="2947134" indent="-226703" eaLnBrk="0" fontAlgn="base" hangingPunct="0">
              <a:spcBef>
                <a:spcPct val="0"/>
              </a:spcBef>
              <a:spcAft>
                <a:spcPct val="0"/>
              </a:spcAft>
              <a:defRPr u="sng">
                <a:solidFill>
                  <a:schemeClr val="tx1"/>
                </a:solidFill>
                <a:latin typeface="Calibri" panose="020F0502020204030204" pitchFamily="34" charset="0"/>
                <a:ea typeface="宋体" panose="02010600030101010101" pitchFamily="2" charset="-122"/>
              </a:defRPr>
            </a:lvl7pPr>
            <a:lvl8pPr marL="3400539" indent="-226703" eaLnBrk="0" fontAlgn="base" hangingPunct="0">
              <a:spcBef>
                <a:spcPct val="0"/>
              </a:spcBef>
              <a:spcAft>
                <a:spcPct val="0"/>
              </a:spcAft>
              <a:defRPr u="sng">
                <a:solidFill>
                  <a:schemeClr val="tx1"/>
                </a:solidFill>
                <a:latin typeface="Calibri" panose="020F0502020204030204" pitchFamily="34" charset="0"/>
                <a:ea typeface="宋体" panose="02010600030101010101" pitchFamily="2" charset="-122"/>
              </a:defRPr>
            </a:lvl8pPr>
            <a:lvl9pPr marL="3853945" indent="-226703" eaLnBrk="0" fontAlgn="base" hangingPunct="0">
              <a:spcBef>
                <a:spcPct val="0"/>
              </a:spcBef>
              <a:spcAft>
                <a:spcPct val="0"/>
              </a:spcAft>
              <a:defRPr u="sng">
                <a:solidFill>
                  <a:schemeClr val="tx1"/>
                </a:solidFill>
                <a:latin typeface="Calibri" panose="020F0502020204030204" pitchFamily="34" charset="0"/>
                <a:ea typeface="宋体" panose="02010600030101010101" pitchFamily="2" charset="-122"/>
              </a:defRPr>
            </a:lvl9pPr>
          </a:lstStyle>
          <a:p>
            <a:fld id="{877DE7F0-A9EB-45BB-8507-B5DB032CAC2D}" type="slidenum">
              <a:rPr lang="zh-CN" altLang="en-US" u="none" smtClean="0"/>
              <a:pPr/>
              <a:t>20</a:t>
            </a:fld>
            <a:endParaRPr lang="en-US" altLang="zh-CN" u="none"/>
          </a:p>
        </p:txBody>
      </p:sp>
    </p:spTree>
    <p:extLst>
      <p:ext uri="{BB962C8B-B14F-4D97-AF65-F5344CB8AC3E}">
        <p14:creationId xmlns="" xmlns:p14="http://schemas.microsoft.com/office/powerpoint/2010/main" val="7315970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标题幻灯片">
    <p:bg>
      <p:bgPr>
        <a:gradFill>
          <a:gsLst>
            <a:gs pos="0">
              <a:schemeClr val="bg1"/>
            </a:gs>
            <a:gs pos="68000">
              <a:srgbClr val="EEEEEE"/>
            </a:gs>
            <a:gs pos="100000">
              <a:srgbClr val="D1D1D1"/>
            </a:gs>
          </a:gsLst>
          <a:path path="circle">
            <a:fillToRect l="50000" t="130000" r="50000" b="-30000"/>
          </a:path>
        </a:gradFill>
        <a:effectLst/>
      </p:bgPr>
    </p:bg>
    <p:spTree>
      <p:nvGrpSpPr>
        <p:cNvPr id="1" name=""/>
        <p:cNvGrpSpPr/>
        <p:nvPr/>
      </p:nvGrpSpPr>
      <p:grpSpPr>
        <a:xfrm>
          <a:off x="0" y="0"/>
          <a:ext cx="0" cy="0"/>
          <a:chOff x="0" y="0"/>
          <a:chExt cx="0" cy="0"/>
        </a:xfrm>
      </p:grpSpPr>
      <p:sp>
        <p:nvSpPr>
          <p:cNvPr id="200" name="矩形 199">
            <a:extLst>
              <a:ext uri="{FF2B5EF4-FFF2-40B4-BE49-F238E27FC236}">
                <a16:creationId xmlns="" xmlns:a16="http://schemas.microsoft.com/office/drawing/2014/main" id="{7D65BE08-9C38-4C82-9608-C78CC9A2E677}"/>
              </a:ext>
            </a:extLst>
          </p:cNvPr>
          <p:cNvSpPr/>
          <p:nvPr userDrawn="1"/>
        </p:nvSpPr>
        <p:spPr>
          <a:xfrm rot="10800000">
            <a:off x="0" y="0"/>
            <a:ext cx="9144000" cy="6858000"/>
          </a:xfrm>
          <a:prstGeom prst="rect">
            <a:avLst/>
          </a:prstGeom>
          <a:blipFill>
            <a:blip r:embed="rId2" cstate="print"/>
            <a:srcRect/>
            <a:stretch>
              <a:fillRect t="-8797" b="-8797"/>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nvGrpSpPr>
          <p:cNvPr id="201" name="组合 200">
            <a:extLst>
              <a:ext uri="{FF2B5EF4-FFF2-40B4-BE49-F238E27FC236}">
                <a16:creationId xmlns="" xmlns:a16="http://schemas.microsoft.com/office/drawing/2014/main" id="{AB73E25C-80D2-46E4-8AF6-D2F15B141903}"/>
              </a:ext>
            </a:extLst>
          </p:cNvPr>
          <p:cNvGrpSpPr/>
          <p:nvPr userDrawn="1"/>
        </p:nvGrpSpPr>
        <p:grpSpPr>
          <a:xfrm>
            <a:off x="1026998" y="0"/>
            <a:ext cx="7770497" cy="6858000"/>
            <a:chOff x="15513050" y="-365126"/>
            <a:chExt cx="7786688" cy="6872289"/>
          </a:xfrm>
        </p:grpSpPr>
        <p:sp>
          <p:nvSpPr>
            <p:cNvPr id="202" name="Freeform 161">
              <a:extLst>
                <a:ext uri="{FF2B5EF4-FFF2-40B4-BE49-F238E27FC236}">
                  <a16:creationId xmlns="" xmlns:a16="http://schemas.microsoft.com/office/drawing/2014/main" id="{74C75243-31CC-4F85-8555-F0518E550606}"/>
                </a:ext>
              </a:extLst>
            </p:cNvPr>
            <p:cNvSpPr>
              <a:spLocks/>
            </p:cNvSpPr>
            <p:nvPr/>
          </p:nvSpPr>
          <p:spPr bwMode="auto">
            <a:xfrm>
              <a:off x="17467263" y="3092450"/>
              <a:ext cx="376238" cy="641350"/>
            </a:xfrm>
            <a:custGeom>
              <a:avLst/>
              <a:gdLst>
                <a:gd name="T0" fmla="*/ 1 w 140"/>
                <a:gd name="T1" fmla="*/ 0 h 240"/>
                <a:gd name="T2" fmla="*/ 0 w 140"/>
                <a:gd name="T3" fmla="*/ 0 h 240"/>
                <a:gd name="T4" fmla="*/ 138 w 140"/>
                <a:gd name="T5" fmla="*/ 240 h 240"/>
                <a:gd name="T6" fmla="*/ 140 w 140"/>
                <a:gd name="T7" fmla="*/ 240 h 240"/>
                <a:gd name="T8" fmla="*/ 1 w 140"/>
                <a:gd name="T9" fmla="*/ 0 h 240"/>
              </a:gdLst>
              <a:ahLst/>
              <a:cxnLst>
                <a:cxn ang="0">
                  <a:pos x="T0" y="T1"/>
                </a:cxn>
                <a:cxn ang="0">
                  <a:pos x="T2" y="T3"/>
                </a:cxn>
                <a:cxn ang="0">
                  <a:pos x="T4" y="T5"/>
                </a:cxn>
                <a:cxn ang="0">
                  <a:pos x="T6" y="T7"/>
                </a:cxn>
                <a:cxn ang="0">
                  <a:pos x="T8" y="T9"/>
                </a:cxn>
              </a:cxnLst>
              <a:rect l="0" t="0" r="r" b="b"/>
              <a:pathLst>
                <a:path w="140" h="240">
                  <a:moveTo>
                    <a:pt x="1" y="0"/>
                  </a:moveTo>
                  <a:cubicBezTo>
                    <a:pt x="1" y="0"/>
                    <a:pt x="0" y="0"/>
                    <a:pt x="0" y="0"/>
                  </a:cubicBezTo>
                  <a:cubicBezTo>
                    <a:pt x="138" y="240"/>
                    <a:pt x="138" y="240"/>
                    <a:pt x="138" y="240"/>
                  </a:cubicBezTo>
                  <a:cubicBezTo>
                    <a:pt x="139" y="240"/>
                    <a:pt x="139" y="240"/>
                    <a:pt x="140" y="240"/>
                  </a:cubicBezTo>
                  <a:lnTo>
                    <a:pt x="1" y="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3" name="Freeform 162">
              <a:extLst>
                <a:ext uri="{FF2B5EF4-FFF2-40B4-BE49-F238E27FC236}">
                  <a16:creationId xmlns="" xmlns:a16="http://schemas.microsoft.com/office/drawing/2014/main" id="{D5816739-B2A1-4FE3-AF8B-C8D0AE025B55}"/>
                </a:ext>
              </a:extLst>
            </p:cNvPr>
            <p:cNvSpPr>
              <a:spLocks/>
            </p:cNvSpPr>
            <p:nvPr/>
          </p:nvSpPr>
          <p:spPr bwMode="auto">
            <a:xfrm>
              <a:off x="16673513" y="3795713"/>
              <a:ext cx="1144588" cy="1328738"/>
            </a:xfrm>
            <a:custGeom>
              <a:avLst/>
              <a:gdLst>
                <a:gd name="T0" fmla="*/ 0 w 428"/>
                <a:gd name="T1" fmla="*/ 496 h 497"/>
                <a:gd name="T2" fmla="*/ 1 w 428"/>
                <a:gd name="T3" fmla="*/ 497 h 497"/>
                <a:gd name="T4" fmla="*/ 428 w 428"/>
                <a:gd name="T5" fmla="*/ 0 h 497"/>
                <a:gd name="T6" fmla="*/ 427 w 428"/>
                <a:gd name="T7" fmla="*/ 0 h 497"/>
                <a:gd name="T8" fmla="*/ 0 w 428"/>
                <a:gd name="T9" fmla="*/ 496 h 497"/>
              </a:gdLst>
              <a:ahLst/>
              <a:cxnLst>
                <a:cxn ang="0">
                  <a:pos x="T0" y="T1"/>
                </a:cxn>
                <a:cxn ang="0">
                  <a:pos x="T2" y="T3"/>
                </a:cxn>
                <a:cxn ang="0">
                  <a:pos x="T4" y="T5"/>
                </a:cxn>
                <a:cxn ang="0">
                  <a:pos x="T6" y="T7"/>
                </a:cxn>
                <a:cxn ang="0">
                  <a:pos x="T8" y="T9"/>
                </a:cxn>
              </a:cxnLst>
              <a:rect l="0" t="0" r="r" b="b"/>
              <a:pathLst>
                <a:path w="428" h="497">
                  <a:moveTo>
                    <a:pt x="0" y="496"/>
                  </a:moveTo>
                  <a:cubicBezTo>
                    <a:pt x="1" y="497"/>
                    <a:pt x="1" y="497"/>
                    <a:pt x="1" y="497"/>
                  </a:cubicBezTo>
                  <a:cubicBezTo>
                    <a:pt x="428" y="0"/>
                    <a:pt x="428" y="0"/>
                    <a:pt x="428" y="0"/>
                  </a:cubicBezTo>
                  <a:cubicBezTo>
                    <a:pt x="428" y="0"/>
                    <a:pt x="427" y="0"/>
                    <a:pt x="427" y="0"/>
                  </a:cubicBezTo>
                  <a:lnTo>
                    <a:pt x="0" y="496"/>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4" name="Freeform 163">
              <a:extLst>
                <a:ext uri="{FF2B5EF4-FFF2-40B4-BE49-F238E27FC236}">
                  <a16:creationId xmlns="" xmlns:a16="http://schemas.microsoft.com/office/drawing/2014/main" id="{4BF64B7C-CDEB-443A-93F5-A231B880FFF6}"/>
                </a:ext>
              </a:extLst>
            </p:cNvPr>
            <p:cNvSpPr>
              <a:spLocks/>
            </p:cNvSpPr>
            <p:nvPr/>
          </p:nvSpPr>
          <p:spPr bwMode="auto">
            <a:xfrm>
              <a:off x="16670338" y="5175250"/>
              <a:ext cx="334963" cy="122238"/>
            </a:xfrm>
            <a:custGeom>
              <a:avLst/>
              <a:gdLst>
                <a:gd name="T0" fmla="*/ 124 w 125"/>
                <a:gd name="T1" fmla="*/ 46 h 46"/>
                <a:gd name="T2" fmla="*/ 125 w 125"/>
                <a:gd name="T3" fmla="*/ 45 h 46"/>
                <a:gd name="T4" fmla="*/ 2 w 125"/>
                <a:gd name="T5" fmla="*/ 0 h 46"/>
                <a:gd name="T6" fmla="*/ 0 w 125"/>
                <a:gd name="T7" fmla="*/ 1 h 46"/>
                <a:gd name="T8" fmla="*/ 124 w 125"/>
                <a:gd name="T9" fmla="*/ 46 h 46"/>
              </a:gdLst>
              <a:ahLst/>
              <a:cxnLst>
                <a:cxn ang="0">
                  <a:pos x="T0" y="T1"/>
                </a:cxn>
                <a:cxn ang="0">
                  <a:pos x="T2" y="T3"/>
                </a:cxn>
                <a:cxn ang="0">
                  <a:pos x="T4" y="T5"/>
                </a:cxn>
                <a:cxn ang="0">
                  <a:pos x="T6" y="T7"/>
                </a:cxn>
                <a:cxn ang="0">
                  <a:pos x="T8" y="T9"/>
                </a:cxn>
              </a:cxnLst>
              <a:rect l="0" t="0" r="r" b="b"/>
              <a:pathLst>
                <a:path w="125" h="46">
                  <a:moveTo>
                    <a:pt x="124" y="46"/>
                  </a:moveTo>
                  <a:cubicBezTo>
                    <a:pt x="124" y="46"/>
                    <a:pt x="125" y="45"/>
                    <a:pt x="125" y="45"/>
                  </a:cubicBezTo>
                  <a:cubicBezTo>
                    <a:pt x="2" y="0"/>
                    <a:pt x="2" y="0"/>
                    <a:pt x="2" y="0"/>
                  </a:cubicBezTo>
                  <a:cubicBezTo>
                    <a:pt x="1" y="1"/>
                    <a:pt x="1" y="1"/>
                    <a:pt x="0" y="1"/>
                  </a:cubicBezTo>
                  <a:lnTo>
                    <a:pt x="124" y="46"/>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5" name="Freeform 164">
              <a:extLst>
                <a:ext uri="{FF2B5EF4-FFF2-40B4-BE49-F238E27FC236}">
                  <a16:creationId xmlns="" xmlns:a16="http://schemas.microsoft.com/office/drawing/2014/main" id="{49AACF13-37D1-40B7-9155-2834EE5164B4}"/>
                </a:ext>
              </a:extLst>
            </p:cNvPr>
            <p:cNvSpPr>
              <a:spLocks/>
            </p:cNvSpPr>
            <p:nvPr/>
          </p:nvSpPr>
          <p:spPr bwMode="auto">
            <a:xfrm>
              <a:off x="16721138" y="5338763"/>
              <a:ext cx="304800" cy="1092200"/>
            </a:xfrm>
            <a:custGeom>
              <a:avLst/>
              <a:gdLst>
                <a:gd name="T0" fmla="*/ 113 w 114"/>
                <a:gd name="T1" fmla="*/ 0 h 409"/>
                <a:gd name="T2" fmla="*/ 0 w 114"/>
                <a:gd name="T3" fmla="*/ 409 h 409"/>
                <a:gd name="T4" fmla="*/ 1 w 114"/>
                <a:gd name="T5" fmla="*/ 408 h 409"/>
                <a:gd name="T6" fmla="*/ 114 w 114"/>
                <a:gd name="T7" fmla="*/ 1 h 409"/>
                <a:gd name="T8" fmla="*/ 114 w 114"/>
                <a:gd name="T9" fmla="*/ 1 h 409"/>
                <a:gd name="T10" fmla="*/ 113 w 114"/>
                <a:gd name="T11" fmla="*/ 0 h 409"/>
              </a:gdLst>
              <a:ahLst/>
              <a:cxnLst>
                <a:cxn ang="0">
                  <a:pos x="T0" y="T1"/>
                </a:cxn>
                <a:cxn ang="0">
                  <a:pos x="T2" y="T3"/>
                </a:cxn>
                <a:cxn ang="0">
                  <a:pos x="T4" y="T5"/>
                </a:cxn>
                <a:cxn ang="0">
                  <a:pos x="T6" y="T7"/>
                </a:cxn>
                <a:cxn ang="0">
                  <a:pos x="T8" y="T9"/>
                </a:cxn>
                <a:cxn ang="0">
                  <a:pos x="T10" y="T11"/>
                </a:cxn>
              </a:cxnLst>
              <a:rect l="0" t="0" r="r" b="b"/>
              <a:pathLst>
                <a:path w="114" h="409">
                  <a:moveTo>
                    <a:pt x="113" y="0"/>
                  </a:moveTo>
                  <a:cubicBezTo>
                    <a:pt x="0" y="409"/>
                    <a:pt x="0" y="409"/>
                    <a:pt x="0" y="409"/>
                  </a:cubicBezTo>
                  <a:cubicBezTo>
                    <a:pt x="0" y="409"/>
                    <a:pt x="1" y="408"/>
                    <a:pt x="1" y="408"/>
                  </a:cubicBezTo>
                  <a:cubicBezTo>
                    <a:pt x="114" y="1"/>
                    <a:pt x="114" y="1"/>
                    <a:pt x="114" y="1"/>
                  </a:cubicBezTo>
                  <a:cubicBezTo>
                    <a:pt x="114" y="1"/>
                    <a:pt x="114" y="1"/>
                    <a:pt x="114" y="1"/>
                  </a:cubicBezTo>
                  <a:cubicBezTo>
                    <a:pt x="113" y="1"/>
                    <a:pt x="113" y="1"/>
                    <a:pt x="113"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6" name="Freeform 165">
              <a:extLst>
                <a:ext uri="{FF2B5EF4-FFF2-40B4-BE49-F238E27FC236}">
                  <a16:creationId xmlns="" xmlns:a16="http://schemas.microsoft.com/office/drawing/2014/main" id="{BC05255F-5A5D-40AF-93E4-288F32A3465B}"/>
                </a:ext>
              </a:extLst>
            </p:cNvPr>
            <p:cNvSpPr>
              <a:spLocks/>
            </p:cNvSpPr>
            <p:nvPr/>
          </p:nvSpPr>
          <p:spPr bwMode="auto">
            <a:xfrm>
              <a:off x="17427575" y="3014662"/>
              <a:ext cx="80963" cy="77788"/>
            </a:xfrm>
            <a:custGeom>
              <a:avLst/>
              <a:gdLst>
                <a:gd name="T0" fmla="*/ 28 w 30"/>
                <a:gd name="T1" fmla="*/ 20 h 29"/>
                <a:gd name="T2" fmla="*/ 20 w 30"/>
                <a:gd name="T3" fmla="*/ 3 h 29"/>
                <a:gd name="T4" fmla="*/ 3 w 30"/>
                <a:gd name="T5" fmla="*/ 11 h 29"/>
                <a:gd name="T6" fmla="*/ 11 w 30"/>
                <a:gd name="T7" fmla="*/ 28 h 29"/>
                <a:gd name="T8" fmla="*/ 15 w 30"/>
                <a:gd name="T9" fmla="*/ 29 h 29"/>
                <a:gd name="T10" fmla="*/ 16 w 30"/>
                <a:gd name="T11" fmla="*/ 29 h 29"/>
                <a:gd name="T12" fmla="*/ 28 w 30"/>
                <a:gd name="T13" fmla="*/ 20 h 29"/>
              </a:gdLst>
              <a:ahLst/>
              <a:cxnLst>
                <a:cxn ang="0">
                  <a:pos x="T0" y="T1"/>
                </a:cxn>
                <a:cxn ang="0">
                  <a:pos x="T2" y="T3"/>
                </a:cxn>
                <a:cxn ang="0">
                  <a:pos x="T4" y="T5"/>
                </a:cxn>
                <a:cxn ang="0">
                  <a:pos x="T6" y="T7"/>
                </a:cxn>
                <a:cxn ang="0">
                  <a:pos x="T8" y="T9"/>
                </a:cxn>
                <a:cxn ang="0">
                  <a:pos x="T10" y="T11"/>
                </a:cxn>
                <a:cxn ang="0">
                  <a:pos x="T12" y="T13"/>
                </a:cxn>
              </a:cxnLst>
              <a:rect l="0" t="0" r="r" b="b"/>
              <a:pathLst>
                <a:path w="30" h="29">
                  <a:moveTo>
                    <a:pt x="28" y="20"/>
                  </a:moveTo>
                  <a:cubicBezTo>
                    <a:pt x="30" y="13"/>
                    <a:pt x="27" y="5"/>
                    <a:pt x="20" y="3"/>
                  </a:cubicBezTo>
                  <a:cubicBezTo>
                    <a:pt x="13" y="0"/>
                    <a:pt x="5" y="4"/>
                    <a:pt x="3" y="11"/>
                  </a:cubicBezTo>
                  <a:cubicBezTo>
                    <a:pt x="0" y="18"/>
                    <a:pt x="4" y="25"/>
                    <a:pt x="11" y="28"/>
                  </a:cubicBezTo>
                  <a:cubicBezTo>
                    <a:pt x="12" y="28"/>
                    <a:pt x="13" y="29"/>
                    <a:pt x="15" y="29"/>
                  </a:cubicBezTo>
                  <a:cubicBezTo>
                    <a:pt x="15" y="29"/>
                    <a:pt x="16" y="29"/>
                    <a:pt x="16" y="29"/>
                  </a:cubicBezTo>
                  <a:cubicBezTo>
                    <a:pt x="21" y="28"/>
                    <a:pt x="26" y="25"/>
                    <a:pt x="28" y="2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7" name="Freeform 166">
              <a:extLst>
                <a:ext uri="{FF2B5EF4-FFF2-40B4-BE49-F238E27FC236}">
                  <a16:creationId xmlns="" xmlns:a16="http://schemas.microsoft.com/office/drawing/2014/main" id="{98BBAF3E-BC25-4F7C-941D-04C30A372EC9}"/>
                </a:ext>
              </a:extLst>
            </p:cNvPr>
            <p:cNvSpPr>
              <a:spLocks/>
            </p:cNvSpPr>
            <p:nvPr/>
          </p:nvSpPr>
          <p:spPr bwMode="auto">
            <a:xfrm>
              <a:off x="17802225" y="3733800"/>
              <a:ext cx="77788" cy="74613"/>
            </a:xfrm>
            <a:custGeom>
              <a:avLst/>
              <a:gdLst>
                <a:gd name="T0" fmla="*/ 19 w 29"/>
                <a:gd name="T1" fmla="*/ 0 h 28"/>
                <a:gd name="T2" fmla="*/ 15 w 29"/>
                <a:gd name="T3" fmla="*/ 0 h 28"/>
                <a:gd name="T4" fmla="*/ 13 w 29"/>
                <a:gd name="T5" fmla="*/ 0 h 28"/>
                <a:gd name="T6" fmla="*/ 2 w 29"/>
                <a:gd name="T7" fmla="*/ 8 h 28"/>
                <a:gd name="T8" fmla="*/ 5 w 29"/>
                <a:gd name="T9" fmla="*/ 23 h 28"/>
                <a:gd name="T10" fmla="*/ 6 w 29"/>
                <a:gd name="T11" fmla="*/ 23 h 28"/>
                <a:gd name="T12" fmla="*/ 10 w 29"/>
                <a:gd name="T13" fmla="*/ 25 h 28"/>
                <a:gd name="T14" fmla="*/ 27 w 29"/>
                <a:gd name="T15" fmla="*/ 17 h 28"/>
                <a:gd name="T16" fmla="*/ 19 w 29"/>
                <a:gd name="T17"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8">
                  <a:moveTo>
                    <a:pt x="19" y="0"/>
                  </a:moveTo>
                  <a:cubicBezTo>
                    <a:pt x="17" y="0"/>
                    <a:pt x="16" y="0"/>
                    <a:pt x="15" y="0"/>
                  </a:cubicBezTo>
                  <a:cubicBezTo>
                    <a:pt x="14" y="0"/>
                    <a:pt x="14" y="0"/>
                    <a:pt x="13" y="0"/>
                  </a:cubicBezTo>
                  <a:cubicBezTo>
                    <a:pt x="8" y="0"/>
                    <a:pt x="3" y="3"/>
                    <a:pt x="2" y="8"/>
                  </a:cubicBezTo>
                  <a:cubicBezTo>
                    <a:pt x="0" y="13"/>
                    <a:pt x="1" y="19"/>
                    <a:pt x="5" y="23"/>
                  </a:cubicBezTo>
                  <a:cubicBezTo>
                    <a:pt x="5" y="23"/>
                    <a:pt x="6" y="23"/>
                    <a:pt x="6" y="23"/>
                  </a:cubicBezTo>
                  <a:cubicBezTo>
                    <a:pt x="7" y="24"/>
                    <a:pt x="8" y="25"/>
                    <a:pt x="10" y="25"/>
                  </a:cubicBezTo>
                  <a:cubicBezTo>
                    <a:pt x="17" y="28"/>
                    <a:pt x="24" y="24"/>
                    <a:pt x="27" y="17"/>
                  </a:cubicBezTo>
                  <a:cubicBezTo>
                    <a:pt x="29" y="11"/>
                    <a:pt x="26" y="3"/>
                    <a:pt x="19"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8" name="Freeform 167">
              <a:extLst>
                <a:ext uri="{FF2B5EF4-FFF2-40B4-BE49-F238E27FC236}">
                  <a16:creationId xmlns="" xmlns:a16="http://schemas.microsoft.com/office/drawing/2014/main" id="{E652E493-3084-41C9-A43E-2D47830CFB20}"/>
                </a:ext>
              </a:extLst>
            </p:cNvPr>
            <p:cNvSpPr>
              <a:spLocks/>
            </p:cNvSpPr>
            <p:nvPr/>
          </p:nvSpPr>
          <p:spPr bwMode="auto">
            <a:xfrm>
              <a:off x="16611600" y="5110163"/>
              <a:ext cx="77788" cy="77788"/>
            </a:xfrm>
            <a:custGeom>
              <a:avLst/>
              <a:gdLst>
                <a:gd name="T0" fmla="*/ 19 w 29"/>
                <a:gd name="T1" fmla="*/ 2 h 29"/>
                <a:gd name="T2" fmla="*/ 2 w 29"/>
                <a:gd name="T3" fmla="*/ 10 h 29"/>
                <a:gd name="T4" fmla="*/ 10 w 29"/>
                <a:gd name="T5" fmla="*/ 27 h 29"/>
                <a:gd name="T6" fmla="*/ 22 w 29"/>
                <a:gd name="T7" fmla="*/ 25 h 29"/>
                <a:gd name="T8" fmla="*/ 24 w 29"/>
                <a:gd name="T9" fmla="*/ 24 h 29"/>
                <a:gd name="T10" fmla="*/ 27 w 29"/>
                <a:gd name="T11" fmla="*/ 19 h 29"/>
                <a:gd name="T12" fmla="*/ 24 w 29"/>
                <a:gd name="T13" fmla="*/ 5 h 29"/>
                <a:gd name="T14" fmla="*/ 23 w 29"/>
                <a:gd name="T15" fmla="*/ 4 h 29"/>
                <a:gd name="T16" fmla="*/ 19 w 29"/>
                <a:gd name="T17" fmla="*/ 2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9">
                  <a:moveTo>
                    <a:pt x="19" y="2"/>
                  </a:moveTo>
                  <a:cubicBezTo>
                    <a:pt x="12" y="0"/>
                    <a:pt x="5" y="3"/>
                    <a:pt x="2" y="10"/>
                  </a:cubicBezTo>
                  <a:cubicBezTo>
                    <a:pt x="0" y="17"/>
                    <a:pt x="3" y="25"/>
                    <a:pt x="10" y="27"/>
                  </a:cubicBezTo>
                  <a:cubicBezTo>
                    <a:pt x="14" y="29"/>
                    <a:pt x="19" y="28"/>
                    <a:pt x="22" y="25"/>
                  </a:cubicBezTo>
                  <a:cubicBezTo>
                    <a:pt x="23" y="25"/>
                    <a:pt x="23" y="25"/>
                    <a:pt x="24" y="24"/>
                  </a:cubicBezTo>
                  <a:cubicBezTo>
                    <a:pt x="25" y="23"/>
                    <a:pt x="27" y="21"/>
                    <a:pt x="27" y="19"/>
                  </a:cubicBezTo>
                  <a:cubicBezTo>
                    <a:pt x="29" y="14"/>
                    <a:pt x="28" y="9"/>
                    <a:pt x="24" y="5"/>
                  </a:cubicBezTo>
                  <a:cubicBezTo>
                    <a:pt x="24" y="5"/>
                    <a:pt x="24" y="5"/>
                    <a:pt x="23" y="4"/>
                  </a:cubicBezTo>
                  <a:cubicBezTo>
                    <a:pt x="22" y="3"/>
                    <a:pt x="21" y="3"/>
                    <a:pt x="19" y="2"/>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9" name="Freeform 168">
              <a:extLst>
                <a:ext uri="{FF2B5EF4-FFF2-40B4-BE49-F238E27FC236}">
                  <a16:creationId xmlns="" xmlns:a16="http://schemas.microsoft.com/office/drawing/2014/main" id="{D69048B1-2434-476A-90AB-F744A300E6FD}"/>
                </a:ext>
              </a:extLst>
            </p:cNvPr>
            <p:cNvSpPr>
              <a:spLocks/>
            </p:cNvSpPr>
            <p:nvPr/>
          </p:nvSpPr>
          <p:spPr bwMode="auto">
            <a:xfrm>
              <a:off x="16998950" y="5265738"/>
              <a:ext cx="77788" cy="80963"/>
            </a:xfrm>
            <a:custGeom>
              <a:avLst/>
              <a:gdLst>
                <a:gd name="T0" fmla="*/ 9 w 29"/>
                <a:gd name="T1" fmla="*/ 27 h 30"/>
                <a:gd name="T2" fmla="*/ 10 w 29"/>
                <a:gd name="T3" fmla="*/ 28 h 30"/>
                <a:gd name="T4" fmla="*/ 10 w 29"/>
                <a:gd name="T5" fmla="*/ 28 h 30"/>
                <a:gd name="T6" fmla="*/ 27 w 29"/>
                <a:gd name="T7" fmla="*/ 20 h 30"/>
                <a:gd name="T8" fmla="*/ 19 w 29"/>
                <a:gd name="T9" fmla="*/ 3 h 30"/>
                <a:gd name="T10" fmla="*/ 2 w 29"/>
                <a:gd name="T11" fmla="*/ 11 h 30"/>
                <a:gd name="T12" fmla="*/ 2 w 29"/>
                <a:gd name="T13" fmla="*/ 11 h 30"/>
                <a:gd name="T14" fmla="*/ 1 w 29"/>
                <a:gd name="T15" fmla="*/ 12 h 30"/>
                <a:gd name="T16" fmla="*/ 9 w 29"/>
                <a:gd name="T17" fmla="*/ 2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30">
                  <a:moveTo>
                    <a:pt x="9" y="27"/>
                  </a:moveTo>
                  <a:cubicBezTo>
                    <a:pt x="9" y="28"/>
                    <a:pt x="9" y="28"/>
                    <a:pt x="10" y="28"/>
                  </a:cubicBezTo>
                  <a:cubicBezTo>
                    <a:pt x="10" y="28"/>
                    <a:pt x="10" y="28"/>
                    <a:pt x="10" y="28"/>
                  </a:cubicBezTo>
                  <a:cubicBezTo>
                    <a:pt x="17" y="30"/>
                    <a:pt x="24" y="27"/>
                    <a:pt x="27" y="20"/>
                  </a:cubicBezTo>
                  <a:cubicBezTo>
                    <a:pt x="29" y="13"/>
                    <a:pt x="26" y="5"/>
                    <a:pt x="19" y="3"/>
                  </a:cubicBezTo>
                  <a:cubicBezTo>
                    <a:pt x="12" y="0"/>
                    <a:pt x="4" y="4"/>
                    <a:pt x="2" y="11"/>
                  </a:cubicBezTo>
                  <a:cubicBezTo>
                    <a:pt x="2" y="11"/>
                    <a:pt x="2" y="11"/>
                    <a:pt x="2" y="11"/>
                  </a:cubicBezTo>
                  <a:cubicBezTo>
                    <a:pt x="2" y="11"/>
                    <a:pt x="1" y="12"/>
                    <a:pt x="1" y="12"/>
                  </a:cubicBezTo>
                  <a:cubicBezTo>
                    <a:pt x="0" y="19"/>
                    <a:pt x="3" y="25"/>
                    <a:pt x="9" y="27"/>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0" name="Freeform 169">
              <a:extLst>
                <a:ext uri="{FF2B5EF4-FFF2-40B4-BE49-F238E27FC236}">
                  <a16:creationId xmlns="" xmlns:a16="http://schemas.microsoft.com/office/drawing/2014/main" id="{60091E4B-F66F-44E5-AE16-BE6F8ABB1DD1}"/>
                </a:ext>
              </a:extLst>
            </p:cNvPr>
            <p:cNvSpPr>
              <a:spLocks/>
            </p:cNvSpPr>
            <p:nvPr/>
          </p:nvSpPr>
          <p:spPr bwMode="auto">
            <a:xfrm>
              <a:off x="16694150" y="6426200"/>
              <a:ext cx="82550" cy="77788"/>
            </a:xfrm>
            <a:custGeom>
              <a:avLst/>
              <a:gdLst>
                <a:gd name="T0" fmla="*/ 10 w 31"/>
                <a:gd name="T1" fmla="*/ 2 h 29"/>
                <a:gd name="T2" fmla="*/ 3 w 31"/>
                <a:gd name="T3" fmla="*/ 9 h 29"/>
                <a:gd name="T4" fmla="*/ 11 w 31"/>
                <a:gd name="T5" fmla="*/ 27 h 29"/>
                <a:gd name="T6" fmla="*/ 28 w 31"/>
                <a:gd name="T7" fmla="*/ 19 h 29"/>
                <a:gd name="T8" fmla="*/ 20 w 31"/>
                <a:gd name="T9" fmla="*/ 1 h 29"/>
                <a:gd name="T10" fmla="*/ 11 w 31"/>
                <a:gd name="T11" fmla="*/ 1 h 29"/>
                <a:gd name="T12" fmla="*/ 10 w 31"/>
                <a:gd name="T13" fmla="*/ 2 h 29"/>
              </a:gdLst>
              <a:ahLst/>
              <a:cxnLst>
                <a:cxn ang="0">
                  <a:pos x="T0" y="T1"/>
                </a:cxn>
                <a:cxn ang="0">
                  <a:pos x="T2" y="T3"/>
                </a:cxn>
                <a:cxn ang="0">
                  <a:pos x="T4" y="T5"/>
                </a:cxn>
                <a:cxn ang="0">
                  <a:pos x="T6" y="T7"/>
                </a:cxn>
                <a:cxn ang="0">
                  <a:pos x="T8" y="T9"/>
                </a:cxn>
                <a:cxn ang="0">
                  <a:pos x="T10" y="T11"/>
                </a:cxn>
                <a:cxn ang="0">
                  <a:pos x="T12" y="T13"/>
                </a:cxn>
              </a:cxnLst>
              <a:rect l="0" t="0" r="r" b="b"/>
              <a:pathLst>
                <a:path w="31" h="29">
                  <a:moveTo>
                    <a:pt x="10" y="2"/>
                  </a:moveTo>
                  <a:cubicBezTo>
                    <a:pt x="7" y="3"/>
                    <a:pt x="4" y="6"/>
                    <a:pt x="3" y="9"/>
                  </a:cubicBezTo>
                  <a:cubicBezTo>
                    <a:pt x="0" y="16"/>
                    <a:pt x="4" y="24"/>
                    <a:pt x="11" y="27"/>
                  </a:cubicBezTo>
                  <a:cubicBezTo>
                    <a:pt x="18" y="29"/>
                    <a:pt x="25" y="25"/>
                    <a:pt x="28" y="19"/>
                  </a:cubicBezTo>
                  <a:cubicBezTo>
                    <a:pt x="31" y="12"/>
                    <a:pt x="27" y="4"/>
                    <a:pt x="20" y="1"/>
                  </a:cubicBezTo>
                  <a:cubicBezTo>
                    <a:pt x="17" y="0"/>
                    <a:pt x="14" y="0"/>
                    <a:pt x="11" y="1"/>
                  </a:cubicBezTo>
                  <a:cubicBezTo>
                    <a:pt x="11" y="1"/>
                    <a:pt x="10" y="2"/>
                    <a:pt x="10" y="2"/>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1" name="Freeform 170">
              <a:extLst>
                <a:ext uri="{FF2B5EF4-FFF2-40B4-BE49-F238E27FC236}">
                  <a16:creationId xmlns="" xmlns:a16="http://schemas.microsoft.com/office/drawing/2014/main" id="{DD4B8893-02F6-4C36-99A1-3FE7F55B8F42}"/>
                </a:ext>
              </a:extLst>
            </p:cNvPr>
            <p:cNvSpPr>
              <a:spLocks/>
            </p:cNvSpPr>
            <p:nvPr/>
          </p:nvSpPr>
          <p:spPr bwMode="auto">
            <a:xfrm>
              <a:off x="23093363" y="1846262"/>
              <a:ext cx="93663" cy="735013"/>
            </a:xfrm>
            <a:custGeom>
              <a:avLst/>
              <a:gdLst>
                <a:gd name="T0" fmla="*/ 1 w 35"/>
                <a:gd name="T1" fmla="*/ 0 h 275"/>
                <a:gd name="T2" fmla="*/ 0 w 35"/>
                <a:gd name="T3" fmla="*/ 0 h 275"/>
                <a:gd name="T4" fmla="*/ 33 w 35"/>
                <a:gd name="T5" fmla="*/ 275 h 275"/>
                <a:gd name="T6" fmla="*/ 35 w 35"/>
                <a:gd name="T7" fmla="*/ 275 h 275"/>
                <a:gd name="T8" fmla="*/ 1 w 35"/>
                <a:gd name="T9" fmla="*/ 0 h 275"/>
              </a:gdLst>
              <a:ahLst/>
              <a:cxnLst>
                <a:cxn ang="0">
                  <a:pos x="T0" y="T1"/>
                </a:cxn>
                <a:cxn ang="0">
                  <a:pos x="T2" y="T3"/>
                </a:cxn>
                <a:cxn ang="0">
                  <a:pos x="T4" y="T5"/>
                </a:cxn>
                <a:cxn ang="0">
                  <a:pos x="T6" y="T7"/>
                </a:cxn>
                <a:cxn ang="0">
                  <a:pos x="T8" y="T9"/>
                </a:cxn>
              </a:cxnLst>
              <a:rect l="0" t="0" r="r" b="b"/>
              <a:pathLst>
                <a:path w="35" h="275">
                  <a:moveTo>
                    <a:pt x="1" y="0"/>
                  </a:moveTo>
                  <a:cubicBezTo>
                    <a:pt x="1" y="0"/>
                    <a:pt x="0" y="0"/>
                    <a:pt x="0" y="0"/>
                  </a:cubicBezTo>
                  <a:cubicBezTo>
                    <a:pt x="33" y="275"/>
                    <a:pt x="33" y="275"/>
                    <a:pt x="33" y="275"/>
                  </a:cubicBezTo>
                  <a:cubicBezTo>
                    <a:pt x="34" y="275"/>
                    <a:pt x="34" y="275"/>
                    <a:pt x="35" y="275"/>
                  </a:cubicBezTo>
                  <a:lnTo>
                    <a:pt x="1" y="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2" name="Freeform 171">
              <a:extLst>
                <a:ext uri="{FF2B5EF4-FFF2-40B4-BE49-F238E27FC236}">
                  <a16:creationId xmlns="" xmlns:a16="http://schemas.microsoft.com/office/drawing/2014/main" id="{F579E623-2B17-4B16-A7B1-C5C2E4EA6CEC}"/>
                </a:ext>
              </a:extLst>
            </p:cNvPr>
            <p:cNvSpPr>
              <a:spLocks/>
            </p:cNvSpPr>
            <p:nvPr/>
          </p:nvSpPr>
          <p:spPr bwMode="auto">
            <a:xfrm>
              <a:off x="21564600" y="2630487"/>
              <a:ext cx="1574800" cy="777875"/>
            </a:xfrm>
            <a:custGeom>
              <a:avLst/>
              <a:gdLst>
                <a:gd name="T0" fmla="*/ 0 w 588"/>
                <a:gd name="T1" fmla="*/ 289 h 291"/>
                <a:gd name="T2" fmla="*/ 1 w 588"/>
                <a:gd name="T3" fmla="*/ 291 h 291"/>
                <a:gd name="T4" fmla="*/ 588 w 588"/>
                <a:gd name="T5" fmla="*/ 1 h 291"/>
                <a:gd name="T6" fmla="*/ 588 w 588"/>
                <a:gd name="T7" fmla="*/ 0 h 291"/>
                <a:gd name="T8" fmla="*/ 0 w 588"/>
                <a:gd name="T9" fmla="*/ 289 h 291"/>
              </a:gdLst>
              <a:ahLst/>
              <a:cxnLst>
                <a:cxn ang="0">
                  <a:pos x="T0" y="T1"/>
                </a:cxn>
                <a:cxn ang="0">
                  <a:pos x="T2" y="T3"/>
                </a:cxn>
                <a:cxn ang="0">
                  <a:pos x="T4" y="T5"/>
                </a:cxn>
                <a:cxn ang="0">
                  <a:pos x="T6" y="T7"/>
                </a:cxn>
                <a:cxn ang="0">
                  <a:pos x="T8" y="T9"/>
                </a:cxn>
              </a:cxnLst>
              <a:rect l="0" t="0" r="r" b="b"/>
              <a:pathLst>
                <a:path w="588" h="291">
                  <a:moveTo>
                    <a:pt x="0" y="289"/>
                  </a:moveTo>
                  <a:cubicBezTo>
                    <a:pt x="0" y="290"/>
                    <a:pt x="1" y="290"/>
                    <a:pt x="1" y="291"/>
                  </a:cubicBezTo>
                  <a:cubicBezTo>
                    <a:pt x="588" y="1"/>
                    <a:pt x="588" y="1"/>
                    <a:pt x="588" y="1"/>
                  </a:cubicBezTo>
                  <a:cubicBezTo>
                    <a:pt x="588" y="1"/>
                    <a:pt x="588" y="0"/>
                    <a:pt x="588" y="0"/>
                  </a:cubicBezTo>
                  <a:lnTo>
                    <a:pt x="0" y="289"/>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3" name="Freeform 172">
              <a:extLst>
                <a:ext uri="{FF2B5EF4-FFF2-40B4-BE49-F238E27FC236}">
                  <a16:creationId xmlns="" xmlns:a16="http://schemas.microsoft.com/office/drawing/2014/main" id="{FB1F8B9E-64A0-4993-A274-D65E8E2F53D0}"/>
                </a:ext>
              </a:extLst>
            </p:cNvPr>
            <p:cNvSpPr>
              <a:spLocks/>
            </p:cNvSpPr>
            <p:nvPr/>
          </p:nvSpPr>
          <p:spPr bwMode="auto">
            <a:xfrm>
              <a:off x="21540788" y="3452813"/>
              <a:ext cx="258763" cy="244475"/>
            </a:xfrm>
            <a:custGeom>
              <a:avLst/>
              <a:gdLst>
                <a:gd name="T0" fmla="*/ 97 w 97"/>
                <a:gd name="T1" fmla="*/ 91 h 91"/>
                <a:gd name="T2" fmla="*/ 97 w 97"/>
                <a:gd name="T3" fmla="*/ 89 h 91"/>
                <a:gd name="T4" fmla="*/ 2 w 97"/>
                <a:gd name="T5" fmla="*/ 0 h 91"/>
                <a:gd name="T6" fmla="*/ 0 w 97"/>
                <a:gd name="T7" fmla="*/ 1 h 91"/>
                <a:gd name="T8" fmla="*/ 97 w 97"/>
                <a:gd name="T9" fmla="*/ 91 h 91"/>
              </a:gdLst>
              <a:ahLst/>
              <a:cxnLst>
                <a:cxn ang="0">
                  <a:pos x="T0" y="T1"/>
                </a:cxn>
                <a:cxn ang="0">
                  <a:pos x="T2" y="T3"/>
                </a:cxn>
                <a:cxn ang="0">
                  <a:pos x="T4" y="T5"/>
                </a:cxn>
                <a:cxn ang="0">
                  <a:pos x="T6" y="T7"/>
                </a:cxn>
                <a:cxn ang="0">
                  <a:pos x="T8" y="T9"/>
                </a:cxn>
              </a:cxnLst>
              <a:rect l="0" t="0" r="r" b="b"/>
              <a:pathLst>
                <a:path w="97" h="91">
                  <a:moveTo>
                    <a:pt x="97" y="91"/>
                  </a:moveTo>
                  <a:cubicBezTo>
                    <a:pt x="97" y="90"/>
                    <a:pt x="97" y="90"/>
                    <a:pt x="97" y="89"/>
                  </a:cubicBezTo>
                  <a:cubicBezTo>
                    <a:pt x="2" y="0"/>
                    <a:pt x="2" y="0"/>
                    <a:pt x="2" y="0"/>
                  </a:cubicBezTo>
                  <a:cubicBezTo>
                    <a:pt x="1" y="0"/>
                    <a:pt x="1" y="0"/>
                    <a:pt x="0" y="1"/>
                  </a:cubicBezTo>
                  <a:lnTo>
                    <a:pt x="97" y="91"/>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4" name="Freeform 173">
              <a:extLst>
                <a:ext uri="{FF2B5EF4-FFF2-40B4-BE49-F238E27FC236}">
                  <a16:creationId xmlns="" xmlns:a16="http://schemas.microsoft.com/office/drawing/2014/main" id="{E413F44D-D9AD-4F1B-85D8-9F16CB6EA5ED}"/>
                </a:ext>
              </a:extLst>
            </p:cNvPr>
            <p:cNvSpPr>
              <a:spLocks/>
            </p:cNvSpPr>
            <p:nvPr/>
          </p:nvSpPr>
          <p:spPr bwMode="auto">
            <a:xfrm>
              <a:off x="21093113" y="3738563"/>
              <a:ext cx="709613" cy="889000"/>
            </a:xfrm>
            <a:custGeom>
              <a:avLst/>
              <a:gdLst>
                <a:gd name="T0" fmla="*/ 264 w 265"/>
                <a:gd name="T1" fmla="*/ 0 h 332"/>
                <a:gd name="T2" fmla="*/ 0 w 265"/>
                <a:gd name="T3" fmla="*/ 332 h 332"/>
                <a:gd name="T4" fmla="*/ 2 w 265"/>
                <a:gd name="T5" fmla="*/ 332 h 332"/>
                <a:gd name="T6" fmla="*/ 265 w 265"/>
                <a:gd name="T7" fmla="*/ 1 h 332"/>
                <a:gd name="T8" fmla="*/ 265 w 265"/>
                <a:gd name="T9" fmla="*/ 1 h 332"/>
                <a:gd name="T10" fmla="*/ 264 w 265"/>
                <a:gd name="T11" fmla="*/ 0 h 332"/>
              </a:gdLst>
              <a:ahLst/>
              <a:cxnLst>
                <a:cxn ang="0">
                  <a:pos x="T0" y="T1"/>
                </a:cxn>
                <a:cxn ang="0">
                  <a:pos x="T2" y="T3"/>
                </a:cxn>
                <a:cxn ang="0">
                  <a:pos x="T4" y="T5"/>
                </a:cxn>
                <a:cxn ang="0">
                  <a:pos x="T6" y="T7"/>
                </a:cxn>
                <a:cxn ang="0">
                  <a:pos x="T8" y="T9"/>
                </a:cxn>
                <a:cxn ang="0">
                  <a:pos x="T10" y="T11"/>
                </a:cxn>
              </a:cxnLst>
              <a:rect l="0" t="0" r="r" b="b"/>
              <a:pathLst>
                <a:path w="265" h="332">
                  <a:moveTo>
                    <a:pt x="264" y="0"/>
                  </a:moveTo>
                  <a:cubicBezTo>
                    <a:pt x="0" y="332"/>
                    <a:pt x="0" y="332"/>
                    <a:pt x="0" y="332"/>
                  </a:cubicBezTo>
                  <a:cubicBezTo>
                    <a:pt x="1" y="332"/>
                    <a:pt x="2" y="332"/>
                    <a:pt x="2" y="332"/>
                  </a:cubicBezTo>
                  <a:cubicBezTo>
                    <a:pt x="265" y="1"/>
                    <a:pt x="265" y="1"/>
                    <a:pt x="265" y="1"/>
                  </a:cubicBezTo>
                  <a:cubicBezTo>
                    <a:pt x="265" y="1"/>
                    <a:pt x="265" y="1"/>
                    <a:pt x="265" y="1"/>
                  </a:cubicBezTo>
                  <a:cubicBezTo>
                    <a:pt x="265" y="1"/>
                    <a:pt x="265" y="0"/>
                    <a:pt x="264"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5" name="Freeform 174">
              <a:extLst>
                <a:ext uri="{FF2B5EF4-FFF2-40B4-BE49-F238E27FC236}">
                  <a16:creationId xmlns="" xmlns:a16="http://schemas.microsoft.com/office/drawing/2014/main" id="{84CC4E29-D526-4431-B49E-3C14D8CE5509}"/>
                </a:ext>
              </a:extLst>
            </p:cNvPr>
            <p:cNvSpPr>
              <a:spLocks/>
            </p:cNvSpPr>
            <p:nvPr/>
          </p:nvSpPr>
          <p:spPr bwMode="auto">
            <a:xfrm>
              <a:off x="23069550" y="1774825"/>
              <a:ext cx="77788" cy="76200"/>
            </a:xfrm>
            <a:custGeom>
              <a:avLst/>
              <a:gdLst>
                <a:gd name="T0" fmla="*/ 24 w 29"/>
                <a:gd name="T1" fmla="*/ 24 h 29"/>
                <a:gd name="T2" fmla="*/ 24 w 29"/>
                <a:gd name="T3" fmla="*/ 5 h 29"/>
                <a:gd name="T4" fmla="*/ 5 w 29"/>
                <a:gd name="T5" fmla="*/ 6 h 29"/>
                <a:gd name="T6" fmla="*/ 5 w 29"/>
                <a:gd name="T7" fmla="*/ 25 h 29"/>
                <a:gd name="T8" fmla="*/ 9 w 29"/>
                <a:gd name="T9" fmla="*/ 27 h 29"/>
                <a:gd name="T10" fmla="*/ 10 w 29"/>
                <a:gd name="T11" fmla="*/ 27 h 29"/>
                <a:gd name="T12" fmla="*/ 24 w 29"/>
                <a:gd name="T13" fmla="*/ 24 h 29"/>
              </a:gdLst>
              <a:ahLst/>
              <a:cxnLst>
                <a:cxn ang="0">
                  <a:pos x="T0" y="T1"/>
                </a:cxn>
                <a:cxn ang="0">
                  <a:pos x="T2" y="T3"/>
                </a:cxn>
                <a:cxn ang="0">
                  <a:pos x="T4" y="T5"/>
                </a:cxn>
                <a:cxn ang="0">
                  <a:pos x="T6" y="T7"/>
                </a:cxn>
                <a:cxn ang="0">
                  <a:pos x="T8" y="T9"/>
                </a:cxn>
                <a:cxn ang="0">
                  <a:pos x="T10" y="T11"/>
                </a:cxn>
                <a:cxn ang="0">
                  <a:pos x="T12" y="T13"/>
                </a:cxn>
              </a:cxnLst>
              <a:rect l="0" t="0" r="r" b="b"/>
              <a:pathLst>
                <a:path w="29" h="29">
                  <a:moveTo>
                    <a:pt x="24" y="24"/>
                  </a:moveTo>
                  <a:cubicBezTo>
                    <a:pt x="29" y="18"/>
                    <a:pt x="29" y="10"/>
                    <a:pt x="24" y="5"/>
                  </a:cubicBezTo>
                  <a:cubicBezTo>
                    <a:pt x="18" y="0"/>
                    <a:pt x="10" y="0"/>
                    <a:pt x="5" y="6"/>
                  </a:cubicBezTo>
                  <a:cubicBezTo>
                    <a:pt x="0" y="11"/>
                    <a:pt x="0" y="19"/>
                    <a:pt x="5" y="25"/>
                  </a:cubicBezTo>
                  <a:cubicBezTo>
                    <a:pt x="6" y="25"/>
                    <a:pt x="8" y="26"/>
                    <a:pt x="9" y="27"/>
                  </a:cubicBezTo>
                  <a:cubicBezTo>
                    <a:pt x="9" y="27"/>
                    <a:pt x="10" y="27"/>
                    <a:pt x="10" y="27"/>
                  </a:cubicBezTo>
                  <a:cubicBezTo>
                    <a:pt x="15" y="29"/>
                    <a:pt x="20" y="28"/>
                    <a:pt x="24" y="24"/>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6" name="Freeform 175">
              <a:extLst>
                <a:ext uri="{FF2B5EF4-FFF2-40B4-BE49-F238E27FC236}">
                  <a16:creationId xmlns="" xmlns:a16="http://schemas.microsoft.com/office/drawing/2014/main" id="{B762FC97-8727-415F-AA54-CAEF2E8023C7}"/>
                </a:ext>
              </a:extLst>
            </p:cNvPr>
            <p:cNvSpPr>
              <a:spLocks/>
            </p:cNvSpPr>
            <p:nvPr/>
          </p:nvSpPr>
          <p:spPr bwMode="auto">
            <a:xfrm>
              <a:off x="23133050" y="2576512"/>
              <a:ext cx="77788" cy="77788"/>
            </a:xfrm>
            <a:custGeom>
              <a:avLst/>
              <a:gdLst>
                <a:gd name="T0" fmla="*/ 23 w 29"/>
                <a:gd name="T1" fmla="*/ 5 h 29"/>
                <a:gd name="T2" fmla="*/ 20 w 29"/>
                <a:gd name="T3" fmla="*/ 2 h 29"/>
                <a:gd name="T4" fmla="*/ 18 w 29"/>
                <a:gd name="T5" fmla="*/ 2 h 29"/>
                <a:gd name="T6" fmla="*/ 4 w 29"/>
                <a:gd name="T7" fmla="*/ 5 h 29"/>
                <a:gd name="T8" fmla="*/ 2 w 29"/>
                <a:gd name="T9" fmla="*/ 20 h 29"/>
                <a:gd name="T10" fmla="*/ 2 w 29"/>
                <a:gd name="T11" fmla="*/ 21 h 29"/>
                <a:gd name="T12" fmla="*/ 5 w 29"/>
                <a:gd name="T13" fmla="*/ 24 h 29"/>
                <a:gd name="T14" fmla="*/ 24 w 29"/>
                <a:gd name="T15" fmla="*/ 24 h 29"/>
                <a:gd name="T16" fmla="*/ 23 w 29"/>
                <a:gd name="T17" fmla="*/ 5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9">
                  <a:moveTo>
                    <a:pt x="23" y="5"/>
                  </a:moveTo>
                  <a:cubicBezTo>
                    <a:pt x="22" y="4"/>
                    <a:pt x="21" y="3"/>
                    <a:pt x="20" y="2"/>
                  </a:cubicBezTo>
                  <a:cubicBezTo>
                    <a:pt x="19" y="2"/>
                    <a:pt x="19" y="2"/>
                    <a:pt x="18" y="2"/>
                  </a:cubicBezTo>
                  <a:cubicBezTo>
                    <a:pt x="13" y="0"/>
                    <a:pt x="8" y="1"/>
                    <a:pt x="4" y="5"/>
                  </a:cubicBezTo>
                  <a:cubicBezTo>
                    <a:pt x="0" y="9"/>
                    <a:pt x="0" y="15"/>
                    <a:pt x="2" y="20"/>
                  </a:cubicBezTo>
                  <a:cubicBezTo>
                    <a:pt x="2" y="20"/>
                    <a:pt x="2" y="21"/>
                    <a:pt x="2" y="21"/>
                  </a:cubicBezTo>
                  <a:cubicBezTo>
                    <a:pt x="3" y="22"/>
                    <a:pt x="4" y="23"/>
                    <a:pt x="5" y="24"/>
                  </a:cubicBezTo>
                  <a:cubicBezTo>
                    <a:pt x="10" y="29"/>
                    <a:pt x="19" y="29"/>
                    <a:pt x="24" y="24"/>
                  </a:cubicBezTo>
                  <a:cubicBezTo>
                    <a:pt x="29" y="18"/>
                    <a:pt x="28" y="10"/>
                    <a:pt x="23" y="5"/>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7" name="Freeform 176">
              <a:extLst>
                <a:ext uri="{FF2B5EF4-FFF2-40B4-BE49-F238E27FC236}">
                  <a16:creationId xmlns="" xmlns:a16="http://schemas.microsoft.com/office/drawing/2014/main" id="{06D486F3-CF5A-43BE-BB0F-8FDE624C1CCA}"/>
                </a:ext>
              </a:extLst>
            </p:cNvPr>
            <p:cNvSpPr>
              <a:spLocks/>
            </p:cNvSpPr>
            <p:nvPr/>
          </p:nvSpPr>
          <p:spPr bwMode="auto">
            <a:xfrm>
              <a:off x="21494750" y="3381375"/>
              <a:ext cx="77788" cy="74613"/>
            </a:xfrm>
            <a:custGeom>
              <a:avLst/>
              <a:gdLst>
                <a:gd name="T0" fmla="*/ 24 w 29"/>
                <a:gd name="T1" fmla="*/ 5 h 28"/>
                <a:gd name="T2" fmla="*/ 5 w 29"/>
                <a:gd name="T3" fmla="*/ 5 h 28"/>
                <a:gd name="T4" fmla="*/ 5 w 29"/>
                <a:gd name="T5" fmla="*/ 24 h 28"/>
                <a:gd name="T6" fmla="*/ 17 w 29"/>
                <a:gd name="T7" fmla="*/ 28 h 28"/>
                <a:gd name="T8" fmla="*/ 19 w 29"/>
                <a:gd name="T9" fmla="*/ 27 h 28"/>
                <a:gd name="T10" fmla="*/ 24 w 29"/>
                <a:gd name="T11" fmla="*/ 24 h 28"/>
                <a:gd name="T12" fmla="*/ 27 w 29"/>
                <a:gd name="T13" fmla="*/ 10 h 28"/>
                <a:gd name="T14" fmla="*/ 26 w 29"/>
                <a:gd name="T15" fmla="*/ 8 h 28"/>
                <a:gd name="T16" fmla="*/ 24 w 29"/>
                <a:gd name="T17" fmla="*/ 5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8">
                  <a:moveTo>
                    <a:pt x="24" y="5"/>
                  </a:moveTo>
                  <a:cubicBezTo>
                    <a:pt x="18" y="0"/>
                    <a:pt x="10" y="0"/>
                    <a:pt x="5" y="5"/>
                  </a:cubicBezTo>
                  <a:cubicBezTo>
                    <a:pt x="0" y="11"/>
                    <a:pt x="0" y="19"/>
                    <a:pt x="5" y="24"/>
                  </a:cubicBezTo>
                  <a:cubicBezTo>
                    <a:pt x="9" y="27"/>
                    <a:pt x="13" y="28"/>
                    <a:pt x="17" y="28"/>
                  </a:cubicBezTo>
                  <a:cubicBezTo>
                    <a:pt x="18" y="27"/>
                    <a:pt x="18" y="27"/>
                    <a:pt x="19" y="27"/>
                  </a:cubicBezTo>
                  <a:cubicBezTo>
                    <a:pt x="21" y="26"/>
                    <a:pt x="23" y="25"/>
                    <a:pt x="24" y="24"/>
                  </a:cubicBezTo>
                  <a:cubicBezTo>
                    <a:pt x="28" y="20"/>
                    <a:pt x="29" y="14"/>
                    <a:pt x="27" y="10"/>
                  </a:cubicBezTo>
                  <a:cubicBezTo>
                    <a:pt x="27" y="9"/>
                    <a:pt x="26" y="9"/>
                    <a:pt x="26" y="8"/>
                  </a:cubicBezTo>
                  <a:cubicBezTo>
                    <a:pt x="26" y="7"/>
                    <a:pt x="25" y="6"/>
                    <a:pt x="24" y="5"/>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8" name="Freeform 177">
              <a:extLst>
                <a:ext uri="{FF2B5EF4-FFF2-40B4-BE49-F238E27FC236}">
                  <a16:creationId xmlns="" xmlns:a16="http://schemas.microsoft.com/office/drawing/2014/main" id="{76FF4F12-3A29-4591-9CD7-9BD4B4701449}"/>
                </a:ext>
              </a:extLst>
            </p:cNvPr>
            <p:cNvSpPr>
              <a:spLocks/>
            </p:cNvSpPr>
            <p:nvPr/>
          </p:nvSpPr>
          <p:spPr bwMode="auto">
            <a:xfrm>
              <a:off x="21790025" y="3678238"/>
              <a:ext cx="77788" cy="77788"/>
            </a:xfrm>
            <a:custGeom>
              <a:avLst/>
              <a:gdLst>
                <a:gd name="T0" fmla="*/ 4 w 29"/>
                <a:gd name="T1" fmla="*/ 23 h 29"/>
                <a:gd name="T2" fmla="*/ 5 w 29"/>
                <a:gd name="T3" fmla="*/ 24 h 29"/>
                <a:gd name="T4" fmla="*/ 5 w 29"/>
                <a:gd name="T5" fmla="*/ 24 h 29"/>
                <a:gd name="T6" fmla="*/ 24 w 29"/>
                <a:gd name="T7" fmla="*/ 23 h 29"/>
                <a:gd name="T8" fmla="*/ 23 w 29"/>
                <a:gd name="T9" fmla="*/ 5 h 29"/>
                <a:gd name="T10" fmla="*/ 5 w 29"/>
                <a:gd name="T11" fmla="*/ 5 h 29"/>
                <a:gd name="T12" fmla="*/ 4 w 29"/>
                <a:gd name="T13" fmla="*/ 5 h 29"/>
                <a:gd name="T14" fmla="*/ 4 w 29"/>
                <a:gd name="T15" fmla="*/ 7 h 29"/>
                <a:gd name="T16" fmla="*/ 4 w 29"/>
                <a:gd name="T17" fmla="*/ 23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9">
                  <a:moveTo>
                    <a:pt x="4" y="23"/>
                  </a:moveTo>
                  <a:cubicBezTo>
                    <a:pt x="5" y="23"/>
                    <a:pt x="5" y="24"/>
                    <a:pt x="5" y="24"/>
                  </a:cubicBezTo>
                  <a:cubicBezTo>
                    <a:pt x="5" y="24"/>
                    <a:pt x="5" y="24"/>
                    <a:pt x="5" y="24"/>
                  </a:cubicBezTo>
                  <a:cubicBezTo>
                    <a:pt x="11" y="29"/>
                    <a:pt x="19" y="29"/>
                    <a:pt x="24" y="23"/>
                  </a:cubicBezTo>
                  <a:cubicBezTo>
                    <a:pt x="29" y="18"/>
                    <a:pt x="29" y="10"/>
                    <a:pt x="23" y="5"/>
                  </a:cubicBezTo>
                  <a:cubicBezTo>
                    <a:pt x="18" y="0"/>
                    <a:pt x="10" y="0"/>
                    <a:pt x="5" y="5"/>
                  </a:cubicBezTo>
                  <a:cubicBezTo>
                    <a:pt x="5" y="5"/>
                    <a:pt x="5" y="5"/>
                    <a:pt x="4" y="5"/>
                  </a:cubicBezTo>
                  <a:cubicBezTo>
                    <a:pt x="4" y="6"/>
                    <a:pt x="4" y="6"/>
                    <a:pt x="4" y="7"/>
                  </a:cubicBezTo>
                  <a:cubicBezTo>
                    <a:pt x="0" y="12"/>
                    <a:pt x="0" y="18"/>
                    <a:pt x="4" y="23"/>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19" name="Freeform 178">
              <a:extLst>
                <a:ext uri="{FF2B5EF4-FFF2-40B4-BE49-F238E27FC236}">
                  <a16:creationId xmlns="" xmlns:a16="http://schemas.microsoft.com/office/drawing/2014/main" id="{B9A1D03C-A6C7-4B26-B617-CB9F10E505ED}"/>
                </a:ext>
              </a:extLst>
            </p:cNvPr>
            <p:cNvSpPr>
              <a:spLocks/>
            </p:cNvSpPr>
            <p:nvPr/>
          </p:nvSpPr>
          <p:spPr bwMode="auto">
            <a:xfrm>
              <a:off x="21056600" y="4627563"/>
              <a:ext cx="79375" cy="74613"/>
            </a:xfrm>
            <a:custGeom>
              <a:avLst/>
              <a:gdLst>
                <a:gd name="T0" fmla="*/ 14 w 30"/>
                <a:gd name="T1" fmla="*/ 0 h 28"/>
                <a:gd name="T2" fmla="*/ 5 w 30"/>
                <a:gd name="T3" fmla="*/ 4 h 28"/>
                <a:gd name="T4" fmla="*/ 6 w 30"/>
                <a:gd name="T5" fmla="*/ 23 h 28"/>
                <a:gd name="T6" fmla="*/ 25 w 30"/>
                <a:gd name="T7" fmla="*/ 22 h 28"/>
                <a:gd name="T8" fmla="*/ 24 w 30"/>
                <a:gd name="T9" fmla="*/ 3 h 28"/>
                <a:gd name="T10" fmla="*/ 16 w 30"/>
                <a:gd name="T11" fmla="*/ 0 h 28"/>
                <a:gd name="T12" fmla="*/ 14 w 30"/>
                <a:gd name="T13" fmla="*/ 0 h 28"/>
              </a:gdLst>
              <a:ahLst/>
              <a:cxnLst>
                <a:cxn ang="0">
                  <a:pos x="T0" y="T1"/>
                </a:cxn>
                <a:cxn ang="0">
                  <a:pos x="T2" y="T3"/>
                </a:cxn>
                <a:cxn ang="0">
                  <a:pos x="T4" y="T5"/>
                </a:cxn>
                <a:cxn ang="0">
                  <a:pos x="T6" y="T7"/>
                </a:cxn>
                <a:cxn ang="0">
                  <a:pos x="T8" y="T9"/>
                </a:cxn>
                <a:cxn ang="0">
                  <a:pos x="T10" y="T11"/>
                </a:cxn>
                <a:cxn ang="0">
                  <a:pos x="T12" y="T13"/>
                </a:cxn>
              </a:cxnLst>
              <a:rect l="0" t="0" r="r" b="b"/>
              <a:pathLst>
                <a:path w="30" h="28">
                  <a:moveTo>
                    <a:pt x="14" y="0"/>
                  </a:moveTo>
                  <a:cubicBezTo>
                    <a:pt x="11" y="0"/>
                    <a:pt x="8" y="1"/>
                    <a:pt x="5" y="4"/>
                  </a:cubicBezTo>
                  <a:cubicBezTo>
                    <a:pt x="0" y="9"/>
                    <a:pt x="0" y="18"/>
                    <a:pt x="6" y="23"/>
                  </a:cubicBezTo>
                  <a:cubicBezTo>
                    <a:pt x="11" y="28"/>
                    <a:pt x="20" y="27"/>
                    <a:pt x="25" y="22"/>
                  </a:cubicBezTo>
                  <a:cubicBezTo>
                    <a:pt x="30" y="17"/>
                    <a:pt x="29" y="8"/>
                    <a:pt x="24" y="3"/>
                  </a:cubicBezTo>
                  <a:cubicBezTo>
                    <a:pt x="22" y="1"/>
                    <a:pt x="19" y="0"/>
                    <a:pt x="16" y="0"/>
                  </a:cubicBezTo>
                  <a:cubicBezTo>
                    <a:pt x="16" y="0"/>
                    <a:pt x="15" y="0"/>
                    <a:pt x="14"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0" name="Freeform 179">
              <a:extLst>
                <a:ext uri="{FF2B5EF4-FFF2-40B4-BE49-F238E27FC236}">
                  <a16:creationId xmlns="" xmlns:a16="http://schemas.microsoft.com/office/drawing/2014/main" id="{9F36B4B4-B5C0-4A26-8C27-A95CE5A803E4}"/>
                </a:ext>
              </a:extLst>
            </p:cNvPr>
            <p:cNvSpPr>
              <a:spLocks/>
            </p:cNvSpPr>
            <p:nvPr/>
          </p:nvSpPr>
          <p:spPr bwMode="auto">
            <a:xfrm>
              <a:off x="20597813" y="5008563"/>
              <a:ext cx="1312863" cy="100013"/>
            </a:xfrm>
            <a:custGeom>
              <a:avLst/>
              <a:gdLst>
                <a:gd name="T0" fmla="*/ 490 w 490"/>
                <a:gd name="T1" fmla="*/ 1 h 37"/>
                <a:gd name="T2" fmla="*/ 490 w 490"/>
                <a:gd name="T3" fmla="*/ 0 h 37"/>
                <a:gd name="T4" fmla="*/ 0 w 490"/>
                <a:gd name="T5" fmla="*/ 36 h 37"/>
                <a:gd name="T6" fmla="*/ 0 w 490"/>
                <a:gd name="T7" fmla="*/ 37 h 37"/>
                <a:gd name="T8" fmla="*/ 490 w 490"/>
                <a:gd name="T9" fmla="*/ 1 h 37"/>
              </a:gdLst>
              <a:ahLst/>
              <a:cxnLst>
                <a:cxn ang="0">
                  <a:pos x="T0" y="T1"/>
                </a:cxn>
                <a:cxn ang="0">
                  <a:pos x="T2" y="T3"/>
                </a:cxn>
                <a:cxn ang="0">
                  <a:pos x="T4" y="T5"/>
                </a:cxn>
                <a:cxn ang="0">
                  <a:pos x="T6" y="T7"/>
                </a:cxn>
                <a:cxn ang="0">
                  <a:pos x="T8" y="T9"/>
                </a:cxn>
              </a:cxnLst>
              <a:rect l="0" t="0" r="r" b="b"/>
              <a:pathLst>
                <a:path w="490" h="37">
                  <a:moveTo>
                    <a:pt x="490" y="1"/>
                  </a:moveTo>
                  <a:cubicBezTo>
                    <a:pt x="490" y="1"/>
                    <a:pt x="490" y="1"/>
                    <a:pt x="490" y="0"/>
                  </a:cubicBezTo>
                  <a:cubicBezTo>
                    <a:pt x="0" y="36"/>
                    <a:pt x="0" y="36"/>
                    <a:pt x="0" y="36"/>
                  </a:cubicBezTo>
                  <a:cubicBezTo>
                    <a:pt x="0" y="36"/>
                    <a:pt x="0" y="36"/>
                    <a:pt x="0" y="37"/>
                  </a:cubicBezTo>
                  <a:lnTo>
                    <a:pt x="490" y="1"/>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1" name="Freeform 180">
              <a:extLst>
                <a:ext uri="{FF2B5EF4-FFF2-40B4-BE49-F238E27FC236}">
                  <a16:creationId xmlns="" xmlns:a16="http://schemas.microsoft.com/office/drawing/2014/main" id="{538A40A0-CEC5-4253-B754-AC760467C04C}"/>
                </a:ext>
              </a:extLst>
            </p:cNvPr>
            <p:cNvSpPr>
              <a:spLocks/>
            </p:cNvSpPr>
            <p:nvPr/>
          </p:nvSpPr>
          <p:spPr bwMode="auto">
            <a:xfrm>
              <a:off x="21170900" y="5041900"/>
              <a:ext cx="760413" cy="1050925"/>
            </a:xfrm>
            <a:custGeom>
              <a:avLst/>
              <a:gdLst>
                <a:gd name="T0" fmla="*/ 0 w 284"/>
                <a:gd name="T1" fmla="*/ 392 h 393"/>
                <a:gd name="T2" fmla="*/ 1 w 284"/>
                <a:gd name="T3" fmla="*/ 392 h 393"/>
                <a:gd name="T4" fmla="*/ 1 w 284"/>
                <a:gd name="T5" fmla="*/ 393 h 393"/>
                <a:gd name="T6" fmla="*/ 284 w 284"/>
                <a:gd name="T7" fmla="*/ 1 h 393"/>
                <a:gd name="T8" fmla="*/ 283 w 284"/>
                <a:gd name="T9" fmla="*/ 0 h 393"/>
                <a:gd name="T10" fmla="*/ 0 w 284"/>
                <a:gd name="T11" fmla="*/ 392 h 393"/>
              </a:gdLst>
              <a:ahLst/>
              <a:cxnLst>
                <a:cxn ang="0">
                  <a:pos x="T0" y="T1"/>
                </a:cxn>
                <a:cxn ang="0">
                  <a:pos x="T2" y="T3"/>
                </a:cxn>
                <a:cxn ang="0">
                  <a:pos x="T4" y="T5"/>
                </a:cxn>
                <a:cxn ang="0">
                  <a:pos x="T6" y="T7"/>
                </a:cxn>
                <a:cxn ang="0">
                  <a:pos x="T8" y="T9"/>
                </a:cxn>
                <a:cxn ang="0">
                  <a:pos x="T10" y="T11"/>
                </a:cxn>
              </a:cxnLst>
              <a:rect l="0" t="0" r="r" b="b"/>
              <a:pathLst>
                <a:path w="284" h="393">
                  <a:moveTo>
                    <a:pt x="0" y="392"/>
                  </a:moveTo>
                  <a:cubicBezTo>
                    <a:pt x="1" y="392"/>
                    <a:pt x="1" y="392"/>
                    <a:pt x="1" y="392"/>
                  </a:cubicBezTo>
                  <a:cubicBezTo>
                    <a:pt x="1" y="392"/>
                    <a:pt x="1" y="392"/>
                    <a:pt x="1" y="393"/>
                  </a:cubicBezTo>
                  <a:cubicBezTo>
                    <a:pt x="284" y="1"/>
                    <a:pt x="284" y="1"/>
                    <a:pt x="284" y="1"/>
                  </a:cubicBezTo>
                  <a:cubicBezTo>
                    <a:pt x="283" y="1"/>
                    <a:pt x="283" y="0"/>
                    <a:pt x="283" y="0"/>
                  </a:cubicBezTo>
                  <a:lnTo>
                    <a:pt x="0" y="392"/>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2" name="Freeform 181">
              <a:extLst>
                <a:ext uri="{FF2B5EF4-FFF2-40B4-BE49-F238E27FC236}">
                  <a16:creationId xmlns="" xmlns:a16="http://schemas.microsoft.com/office/drawing/2014/main" id="{362C8F13-891B-4CB5-8848-5921BFA40175}"/>
                </a:ext>
              </a:extLst>
            </p:cNvPr>
            <p:cNvSpPr>
              <a:spLocks/>
            </p:cNvSpPr>
            <p:nvPr/>
          </p:nvSpPr>
          <p:spPr bwMode="auto">
            <a:xfrm>
              <a:off x="20577175" y="5140325"/>
              <a:ext cx="561975" cy="949325"/>
            </a:xfrm>
            <a:custGeom>
              <a:avLst/>
              <a:gdLst>
                <a:gd name="T0" fmla="*/ 1 w 210"/>
                <a:gd name="T1" fmla="*/ 0 h 355"/>
                <a:gd name="T2" fmla="*/ 0 w 210"/>
                <a:gd name="T3" fmla="*/ 1 h 355"/>
                <a:gd name="T4" fmla="*/ 209 w 210"/>
                <a:gd name="T5" fmla="*/ 355 h 355"/>
                <a:gd name="T6" fmla="*/ 210 w 210"/>
                <a:gd name="T7" fmla="*/ 354 h 355"/>
                <a:gd name="T8" fmla="*/ 1 w 210"/>
                <a:gd name="T9" fmla="*/ 0 h 355"/>
              </a:gdLst>
              <a:ahLst/>
              <a:cxnLst>
                <a:cxn ang="0">
                  <a:pos x="T0" y="T1"/>
                </a:cxn>
                <a:cxn ang="0">
                  <a:pos x="T2" y="T3"/>
                </a:cxn>
                <a:cxn ang="0">
                  <a:pos x="T4" y="T5"/>
                </a:cxn>
                <a:cxn ang="0">
                  <a:pos x="T6" y="T7"/>
                </a:cxn>
                <a:cxn ang="0">
                  <a:pos x="T8" y="T9"/>
                </a:cxn>
              </a:cxnLst>
              <a:rect l="0" t="0" r="r" b="b"/>
              <a:pathLst>
                <a:path w="210" h="355">
                  <a:moveTo>
                    <a:pt x="1" y="0"/>
                  </a:moveTo>
                  <a:cubicBezTo>
                    <a:pt x="1" y="0"/>
                    <a:pt x="1" y="1"/>
                    <a:pt x="0" y="1"/>
                  </a:cubicBezTo>
                  <a:cubicBezTo>
                    <a:pt x="209" y="355"/>
                    <a:pt x="209" y="355"/>
                    <a:pt x="209" y="355"/>
                  </a:cubicBezTo>
                  <a:cubicBezTo>
                    <a:pt x="209" y="355"/>
                    <a:pt x="210" y="354"/>
                    <a:pt x="210" y="354"/>
                  </a:cubicBezTo>
                  <a:lnTo>
                    <a:pt x="1" y="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3" name="Freeform 182">
              <a:extLst>
                <a:ext uri="{FF2B5EF4-FFF2-40B4-BE49-F238E27FC236}">
                  <a16:creationId xmlns="" xmlns:a16="http://schemas.microsoft.com/office/drawing/2014/main" id="{61DA1ACD-88D8-4D0D-9667-721011BF2E3B}"/>
                </a:ext>
              </a:extLst>
            </p:cNvPr>
            <p:cNvSpPr>
              <a:spLocks/>
            </p:cNvSpPr>
            <p:nvPr/>
          </p:nvSpPr>
          <p:spPr bwMode="auto">
            <a:xfrm>
              <a:off x="20523200" y="3670300"/>
              <a:ext cx="38100" cy="1411288"/>
            </a:xfrm>
            <a:custGeom>
              <a:avLst/>
              <a:gdLst>
                <a:gd name="T0" fmla="*/ 1 w 14"/>
                <a:gd name="T1" fmla="*/ 0 h 528"/>
                <a:gd name="T2" fmla="*/ 0 w 14"/>
                <a:gd name="T3" fmla="*/ 1 h 528"/>
                <a:gd name="T4" fmla="*/ 13 w 14"/>
                <a:gd name="T5" fmla="*/ 528 h 528"/>
                <a:gd name="T6" fmla="*/ 14 w 14"/>
                <a:gd name="T7" fmla="*/ 528 h 528"/>
                <a:gd name="T8" fmla="*/ 1 w 14"/>
                <a:gd name="T9" fmla="*/ 0 h 528"/>
              </a:gdLst>
              <a:ahLst/>
              <a:cxnLst>
                <a:cxn ang="0">
                  <a:pos x="T0" y="T1"/>
                </a:cxn>
                <a:cxn ang="0">
                  <a:pos x="T2" y="T3"/>
                </a:cxn>
                <a:cxn ang="0">
                  <a:pos x="T4" y="T5"/>
                </a:cxn>
                <a:cxn ang="0">
                  <a:pos x="T6" y="T7"/>
                </a:cxn>
                <a:cxn ang="0">
                  <a:pos x="T8" y="T9"/>
                </a:cxn>
              </a:cxnLst>
              <a:rect l="0" t="0" r="r" b="b"/>
              <a:pathLst>
                <a:path w="14" h="528">
                  <a:moveTo>
                    <a:pt x="1" y="0"/>
                  </a:moveTo>
                  <a:cubicBezTo>
                    <a:pt x="1" y="1"/>
                    <a:pt x="1" y="1"/>
                    <a:pt x="0" y="1"/>
                  </a:cubicBezTo>
                  <a:cubicBezTo>
                    <a:pt x="13" y="528"/>
                    <a:pt x="13" y="528"/>
                    <a:pt x="13" y="528"/>
                  </a:cubicBezTo>
                  <a:cubicBezTo>
                    <a:pt x="13" y="528"/>
                    <a:pt x="14" y="528"/>
                    <a:pt x="14" y="528"/>
                  </a:cubicBezTo>
                  <a:lnTo>
                    <a:pt x="1" y="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4" name="Freeform 183">
              <a:extLst>
                <a:ext uri="{FF2B5EF4-FFF2-40B4-BE49-F238E27FC236}">
                  <a16:creationId xmlns="" xmlns:a16="http://schemas.microsoft.com/office/drawing/2014/main" id="{2B5BA5F6-458E-4EC7-8CA0-8D1BB5B81614}"/>
                </a:ext>
              </a:extLst>
            </p:cNvPr>
            <p:cNvSpPr>
              <a:spLocks/>
            </p:cNvSpPr>
            <p:nvPr/>
          </p:nvSpPr>
          <p:spPr bwMode="auto">
            <a:xfrm>
              <a:off x="20086638" y="3675063"/>
              <a:ext cx="422275" cy="1003300"/>
            </a:xfrm>
            <a:custGeom>
              <a:avLst/>
              <a:gdLst>
                <a:gd name="T0" fmla="*/ 0 w 158"/>
                <a:gd name="T1" fmla="*/ 375 h 375"/>
                <a:gd name="T2" fmla="*/ 1 w 158"/>
                <a:gd name="T3" fmla="*/ 375 h 375"/>
                <a:gd name="T4" fmla="*/ 158 w 158"/>
                <a:gd name="T5" fmla="*/ 0 h 375"/>
                <a:gd name="T6" fmla="*/ 156 w 158"/>
                <a:gd name="T7" fmla="*/ 0 h 375"/>
                <a:gd name="T8" fmla="*/ 0 w 158"/>
                <a:gd name="T9" fmla="*/ 375 h 375"/>
              </a:gdLst>
              <a:ahLst/>
              <a:cxnLst>
                <a:cxn ang="0">
                  <a:pos x="T0" y="T1"/>
                </a:cxn>
                <a:cxn ang="0">
                  <a:pos x="T2" y="T3"/>
                </a:cxn>
                <a:cxn ang="0">
                  <a:pos x="T4" y="T5"/>
                </a:cxn>
                <a:cxn ang="0">
                  <a:pos x="T6" y="T7"/>
                </a:cxn>
                <a:cxn ang="0">
                  <a:pos x="T8" y="T9"/>
                </a:cxn>
              </a:cxnLst>
              <a:rect l="0" t="0" r="r" b="b"/>
              <a:pathLst>
                <a:path w="158" h="375">
                  <a:moveTo>
                    <a:pt x="0" y="375"/>
                  </a:moveTo>
                  <a:cubicBezTo>
                    <a:pt x="1" y="375"/>
                    <a:pt x="1" y="375"/>
                    <a:pt x="1" y="375"/>
                  </a:cubicBezTo>
                  <a:cubicBezTo>
                    <a:pt x="158" y="0"/>
                    <a:pt x="158" y="0"/>
                    <a:pt x="158" y="0"/>
                  </a:cubicBezTo>
                  <a:cubicBezTo>
                    <a:pt x="157" y="0"/>
                    <a:pt x="157" y="0"/>
                    <a:pt x="156" y="0"/>
                  </a:cubicBezTo>
                  <a:lnTo>
                    <a:pt x="0" y="375"/>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5" name="Freeform 184">
              <a:extLst>
                <a:ext uri="{FF2B5EF4-FFF2-40B4-BE49-F238E27FC236}">
                  <a16:creationId xmlns="" xmlns:a16="http://schemas.microsoft.com/office/drawing/2014/main" id="{A7322B60-9F5C-4444-ACF0-E8EFF004A8AD}"/>
                </a:ext>
              </a:extLst>
            </p:cNvPr>
            <p:cNvSpPr>
              <a:spLocks/>
            </p:cNvSpPr>
            <p:nvPr/>
          </p:nvSpPr>
          <p:spPr bwMode="auto">
            <a:xfrm>
              <a:off x="19178588" y="4373563"/>
              <a:ext cx="873125" cy="320675"/>
            </a:xfrm>
            <a:custGeom>
              <a:avLst/>
              <a:gdLst>
                <a:gd name="T0" fmla="*/ 1 w 326"/>
                <a:gd name="T1" fmla="*/ 0 h 120"/>
                <a:gd name="T2" fmla="*/ 0 w 326"/>
                <a:gd name="T3" fmla="*/ 1 h 120"/>
                <a:gd name="T4" fmla="*/ 326 w 326"/>
                <a:gd name="T5" fmla="*/ 120 h 120"/>
                <a:gd name="T6" fmla="*/ 326 w 326"/>
                <a:gd name="T7" fmla="*/ 118 h 120"/>
                <a:gd name="T8" fmla="*/ 1 w 326"/>
                <a:gd name="T9" fmla="*/ 0 h 120"/>
              </a:gdLst>
              <a:ahLst/>
              <a:cxnLst>
                <a:cxn ang="0">
                  <a:pos x="T0" y="T1"/>
                </a:cxn>
                <a:cxn ang="0">
                  <a:pos x="T2" y="T3"/>
                </a:cxn>
                <a:cxn ang="0">
                  <a:pos x="T4" y="T5"/>
                </a:cxn>
                <a:cxn ang="0">
                  <a:pos x="T6" y="T7"/>
                </a:cxn>
                <a:cxn ang="0">
                  <a:pos x="T8" y="T9"/>
                </a:cxn>
              </a:cxnLst>
              <a:rect l="0" t="0" r="r" b="b"/>
              <a:pathLst>
                <a:path w="326" h="120">
                  <a:moveTo>
                    <a:pt x="1" y="0"/>
                  </a:moveTo>
                  <a:cubicBezTo>
                    <a:pt x="1" y="0"/>
                    <a:pt x="1" y="1"/>
                    <a:pt x="0" y="1"/>
                  </a:cubicBezTo>
                  <a:cubicBezTo>
                    <a:pt x="326" y="120"/>
                    <a:pt x="326" y="120"/>
                    <a:pt x="326" y="120"/>
                  </a:cubicBezTo>
                  <a:cubicBezTo>
                    <a:pt x="326" y="119"/>
                    <a:pt x="326" y="119"/>
                    <a:pt x="326" y="118"/>
                  </a:cubicBezTo>
                  <a:lnTo>
                    <a:pt x="1" y="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6" name="Freeform 185">
              <a:extLst>
                <a:ext uri="{FF2B5EF4-FFF2-40B4-BE49-F238E27FC236}">
                  <a16:creationId xmlns="" xmlns:a16="http://schemas.microsoft.com/office/drawing/2014/main" id="{255FBC2D-A1C2-43BA-8F2E-A9186BAB5A73}"/>
                </a:ext>
              </a:extLst>
            </p:cNvPr>
            <p:cNvSpPr>
              <a:spLocks/>
            </p:cNvSpPr>
            <p:nvPr/>
          </p:nvSpPr>
          <p:spPr bwMode="auto">
            <a:xfrm>
              <a:off x="21971000" y="5022850"/>
              <a:ext cx="881063" cy="774700"/>
            </a:xfrm>
            <a:custGeom>
              <a:avLst/>
              <a:gdLst>
                <a:gd name="T0" fmla="*/ 1 w 329"/>
                <a:gd name="T1" fmla="*/ 0 h 290"/>
                <a:gd name="T2" fmla="*/ 0 w 329"/>
                <a:gd name="T3" fmla="*/ 1 h 290"/>
                <a:gd name="T4" fmla="*/ 328 w 329"/>
                <a:gd name="T5" fmla="*/ 290 h 290"/>
                <a:gd name="T6" fmla="*/ 329 w 329"/>
                <a:gd name="T7" fmla="*/ 290 h 290"/>
                <a:gd name="T8" fmla="*/ 1 w 329"/>
                <a:gd name="T9" fmla="*/ 0 h 290"/>
              </a:gdLst>
              <a:ahLst/>
              <a:cxnLst>
                <a:cxn ang="0">
                  <a:pos x="T0" y="T1"/>
                </a:cxn>
                <a:cxn ang="0">
                  <a:pos x="T2" y="T3"/>
                </a:cxn>
                <a:cxn ang="0">
                  <a:pos x="T4" y="T5"/>
                </a:cxn>
                <a:cxn ang="0">
                  <a:pos x="T6" y="T7"/>
                </a:cxn>
                <a:cxn ang="0">
                  <a:pos x="T8" y="T9"/>
                </a:cxn>
              </a:cxnLst>
              <a:rect l="0" t="0" r="r" b="b"/>
              <a:pathLst>
                <a:path w="329" h="290">
                  <a:moveTo>
                    <a:pt x="1" y="0"/>
                  </a:moveTo>
                  <a:cubicBezTo>
                    <a:pt x="1" y="1"/>
                    <a:pt x="0" y="1"/>
                    <a:pt x="0" y="1"/>
                  </a:cubicBezTo>
                  <a:cubicBezTo>
                    <a:pt x="328" y="290"/>
                    <a:pt x="328" y="290"/>
                    <a:pt x="328" y="290"/>
                  </a:cubicBezTo>
                  <a:cubicBezTo>
                    <a:pt x="328" y="290"/>
                    <a:pt x="329" y="290"/>
                    <a:pt x="329" y="290"/>
                  </a:cubicBezTo>
                  <a:lnTo>
                    <a:pt x="1" y="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7" name="Freeform 186">
              <a:extLst>
                <a:ext uri="{FF2B5EF4-FFF2-40B4-BE49-F238E27FC236}">
                  <a16:creationId xmlns="" xmlns:a16="http://schemas.microsoft.com/office/drawing/2014/main" id="{4877EA68-E7E1-49BD-8BD5-B7CA94D7F4C1}"/>
                </a:ext>
              </a:extLst>
            </p:cNvPr>
            <p:cNvSpPr>
              <a:spLocks/>
            </p:cNvSpPr>
            <p:nvPr/>
          </p:nvSpPr>
          <p:spPr bwMode="auto">
            <a:xfrm>
              <a:off x="22882225" y="5348288"/>
              <a:ext cx="355600" cy="449263"/>
            </a:xfrm>
            <a:custGeom>
              <a:avLst/>
              <a:gdLst>
                <a:gd name="T0" fmla="*/ 132 w 133"/>
                <a:gd name="T1" fmla="*/ 0 h 168"/>
                <a:gd name="T2" fmla="*/ 0 w 133"/>
                <a:gd name="T3" fmla="*/ 167 h 168"/>
                <a:gd name="T4" fmla="*/ 1 w 133"/>
                <a:gd name="T5" fmla="*/ 168 h 168"/>
                <a:gd name="T6" fmla="*/ 133 w 133"/>
                <a:gd name="T7" fmla="*/ 2 h 168"/>
                <a:gd name="T8" fmla="*/ 132 w 133"/>
                <a:gd name="T9" fmla="*/ 0 h 168"/>
              </a:gdLst>
              <a:ahLst/>
              <a:cxnLst>
                <a:cxn ang="0">
                  <a:pos x="T0" y="T1"/>
                </a:cxn>
                <a:cxn ang="0">
                  <a:pos x="T2" y="T3"/>
                </a:cxn>
                <a:cxn ang="0">
                  <a:pos x="T4" y="T5"/>
                </a:cxn>
                <a:cxn ang="0">
                  <a:pos x="T6" y="T7"/>
                </a:cxn>
                <a:cxn ang="0">
                  <a:pos x="T8" y="T9"/>
                </a:cxn>
              </a:cxnLst>
              <a:rect l="0" t="0" r="r" b="b"/>
              <a:pathLst>
                <a:path w="133" h="168">
                  <a:moveTo>
                    <a:pt x="132" y="0"/>
                  </a:moveTo>
                  <a:cubicBezTo>
                    <a:pt x="0" y="167"/>
                    <a:pt x="0" y="167"/>
                    <a:pt x="0" y="167"/>
                  </a:cubicBezTo>
                  <a:cubicBezTo>
                    <a:pt x="1" y="167"/>
                    <a:pt x="1" y="167"/>
                    <a:pt x="1" y="168"/>
                  </a:cubicBezTo>
                  <a:cubicBezTo>
                    <a:pt x="133" y="2"/>
                    <a:pt x="133" y="2"/>
                    <a:pt x="133" y="2"/>
                  </a:cubicBezTo>
                  <a:cubicBezTo>
                    <a:pt x="133" y="1"/>
                    <a:pt x="133" y="1"/>
                    <a:pt x="132"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8" name="Freeform 187">
              <a:extLst>
                <a:ext uri="{FF2B5EF4-FFF2-40B4-BE49-F238E27FC236}">
                  <a16:creationId xmlns="" xmlns:a16="http://schemas.microsoft.com/office/drawing/2014/main" id="{E92F13A4-558F-49BF-82B1-C073943F3FA8}"/>
                </a:ext>
              </a:extLst>
            </p:cNvPr>
            <p:cNvSpPr>
              <a:spLocks/>
            </p:cNvSpPr>
            <p:nvPr/>
          </p:nvSpPr>
          <p:spPr bwMode="auto">
            <a:xfrm>
              <a:off x="20859750" y="6137275"/>
              <a:ext cx="273050" cy="315913"/>
            </a:xfrm>
            <a:custGeom>
              <a:avLst/>
              <a:gdLst>
                <a:gd name="T0" fmla="*/ 101 w 102"/>
                <a:gd name="T1" fmla="*/ 0 h 118"/>
                <a:gd name="T2" fmla="*/ 0 w 102"/>
                <a:gd name="T3" fmla="*/ 117 h 118"/>
                <a:gd name="T4" fmla="*/ 1 w 102"/>
                <a:gd name="T5" fmla="*/ 118 h 118"/>
                <a:gd name="T6" fmla="*/ 102 w 102"/>
                <a:gd name="T7" fmla="*/ 1 h 118"/>
                <a:gd name="T8" fmla="*/ 102 w 102"/>
                <a:gd name="T9" fmla="*/ 1 h 118"/>
                <a:gd name="T10" fmla="*/ 101 w 102"/>
                <a:gd name="T11" fmla="*/ 0 h 118"/>
              </a:gdLst>
              <a:ahLst/>
              <a:cxnLst>
                <a:cxn ang="0">
                  <a:pos x="T0" y="T1"/>
                </a:cxn>
                <a:cxn ang="0">
                  <a:pos x="T2" y="T3"/>
                </a:cxn>
                <a:cxn ang="0">
                  <a:pos x="T4" y="T5"/>
                </a:cxn>
                <a:cxn ang="0">
                  <a:pos x="T6" y="T7"/>
                </a:cxn>
                <a:cxn ang="0">
                  <a:pos x="T8" y="T9"/>
                </a:cxn>
                <a:cxn ang="0">
                  <a:pos x="T10" y="T11"/>
                </a:cxn>
              </a:cxnLst>
              <a:rect l="0" t="0" r="r" b="b"/>
              <a:pathLst>
                <a:path w="102" h="118">
                  <a:moveTo>
                    <a:pt x="101" y="0"/>
                  </a:moveTo>
                  <a:cubicBezTo>
                    <a:pt x="0" y="117"/>
                    <a:pt x="0" y="117"/>
                    <a:pt x="0" y="117"/>
                  </a:cubicBezTo>
                  <a:cubicBezTo>
                    <a:pt x="1" y="117"/>
                    <a:pt x="1" y="118"/>
                    <a:pt x="1" y="118"/>
                  </a:cubicBezTo>
                  <a:cubicBezTo>
                    <a:pt x="102" y="1"/>
                    <a:pt x="102" y="1"/>
                    <a:pt x="102" y="1"/>
                  </a:cubicBezTo>
                  <a:cubicBezTo>
                    <a:pt x="102" y="1"/>
                    <a:pt x="102" y="1"/>
                    <a:pt x="102" y="1"/>
                  </a:cubicBezTo>
                  <a:cubicBezTo>
                    <a:pt x="102" y="1"/>
                    <a:pt x="102" y="1"/>
                    <a:pt x="101"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29" name="Freeform 188">
              <a:extLst>
                <a:ext uri="{FF2B5EF4-FFF2-40B4-BE49-F238E27FC236}">
                  <a16:creationId xmlns="" xmlns:a16="http://schemas.microsoft.com/office/drawing/2014/main" id="{D81FA3DC-6DF1-4A13-BFEE-7C7150A7257D}"/>
                </a:ext>
              </a:extLst>
            </p:cNvPr>
            <p:cNvSpPr>
              <a:spLocks/>
            </p:cNvSpPr>
            <p:nvPr/>
          </p:nvSpPr>
          <p:spPr bwMode="auto">
            <a:xfrm>
              <a:off x="19111913" y="4330700"/>
              <a:ext cx="73025" cy="71438"/>
            </a:xfrm>
            <a:custGeom>
              <a:avLst/>
              <a:gdLst>
                <a:gd name="T0" fmla="*/ 22 w 27"/>
                <a:gd name="T1" fmla="*/ 4 h 27"/>
                <a:gd name="T2" fmla="*/ 5 w 27"/>
                <a:gd name="T3" fmla="*/ 6 h 27"/>
                <a:gd name="T4" fmla="*/ 7 w 27"/>
                <a:gd name="T5" fmla="*/ 23 h 27"/>
                <a:gd name="T6" fmla="*/ 23 w 27"/>
                <a:gd name="T7" fmla="*/ 21 h 27"/>
                <a:gd name="T8" fmla="*/ 25 w 27"/>
                <a:gd name="T9" fmla="*/ 17 h 27"/>
                <a:gd name="T10" fmla="*/ 26 w 27"/>
                <a:gd name="T11" fmla="*/ 16 h 27"/>
                <a:gd name="T12" fmla="*/ 22 w 27"/>
                <a:gd name="T13" fmla="*/ 4 h 27"/>
              </a:gdLst>
              <a:ahLst/>
              <a:cxnLst>
                <a:cxn ang="0">
                  <a:pos x="T0" y="T1"/>
                </a:cxn>
                <a:cxn ang="0">
                  <a:pos x="T2" y="T3"/>
                </a:cxn>
                <a:cxn ang="0">
                  <a:pos x="T4" y="T5"/>
                </a:cxn>
                <a:cxn ang="0">
                  <a:pos x="T6" y="T7"/>
                </a:cxn>
                <a:cxn ang="0">
                  <a:pos x="T8" y="T9"/>
                </a:cxn>
                <a:cxn ang="0">
                  <a:pos x="T10" y="T11"/>
                </a:cxn>
                <a:cxn ang="0">
                  <a:pos x="T12" y="T13"/>
                </a:cxn>
              </a:cxnLst>
              <a:rect l="0" t="0" r="r" b="b"/>
              <a:pathLst>
                <a:path w="27" h="27">
                  <a:moveTo>
                    <a:pt x="22" y="4"/>
                  </a:moveTo>
                  <a:cubicBezTo>
                    <a:pt x="16" y="0"/>
                    <a:pt x="9" y="1"/>
                    <a:pt x="5" y="6"/>
                  </a:cubicBezTo>
                  <a:cubicBezTo>
                    <a:pt x="0" y="11"/>
                    <a:pt x="1" y="19"/>
                    <a:pt x="7" y="23"/>
                  </a:cubicBezTo>
                  <a:cubicBezTo>
                    <a:pt x="12" y="27"/>
                    <a:pt x="19" y="26"/>
                    <a:pt x="23" y="21"/>
                  </a:cubicBezTo>
                  <a:cubicBezTo>
                    <a:pt x="24" y="20"/>
                    <a:pt x="25" y="18"/>
                    <a:pt x="25" y="17"/>
                  </a:cubicBezTo>
                  <a:cubicBezTo>
                    <a:pt x="26" y="17"/>
                    <a:pt x="26" y="16"/>
                    <a:pt x="26" y="16"/>
                  </a:cubicBezTo>
                  <a:cubicBezTo>
                    <a:pt x="27" y="12"/>
                    <a:pt x="25" y="7"/>
                    <a:pt x="22" y="4"/>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0" name="Freeform 189">
              <a:extLst>
                <a:ext uri="{FF2B5EF4-FFF2-40B4-BE49-F238E27FC236}">
                  <a16:creationId xmlns="" xmlns:a16="http://schemas.microsoft.com/office/drawing/2014/main" id="{8216ED38-55B0-4E00-AAF6-F635E9D02D68}"/>
                </a:ext>
              </a:extLst>
            </p:cNvPr>
            <p:cNvSpPr>
              <a:spLocks/>
            </p:cNvSpPr>
            <p:nvPr/>
          </p:nvSpPr>
          <p:spPr bwMode="auto">
            <a:xfrm>
              <a:off x="20043775" y="4672013"/>
              <a:ext cx="73025" cy="73025"/>
            </a:xfrm>
            <a:custGeom>
              <a:avLst/>
              <a:gdLst>
                <a:gd name="T0" fmla="*/ 4 w 27"/>
                <a:gd name="T1" fmla="*/ 6 h 27"/>
                <a:gd name="T2" fmla="*/ 3 w 27"/>
                <a:gd name="T3" fmla="*/ 6 h 27"/>
                <a:gd name="T4" fmla="*/ 3 w 27"/>
                <a:gd name="T5" fmla="*/ 8 h 27"/>
                <a:gd name="T6" fmla="*/ 6 w 27"/>
                <a:gd name="T7" fmla="*/ 23 h 27"/>
                <a:gd name="T8" fmla="*/ 23 w 27"/>
                <a:gd name="T9" fmla="*/ 21 h 27"/>
                <a:gd name="T10" fmla="*/ 21 w 27"/>
                <a:gd name="T11" fmla="*/ 4 h 27"/>
                <a:gd name="T12" fmla="*/ 17 w 27"/>
                <a:gd name="T13" fmla="*/ 2 h 27"/>
                <a:gd name="T14" fmla="*/ 16 w 27"/>
                <a:gd name="T15" fmla="*/ 2 h 27"/>
                <a:gd name="T16" fmla="*/ 4 w 27"/>
                <a:gd name="T17" fmla="*/ 6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27">
                  <a:moveTo>
                    <a:pt x="4" y="6"/>
                  </a:moveTo>
                  <a:cubicBezTo>
                    <a:pt x="3" y="6"/>
                    <a:pt x="3" y="6"/>
                    <a:pt x="3" y="6"/>
                  </a:cubicBezTo>
                  <a:cubicBezTo>
                    <a:pt x="3" y="7"/>
                    <a:pt x="3" y="7"/>
                    <a:pt x="3" y="8"/>
                  </a:cubicBezTo>
                  <a:cubicBezTo>
                    <a:pt x="0" y="13"/>
                    <a:pt x="1" y="19"/>
                    <a:pt x="6" y="23"/>
                  </a:cubicBezTo>
                  <a:cubicBezTo>
                    <a:pt x="11" y="27"/>
                    <a:pt x="18" y="26"/>
                    <a:pt x="23" y="21"/>
                  </a:cubicBezTo>
                  <a:cubicBezTo>
                    <a:pt x="27" y="16"/>
                    <a:pt x="26" y="8"/>
                    <a:pt x="21" y="4"/>
                  </a:cubicBezTo>
                  <a:cubicBezTo>
                    <a:pt x="20" y="3"/>
                    <a:pt x="19" y="2"/>
                    <a:pt x="17" y="2"/>
                  </a:cubicBezTo>
                  <a:cubicBezTo>
                    <a:pt x="17" y="2"/>
                    <a:pt x="17" y="2"/>
                    <a:pt x="16" y="2"/>
                  </a:cubicBezTo>
                  <a:cubicBezTo>
                    <a:pt x="12" y="0"/>
                    <a:pt x="7" y="2"/>
                    <a:pt x="4" y="6"/>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1" name="Freeform 190">
              <a:extLst>
                <a:ext uri="{FF2B5EF4-FFF2-40B4-BE49-F238E27FC236}">
                  <a16:creationId xmlns="" xmlns:a16="http://schemas.microsoft.com/office/drawing/2014/main" id="{EA7B7875-96B1-494F-900D-AC901B39A64A}"/>
                </a:ext>
              </a:extLst>
            </p:cNvPr>
            <p:cNvSpPr>
              <a:spLocks/>
            </p:cNvSpPr>
            <p:nvPr/>
          </p:nvSpPr>
          <p:spPr bwMode="auto">
            <a:xfrm>
              <a:off x="20475575" y="3608388"/>
              <a:ext cx="71438" cy="66675"/>
            </a:xfrm>
            <a:custGeom>
              <a:avLst/>
              <a:gdLst>
                <a:gd name="T0" fmla="*/ 23 w 27"/>
                <a:gd name="T1" fmla="*/ 21 h 25"/>
                <a:gd name="T2" fmla="*/ 21 w 27"/>
                <a:gd name="T3" fmla="*/ 4 h 25"/>
                <a:gd name="T4" fmla="*/ 4 w 27"/>
                <a:gd name="T5" fmla="*/ 6 h 25"/>
                <a:gd name="T6" fmla="*/ 6 w 27"/>
                <a:gd name="T7" fmla="*/ 22 h 25"/>
                <a:gd name="T8" fmla="*/ 11 w 27"/>
                <a:gd name="T9" fmla="*/ 25 h 25"/>
                <a:gd name="T10" fmla="*/ 13 w 27"/>
                <a:gd name="T11" fmla="*/ 25 h 25"/>
                <a:gd name="T12" fmla="*/ 18 w 27"/>
                <a:gd name="T13" fmla="*/ 24 h 25"/>
                <a:gd name="T14" fmla="*/ 19 w 27"/>
                <a:gd name="T15" fmla="*/ 23 h 25"/>
                <a:gd name="T16" fmla="*/ 23 w 27"/>
                <a:gd name="T17" fmla="*/ 21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25">
                  <a:moveTo>
                    <a:pt x="23" y="21"/>
                  </a:moveTo>
                  <a:cubicBezTo>
                    <a:pt x="27" y="15"/>
                    <a:pt x="26" y="8"/>
                    <a:pt x="21" y="4"/>
                  </a:cubicBezTo>
                  <a:cubicBezTo>
                    <a:pt x="15" y="0"/>
                    <a:pt x="8" y="0"/>
                    <a:pt x="4" y="6"/>
                  </a:cubicBezTo>
                  <a:cubicBezTo>
                    <a:pt x="0" y="11"/>
                    <a:pt x="1" y="18"/>
                    <a:pt x="6" y="22"/>
                  </a:cubicBezTo>
                  <a:cubicBezTo>
                    <a:pt x="7" y="24"/>
                    <a:pt x="9" y="25"/>
                    <a:pt x="11" y="25"/>
                  </a:cubicBezTo>
                  <a:cubicBezTo>
                    <a:pt x="12" y="25"/>
                    <a:pt x="12" y="25"/>
                    <a:pt x="13" y="25"/>
                  </a:cubicBezTo>
                  <a:cubicBezTo>
                    <a:pt x="15" y="25"/>
                    <a:pt x="16" y="25"/>
                    <a:pt x="18" y="24"/>
                  </a:cubicBezTo>
                  <a:cubicBezTo>
                    <a:pt x="19" y="24"/>
                    <a:pt x="19" y="24"/>
                    <a:pt x="19" y="23"/>
                  </a:cubicBezTo>
                  <a:cubicBezTo>
                    <a:pt x="21" y="23"/>
                    <a:pt x="22" y="22"/>
                    <a:pt x="23" y="21"/>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2" name="Freeform 191">
              <a:extLst>
                <a:ext uri="{FF2B5EF4-FFF2-40B4-BE49-F238E27FC236}">
                  <a16:creationId xmlns="" xmlns:a16="http://schemas.microsoft.com/office/drawing/2014/main" id="{D9AA2713-7580-4CAD-91A4-23AD221ED627}"/>
                </a:ext>
              </a:extLst>
            </p:cNvPr>
            <p:cNvSpPr>
              <a:spLocks/>
            </p:cNvSpPr>
            <p:nvPr/>
          </p:nvSpPr>
          <p:spPr bwMode="auto">
            <a:xfrm>
              <a:off x="20531138" y="5078413"/>
              <a:ext cx="69850" cy="66675"/>
            </a:xfrm>
            <a:custGeom>
              <a:avLst/>
              <a:gdLst>
                <a:gd name="T0" fmla="*/ 23 w 26"/>
                <a:gd name="T1" fmla="*/ 20 h 25"/>
                <a:gd name="T2" fmla="*/ 25 w 26"/>
                <a:gd name="T3" fmla="*/ 11 h 25"/>
                <a:gd name="T4" fmla="*/ 25 w 26"/>
                <a:gd name="T5" fmla="*/ 10 h 25"/>
                <a:gd name="T6" fmla="*/ 21 w 26"/>
                <a:gd name="T7" fmla="*/ 3 h 25"/>
                <a:gd name="T8" fmla="*/ 11 w 26"/>
                <a:gd name="T9" fmla="*/ 1 h 25"/>
                <a:gd name="T10" fmla="*/ 10 w 26"/>
                <a:gd name="T11" fmla="*/ 1 h 25"/>
                <a:gd name="T12" fmla="*/ 4 w 26"/>
                <a:gd name="T13" fmla="*/ 5 h 25"/>
                <a:gd name="T14" fmla="*/ 6 w 26"/>
                <a:gd name="T15" fmla="*/ 22 h 25"/>
                <a:gd name="T16" fmla="*/ 17 w 26"/>
                <a:gd name="T17" fmla="*/ 24 h 25"/>
                <a:gd name="T18" fmla="*/ 18 w 26"/>
                <a:gd name="T19" fmla="*/ 23 h 25"/>
                <a:gd name="T20" fmla="*/ 23 w 26"/>
                <a:gd name="T21" fmla="*/ 2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 h="25">
                  <a:moveTo>
                    <a:pt x="23" y="20"/>
                  </a:moveTo>
                  <a:cubicBezTo>
                    <a:pt x="25" y="17"/>
                    <a:pt x="26" y="14"/>
                    <a:pt x="25" y="11"/>
                  </a:cubicBezTo>
                  <a:cubicBezTo>
                    <a:pt x="25" y="10"/>
                    <a:pt x="25" y="10"/>
                    <a:pt x="25" y="10"/>
                  </a:cubicBezTo>
                  <a:cubicBezTo>
                    <a:pt x="24" y="7"/>
                    <a:pt x="23" y="5"/>
                    <a:pt x="21" y="3"/>
                  </a:cubicBezTo>
                  <a:cubicBezTo>
                    <a:pt x="18" y="1"/>
                    <a:pt x="14" y="0"/>
                    <a:pt x="11" y="1"/>
                  </a:cubicBezTo>
                  <a:cubicBezTo>
                    <a:pt x="11" y="1"/>
                    <a:pt x="10" y="1"/>
                    <a:pt x="10" y="1"/>
                  </a:cubicBezTo>
                  <a:cubicBezTo>
                    <a:pt x="8" y="2"/>
                    <a:pt x="6" y="3"/>
                    <a:pt x="4" y="5"/>
                  </a:cubicBezTo>
                  <a:cubicBezTo>
                    <a:pt x="0" y="10"/>
                    <a:pt x="1" y="18"/>
                    <a:pt x="6" y="22"/>
                  </a:cubicBezTo>
                  <a:cubicBezTo>
                    <a:pt x="9" y="24"/>
                    <a:pt x="14" y="25"/>
                    <a:pt x="17" y="24"/>
                  </a:cubicBezTo>
                  <a:cubicBezTo>
                    <a:pt x="18" y="24"/>
                    <a:pt x="18" y="23"/>
                    <a:pt x="18" y="23"/>
                  </a:cubicBezTo>
                  <a:cubicBezTo>
                    <a:pt x="20" y="22"/>
                    <a:pt x="22" y="21"/>
                    <a:pt x="23" y="2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3" name="Freeform 192">
              <a:extLst>
                <a:ext uri="{FF2B5EF4-FFF2-40B4-BE49-F238E27FC236}">
                  <a16:creationId xmlns="" xmlns:a16="http://schemas.microsoft.com/office/drawing/2014/main" id="{A16B9C1B-8F92-41F7-B56D-72A750FF6C85}"/>
                </a:ext>
              </a:extLst>
            </p:cNvPr>
            <p:cNvSpPr>
              <a:spLocks/>
            </p:cNvSpPr>
            <p:nvPr/>
          </p:nvSpPr>
          <p:spPr bwMode="auto">
            <a:xfrm>
              <a:off x="21116925" y="6081713"/>
              <a:ext cx="73025" cy="69850"/>
            </a:xfrm>
            <a:custGeom>
              <a:avLst/>
              <a:gdLst>
                <a:gd name="T0" fmla="*/ 20 w 27"/>
                <a:gd name="T1" fmla="*/ 3 h 26"/>
                <a:gd name="T2" fmla="*/ 8 w 27"/>
                <a:gd name="T3" fmla="*/ 2 h 26"/>
                <a:gd name="T4" fmla="*/ 7 w 27"/>
                <a:gd name="T5" fmla="*/ 3 h 26"/>
                <a:gd name="T6" fmla="*/ 4 w 27"/>
                <a:gd name="T7" fmla="*/ 5 h 26"/>
                <a:gd name="T8" fmla="*/ 5 w 27"/>
                <a:gd name="T9" fmla="*/ 21 h 26"/>
                <a:gd name="T10" fmla="*/ 6 w 27"/>
                <a:gd name="T11" fmla="*/ 22 h 26"/>
                <a:gd name="T12" fmla="*/ 6 w 27"/>
                <a:gd name="T13" fmla="*/ 22 h 26"/>
                <a:gd name="T14" fmla="*/ 23 w 27"/>
                <a:gd name="T15" fmla="*/ 20 h 26"/>
                <a:gd name="T16" fmla="*/ 21 w 27"/>
                <a:gd name="T17" fmla="*/ 4 h 26"/>
                <a:gd name="T18" fmla="*/ 21 w 27"/>
                <a:gd name="T19" fmla="*/ 3 h 26"/>
                <a:gd name="T20" fmla="*/ 20 w 27"/>
                <a:gd name="T21" fmla="*/ 3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26">
                  <a:moveTo>
                    <a:pt x="20" y="3"/>
                  </a:moveTo>
                  <a:cubicBezTo>
                    <a:pt x="17" y="0"/>
                    <a:pt x="12" y="0"/>
                    <a:pt x="8" y="2"/>
                  </a:cubicBezTo>
                  <a:cubicBezTo>
                    <a:pt x="8" y="2"/>
                    <a:pt x="7" y="3"/>
                    <a:pt x="7" y="3"/>
                  </a:cubicBezTo>
                  <a:cubicBezTo>
                    <a:pt x="6" y="4"/>
                    <a:pt x="5" y="4"/>
                    <a:pt x="4" y="5"/>
                  </a:cubicBezTo>
                  <a:cubicBezTo>
                    <a:pt x="0" y="10"/>
                    <a:pt x="1" y="17"/>
                    <a:pt x="5" y="21"/>
                  </a:cubicBezTo>
                  <a:cubicBezTo>
                    <a:pt x="6" y="22"/>
                    <a:pt x="6" y="22"/>
                    <a:pt x="6" y="22"/>
                  </a:cubicBezTo>
                  <a:cubicBezTo>
                    <a:pt x="6" y="22"/>
                    <a:pt x="6" y="22"/>
                    <a:pt x="6" y="22"/>
                  </a:cubicBezTo>
                  <a:cubicBezTo>
                    <a:pt x="12" y="26"/>
                    <a:pt x="19" y="26"/>
                    <a:pt x="23" y="20"/>
                  </a:cubicBezTo>
                  <a:cubicBezTo>
                    <a:pt x="27" y="15"/>
                    <a:pt x="26" y="8"/>
                    <a:pt x="21" y="4"/>
                  </a:cubicBezTo>
                  <a:cubicBezTo>
                    <a:pt x="21" y="3"/>
                    <a:pt x="21" y="3"/>
                    <a:pt x="21" y="3"/>
                  </a:cubicBezTo>
                  <a:cubicBezTo>
                    <a:pt x="21" y="3"/>
                    <a:pt x="21" y="3"/>
                    <a:pt x="20" y="3"/>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4" name="Freeform 193">
              <a:extLst>
                <a:ext uri="{FF2B5EF4-FFF2-40B4-BE49-F238E27FC236}">
                  <a16:creationId xmlns="" xmlns:a16="http://schemas.microsoft.com/office/drawing/2014/main" id="{7AFB6B08-1DC3-4F77-A613-6DDF31454E36}"/>
                </a:ext>
              </a:extLst>
            </p:cNvPr>
            <p:cNvSpPr>
              <a:spLocks/>
            </p:cNvSpPr>
            <p:nvPr/>
          </p:nvSpPr>
          <p:spPr bwMode="auto">
            <a:xfrm>
              <a:off x="20801013" y="6434138"/>
              <a:ext cx="69850" cy="73025"/>
            </a:xfrm>
            <a:custGeom>
              <a:avLst/>
              <a:gdLst>
                <a:gd name="T0" fmla="*/ 21 w 26"/>
                <a:gd name="T1" fmla="*/ 4 h 27"/>
                <a:gd name="T2" fmla="*/ 4 w 26"/>
                <a:gd name="T3" fmla="*/ 6 h 27"/>
                <a:gd name="T4" fmla="*/ 6 w 26"/>
                <a:gd name="T5" fmla="*/ 23 h 27"/>
                <a:gd name="T6" fmla="*/ 23 w 26"/>
                <a:gd name="T7" fmla="*/ 21 h 27"/>
                <a:gd name="T8" fmla="*/ 23 w 26"/>
                <a:gd name="T9" fmla="*/ 7 h 27"/>
                <a:gd name="T10" fmla="*/ 22 w 26"/>
                <a:gd name="T11" fmla="*/ 6 h 27"/>
                <a:gd name="T12" fmla="*/ 21 w 26"/>
                <a:gd name="T13" fmla="*/ 4 h 27"/>
              </a:gdLst>
              <a:ahLst/>
              <a:cxnLst>
                <a:cxn ang="0">
                  <a:pos x="T0" y="T1"/>
                </a:cxn>
                <a:cxn ang="0">
                  <a:pos x="T2" y="T3"/>
                </a:cxn>
                <a:cxn ang="0">
                  <a:pos x="T4" y="T5"/>
                </a:cxn>
                <a:cxn ang="0">
                  <a:pos x="T6" y="T7"/>
                </a:cxn>
                <a:cxn ang="0">
                  <a:pos x="T8" y="T9"/>
                </a:cxn>
                <a:cxn ang="0">
                  <a:pos x="T10" y="T11"/>
                </a:cxn>
                <a:cxn ang="0">
                  <a:pos x="T12" y="T13"/>
                </a:cxn>
              </a:cxnLst>
              <a:rect l="0" t="0" r="r" b="b"/>
              <a:pathLst>
                <a:path w="26" h="27">
                  <a:moveTo>
                    <a:pt x="21" y="4"/>
                  </a:moveTo>
                  <a:cubicBezTo>
                    <a:pt x="16" y="0"/>
                    <a:pt x="8" y="1"/>
                    <a:pt x="4" y="6"/>
                  </a:cubicBezTo>
                  <a:cubicBezTo>
                    <a:pt x="0" y="12"/>
                    <a:pt x="1" y="19"/>
                    <a:pt x="6" y="23"/>
                  </a:cubicBezTo>
                  <a:cubicBezTo>
                    <a:pt x="11" y="27"/>
                    <a:pt x="19" y="27"/>
                    <a:pt x="23" y="21"/>
                  </a:cubicBezTo>
                  <a:cubicBezTo>
                    <a:pt x="26" y="17"/>
                    <a:pt x="26" y="11"/>
                    <a:pt x="23" y="7"/>
                  </a:cubicBezTo>
                  <a:cubicBezTo>
                    <a:pt x="23" y="7"/>
                    <a:pt x="23" y="6"/>
                    <a:pt x="22" y="6"/>
                  </a:cubicBezTo>
                  <a:cubicBezTo>
                    <a:pt x="22" y="5"/>
                    <a:pt x="21" y="5"/>
                    <a:pt x="21" y="4"/>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5" name="Freeform 194">
              <a:extLst>
                <a:ext uri="{FF2B5EF4-FFF2-40B4-BE49-F238E27FC236}">
                  <a16:creationId xmlns="" xmlns:a16="http://schemas.microsoft.com/office/drawing/2014/main" id="{0D7D37EF-1372-4D74-BF8B-9CD3B11AAEC5}"/>
                </a:ext>
              </a:extLst>
            </p:cNvPr>
            <p:cNvSpPr>
              <a:spLocks/>
            </p:cNvSpPr>
            <p:nvPr/>
          </p:nvSpPr>
          <p:spPr bwMode="auto">
            <a:xfrm>
              <a:off x="21910675" y="4976813"/>
              <a:ext cx="66675" cy="73025"/>
            </a:xfrm>
            <a:custGeom>
              <a:avLst/>
              <a:gdLst>
                <a:gd name="T0" fmla="*/ 20 w 25"/>
                <a:gd name="T1" fmla="*/ 4 h 27"/>
                <a:gd name="T2" fmla="*/ 3 w 25"/>
                <a:gd name="T3" fmla="*/ 6 h 27"/>
                <a:gd name="T4" fmla="*/ 0 w 25"/>
                <a:gd name="T5" fmla="*/ 12 h 27"/>
                <a:gd name="T6" fmla="*/ 0 w 25"/>
                <a:gd name="T7" fmla="*/ 13 h 27"/>
                <a:gd name="T8" fmla="*/ 5 w 25"/>
                <a:gd name="T9" fmla="*/ 23 h 27"/>
                <a:gd name="T10" fmla="*/ 7 w 25"/>
                <a:gd name="T11" fmla="*/ 24 h 27"/>
                <a:gd name="T12" fmla="*/ 8 w 25"/>
                <a:gd name="T13" fmla="*/ 25 h 27"/>
                <a:gd name="T14" fmla="*/ 22 w 25"/>
                <a:gd name="T15" fmla="*/ 21 h 27"/>
                <a:gd name="T16" fmla="*/ 23 w 25"/>
                <a:gd name="T17" fmla="*/ 18 h 27"/>
                <a:gd name="T18" fmla="*/ 24 w 25"/>
                <a:gd name="T19" fmla="*/ 17 h 27"/>
                <a:gd name="T20" fmla="*/ 20 w 25"/>
                <a:gd name="T21" fmla="*/ 4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 h="27">
                  <a:moveTo>
                    <a:pt x="20" y="4"/>
                  </a:moveTo>
                  <a:cubicBezTo>
                    <a:pt x="14" y="0"/>
                    <a:pt x="7" y="1"/>
                    <a:pt x="3" y="6"/>
                  </a:cubicBezTo>
                  <a:cubicBezTo>
                    <a:pt x="1" y="8"/>
                    <a:pt x="1" y="10"/>
                    <a:pt x="0" y="12"/>
                  </a:cubicBezTo>
                  <a:cubicBezTo>
                    <a:pt x="0" y="13"/>
                    <a:pt x="0" y="13"/>
                    <a:pt x="0" y="13"/>
                  </a:cubicBezTo>
                  <a:cubicBezTo>
                    <a:pt x="0" y="17"/>
                    <a:pt x="2" y="21"/>
                    <a:pt x="5" y="23"/>
                  </a:cubicBezTo>
                  <a:cubicBezTo>
                    <a:pt x="5" y="24"/>
                    <a:pt x="6" y="24"/>
                    <a:pt x="7" y="24"/>
                  </a:cubicBezTo>
                  <a:cubicBezTo>
                    <a:pt x="7" y="24"/>
                    <a:pt x="7" y="25"/>
                    <a:pt x="8" y="25"/>
                  </a:cubicBezTo>
                  <a:cubicBezTo>
                    <a:pt x="13" y="27"/>
                    <a:pt x="18" y="25"/>
                    <a:pt x="22" y="21"/>
                  </a:cubicBezTo>
                  <a:cubicBezTo>
                    <a:pt x="22" y="20"/>
                    <a:pt x="23" y="19"/>
                    <a:pt x="23" y="18"/>
                  </a:cubicBezTo>
                  <a:cubicBezTo>
                    <a:pt x="23" y="18"/>
                    <a:pt x="24" y="18"/>
                    <a:pt x="24" y="17"/>
                  </a:cubicBezTo>
                  <a:cubicBezTo>
                    <a:pt x="25" y="13"/>
                    <a:pt x="24" y="7"/>
                    <a:pt x="20" y="4"/>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6" name="Freeform 195">
              <a:extLst>
                <a:ext uri="{FF2B5EF4-FFF2-40B4-BE49-F238E27FC236}">
                  <a16:creationId xmlns="" xmlns:a16="http://schemas.microsoft.com/office/drawing/2014/main" id="{3C369758-1978-45AB-B8A0-D7343D1FE7D0}"/>
                </a:ext>
              </a:extLst>
            </p:cNvPr>
            <p:cNvSpPr>
              <a:spLocks/>
            </p:cNvSpPr>
            <p:nvPr/>
          </p:nvSpPr>
          <p:spPr bwMode="auto">
            <a:xfrm>
              <a:off x="22833013" y="5789613"/>
              <a:ext cx="73025" cy="69850"/>
            </a:xfrm>
            <a:custGeom>
              <a:avLst/>
              <a:gdLst>
                <a:gd name="T0" fmla="*/ 7 w 27"/>
                <a:gd name="T1" fmla="*/ 3 h 26"/>
                <a:gd name="T2" fmla="*/ 6 w 27"/>
                <a:gd name="T3" fmla="*/ 3 h 26"/>
                <a:gd name="T4" fmla="*/ 4 w 27"/>
                <a:gd name="T5" fmla="*/ 5 h 26"/>
                <a:gd name="T6" fmla="*/ 6 w 27"/>
                <a:gd name="T7" fmla="*/ 22 h 26"/>
                <a:gd name="T8" fmla="*/ 23 w 27"/>
                <a:gd name="T9" fmla="*/ 20 h 26"/>
                <a:gd name="T10" fmla="*/ 21 w 27"/>
                <a:gd name="T11" fmla="*/ 3 h 26"/>
                <a:gd name="T12" fmla="*/ 19 w 27"/>
                <a:gd name="T13" fmla="*/ 3 h 26"/>
                <a:gd name="T14" fmla="*/ 18 w 27"/>
                <a:gd name="T15" fmla="*/ 2 h 26"/>
                <a:gd name="T16" fmla="*/ 7 w 27"/>
                <a:gd name="T17" fmla="*/ 3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26">
                  <a:moveTo>
                    <a:pt x="7" y="3"/>
                  </a:moveTo>
                  <a:cubicBezTo>
                    <a:pt x="7" y="3"/>
                    <a:pt x="6" y="3"/>
                    <a:pt x="6" y="3"/>
                  </a:cubicBezTo>
                  <a:cubicBezTo>
                    <a:pt x="5" y="4"/>
                    <a:pt x="4" y="5"/>
                    <a:pt x="4" y="5"/>
                  </a:cubicBezTo>
                  <a:cubicBezTo>
                    <a:pt x="0" y="11"/>
                    <a:pt x="0" y="18"/>
                    <a:pt x="6" y="22"/>
                  </a:cubicBezTo>
                  <a:cubicBezTo>
                    <a:pt x="11" y="26"/>
                    <a:pt x="18" y="25"/>
                    <a:pt x="23" y="20"/>
                  </a:cubicBezTo>
                  <a:cubicBezTo>
                    <a:pt x="27" y="15"/>
                    <a:pt x="26" y="8"/>
                    <a:pt x="21" y="3"/>
                  </a:cubicBezTo>
                  <a:cubicBezTo>
                    <a:pt x="20" y="3"/>
                    <a:pt x="20" y="3"/>
                    <a:pt x="19" y="3"/>
                  </a:cubicBezTo>
                  <a:cubicBezTo>
                    <a:pt x="19" y="2"/>
                    <a:pt x="19" y="2"/>
                    <a:pt x="18" y="2"/>
                  </a:cubicBezTo>
                  <a:cubicBezTo>
                    <a:pt x="15" y="0"/>
                    <a:pt x="10" y="1"/>
                    <a:pt x="7" y="3"/>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7" name="Freeform 196">
              <a:extLst>
                <a:ext uri="{FF2B5EF4-FFF2-40B4-BE49-F238E27FC236}">
                  <a16:creationId xmlns="" xmlns:a16="http://schemas.microsoft.com/office/drawing/2014/main" id="{0A6756EF-5417-4B12-B531-8AA3FE7B195B}"/>
                </a:ext>
              </a:extLst>
            </p:cNvPr>
            <p:cNvSpPr>
              <a:spLocks/>
            </p:cNvSpPr>
            <p:nvPr/>
          </p:nvSpPr>
          <p:spPr bwMode="auto">
            <a:xfrm>
              <a:off x="23229888" y="5297488"/>
              <a:ext cx="69850" cy="73025"/>
            </a:xfrm>
            <a:custGeom>
              <a:avLst/>
              <a:gdLst>
                <a:gd name="T0" fmla="*/ 5 w 26"/>
                <a:gd name="T1" fmla="*/ 23 h 27"/>
                <a:gd name="T2" fmla="*/ 22 w 26"/>
                <a:gd name="T3" fmla="*/ 21 h 27"/>
                <a:gd name="T4" fmla="*/ 20 w 26"/>
                <a:gd name="T5" fmla="*/ 4 h 27"/>
                <a:gd name="T6" fmla="*/ 4 w 26"/>
                <a:gd name="T7" fmla="*/ 6 h 27"/>
                <a:gd name="T8" fmla="*/ 2 w 26"/>
                <a:gd name="T9" fmla="*/ 19 h 27"/>
                <a:gd name="T10" fmla="*/ 3 w 26"/>
                <a:gd name="T11" fmla="*/ 21 h 27"/>
                <a:gd name="T12" fmla="*/ 5 w 26"/>
                <a:gd name="T13" fmla="*/ 23 h 27"/>
              </a:gdLst>
              <a:ahLst/>
              <a:cxnLst>
                <a:cxn ang="0">
                  <a:pos x="T0" y="T1"/>
                </a:cxn>
                <a:cxn ang="0">
                  <a:pos x="T2" y="T3"/>
                </a:cxn>
                <a:cxn ang="0">
                  <a:pos x="T4" y="T5"/>
                </a:cxn>
                <a:cxn ang="0">
                  <a:pos x="T6" y="T7"/>
                </a:cxn>
                <a:cxn ang="0">
                  <a:pos x="T8" y="T9"/>
                </a:cxn>
                <a:cxn ang="0">
                  <a:pos x="T10" y="T11"/>
                </a:cxn>
                <a:cxn ang="0">
                  <a:pos x="T12" y="T13"/>
                </a:cxn>
              </a:cxnLst>
              <a:rect l="0" t="0" r="r" b="b"/>
              <a:pathLst>
                <a:path w="26" h="27">
                  <a:moveTo>
                    <a:pt x="5" y="23"/>
                  </a:moveTo>
                  <a:cubicBezTo>
                    <a:pt x="11" y="27"/>
                    <a:pt x="18" y="26"/>
                    <a:pt x="22" y="21"/>
                  </a:cubicBezTo>
                  <a:cubicBezTo>
                    <a:pt x="26" y="16"/>
                    <a:pt x="26" y="9"/>
                    <a:pt x="20" y="4"/>
                  </a:cubicBezTo>
                  <a:cubicBezTo>
                    <a:pt x="15" y="0"/>
                    <a:pt x="8" y="1"/>
                    <a:pt x="4" y="6"/>
                  </a:cubicBezTo>
                  <a:cubicBezTo>
                    <a:pt x="0" y="10"/>
                    <a:pt x="0" y="15"/>
                    <a:pt x="2" y="19"/>
                  </a:cubicBezTo>
                  <a:cubicBezTo>
                    <a:pt x="3" y="20"/>
                    <a:pt x="3" y="20"/>
                    <a:pt x="3" y="21"/>
                  </a:cubicBezTo>
                  <a:cubicBezTo>
                    <a:pt x="4" y="22"/>
                    <a:pt x="4" y="22"/>
                    <a:pt x="5" y="23"/>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8" name="Freeform 197">
              <a:extLst>
                <a:ext uri="{FF2B5EF4-FFF2-40B4-BE49-F238E27FC236}">
                  <a16:creationId xmlns="" xmlns:a16="http://schemas.microsoft.com/office/drawing/2014/main" id="{69C8215A-3C2B-4779-8031-BFD641D91E71}"/>
                </a:ext>
              </a:extLst>
            </p:cNvPr>
            <p:cNvSpPr>
              <a:spLocks/>
            </p:cNvSpPr>
            <p:nvPr/>
          </p:nvSpPr>
          <p:spPr bwMode="auto">
            <a:xfrm>
              <a:off x="22218650" y="-252413"/>
              <a:ext cx="636588" cy="876300"/>
            </a:xfrm>
            <a:custGeom>
              <a:avLst/>
              <a:gdLst>
                <a:gd name="T0" fmla="*/ 131 w 238"/>
                <a:gd name="T1" fmla="*/ 180 h 328"/>
                <a:gd name="T2" fmla="*/ 186 w 238"/>
                <a:gd name="T3" fmla="*/ 0 h 328"/>
                <a:gd name="T4" fmla="*/ 185 w 238"/>
                <a:gd name="T5" fmla="*/ 0 h 328"/>
                <a:gd name="T6" fmla="*/ 130 w 238"/>
                <a:gd name="T7" fmla="*/ 179 h 328"/>
                <a:gd name="T8" fmla="*/ 0 w 238"/>
                <a:gd name="T9" fmla="*/ 154 h 328"/>
                <a:gd name="T10" fmla="*/ 0 w 238"/>
                <a:gd name="T11" fmla="*/ 155 h 328"/>
                <a:gd name="T12" fmla="*/ 129 w 238"/>
                <a:gd name="T13" fmla="*/ 181 h 328"/>
                <a:gd name="T14" fmla="*/ 84 w 238"/>
                <a:gd name="T15" fmla="*/ 328 h 328"/>
                <a:gd name="T16" fmla="*/ 86 w 238"/>
                <a:gd name="T17" fmla="*/ 328 h 328"/>
                <a:gd name="T18" fmla="*/ 131 w 238"/>
                <a:gd name="T19" fmla="*/ 181 h 328"/>
                <a:gd name="T20" fmla="*/ 238 w 238"/>
                <a:gd name="T21" fmla="*/ 203 h 328"/>
                <a:gd name="T22" fmla="*/ 238 w 238"/>
                <a:gd name="T23" fmla="*/ 201 h 328"/>
                <a:gd name="T24" fmla="*/ 131 w 238"/>
                <a:gd name="T25" fmla="*/ 180 h 3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8" h="328">
                  <a:moveTo>
                    <a:pt x="131" y="180"/>
                  </a:moveTo>
                  <a:cubicBezTo>
                    <a:pt x="186" y="0"/>
                    <a:pt x="186" y="0"/>
                    <a:pt x="186" y="0"/>
                  </a:cubicBezTo>
                  <a:cubicBezTo>
                    <a:pt x="186" y="0"/>
                    <a:pt x="185" y="0"/>
                    <a:pt x="185" y="0"/>
                  </a:cubicBezTo>
                  <a:cubicBezTo>
                    <a:pt x="130" y="179"/>
                    <a:pt x="130" y="179"/>
                    <a:pt x="130" y="179"/>
                  </a:cubicBezTo>
                  <a:cubicBezTo>
                    <a:pt x="0" y="154"/>
                    <a:pt x="0" y="154"/>
                    <a:pt x="0" y="154"/>
                  </a:cubicBezTo>
                  <a:cubicBezTo>
                    <a:pt x="0" y="154"/>
                    <a:pt x="0" y="155"/>
                    <a:pt x="0" y="155"/>
                  </a:cubicBezTo>
                  <a:cubicBezTo>
                    <a:pt x="129" y="181"/>
                    <a:pt x="129" y="181"/>
                    <a:pt x="129" y="181"/>
                  </a:cubicBezTo>
                  <a:cubicBezTo>
                    <a:pt x="84" y="328"/>
                    <a:pt x="84" y="328"/>
                    <a:pt x="84" y="328"/>
                  </a:cubicBezTo>
                  <a:cubicBezTo>
                    <a:pt x="84" y="328"/>
                    <a:pt x="85" y="328"/>
                    <a:pt x="86" y="328"/>
                  </a:cubicBezTo>
                  <a:cubicBezTo>
                    <a:pt x="131" y="181"/>
                    <a:pt x="131" y="181"/>
                    <a:pt x="131" y="181"/>
                  </a:cubicBezTo>
                  <a:cubicBezTo>
                    <a:pt x="238" y="203"/>
                    <a:pt x="238" y="203"/>
                    <a:pt x="238" y="203"/>
                  </a:cubicBezTo>
                  <a:cubicBezTo>
                    <a:pt x="238" y="202"/>
                    <a:pt x="238" y="202"/>
                    <a:pt x="238" y="201"/>
                  </a:cubicBezTo>
                  <a:lnTo>
                    <a:pt x="131" y="18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39" name="Freeform 198">
              <a:extLst>
                <a:ext uri="{FF2B5EF4-FFF2-40B4-BE49-F238E27FC236}">
                  <a16:creationId xmlns="" xmlns:a16="http://schemas.microsoft.com/office/drawing/2014/main" id="{A95A42E0-1A0B-471C-BFB4-3D9A98F0EDFF}"/>
                </a:ext>
              </a:extLst>
            </p:cNvPr>
            <p:cNvSpPr>
              <a:spLocks/>
            </p:cNvSpPr>
            <p:nvPr/>
          </p:nvSpPr>
          <p:spPr bwMode="auto">
            <a:xfrm>
              <a:off x="21123275" y="720725"/>
              <a:ext cx="1001713" cy="1430338"/>
            </a:xfrm>
            <a:custGeom>
              <a:avLst/>
              <a:gdLst>
                <a:gd name="T0" fmla="*/ 235 w 374"/>
                <a:gd name="T1" fmla="*/ 86 h 535"/>
                <a:gd name="T2" fmla="*/ 279 w 374"/>
                <a:gd name="T3" fmla="*/ 1 h 535"/>
                <a:gd name="T4" fmla="*/ 278 w 374"/>
                <a:gd name="T5" fmla="*/ 0 h 535"/>
                <a:gd name="T6" fmla="*/ 234 w 374"/>
                <a:gd name="T7" fmla="*/ 85 h 535"/>
                <a:gd name="T8" fmla="*/ 119 w 374"/>
                <a:gd name="T9" fmla="*/ 15 h 535"/>
                <a:gd name="T10" fmla="*/ 118 w 374"/>
                <a:gd name="T11" fmla="*/ 16 h 535"/>
                <a:gd name="T12" fmla="*/ 233 w 374"/>
                <a:gd name="T13" fmla="*/ 86 h 535"/>
                <a:gd name="T14" fmla="*/ 0 w 374"/>
                <a:gd name="T15" fmla="*/ 534 h 535"/>
                <a:gd name="T16" fmla="*/ 1 w 374"/>
                <a:gd name="T17" fmla="*/ 535 h 535"/>
                <a:gd name="T18" fmla="*/ 235 w 374"/>
                <a:gd name="T19" fmla="*/ 87 h 535"/>
                <a:gd name="T20" fmla="*/ 373 w 374"/>
                <a:gd name="T21" fmla="*/ 170 h 535"/>
                <a:gd name="T22" fmla="*/ 374 w 374"/>
                <a:gd name="T23" fmla="*/ 169 h 535"/>
                <a:gd name="T24" fmla="*/ 235 w 374"/>
                <a:gd name="T25" fmla="*/ 86 h 5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74" h="535">
                  <a:moveTo>
                    <a:pt x="235" y="86"/>
                  </a:moveTo>
                  <a:cubicBezTo>
                    <a:pt x="279" y="1"/>
                    <a:pt x="279" y="1"/>
                    <a:pt x="279" y="1"/>
                  </a:cubicBezTo>
                  <a:cubicBezTo>
                    <a:pt x="279" y="1"/>
                    <a:pt x="278" y="1"/>
                    <a:pt x="278" y="0"/>
                  </a:cubicBezTo>
                  <a:cubicBezTo>
                    <a:pt x="234" y="85"/>
                    <a:pt x="234" y="85"/>
                    <a:pt x="234" y="85"/>
                  </a:cubicBezTo>
                  <a:cubicBezTo>
                    <a:pt x="119" y="15"/>
                    <a:pt x="119" y="15"/>
                    <a:pt x="119" y="15"/>
                  </a:cubicBezTo>
                  <a:cubicBezTo>
                    <a:pt x="118" y="15"/>
                    <a:pt x="118" y="16"/>
                    <a:pt x="118" y="16"/>
                  </a:cubicBezTo>
                  <a:cubicBezTo>
                    <a:pt x="233" y="86"/>
                    <a:pt x="233" y="86"/>
                    <a:pt x="233" y="86"/>
                  </a:cubicBezTo>
                  <a:cubicBezTo>
                    <a:pt x="0" y="534"/>
                    <a:pt x="0" y="534"/>
                    <a:pt x="0" y="534"/>
                  </a:cubicBezTo>
                  <a:cubicBezTo>
                    <a:pt x="0" y="535"/>
                    <a:pt x="1" y="535"/>
                    <a:pt x="1" y="535"/>
                  </a:cubicBezTo>
                  <a:cubicBezTo>
                    <a:pt x="235" y="87"/>
                    <a:pt x="235" y="87"/>
                    <a:pt x="235" y="87"/>
                  </a:cubicBezTo>
                  <a:cubicBezTo>
                    <a:pt x="373" y="170"/>
                    <a:pt x="373" y="170"/>
                    <a:pt x="373" y="170"/>
                  </a:cubicBezTo>
                  <a:cubicBezTo>
                    <a:pt x="373" y="170"/>
                    <a:pt x="373" y="169"/>
                    <a:pt x="374" y="169"/>
                  </a:cubicBezTo>
                  <a:lnTo>
                    <a:pt x="235" y="86"/>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0" name="Freeform 199">
              <a:extLst>
                <a:ext uri="{FF2B5EF4-FFF2-40B4-BE49-F238E27FC236}">
                  <a16:creationId xmlns="" xmlns:a16="http://schemas.microsoft.com/office/drawing/2014/main" id="{BB1202E8-27F0-42EB-B7BF-C0DDF9E98255}"/>
                </a:ext>
              </a:extLst>
            </p:cNvPr>
            <p:cNvSpPr>
              <a:spLocks/>
            </p:cNvSpPr>
            <p:nvPr/>
          </p:nvSpPr>
          <p:spPr bwMode="auto">
            <a:xfrm>
              <a:off x="19588163" y="2338387"/>
              <a:ext cx="1074738" cy="757238"/>
            </a:xfrm>
            <a:custGeom>
              <a:avLst/>
              <a:gdLst>
                <a:gd name="T0" fmla="*/ 0 w 401"/>
                <a:gd name="T1" fmla="*/ 281 h 283"/>
                <a:gd name="T2" fmla="*/ 1 w 401"/>
                <a:gd name="T3" fmla="*/ 282 h 283"/>
                <a:gd name="T4" fmla="*/ 1 w 401"/>
                <a:gd name="T5" fmla="*/ 283 h 283"/>
                <a:gd name="T6" fmla="*/ 401 w 401"/>
                <a:gd name="T7" fmla="*/ 0 h 283"/>
                <a:gd name="T8" fmla="*/ 400 w 401"/>
                <a:gd name="T9" fmla="*/ 0 h 283"/>
                <a:gd name="T10" fmla="*/ 0 w 401"/>
                <a:gd name="T11" fmla="*/ 281 h 283"/>
              </a:gdLst>
              <a:ahLst/>
              <a:cxnLst>
                <a:cxn ang="0">
                  <a:pos x="T0" y="T1"/>
                </a:cxn>
                <a:cxn ang="0">
                  <a:pos x="T2" y="T3"/>
                </a:cxn>
                <a:cxn ang="0">
                  <a:pos x="T4" y="T5"/>
                </a:cxn>
                <a:cxn ang="0">
                  <a:pos x="T6" y="T7"/>
                </a:cxn>
                <a:cxn ang="0">
                  <a:pos x="T8" y="T9"/>
                </a:cxn>
                <a:cxn ang="0">
                  <a:pos x="T10" y="T11"/>
                </a:cxn>
              </a:cxnLst>
              <a:rect l="0" t="0" r="r" b="b"/>
              <a:pathLst>
                <a:path w="401" h="283">
                  <a:moveTo>
                    <a:pt x="0" y="281"/>
                  </a:moveTo>
                  <a:cubicBezTo>
                    <a:pt x="0" y="282"/>
                    <a:pt x="1" y="282"/>
                    <a:pt x="1" y="282"/>
                  </a:cubicBezTo>
                  <a:cubicBezTo>
                    <a:pt x="1" y="283"/>
                    <a:pt x="1" y="283"/>
                    <a:pt x="1" y="283"/>
                  </a:cubicBezTo>
                  <a:cubicBezTo>
                    <a:pt x="401" y="0"/>
                    <a:pt x="401" y="0"/>
                    <a:pt x="401" y="0"/>
                  </a:cubicBezTo>
                  <a:cubicBezTo>
                    <a:pt x="401" y="0"/>
                    <a:pt x="400" y="0"/>
                    <a:pt x="400" y="0"/>
                  </a:cubicBezTo>
                  <a:lnTo>
                    <a:pt x="0" y="281"/>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1" name="Freeform 200">
              <a:extLst>
                <a:ext uri="{FF2B5EF4-FFF2-40B4-BE49-F238E27FC236}">
                  <a16:creationId xmlns="" xmlns:a16="http://schemas.microsoft.com/office/drawing/2014/main" id="{C3A979BE-8700-4B92-A6BA-4C7067BD4318}"/>
                </a:ext>
              </a:extLst>
            </p:cNvPr>
            <p:cNvSpPr>
              <a:spLocks/>
            </p:cNvSpPr>
            <p:nvPr/>
          </p:nvSpPr>
          <p:spPr bwMode="auto">
            <a:xfrm>
              <a:off x="21923375" y="201612"/>
              <a:ext cx="482600" cy="955675"/>
            </a:xfrm>
            <a:custGeom>
              <a:avLst/>
              <a:gdLst>
                <a:gd name="T0" fmla="*/ 91 w 180"/>
                <a:gd name="T1" fmla="*/ 175 h 357"/>
                <a:gd name="T2" fmla="*/ 94 w 180"/>
                <a:gd name="T3" fmla="*/ 0 h 357"/>
                <a:gd name="T4" fmla="*/ 93 w 180"/>
                <a:gd name="T5" fmla="*/ 0 h 357"/>
                <a:gd name="T6" fmla="*/ 89 w 180"/>
                <a:gd name="T7" fmla="*/ 175 h 357"/>
                <a:gd name="T8" fmla="*/ 0 w 180"/>
                <a:gd name="T9" fmla="*/ 181 h 357"/>
                <a:gd name="T10" fmla="*/ 0 w 180"/>
                <a:gd name="T11" fmla="*/ 182 h 357"/>
                <a:gd name="T12" fmla="*/ 89 w 180"/>
                <a:gd name="T13" fmla="*/ 176 h 357"/>
                <a:gd name="T14" fmla="*/ 86 w 180"/>
                <a:gd name="T15" fmla="*/ 357 h 357"/>
                <a:gd name="T16" fmla="*/ 87 w 180"/>
                <a:gd name="T17" fmla="*/ 357 h 357"/>
                <a:gd name="T18" fmla="*/ 91 w 180"/>
                <a:gd name="T19" fmla="*/ 176 h 357"/>
                <a:gd name="T20" fmla="*/ 180 w 180"/>
                <a:gd name="T21" fmla="*/ 170 h 357"/>
                <a:gd name="T22" fmla="*/ 180 w 180"/>
                <a:gd name="T23" fmla="*/ 169 h 357"/>
                <a:gd name="T24" fmla="*/ 91 w 180"/>
                <a:gd name="T25" fmla="*/ 175 h 3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0" h="357">
                  <a:moveTo>
                    <a:pt x="91" y="175"/>
                  </a:moveTo>
                  <a:cubicBezTo>
                    <a:pt x="94" y="0"/>
                    <a:pt x="94" y="0"/>
                    <a:pt x="94" y="0"/>
                  </a:cubicBezTo>
                  <a:cubicBezTo>
                    <a:pt x="94" y="0"/>
                    <a:pt x="93" y="0"/>
                    <a:pt x="93" y="0"/>
                  </a:cubicBezTo>
                  <a:cubicBezTo>
                    <a:pt x="89" y="175"/>
                    <a:pt x="89" y="175"/>
                    <a:pt x="89" y="175"/>
                  </a:cubicBezTo>
                  <a:cubicBezTo>
                    <a:pt x="0" y="181"/>
                    <a:pt x="0" y="181"/>
                    <a:pt x="0" y="181"/>
                  </a:cubicBezTo>
                  <a:cubicBezTo>
                    <a:pt x="0" y="181"/>
                    <a:pt x="0" y="182"/>
                    <a:pt x="0" y="182"/>
                  </a:cubicBezTo>
                  <a:cubicBezTo>
                    <a:pt x="89" y="176"/>
                    <a:pt x="89" y="176"/>
                    <a:pt x="89" y="176"/>
                  </a:cubicBezTo>
                  <a:cubicBezTo>
                    <a:pt x="86" y="357"/>
                    <a:pt x="86" y="357"/>
                    <a:pt x="86" y="357"/>
                  </a:cubicBezTo>
                  <a:cubicBezTo>
                    <a:pt x="86" y="357"/>
                    <a:pt x="87" y="357"/>
                    <a:pt x="87" y="357"/>
                  </a:cubicBezTo>
                  <a:cubicBezTo>
                    <a:pt x="91" y="176"/>
                    <a:pt x="91" y="176"/>
                    <a:pt x="91" y="176"/>
                  </a:cubicBezTo>
                  <a:cubicBezTo>
                    <a:pt x="180" y="170"/>
                    <a:pt x="180" y="170"/>
                    <a:pt x="180" y="170"/>
                  </a:cubicBezTo>
                  <a:cubicBezTo>
                    <a:pt x="180" y="170"/>
                    <a:pt x="180" y="169"/>
                    <a:pt x="180" y="169"/>
                  </a:cubicBezTo>
                  <a:lnTo>
                    <a:pt x="91" y="175"/>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2" name="Freeform 201">
              <a:extLst>
                <a:ext uri="{FF2B5EF4-FFF2-40B4-BE49-F238E27FC236}">
                  <a16:creationId xmlns="" xmlns:a16="http://schemas.microsoft.com/office/drawing/2014/main" id="{B36286A5-36E4-4497-889A-FCF236F3A155}"/>
                </a:ext>
              </a:extLst>
            </p:cNvPr>
            <p:cNvSpPr>
              <a:spLocks/>
            </p:cNvSpPr>
            <p:nvPr/>
          </p:nvSpPr>
          <p:spPr bwMode="auto">
            <a:xfrm>
              <a:off x="20597813" y="779462"/>
              <a:ext cx="792163" cy="1500188"/>
            </a:xfrm>
            <a:custGeom>
              <a:avLst/>
              <a:gdLst>
                <a:gd name="T0" fmla="*/ 114 w 296"/>
                <a:gd name="T1" fmla="*/ 400 h 561"/>
                <a:gd name="T2" fmla="*/ 296 w 296"/>
                <a:gd name="T3" fmla="*/ 1 h 561"/>
                <a:gd name="T4" fmla="*/ 295 w 296"/>
                <a:gd name="T5" fmla="*/ 0 h 561"/>
                <a:gd name="T6" fmla="*/ 113 w 296"/>
                <a:gd name="T7" fmla="*/ 398 h 561"/>
                <a:gd name="T8" fmla="*/ 1 w 296"/>
                <a:gd name="T9" fmla="*/ 222 h 561"/>
                <a:gd name="T10" fmla="*/ 0 w 296"/>
                <a:gd name="T11" fmla="*/ 223 h 561"/>
                <a:gd name="T12" fmla="*/ 112 w 296"/>
                <a:gd name="T13" fmla="*/ 400 h 561"/>
                <a:gd name="T14" fmla="*/ 39 w 296"/>
                <a:gd name="T15" fmla="*/ 560 h 561"/>
                <a:gd name="T16" fmla="*/ 41 w 296"/>
                <a:gd name="T17" fmla="*/ 561 h 561"/>
                <a:gd name="T18" fmla="*/ 113 w 296"/>
                <a:gd name="T19" fmla="*/ 401 h 561"/>
                <a:gd name="T20" fmla="*/ 182 w 296"/>
                <a:gd name="T21" fmla="*/ 511 h 561"/>
                <a:gd name="T22" fmla="*/ 184 w 296"/>
                <a:gd name="T23" fmla="*/ 510 h 561"/>
                <a:gd name="T24" fmla="*/ 114 w 296"/>
                <a:gd name="T25" fmla="*/ 40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6" h="561">
                  <a:moveTo>
                    <a:pt x="114" y="400"/>
                  </a:moveTo>
                  <a:cubicBezTo>
                    <a:pt x="296" y="1"/>
                    <a:pt x="296" y="1"/>
                    <a:pt x="296" y="1"/>
                  </a:cubicBezTo>
                  <a:cubicBezTo>
                    <a:pt x="296" y="1"/>
                    <a:pt x="295" y="0"/>
                    <a:pt x="295" y="0"/>
                  </a:cubicBezTo>
                  <a:cubicBezTo>
                    <a:pt x="113" y="398"/>
                    <a:pt x="113" y="398"/>
                    <a:pt x="113" y="398"/>
                  </a:cubicBezTo>
                  <a:cubicBezTo>
                    <a:pt x="1" y="222"/>
                    <a:pt x="1" y="222"/>
                    <a:pt x="1" y="222"/>
                  </a:cubicBezTo>
                  <a:cubicBezTo>
                    <a:pt x="1" y="222"/>
                    <a:pt x="1" y="223"/>
                    <a:pt x="0" y="223"/>
                  </a:cubicBezTo>
                  <a:cubicBezTo>
                    <a:pt x="112" y="400"/>
                    <a:pt x="112" y="400"/>
                    <a:pt x="112" y="400"/>
                  </a:cubicBezTo>
                  <a:cubicBezTo>
                    <a:pt x="39" y="560"/>
                    <a:pt x="39" y="560"/>
                    <a:pt x="39" y="560"/>
                  </a:cubicBezTo>
                  <a:cubicBezTo>
                    <a:pt x="40" y="560"/>
                    <a:pt x="40" y="560"/>
                    <a:pt x="41" y="561"/>
                  </a:cubicBezTo>
                  <a:cubicBezTo>
                    <a:pt x="113" y="401"/>
                    <a:pt x="113" y="401"/>
                    <a:pt x="113" y="401"/>
                  </a:cubicBezTo>
                  <a:cubicBezTo>
                    <a:pt x="182" y="511"/>
                    <a:pt x="182" y="511"/>
                    <a:pt x="182" y="511"/>
                  </a:cubicBezTo>
                  <a:cubicBezTo>
                    <a:pt x="183" y="510"/>
                    <a:pt x="183" y="510"/>
                    <a:pt x="184" y="510"/>
                  </a:cubicBezTo>
                  <a:lnTo>
                    <a:pt x="114" y="40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3" name="Freeform 202">
              <a:extLst>
                <a:ext uri="{FF2B5EF4-FFF2-40B4-BE49-F238E27FC236}">
                  <a16:creationId xmlns="" xmlns:a16="http://schemas.microsoft.com/office/drawing/2014/main" id="{614260DD-825F-410B-A213-4A974B721E19}"/>
                </a:ext>
              </a:extLst>
            </p:cNvPr>
            <p:cNvSpPr>
              <a:spLocks/>
            </p:cNvSpPr>
            <p:nvPr/>
          </p:nvSpPr>
          <p:spPr bwMode="auto">
            <a:xfrm>
              <a:off x="22679025" y="-331788"/>
              <a:ext cx="85725" cy="79375"/>
            </a:xfrm>
            <a:custGeom>
              <a:avLst/>
              <a:gdLst>
                <a:gd name="T0" fmla="*/ 24 w 32"/>
                <a:gd name="T1" fmla="*/ 28 h 30"/>
                <a:gd name="T2" fmla="*/ 28 w 32"/>
                <a:gd name="T3" fmla="*/ 8 h 30"/>
                <a:gd name="T4" fmla="*/ 8 w 32"/>
                <a:gd name="T5" fmla="*/ 4 h 30"/>
                <a:gd name="T6" fmla="*/ 5 w 32"/>
                <a:gd name="T7" fmla="*/ 24 h 30"/>
                <a:gd name="T8" fmla="*/ 13 w 32"/>
                <a:gd name="T9" fmla="*/ 30 h 30"/>
                <a:gd name="T10" fmla="*/ 14 w 32"/>
                <a:gd name="T11" fmla="*/ 30 h 30"/>
                <a:gd name="T12" fmla="*/ 24 w 32"/>
                <a:gd name="T13" fmla="*/ 28 h 30"/>
              </a:gdLst>
              <a:ahLst/>
              <a:cxnLst>
                <a:cxn ang="0">
                  <a:pos x="T0" y="T1"/>
                </a:cxn>
                <a:cxn ang="0">
                  <a:pos x="T2" y="T3"/>
                </a:cxn>
                <a:cxn ang="0">
                  <a:pos x="T4" y="T5"/>
                </a:cxn>
                <a:cxn ang="0">
                  <a:pos x="T6" y="T7"/>
                </a:cxn>
                <a:cxn ang="0">
                  <a:pos x="T8" y="T9"/>
                </a:cxn>
                <a:cxn ang="0">
                  <a:pos x="T10" y="T11"/>
                </a:cxn>
                <a:cxn ang="0">
                  <a:pos x="T12" y="T13"/>
                </a:cxn>
              </a:cxnLst>
              <a:rect l="0" t="0" r="r" b="b"/>
              <a:pathLst>
                <a:path w="32" h="30">
                  <a:moveTo>
                    <a:pt x="24" y="28"/>
                  </a:moveTo>
                  <a:cubicBezTo>
                    <a:pt x="31" y="23"/>
                    <a:pt x="32" y="14"/>
                    <a:pt x="28" y="8"/>
                  </a:cubicBezTo>
                  <a:cubicBezTo>
                    <a:pt x="23" y="2"/>
                    <a:pt x="14" y="0"/>
                    <a:pt x="8" y="4"/>
                  </a:cubicBezTo>
                  <a:cubicBezTo>
                    <a:pt x="2" y="9"/>
                    <a:pt x="0" y="18"/>
                    <a:pt x="5" y="24"/>
                  </a:cubicBezTo>
                  <a:cubicBezTo>
                    <a:pt x="7" y="27"/>
                    <a:pt x="10" y="29"/>
                    <a:pt x="13" y="30"/>
                  </a:cubicBezTo>
                  <a:cubicBezTo>
                    <a:pt x="13" y="30"/>
                    <a:pt x="14" y="30"/>
                    <a:pt x="14" y="30"/>
                  </a:cubicBezTo>
                  <a:cubicBezTo>
                    <a:pt x="18" y="30"/>
                    <a:pt x="21" y="30"/>
                    <a:pt x="24" y="28"/>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4" name="Freeform 203">
              <a:extLst>
                <a:ext uri="{FF2B5EF4-FFF2-40B4-BE49-F238E27FC236}">
                  <a16:creationId xmlns="" xmlns:a16="http://schemas.microsoft.com/office/drawing/2014/main" id="{7CCA7AD2-9FFD-48D6-89FB-3141C49E9973}"/>
                </a:ext>
              </a:extLst>
            </p:cNvPr>
            <p:cNvSpPr>
              <a:spLocks/>
            </p:cNvSpPr>
            <p:nvPr/>
          </p:nvSpPr>
          <p:spPr bwMode="auto">
            <a:xfrm>
              <a:off x="22855238" y="252412"/>
              <a:ext cx="80963" cy="85725"/>
            </a:xfrm>
            <a:custGeom>
              <a:avLst/>
              <a:gdLst>
                <a:gd name="T0" fmla="*/ 26 w 30"/>
                <a:gd name="T1" fmla="*/ 7 h 32"/>
                <a:gd name="T2" fmla="*/ 6 w 30"/>
                <a:gd name="T3" fmla="*/ 4 h 32"/>
                <a:gd name="T4" fmla="*/ 0 w 30"/>
                <a:gd name="T5" fmla="*/ 12 h 32"/>
                <a:gd name="T6" fmla="*/ 0 w 30"/>
                <a:gd name="T7" fmla="*/ 14 h 32"/>
                <a:gd name="T8" fmla="*/ 3 w 30"/>
                <a:gd name="T9" fmla="*/ 24 h 32"/>
                <a:gd name="T10" fmla="*/ 22 w 30"/>
                <a:gd name="T11" fmla="*/ 27 h 32"/>
                <a:gd name="T12" fmla="*/ 26 w 30"/>
                <a:gd name="T13" fmla="*/ 7 h 32"/>
              </a:gdLst>
              <a:ahLst/>
              <a:cxnLst>
                <a:cxn ang="0">
                  <a:pos x="T0" y="T1"/>
                </a:cxn>
                <a:cxn ang="0">
                  <a:pos x="T2" y="T3"/>
                </a:cxn>
                <a:cxn ang="0">
                  <a:pos x="T4" y="T5"/>
                </a:cxn>
                <a:cxn ang="0">
                  <a:pos x="T6" y="T7"/>
                </a:cxn>
                <a:cxn ang="0">
                  <a:pos x="T8" y="T9"/>
                </a:cxn>
                <a:cxn ang="0">
                  <a:pos x="T10" y="T11"/>
                </a:cxn>
                <a:cxn ang="0">
                  <a:pos x="T12" y="T13"/>
                </a:cxn>
              </a:cxnLst>
              <a:rect l="0" t="0" r="r" b="b"/>
              <a:pathLst>
                <a:path w="30" h="32">
                  <a:moveTo>
                    <a:pt x="26" y="7"/>
                  </a:moveTo>
                  <a:cubicBezTo>
                    <a:pt x="21" y="1"/>
                    <a:pt x="12" y="0"/>
                    <a:pt x="6" y="4"/>
                  </a:cubicBezTo>
                  <a:cubicBezTo>
                    <a:pt x="3" y="6"/>
                    <a:pt x="1" y="9"/>
                    <a:pt x="0" y="12"/>
                  </a:cubicBezTo>
                  <a:cubicBezTo>
                    <a:pt x="0" y="13"/>
                    <a:pt x="0" y="13"/>
                    <a:pt x="0" y="14"/>
                  </a:cubicBezTo>
                  <a:cubicBezTo>
                    <a:pt x="0" y="17"/>
                    <a:pt x="0" y="21"/>
                    <a:pt x="3" y="24"/>
                  </a:cubicBezTo>
                  <a:cubicBezTo>
                    <a:pt x="7" y="30"/>
                    <a:pt x="16" y="32"/>
                    <a:pt x="22" y="27"/>
                  </a:cubicBezTo>
                  <a:cubicBezTo>
                    <a:pt x="29" y="23"/>
                    <a:pt x="30" y="14"/>
                    <a:pt x="26" y="7"/>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5" name="Freeform 204">
              <a:extLst>
                <a:ext uri="{FF2B5EF4-FFF2-40B4-BE49-F238E27FC236}">
                  <a16:creationId xmlns="" xmlns:a16="http://schemas.microsoft.com/office/drawing/2014/main" id="{246D5A50-D9D7-47CC-9071-D543CBAC14CA}"/>
                </a:ext>
              </a:extLst>
            </p:cNvPr>
            <p:cNvSpPr>
              <a:spLocks/>
            </p:cNvSpPr>
            <p:nvPr/>
          </p:nvSpPr>
          <p:spPr bwMode="auto">
            <a:xfrm>
              <a:off x="22137688" y="122237"/>
              <a:ext cx="82550" cy="82550"/>
            </a:xfrm>
            <a:custGeom>
              <a:avLst/>
              <a:gdLst>
                <a:gd name="T0" fmla="*/ 24 w 31"/>
                <a:gd name="T1" fmla="*/ 28 h 31"/>
                <a:gd name="T2" fmla="*/ 30 w 31"/>
                <a:gd name="T3" fmla="*/ 15 h 31"/>
                <a:gd name="T4" fmla="*/ 30 w 31"/>
                <a:gd name="T5" fmla="*/ 14 h 31"/>
                <a:gd name="T6" fmla="*/ 28 w 31"/>
                <a:gd name="T7" fmla="*/ 8 h 31"/>
                <a:gd name="T8" fmla="*/ 8 w 31"/>
                <a:gd name="T9" fmla="*/ 5 h 31"/>
                <a:gd name="T10" fmla="*/ 5 w 31"/>
                <a:gd name="T11" fmla="*/ 25 h 31"/>
                <a:gd name="T12" fmla="*/ 13 w 31"/>
                <a:gd name="T13" fmla="*/ 30 h 31"/>
                <a:gd name="T14" fmla="*/ 14 w 31"/>
                <a:gd name="T15" fmla="*/ 30 h 31"/>
                <a:gd name="T16" fmla="*/ 24 w 31"/>
                <a:gd name="T17" fmla="*/ 28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 h="31">
                  <a:moveTo>
                    <a:pt x="24" y="28"/>
                  </a:moveTo>
                  <a:cubicBezTo>
                    <a:pt x="28" y="25"/>
                    <a:pt x="31" y="20"/>
                    <a:pt x="30" y="15"/>
                  </a:cubicBezTo>
                  <a:cubicBezTo>
                    <a:pt x="30" y="15"/>
                    <a:pt x="30" y="14"/>
                    <a:pt x="30" y="14"/>
                  </a:cubicBezTo>
                  <a:cubicBezTo>
                    <a:pt x="30" y="12"/>
                    <a:pt x="29" y="10"/>
                    <a:pt x="28" y="8"/>
                  </a:cubicBezTo>
                  <a:cubicBezTo>
                    <a:pt x="23" y="2"/>
                    <a:pt x="14" y="0"/>
                    <a:pt x="8" y="5"/>
                  </a:cubicBezTo>
                  <a:cubicBezTo>
                    <a:pt x="2" y="9"/>
                    <a:pt x="0" y="18"/>
                    <a:pt x="5" y="25"/>
                  </a:cubicBezTo>
                  <a:cubicBezTo>
                    <a:pt x="7" y="27"/>
                    <a:pt x="9" y="29"/>
                    <a:pt x="13" y="30"/>
                  </a:cubicBezTo>
                  <a:cubicBezTo>
                    <a:pt x="13" y="30"/>
                    <a:pt x="14" y="30"/>
                    <a:pt x="14" y="30"/>
                  </a:cubicBezTo>
                  <a:cubicBezTo>
                    <a:pt x="18" y="31"/>
                    <a:pt x="21" y="30"/>
                    <a:pt x="24" y="28"/>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6" name="Freeform 205">
              <a:extLst>
                <a:ext uri="{FF2B5EF4-FFF2-40B4-BE49-F238E27FC236}">
                  <a16:creationId xmlns="" xmlns:a16="http://schemas.microsoft.com/office/drawing/2014/main" id="{87448B4A-2991-4C00-84EC-D266219897A8}"/>
                </a:ext>
              </a:extLst>
            </p:cNvPr>
            <p:cNvSpPr>
              <a:spLocks/>
            </p:cNvSpPr>
            <p:nvPr/>
          </p:nvSpPr>
          <p:spPr bwMode="auto">
            <a:xfrm>
              <a:off x="22402800" y="623887"/>
              <a:ext cx="82550" cy="80963"/>
            </a:xfrm>
            <a:custGeom>
              <a:avLst/>
              <a:gdLst>
                <a:gd name="T0" fmla="*/ 7 w 31"/>
                <a:gd name="T1" fmla="*/ 2 h 30"/>
                <a:gd name="T2" fmla="*/ 1 w 31"/>
                <a:gd name="T3" fmla="*/ 11 h 30"/>
                <a:gd name="T4" fmla="*/ 1 w 31"/>
                <a:gd name="T5" fmla="*/ 12 h 30"/>
                <a:gd name="T6" fmla="*/ 3 w 31"/>
                <a:gd name="T7" fmla="*/ 22 h 30"/>
                <a:gd name="T8" fmla="*/ 23 w 31"/>
                <a:gd name="T9" fmla="*/ 25 h 30"/>
                <a:gd name="T10" fmla="*/ 26 w 31"/>
                <a:gd name="T11" fmla="*/ 6 h 30"/>
                <a:gd name="T12" fmla="*/ 17 w 31"/>
                <a:gd name="T13" fmla="*/ 0 h 30"/>
                <a:gd name="T14" fmla="*/ 15 w 31"/>
                <a:gd name="T15" fmla="*/ 0 h 30"/>
                <a:gd name="T16" fmla="*/ 7 w 31"/>
                <a:gd name="T17" fmla="*/ 2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 h="30">
                  <a:moveTo>
                    <a:pt x="7" y="2"/>
                  </a:moveTo>
                  <a:cubicBezTo>
                    <a:pt x="4" y="4"/>
                    <a:pt x="2" y="7"/>
                    <a:pt x="1" y="11"/>
                  </a:cubicBezTo>
                  <a:cubicBezTo>
                    <a:pt x="1" y="11"/>
                    <a:pt x="1" y="12"/>
                    <a:pt x="1" y="12"/>
                  </a:cubicBezTo>
                  <a:cubicBezTo>
                    <a:pt x="0" y="16"/>
                    <a:pt x="1" y="19"/>
                    <a:pt x="3" y="22"/>
                  </a:cubicBezTo>
                  <a:cubicBezTo>
                    <a:pt x="8" y="28"/>
                    <a:pt x="16" y="30"/>
                    <a:pt x="23" y="25"/>
                  </a:cubicBezTo>
                  <a:cubicBezTo>
                    <a:pt x="29" y="21"/>
                    <a:pt x="31" y="12"/>
                    <a:pt x="26" y="6"/>
                  </a:cubicBezTo>
                  <a:cubicBezTo>
                    <a:pt x="24" y="2"/>
                    <a:pt x="20" y="0"/>
                    <a:pt x="17" y="0"/>
                  </a:cubicBezTo>
                  <a:cubicBezTo>
                    <a:pt x="16" y="0"/>
                    <a:pt x="15" y="0"/>
                    <a:pt x="15" y="0"/>
                  </a:cubicBezTo>
                  <a:cubicBezTo>
                    <a:pt x="12" y="0"/>
                    <a:pt x="9" y="0"/>
                    <a:pt x="7" y="2"/>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7" name="Freeform 206">
              <a:extLst>
                <a:ext uri="{FF2B5EF4-FFF2-40B4-BE49-F238E27FC236}">
                  <a16:creationId xmlns="" xmlns:a16="http://schemas.microsoft.com/office/drawing/2014/main" id="{592F27D7-D0EE-4F35-9A01-28905DA8269B}"/>
                </a:ext>
              </a:extLst>
            </p:cNvPr>
            <p:cNvSpPr>
              <a:spLocks/>
            </p:cNvSpPr>
            <p:nvPr/>
          </p:nvSpPr>
          <p:spPr bwMode="auto">
            <a:xfrm>
              <a:off x="21842413" y="646112"/>
              <a:ext cx="80963" cy="82550"/>
            </a:xfrm>
            <a:custGeom>
              <a:avLst/>
              <a:gdLst>
                <a:gd name="T0" fmla="*/ 24 w 30"/>
                <a:gd name="T1" fmla="*/ 28 h 31"/>
                <a:gd name="T2" fmla="*/ 30 w 30"/>
                <a:gd name="T3" fmla="*/ 16 h 31"/>
                <a:gd name="T4" fmla="*/ 30 w 30"/>
                <a:gd name="T5" fmla="*/ 15 h 31"/>
                <a:gd name="T6" fmla="*/ 28 w 30"/>
                <a:gd name="T7" fmla="*/ 8 h 31"/>
                <a:gd name="T8" fmla="*/ 8 w 30"/>
                <a:gd name="T9" fmla="*/ 5 h 31"/>
                <a:gd name="T10" fmla="*/ 5 w 30"/>
                <a:gd name="T11" fmla="*/ 24 h 31"/>
                <a:gd name="T12" fmla="*/ 9 w 30"/>
                <a:gd name="T13" fmla="*/ 28 h 31"/>
                <a:gd name="T14" fmla="*/ 10 w 30"/>
                <a:gd name="T15" fmla="*/ 29 h 31"/>
                <a:gd name="T16" fmla="*/ 24 w 30"/>
                <a:gd name="T17" fmla="*/ 28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31">
                  <a:moveTo>
                    <a:pt x="24" y="28"/>
                  </a:moveTo>
                  <a:cubicBezTo>
                    <a:pt x="28" y="25"/>
                    <a:pt x="30" y="21"/>
                    <a:pt x="30" y="16"/>
                  </a:cubicBezTo>
                  <a:cubicBezTo>
                    <a:pt x="30" y="16"/>
                    <a:pt x="30" y="15"/>
                    <a:pt x="30" y="15"/>
                  </a:cubicBezTo>
                  <a:cubicBezTo>
                    <a:pt x="30" y="12"/>
                    <a:pt x="29" y="10"/>
                    <a:pt x="28" y="8"/>
                  </a:cubicBezTo>
                  <a:cubicBezTo>
                    <a:pt x="23" y="2"/>
                    <a:pt x="15" y="0"/>
                    <a:pt x="8" y="5"/>
                  </a:cubicBezTo>
                  <a:cubicBezTo>
                    <a:pt x="2" y="9"/>
                    <a:pt x="0" y="18"/>
                    <a:pt x="5" y="24"/>
                  </a:cubicBezTo>
                  <a:cubicBezTo>
                    <a:pt x="6" y="26"/>
                    <a:pt x="7" y="27"/>
                    <a:pt x="9" y="28"/>
                  </a:cubicBezTo>
                  <a:cubicBezTo>
                    <a:pt x="9" y="29"/>
                    <a:pt x="10" y="29"/>
                    <a:pt x="10" y="29"/>
                  </a:cubicBezTo>
                  <a:cubicBezTo>
                    <a:pt x="15" y="31"/>
                    <a:pt x="20" y="31"/>
                    <a:pt x="24" y="28"/>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8" name="Freeform 207">
              <a:extLst>
                <a:ext uri="{FF2B5EF4-FFF2-40B4-BE49-F238E27FC236}">
                  <a16:creationId xmlns="" xmlns:a16="http://schemas.microsoft.com/office/drawing/2014/main" id="{3C077B62-4CBB-4784-AD0F-A0799CEEC641}"/>
                </a:ext>
              </a:extLst>
            </p:cNvPr>
            <p:cNvSpPr>
              <a:spLocks/>
            </p:cNvSpPr>
            <p:nvPr/>
          </p:nvSpPr>
          <p:spPr bwMode="auto">
            <a:xfrm>
              <a:off x="22113875" y="1157287"/>
              <a:ext cx="82550" cy="79375"/>
            </a:xfrm>
            <a:custGeom>
              <a:avLst/>
              <a:gdLst>
                <a:gd name="T0" fmla="*/ 15 w 31"/>
                <a:gd name="T1" fmla="*/ 0 h 30"/>
                <a:gd name="T2" fmla="*/ 7 w 31"/>
                <a:gd name="T3" fmla="*/ 2 h 30"/>
                <a:gd name="T4" fmla="*/ 4 w 31"/>
                <a:gd name="T5" fmla="*/ 6 h 30"/>
                <a:gd name="T6" fmla="*/ 3 w 31"/>
                <a:gd name="T7" fmla="*/ 7 h 30"/>
                <a:gd name="T8" fmla="*/ 4 w 31"/>
                <a:gd name="T9" fmla="*/ 22 h 30"/>
                <a:gd name="T10" fmla="*/ 23 w 31"/>
                <a:gd name="T11" fmla="*/ 25 h 30"/>
                <a:gd name="T12" fmla="*/ 27 w 31"/>
                <a:gd name="T13" fmla="*/ 6 h 30"/>
                <a:gd name="T14" fmla="*/ 16 w 31"/>
                <a:gd name="T15" fmla="*/ 0 h 30"/>
                <a:gd name="T16" fmla="*/ 15 w 31"/>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 h="30">
                  <a:moveTo>
                    <a:pt x="15" y="0"/>
                  </a:moveTo>
                  <a:cubicBezTo>
                    <a:pt x="12" y="0"/>
                    <a:pt x="9" y="1"/>
                    <a:pt x="7" y="2"/>
                  </a:cubicBezTo>
                  <a:cubicBezTo>
                    <a:pt x="6" y="3"/>
                    <a:pt x="4" y="4"/>
                    <a:pt x="4" y="6"/>
                  </a:cubicBezTo>
                  <a:cubicBezTo>
                    <a:pt x="3" y="6"/>
                    <a:pt x="3" y="7"/>
                    <a:pt x="3" y="7"/>
                  </a:cubicBezTo>
                  <a:cubicBezTo>
                    <a:pt x="0" y="12"/>
                    <a:pt x="0" y="17"/>
                    <a:pt x="4" y="22"/>
                  </a:cubicBezTo>
                  <a:cubicBezTo>
                    <a:pt x="8" y="28"/>
                    <a:pt x="17" y="30"/>
                    <a:pt x="23" y="25"/>
                  </a:cubicBezTo>
                  <a:cubicBezTo>
                    <a:pt x="30" y="21"/>
                    <a:pt x="31" y="12"/>
                    <a:pt x="27" y="6"/>
                  </a:cubicBezTo>
                  <a:cubicBezTo>
                    <a:pt x="24" y="2"/>
                    <a:pt x="20" y="0"/>
                    <a:pt x="16" y="0"/>
                  </a:cubicBezTo>
                  <a:cubicBezTo>
                    <a:pt x="16" y="0"/>
                    <a:pt x="15" y="0"/>
                    <a:pt x="15"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9" name="Freeform 208">
              <a:extLst>
                <a:ext uri="{FF2B5EF4-FFF2-40B4-BE49-F238E27FC236}">
                  <a16:creationId xmlns="" xmlns:a16="http://schemas.microsoft.com/office/drawing/2014/main" id="{EEFB2DFD-0E3F-414C-8246-B1FDC259B044}"/>
                </a:ext>
              </a:extLst>
            </p:cNvPr>
            <p:cNvSpPr>
              <a:spLocks/>
            </p:cNvSpPr>
            <p:nvPr/>
          </p:nvSpPr>
          <p:spPr bwMode="auto">
            <a:xfrm>
              <a:off x="21362988" y="704850"/>
              <a:ext cx="80963" cy="79375"/>
            </a:xfrm>
            <a:custGeom>
              <a:avLst/>
              <a:gdLst>
                <a:gd name="T0" fmla="*/ 24 w 30"/>
                <a:gd name="T1" fmla="*/ 27 h 30"/>
                <a:gd name="T2" fmla="*/ 28 w 30"/>
                <a:gd name="T3" fmla="*/ 22 h 30"/>
                <a:gd name="T4" fmla="*/ 29 w 30"/>
                <a:gd name="T5" fmla="*/ 21 h 30"/>
                <a:gd name="T6" fmla="*/ 27 w 30"/>
                <a:gd name="T7" fmla="*/ 8 h 30"/>
                <a:gd name="T8" fmla="*/ 7 w 30"/>
                <a:gd name="T9" fmla="*/ 4 h 30"/>
                <a:gd name="T10" fmla="*/ 4 w 30"/>
                <a:gd name="T11" fmla="*/ 24 h 30"/>
                <a:gd name="T12" fmla="*/ 9 w 30"/>
                <a:gd name="T13" fmla="*/ 28 h 30"/>
                <a:gd name="T14" fmla="*/ 10 w 30"/>
                <a:gd name="T15" fmla="*/ 29 h 30"/>
                <a:gd name="T16" fmla="*/ 24 w 30"/>
                <a:gd name="T17" fmla="*/ 2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30">
                  <a:moveTo>
                    <a:pt x="24" y="27"/>
                  </a:moveTo>
                  <a:cubicBezTo>
                    <a:pt x="25" y="26"/>
                    <a:pt x="27" y="24"/>
                    <a:pt x="28" y="22"/>
                  </a:cubicBezTo>
                  <a:cubicBezTo>
                    <a:pt x="28" y="22"/>
                    <a:pt x="28" y="21"/>
                    <a:pt x="29" y="21"/>
                  </a:cubicBezTo>
                  <a:cubicBezTo>
                    <a:pt x="30" y="17"/>
                    <a:pt x="30" y="12"/>
                    <a:pt x="27" y="8"/>
                  </a:cubicBezTo>
                  <a:cubicBezTo>
                    <a:pt x="23" y="1"/>
                    <a:pt x="14" y="0"/>
                    <a:pt x="7" y="4"/>
                  </a:cubicBezTo>
                  <a:cubicBezTo>
                    <a:pt x="1" y="9"/>
                    <a:pt x="0" y="17"/>
                    <a:pt x="4" y="24"/>
                  </a:cubicBezTo>
                  <a:cubicBezTo>
                    <a:pt x="5" y="26"/>
                    <a:pt x="7" y="27"/>
                    <a:pt x="9" y="28"/>
                  </a:cubicBezTo>
                  <a:cubicBezTo>
                    <a:pt x="9" y="28"/>
                    <a:pt x="10" y="29"/>
                    <a:pt x="10" y="29"/>
                  </a:cubicBezTo>
                  <a:cubicBezTo>
                    <a:pt x="15" y="30"/>
                    <a:pt x="20" y="30"/>
                    <a:pt x="24" y="27"/>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0" name="Freeform 209">
              <a:extLst>
                <a:ext uri="{FF2B5EF4-FFF2-40B4-BE49-F238E27FC236}">
                  <a16:creationId xmlns="" xmlns:a16="http://schemas.microsoft.com/office/drawing/2014/main" id="{6629919A-230D-46F2-8336-1D3F63CD6AFF}"/>
                </a:ext>
              </a:extLst>
            </p:cNvPr>
            <p:cNvSpPr>
              <a:spLocks/>
            </p:cNvSpPr>
            <p:nvPr/>
          </p:nvSpPr>
          <p:spPr bwMode="auto">
            <a:xfrm>
              <a:off x="21058188" y="2139950"/>
              <a:ext cx="85725" cy="84138"/>
            </a:xfrm>
            <a:custGeom>
              <a:avLst/>
              <a:gdLst>
                <a:gd name="T0" fmla="*/ 24 w 32"/>
                <a:gd name="T1" fmla="*/ 3 h 31"/>
                <a:gd name="T2" fmla="*/ 12 w 32"/>
                <a:gd name="T3" fmla="*/ 1 h 31"/>
                <a:gd name="T4" fmla="*/ 10 w 32"/>
                <a:gd name="T5" fmla="*/ 2 h 31"/>
                <a:gd name="T6" fmla="*/ 7 w 32"/>
                <a:gd name="T7" fmla="*/ 3 h 31"/>
                <a:gd name="T8" fmla="*/ 4 w 32"/>
                <a:gd name="T9" fmla="*/ 23 h 31"/>
                <a:gd name="T10" fmla="*/ 24 w 32"/>
                <a:gd name="T11" fmla="*/ 26 h 31"/>
                <a:gd name="T12" fmla="*/ 27 w 32"/>
                <a:gd name="T13" fmla="*/ 7 h 31"/>
                <a:gd name="T14" fmla="*/ 25 w 32"/>
                <a:gd name="T15" fmla="*/ 4 h 31"/>
                <a:gd name="T16" fmla="*/ 24 w 32"/>
                <a:gd name="T17" fmla="*/ 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 h="31">
                  <a:moveTo>
                    <a:pt x="24" y="3"/>
                  </a:moveTo>
                  <a:cubicBezTo>
                    <a:pt x="21" y="1"/>
                    <a:pt x="16" y="0"/>
                    <a:pt x="12" y="1"/>
                  </a:cubicBezTo>
                  <a:cubicBezTo>
                    <a:pt x="11" y="1"/>
                    <a:pt x="11" y="1"/>
                    <a:pt x="10" y="2"/>
                  </a:cubicBezTo>
                  <a:cubicBezTo>
                    <a:pt x="9" y="2"/>
                    <a:pt x="8" y="2"/>
                    <a:pt x="7" y="3"/>
                  </a:cubicBezTo>
                  <a:cubicBezTo>
                    <a:pt x="1" y="8"/>
                    <a:pt x="0" y="16"/>
                    <a:pt x="4" y="23"/>
                  </a:cubicBezTo>
                  <a:cubicBezTo>
                    <a:pt x="8" y="29"/>
                    <a:pt x="17" y="31"/>
                    <a:pt x="24" y="26"/>
                  </a:cubicBezTo>
                  <a:cubicBezTo>
                    <a:pt x="30" y="22"/>
                    <a:pt x="32" y="13"/>
                    <a:pt x="27" y="7"/>
                  </a:cubicBezTo>
                  <a:cubicBezTo>
                    <a:pt x="27" y="6"/>
                    <a:pt x="26" y="5"/>
                    <a:pt x="25" y="4"/>
                  </a:cubicBezTo>
                  <a:cubicBezTo>
                    <a:pt x="25" y="4"/>
                    <a:pt x="24" y="4"/>
                    <a:pt x="24" y="3"/>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1" name="Freeform 210">
              <a:extLst>
                <a:ext uri="{FF2B5EF4-FFF2-40B4-BE49-F238E27FC236}">
                  <a16:creationId xmlns="" xmlns:a16="http://schemas.microsoft.com/office/drawing/2014/main" id="{2CCDE897-B819-40D1-B9C4-4732D10A1E8C}"/>
                </a:ext>
              </a:extLst>
            </p:cNvPr>
            <p:cNvSpPr>
              <a:spLocks/>
            </p:cNvSpPr>
            <p:nvPr/>
          </p:nvSpPr>
          <p:spPr bwMode="auto">
            <a:xfrm>
              <a:off x="20637500" y="2265362"/>
              <a:ext cx="85725" cy="80963"/>
            </a:xfrm>
            <a:custGeom>
              <a:avLst/>
              <a:gdLst>
                <a:gd name="T0" fmla="*/ 8 w 32"/>
                <a:gd name="T1" fmla="*/ 3 h 30"/>
                <a:gd name="T2" fmla="*/ 4 w 32"/>
                <a:gd name="T3" fmla="*/ 23 h 30"/>
                <a:gd name="T4" fmla="*/ 8 w 32"/>
                <a:gd name="T5" fmla="*/ 27 h 30"/>
                <a:gd name="T6" fmla="*/ 9 w 32"/>
                <a:gd name="T7" fmla="*/ 27 h 30"/>
                <a:gd name="T8" fmla="*/ 24 w 32"/>
                <a:gd name="T9" fmla="*/ 27 h 30"/>
                <a:gd name="T10" fmla="*/ 28 w 32"/>
                <a:gd name="T11" fmla="*/ 7 h 30"/>
                <a:gd name="T12" fmla="*/ 26 w 32"/>
                <a:gd name="T13" fmla="*/ 5 h 30"/>
                <a:gd name="T14" fmla="*/ 24 w 32"/>
                <a:gd name="T15" fmla="*/ 4 h 30"/>
                <a:gd name="T16" fmla="*/ 8 w 32"/>
                <a:gd name="T17" fmla="*/ 3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 h="30">
                  <a:moveTo>
                    <a:pt x="8" y="3"/>
                  </a:moveTo>
                  <a:cubicBezTo>
                    <a:pt x="1" y="8"/>
                    <a:pt x="0" y="17"/>
                    <a:pt x="4" y="23"/>
                  </a:cubicBezTo>
                  <a:cubicBezTo>
                    <a:pt x="5" y="25"/>
                    <a:pt x="7" y="26"/>
                    <a:pt x="8" y="27"/>
                  </a:cubicBezTo>
                  <a:cubicBezTo>
                    <a:pt x="8" y="27"/>
                    <a:pt x="9" y="27"/>
                    <a:pt x="9" y="27"/>
                  </a:cubicBezTo>
                  <a:cubicBezTo>
                    <a:pt x="14" y="30"/>
                    <a:pt x="20" y="30"/>
                    <a:pt x="24" y="27"/>
                  </a:cubicBezTo>
                  <a:cubicBezTo>
                    <a:pt x="30" y="22"/>
                    <a:pt x="32" y="13"/>
                    <a:pt x="28" y="7"/>
                  </a:cubicBezTo>
                  <a:cubicBezTo>
                    <a:pt x="27" y="6"/>
                    <a:pt x="26" y="5"/>
                    <a:pt x="26" y="5"/>
                  </a:cubicBezTo>
                  <a:cubicBezTo>
                    <a:pt x="25" y="4"/>
                    <a:pt x="25" y="4"/>
                    <a:pt x="24" y="4"/>
                  </a:cubicBezTo>
                  <a:cubicBezTo>
                    <a:pt x="20" y="0"/>
                    <a:pt x="13" y="0"/>
                    <a:pt x="8" y="3"/>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2" name="Freeform 211">
              <a:extLst>
                <a:ext uri="{FF2B5EF4-FFF2-40B4-BE49-F238E27FC236}">
                  <a16:creationId xmlns="" xmlns:a16="http://schemas.microsoft.com/office/drawing/2014/main" id="{8566A079-B5CD-428A-AF83-EA0BD5553519}"/>
                </a:ext>
              </a:extLst>
            </p:cNvPr>
            <p:cNvSpPr>
              <a:spLocks/>
            </p:cNvSpPr>
            <p:nvPr/>
          </p:nvSpPr>
          <p:spPr bwMode="auto">
            <a:xfrm>
              <a:off x="20527963" y="1306512"/>
              <a:ext cx="85725" cy="85725"/>
            </a:xfrm>
            <a:custGeom>
              <a:avLst/>
              <a:gdLst>
                <a:gd name="T0" fmla="*/ 27 w 32"/>
                <a:gd name="T1" fmla="*/ 25 h 32"/>
                <a:gd name="T2" fmla="*/ 28 w 32"/>
                <a:gd name="T3" fmla="*/ 8 h 32"/>
                <a:gd name="T4" fmla="*/ 8 w 32"/>
                <a:gd name="T5" fmla="*/ 5 h 32"/>
                <a:gd name="T6" fmla="*/ 5 w 32"/>
                <a:gd name="T7" fmla="*/ 24 h 32"/>
                <a:gd name="T8" fmla="*/ 25 w 32"/>
                <a:gd name="T9" fmla="*/ 28 h 32"/>
                <a:gd name="T10" fmla="*/ 26 w 32"/>
                <a:gd name="T11" fmla="*/ 26 h 32"/>
                <a:gd name="T12" fmla="*/ 27 w 32"/>
                <a:gd name="T13" fmla="*/ 25 h 32"/>
              </a:gdLst>
              <a:ahLst/>
              <a:cxnLst>
                <a:cxn ang="0">
                  <a:pos x="T0" y="T1"/>
                </a:cxn>
                <a:cxn ang="0">
                  <a:pos x="T2" y="T3"/>
                </a:cxn>
                <a:cxn ang="0">
                  <a:pos x="T4" y="T5"/>
                </a:cxn>
                <a:cxn ang="0">
                  <a:pos x="T6" y="T7"/>
                </a:cxn>
                <a:cxn ang="0">
                  <a:pos x="T8" y="T9"/>
                </a:cxn>
                <a:cxn ang="0">
                  <a:pos x="T10" y="T11"/>
                </a:cxn>
                <a:cxn ang="0">
                  <a:pos x="T12" y="T13"/>
                </a:cxn>
              </a:cxnLst>
              <a:rect l="0" t="0" r="r" b="b"/>
              <a:pathLst>
                <a:path w="32" h="32">
                  <a:moveTo>
                    <a:pt x="27" y="25"/>
                  </a:moveTo>
                  <a:cubicBezTo>
                    <a:pt x="31" y="20"/>
                    <a:pt x="32" y="13"/>
                    <a:pt x="28" y="8"/>
                  </a:cubicBezTo>
                  <a:cubicBezTo>
                    <a:pt x="24" y="2"/>
                    <a:pt x="15" y="0"/>
                    <a:pt x="8" y="5"/>
                  </a:cubicBezTo>
                  <a:cubicBezTo>
                    <a:pt x="2" y="9"/>
                    <a:pt x="0" y="18"/>
                    <a:pt x="5" y="24"/>
                  </a:cubicBezTo>
                  <a:cubicBezTo>
                    <a:pt x="9" y="31"/>
                    <a:pt x="18" y="32"/>
                    <a:pt x="25" y="28"/>
                  </a:cubicBezTo>
                  <a:cubicBezTo>
                    <a:pt x="25" y="27"/>
                    <a:pt x="26" y="27"/>
                    <a:pt x="26" y="26"/>
                  </a:cubicBezTo>
                  <a:cubicBezTo>
                    <a:pt x="27" y="26"/>
                    <a:pt x="27" y="25"/>
                    <a:pt x="27" y="25"/>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3" name="Freeform 212">
              <a:extLst>
                <a:ext uri="{FF2B5EF4-FFF2-40B4-BE49-F238E27FC236}">
                  <a16:creationId xmlns="" xmlns:a16="http://schemas.microsoft.com/office/drawing/2014/main" id="{56418219-59BA-401B-9A2D-A0A2B897668C}"/>
                </a:ext>
              </a:extLst>
            </p:cNvPr>
            <p:cNvSpPr>
              <a:spLocks/>
            </p:cNvSpPr>
            <p:nvPr/>
          </p:nvSpPr>
          <p:spPr bwMode="auto">
            <a:xfrm>
              <a:off x="19516725" y="3073400"/>
              <a:ext cx="85725" cy="85725"/>
            </a:xfrm>
            <a:custGeom>
              <a:avLst/>
              <a:gdLst>
                <a:gd name="T0" fmla="*/ 27 w 32"/>
                <a:gd name="T1" fmla="*/ 6 h 32"/>
                <a:gd name="T2" fmla="*/ 8 w 32"/>
                <a:gd name="T3" fmla="*/ 4 h 32"/>
                <a:gd name="T4" fmla="*/ 5 w 32"/>
                <a:gd name="T5" fmla="*/ 24 h 32"/>
                <a:gd name="T6" fmla="*/ 24 w 32"/>
                <a:gd name="T7" fmla="*/ 27 h 32"/>
                <a:gd name="T8" fmla="*/ 28 w 32"/>
                <a:gd name="T9" fmla="*/ 8 h 32"/>
                <a:gd name="T10" fmla="*/ 28 w 32"/>
                <a:gd name="T11" fmla="*/ 7 h 32"/>
                <a:gd name="T12" fmla="*/ 27 w 32"/>
                <a:gd name="T13" fmla="*/ 6 h 32"/>
              </a:gdLst>
              <a:ahLst/>
              <a:cxnLst>
                <a:cxn ang="0">
                  <a:pos x="T0" y="T1"/>
                </a:cxn>
                <a:cxn ang="0">
                  <a:pos x="T2" y="T3"/>
                </a:cxn>
                <a:cxn ang="0">
                  <a:pos x="T4" y="T5"/>
                </a:cxn>
                <a:cxn ang="0">
                  <a:pos x="T6" y="T7"/>
                </a:cxn>
                <a:cxn ang="0">
                  <a:pos x="T8" y="T9"/>
                </a:cxn>
                <a:cxn ang="0">
                  <a:pos x="T10" y="T11"/>
                </a:cxn>
                <a:cxn ang="0">
                  <a:pos x="T12" y="T13"/>
                </a:cxn>
              </a:cxnLst>
              <a:rect l="0" t="0" r="r" b="b"/>
              <a:pathLst>
                <a:path w="32" h="32">
                  <a:moveTo>
                    <a:pt x="27" y="6"/>
                  </a:moveTo>
                  <a:cubicBezTo>
                    <a:pt x="22" y="1"/>
                    <a:pt x="14" y="0"/>
                    <a:pt x="8" y="4"/>
                  </a:cubicBezTo>
                  <a:cubicBezTo>
                    <a:pt x="2" y="8"/>
                    <a:pt x="0" y="17"/>
                    <a:pt x="5" y="24"/>
                  </a:cubicBezTo>
                  <a:cubicBezTo>
                    <a:pt x="9" y="30"/>
                    <a:pt x="18" y="32"/>
                    <a:pt x="24" y="27"/>
                  </a:cubicBezTo>
                  <a:cubicBezTo>
                    <a:pt x="31" y="23"/>
                    <a:pt x="32" y="14"/>
                    <a:pt x="28" y="8"/>
                  </a:cubicBezTo>
                  <a:cubicBezTo>
                    <a:pt x="28" y="8"/>
                    <a:pt x="28" y="8"/>
                    <a:pt x="28" y="7"/>
                  </a:cubicBezTo>
                  <a:cubicBezTo>
                    <a:pt x="28" y="7"/>
                    <a:pt x="27" y="7"/>
                    <a:pt x="27" y="6"/>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4" name="Freeform 213">
              <a:extLst>
                <a:ext uri="{FF2B5EF4-FFF2-40B4-BE49-F238E27FC236}">
                  <a16:creationId xmlns="" xmlns:a16="http://schemas.microsoft.com/office/drawing/2014/main" id="{2CC8F07B-52BB-4194-B6F6-154CD36A06DC}"/>
                </a:ext>
              </a:extLst>
            </p:cNvPr>
            <p:cNvSpPr>
              <a:spLocks/>
            </p:cNvSpPr>
            <p:nvPr/>
          </p:nvSpPr>
          <p:spPr bwMode="auto">
            <a:xfrm>
              <a:off x="18046700" y="3197225"/>
              <a:ext cx="4763" cy="28575"/>
            </a:xfrm>
            <a:custGeom>
              <a:avLst/>
              <a:gdLst>
                <a:gd name="T0" fmla="*/ 0 w 2"/>
                <a:gd name="T1" fmla="*/ 11 h 11"/>
                <a:gd name="T2" fmla="*/ 2 w 2"/>
                <a:gd name="T3" fmla="*/ 11 h 11"/>
                <a:gd name="T4" fmla="*/ 1 w 2"/>
                <a:gd name="T5" fmla="*/ 0 h 11"/>
                <a:gd name="T6" fmla="*/ 0 w 2"/>
                <a:gd name="T7" fmla="*/ 11 h 11"/>
              </a:gdLst>
              <a:ahLst/>
              <a:cxnLst>
                <a:cxn ang="0">
                  <a:pos x="T0" y="T1"/>
                </a:cxn>
                <a:cxn ang="0">
                  <a:pos x="T2" y="T3"/>
                </a:cxn>
                <a:cxn ang="0">
                  <a:pos x="T4" y="T5"/>
                </a:cxn>
                <a:cxn ang="0">
                  <a:pos x="T6" y="T7"/>
                </a:cxn>
              </a:cxnLst>
              <a:rect l="0" t="0" r="r" b="b"/>
              <a:pathLst>
                <a:path w="2" h="11">
                  <a:moveTo>
                    <a:pt x="0" y="11"/>
                  </a:moveTo>
                  <a:cubicBezTo>
                    <a:pt x="1" y="11"/>
                    <a:pt x="1" y="11"/>
                    <a:pt x="2" y="11"/>
                  </a:cubicBezTo>
                  <a:cubicBezTo>
                    <a:pt x="1" y="0"/>
                    <a:pt x="1" y="0"/>
                    <a:pt x="1" y="0"/>
                  </a:cubicBezTo>
                  <a:lnTo>
                    <a:pt x="0" y="11"/>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5" name="Freeform 214">
              <a:extLst>
                <a:ext uri="{FF2B5EF4-FFF2-40B4-BE49-F238E27FC236}">
                  <a16:creationId xmlns="" xmlns:a16="http://schemas.microsoft.com/office/drawing/2014/main" id="{1E6BFC62-660A-45D7-8991-844619858AF7}"/>
                </a:ext>
              </a:extLst>
            </p:cNvPr>
            <p:cNvSpPr>
              <a:spLocks/>
            </p:cNvSpPr>
            <p:nvPr/>
          </p:nvSpPr>
          <p:spPr bwMode="auto">
            <a:xfrm>
              <a:off x="15609888" y="841375"/>
              <a:ext cx="2395538" cy="2406650"/>
            </a:xfrm>
            <a:custGeom>
              <a:avLst/>
              <a:gdLst>
                <a:gd name="T0" fmla="*/ 893 w 895"/>
                <a:gd name="T1" fmla="*/ 900 h 900"/>
                <a:gd name="T2" fmla="*/ 895 w 895"/>
                <a:gd name="T3" fmla="*/ 899 h 900"/>
                <a:gd name="T4" fmla="*/ 2 w 895"/>
                <a:gd name="T5" fmla="*/ 0 h 900"/>
                <a:gd name="T6" fmla="*/ 0 w 895"/>
                <a:gd name="T7" fmla="*/ 2 h 900"/>
                <a:gd name="T8" fmla="*/ 893 w 895"/>
                <a:gd name="T9" fmla="*/ 900 h 900"/>
              </a:gdLst>
              <a:ahLst/>
              <a:cxnLst>
                <a:cxn ang="0">
                  <a:pos x="T0" y="T1"/>
                </a:cxn>
                <a:cxn ang="0">
                  <a:pos x="T2" y="T3"/>
                </a:cxn>
                <a:cxn ang="0">
                  <a:pos x="T4" y="T5"/>
                </a:cxn>
                <a:cxn ang="0">
                  <a:pos x="T6" y="T7"/>
                </a:cxn>
                <a:cxn ang="0">
                  <a:pos x="T8" y="T9"/>
                </a:cxn>
              </a:cxnLst>
              <a:rect l="0" t="0" r="r" b="b"/>
              <a:pathLst>
                <a:path w="895" h="900">
                  <a:moveTo>
                    <a:pt x="893" y="900"/>
                  </a:moveTo>
                  <a:cubicBezTo>
                    <a:pt x="894" y="900"/>
                    <a:pt x="894" y="899"/>
                    <a:pt x="895" y="899"/>
                  </a:cubicBezTo>
                  <a:cubicBezTo>
                    <a:pt x="2" y="0"/>
                    <a:pt x="2" y="0"/>
                    <a:pt x="2" y="0"/>
                  </a:cubicBezTo>
                  <a:cubicBezTo>
                    <a:pt x="2" y="1"/>
                    <a:pt x="1" y="2"/>
                    <a:pt x="0" y="2"/>
                  </a:cubicBezTo>
                  <a:lnTo>
                    <a:pt x="893" y="90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6" name="Freeform 215">
              <a:extLst>
                <a:ext uri="{FF2B5EF4-FFF2-40B4-BE49-F238E27FC236}">
                  <a16:creationId xmlns="" xmlns:a16="http://schemas.microsoft.com/office/drawing/2014/main" id="{C7AAFBF6-5F16-422B-BAB3-484592FC74E4}"/>
                </a:ext>
              </a:extLst>
            </p:cNvPr>
            <p:cNvSpPr>
              <a:spLocks/>
            </p:cNvSpPr>
            <p:nvPr/>
          </p:nvSpPr>
          <p:spPr bwMode="auto">
            <a:xfrm>
              <a:off x="16525875" y="-252413"/>
              <a:ext cx="1506538" cy="3481388"/>
            </a:xfrm>
            <a:custGeom>
              <a:avLst/>
              <a:gdLst>
                <a:gd name="T0" fmla="*/ 563 w 563"/>
                <a:gd name="T1" fmla="*/ 1302 h 1302"/>
                <a:gd name="T2" fmla="*/ 3 w 563"/>
                <a:gd name="T3" fmla="*/ 0 h 1302"/>
                <a:gd name="T4" fmla="*/ 1 w 563"/>
                <a:gd name="T5" fmla="*/ 1 h 1302"/>
                <a:gd name="T6" fmla="*/ 0 w 563"/>
                <a:gd name="T7" fmla="*/ 1 h 1302"/>
                <a:gd name="T8" fmla="*/ 560 w 563"/>
                <a:gd name="T9" fmla="*/ 1302 h 1302"/>
                <a:gd name="T10" fmla="*/ 560 w 563"/>
                <a:gd name="T11" fmla="*/ 1302 h 1302"/>
                <a:gd name="T12" fmla="*/ 563 w 563"/>
                <a:gd name="T13" fmla="*/ 1302 h 1302"/>
              </a:gdLst>
              <a:ahLst/>
              <a:cxnLst>
                <a:cxn ang="0">
                  <a:pos x="T0" y="T1"/>
                </a:cxn>
                <a:cxn ang="0">
                  <a:pos x="T2" y="T3"/>
                </a:cxn>
                <a:cxn ang="0">
                  <a:pos x="T4" y="T5"/>
                </a:cxn>
                <a:cxn ang="0">
                  <a:pos x="T6" y="T7"/>
                </a:cxn>
                <a:cxn ang="0">
                  <a:pos x="T8" y="T9"/>
                </a:cxn>
                <a:cxn ang="0">
                  <a:pos x="T10" y="T11"/>
                </a:cxn>
                <a:cxn ang="0">
                  <a:pos x="T12" y="T13"/>
                </a:cxn>
              </a:cxnLst>
              <a:rect l="0" t="0" r="r" b="b"/>
              <a:pathLst>
                <a:path w="563" h="1302">
                  <a:moveTo>
                    <a:pt x="563" y="1302"/>
                  </a:moveTo>
                  <a:cubicBezTo>
                    <a:pt x="3" y="0"/>
                    <a:pt x="3" y="0"/>
                    <a:pt x="3" y="0"/>
                  </a:cubicBezTo>
                  <a:cubicBezTo>
                    <a:pt x="2" y="0"/>
                    <a:pt x="1" y="0"/>
                    <a:pt x="1" y="1"/>
                  </a:cubicBezTo>
                  <a:cubicBezTo>
                    <a:pt x="1" y="1"/>
                    <a:pt x="1" y="1"/>
                    <a:pt x="0" y="1"/>
                  </a:cubicBezTo>
                  <a:cubicBezTo>
                    <a:pt x="560" y="1302"/>
                    <a:pt x="560" y="1302"/>
                    <a:pt x="560" y="1302"/>
                  </a:cubicBezTo>
                  <a:cubicBezTo>
                    <a:pt x="560" y="1302"/>
                    <a:pt x="560" y="1302"/>
                    <a:pt x="560" y="1302"/>
                  </a:cubicBezTo>
                  <a:cubicBezTo>
                    <a:pt x="561" y="1302"/>
                    <a:pt x="562" y="1302"/>
                    <a:pt x="563" y="1302"/>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7" name="Freeform 216">
              <a:extLst>
                <a:ext uri="{FF2B5EF4-FFF2-40B4-BE49-F238E27FC236}">
                  <a16:creationId xmlns="" xmlns:a16="http://schemas.microsoft.com/office/drawing/2014/main" id="{C105A718-CCD7-40C2-8120-E2632A0A65F8}"/>
                </a:ext>
              </a:extLst>
            </p:cNvPr>
            <p:cNvSpPr>
              <a:spLocks/>
            </p:cNvSpPr>
            <p:nvPr/>
          </p:nvSpPr>
          <p:spPr bwMode="auto">
            <a:xfrm>
              <a:off x="17781588" y="950912"/>
              <a:ext cx="620713" cy="2274888"/>
            </a:xfrm>
            <a:custGeom>
              <a:avLst/>
              <a:gdLst>
                <a:gd name="T0" fmla="*/ 100 w 232"/>
                <a:gd name="T1" fmla="*/ 840 h 851"/>
                <a:gd name="T2" fmla="*/ 101 w 232"/>
                <a:gd name="T3" fmla="*/ 851 h 851"/>
                <a:gd name="T4" fmla="*/ 104 w 232"/>
                <a:gd name="T5" fmla="*/ 851 h 851"/>
                <a:gd name="T6" fmla="*/ 101 w 232"/>
                <a:gd name="T7" fmla="*/ 832 h 851"/>
                <a:gd name="T8" fmla="*/ 232 w 232"/>
                <a:gd name="T9" fmla="*/ 0 h 851"/>
                <a:gd name="T10" fmla="*/ 229 w 232"/>
                <a:gd name="T11" fmla="*/ 0 h 851"/>
                <a:gd name="T12" fmla="*/ 100 w 232"/>
                <a:gd name="T13" fmla="*/ 824 h 851"/>
                <a:gd name="T14" fmla="*/ 2 w 232"/>
                <a:gd name="T15" fmla="*/ 1 h 851"/>
                <a:gd name="T16" fmla="*/ 0 w 232"/>
                <a:gd name="T17" fmla="*/ 1 h 851"/>
                <a:gd name="T18" fmla="*/ 99 w 232"/>
                <a:gd name="T19" fmla="*/ 832 h 851"/>
                <a:gd name="T20" fmla="*/ 96 w 232"/>
                <a:gd name="T21" fmla="*/ 851 h 851"/>
                <a:gd name="T22" fmla="*/ 99 w 232"/>
                <a:gd name="T23" fmla="*/ 851 h 851"/>
                <a:gd name="T24" fmla="*/ 100 w 232"/>
                <a:gd name="T25" fmla="*/ 840 h 8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2" h="851">
                  <a:moveTo>
                    <a:pt x="100" y="840"/>
                  </a:moveTo>
                  <a:cubicBezTo>
                    <a:pt x="101" y="851"/>
                    <a:pt x="101" y="851"/>
                    <a:pt x="101" y="851"/>
                  </a:cubicBezTo>
                  <a:cubicBezTo>
                    <a:pt x="102" y="851"/>
                    <a:pt x="103" y="851"/>
                    <a:pt x="104" y="851"/>
                  </a:cubicBezTo>
                  <a:cubicBezTo>
                    <a:pt x="101" y="832"/>
                    <a:pt x="101" y="832"/>
                    <a:pt x="101" y="832"/>
                  </a:cubicBezTo>
                  <a:cubicBezTo>
                    <a:pt x="232" y="0"/>
                    <a:pt x="232" y="0"/>
                    <a:pt x="232" y="0"/>
                  </a:cubicBezTo>
                  <a:cubicBezTo>
                    <a:pt x="231" y="0"/>
                    <a:pt x="230" y="0"/>
                    <a:pt x="229" y="0"/>
                  </a:cubicBezTo>
                  <a:cubicBezTo>
                    <a:pt x="100" y="824"/>
                    <a:pt x="100" y="824"/>
                    <a:pt x="100" y="824"/>
                  </a:cubicBezTo>
                  <a:cubicBezTo>
                    <a:pt x="2" y="1"/>
                    <a:pt x="2" y="1"/>
                    <a:pt x="2" y="1"/>
                  </a:cubicBezTo>
                  <a:cubicBezTo>
                    <a:pt x="1" y="1"/>
                    <a:pt x="1" y="1"/>
                    <a:pt x="0" y="1"/>
                  </a:cubicBezTo>
                  <a:cubicBezTo>
                    <a:pt x="99" y="832"/>
                    <a:pt x="99" y="832"/>
                    <a:pt x="99" y="832"/>
                  </a:cubicBezTo>
                  <a:cubicBezTo>
                    <a:pt x="96" y="851"/>
                    <a:pt x="96" y="851"/>
                    <a:pt x="96" y="851"/>
                  </a:cubicBezTo>
                  <a:cubicBezTo>
                    <a:pt x="97" y="851"/>
                    <a:pt x="98" y="851"/>
                    <a:pt x="99" y="851"/>
                  </a:cubicBezTo>
                  <a:lnTo>
                    <a:pt x="100" y="84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8" name="Freeform 217">
              <a:extLst>
                <a:ext uri="{FF2B5EF4-FFF2-40B4-BE49-F238E27FC236}">
                  <a16:creationId xmlns="" xmlns:a16="http://schemas.microsoft.com/office/drawing/2014/main" id="{FB102361-4362-40A2-9E41-CCAE13038BD8}"/>
                </a:ext>
              </a:extLst>
            </p:cNvPr>
            <p:cNvSpPr>
              <a:spLocks/>
            </p:cNvSpPr>
            <p:nvPr/>
          </p:nvSpPr>
          <p:spPr bwMode="auto">
            <a:xfrm>
              <a:off x="17987963" y="3225800"/>
              <a:ext cx="120650" cy="117475"/>
            </a:xfrm>
            <a:custGeom>
              <a:avLst/>
              <a:gdLst>
                <a:gd name="T0" fmla="*/ 3 w 45"/>
                <a:gd name="T1" fmla="*/ 28 h 44"/>
                <a:gd name="T2" fmla="*/ 29 w 45"/>
                <a:gd name="T3" fmla="*/ 40 h 44"/>
                <a:gd name="T4" fmla="*/ 41 w 45"/>
                <a:gd name="T5" fmla="*/ 12 h 44"/>
                <a:gd name="T6" fmla="*/ 27 w 45"/>
                <a:gd name="T7" fmla="*/ 0 h 44"/>
                <a:gd name="T8" fmla="*/ 24 w 45"/>
                <a:gd name="T9" fmla="*/ 0 h 44"/>
                <a:gd name="T10" fmla="*/ 22 w 45"/>
                <a:gd name="T11" fmla="*/ 0 h 44"/>
                <a:gd name="T12" fmla="*/ 19 w 45"/>
                <a:gd name="T13" fmla="*/ 0 h 44"/>
                <a:gd name="T14" fmla="*/ 17 w 45"/>
                <a:gd name="T15" fmla="*/ 1 h 44"/>
                <a:gd name="T16" fmla="*/ 14 w 45"/>
                <a:gd name="T17" fmla="*/ 1 h 44"/>
                <a:gd name="T18" fmla="*/ 14 w 45"/>
                <a:gd name="T19" fmla="*/ 1 h 44"/>
                <a:gd name="T20" fmla="*/ 7 w 45"/>
                <a:gd name="T21" fmla="*/ 7 h 44"/>
                <a:gd name="T22" fmla="*/ 5 w 45"/>
                <a:gd name="T23" fmla="*/ 8 h 44"/>
                <a:gd name="T24" fmla="*/ 3 w 45"/>
                <a:gd name="T25" fmla="*/ 28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5" h="44">
                  <a:moveTo>
                    <a:pt x="3" y="28"/>
                  </a:moveTo>
                  <a:cubicBezTo>
                    <a:pt x="7" y="39"/>
                    <a:pt x="19" y="44"/>
                    <a:pt x="29" y="40"/>
                  </a:cubicBezTo>
                  <a:cubicBezTo>
                    <a:pt x="40" y="35"/>
                    <a:pt x="45" y="23"/>
                    <a:pt x="41" y="12"/>
                  </a:cubicBezTo>
                  <a:cubicBezTo>
                    <a:pt x="38" y="6"/>
                    <a:pt x="33" y="2"/>
                    <a:pt x="27" y="0"/>
                  </a:cubicBezTo>
                  <a:cubicBezTo>
                    <a:pt x="26" y="0"/>
                    <a:pt x="25" y="0"/>
                    <a:pt x="24" y="0"/>
                  </a:cubicBezTo>
                  <a:cubicBezTo>
                    <a:pt x="23" y="0"/>
                    <a:pt x="23" y="0"/>
                    <a:pt x="22" y="0"/>
                  </a:cubicBezTo>
                  <a:cubicBezTo>
                    <a:pt x="21" y="0"/>
                    <a:pt x="20" y="0"/>
                    <a:pt x="19" y="0"/>
                  </a:cubicBezTo>
                  <a:cubicBezTo>
                    <a:pt x="18" y="0"/>
                    <a:pt x="18" y="0"/>
                    <a:pt x="17" y="1"/>
                  </a:cubicBezTo>
                  <a:cubicBezTo>
                    <a:pt x="16" y="1"/>
                    <a:pt x="15" y="1"/>
                    <a:pt x="14" y="1"/>
                  </a:cubicBezTo>
                  <a:cubicBezTo>
                    <a:pt x="14" y="1"/>
                    <a:pt x="14" y="1"/>
                    <a:pt x="14" y="1"/>
                  </a:cubicBezTo>
                  <a:cubicBezTo>
                    <a:pt x="11" y="2"/>
                    <a:pt x="9" y="4"/>
                    <a:pt x="7" y="7"/>
                  </a:cubicBezTo>
                  <a:cubicBezTo>
                    <a:pt x="6" y="7"/>
                    <a:pt x="6" y="8"/>
                    <a:pt x="5" y="8"/>
                  </a:cubicBezTo>
                  <a:cubicBezTo>
                    <a:pt x="1" y="14"/>
                    <a:pt x="0" y="21"/>
                    <a:pt x="3" y="28"/>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9" name="Freeform 218">
              <a:extLst>
                <a:ext uri="{FF2B5EF4-FFF2-40B4-BE49-F238E27FC236}">
                  <a16:creationId xmlns="" xmlns:a16="http://schemas.microsoft.com/office/drawing/2014/main" id="{912340DE-35ED-430C-9401-20B14EBD1AE1}"/>
                </a:ext>
              </a:extLst>
            </p:cNvPr>
            <p:cNvSpPr>
              <a:spLocks/>
            </p:cNvSpPr>
            <p:nvPr/>
          </p:nvSpPr>
          <p:spPr bwMode="auto">
            <a:xfrm>
              <a:off x="15513050" y="742950"/>
              <a:ext cx="120650" cy="125413"/>
            </a:xfrm>
            <a:custGeom>
              <a:avLst/>
              <a:gdLst>
                <a:gd name="T0" fmla="*/ 4 w 45"/>
                <a:gd name="T1" fmla="*/ 32 h 47"/>
                <a:gd name="T2" fmla="*/ 30 w 45"/>
                <a:gd name="T3" fmla="*/ 43 h 47"/>
                <a:gd name="T4" fmla="*/ 36 w 45"/>
                <a:gd name="T5" fmla="*/ 39 h 47"/>
                <a:gd name="T6" fmla="*/ 38 w 45"/>
                <a:gd name="T7" fmla="*/ 37 h 47"/>
                <a:gd name="T8" fmla="*/ 42 w 45"/>
                <a:gd name="T9" fmla="*/ 16 h 47"/>
                <a:gd name="T10" fmla="*/ 16 w 45"/>
                <a:gd name="T11" fmla="*/ 5 h 47"/>
                <a:gd name="T12" fmla="*/ 4 w 45"/>
                <a:gd name="T13" fmla="*/ 32 h 47"/>
              </a:gdLst>
              <a:ahLst/>
              <a:cxnLst>
                <a:cxn ang="0">
                  <a:pos x="T0" y="T1"/>
                </a:cxn>
                <a:cxn ang="0">
                  <a:pos x="T2" y="T3"/>
                </a:cxn>
                <a:cxn ang="0">
                  <a:pos x="T4" y="T5"/>
                </a:cxn>
                <a:cxn ang="0">
                  <a:pos x="T6" y="T7"/>
                </a:cxn>
                <a:cxn ang="0">
                  <a:pos x="T8" y="T9"/>
                </a:cxn>
                <a:cxn ang="0">
                  <a:pos x="T10" y="T11"/>
                </a:cxn>
                <a:cxn ang="0">
                  <a:pos x="T12" y="T13"/>
                </a:cxn>
              </a:cxnLst>
              <a:rect l="0" t="0" r="r" b="b"/>
              <a:pathLst>
                <a:path w="45" h="47">
                  <a:moveTo>
                    <a:pt x="4" y="32"/>
                  </a:moveTo>
                  <a:cubicBezTo>
                    <a:pt x="8" y="42"/>
                    <a:pt x="20" y="47"/>
                    <a:pt x="30" y="43"/>
                  </a:cubicBezTo>
                  <a:cubicBezTo>
                    <a:pt x="33" y="42"/>
                    <a:pt x="35" y="41"/>
                    <a:pt x="36" y="39"/>
                  </a:cubicBezTo>
                  <a:cubicBezTo>
                    <a:pt x="37" y="39"/>
                    <a:pt x="38" y="38"/>
                    <a:pt x="38" y="37"/>
                  </a:cubicBezTo>
                  <a:cubicBezTo>
                    <a:pt x="43" y="32"/>
                    <a:pt x="45" y="23"/>
                    <a:pt x="42" y="16"/>
                  </a:cubicBezTo>
                  <a:cubicBezTo>
                    <a:pt x="38" y="5"/>
                    <a:pt x="26" y="0"/>
                    <a:pt x="16" y="5"/>
                  </a:cubicBezTo>
                  <a:cubicBezTo>
                    <a:pt x="5" y="9"/>
                    <a:pt x="0" y="21"/>
                    <a:pt x="4" y="32"/>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0" name="Freeform 219">
              <a:extLst>
                <a:ext uri="{FF2B5EF4-FFF2-40B4-BE49-F238E27FC236}">
                  <a16:creationId xmlns="" xmlns:a16="http://schemas.microsoft.com/office/drawing/2014/main" id="{57DB7BE1-7BF6-424D-8D06-843E3EEE12D6}"/>
                </a:ext>
              </a:extLst>
            </p:cNvPr>
            <p:cNvSpPr>
              <a:spLocks/>
            </p:cNvSpPr>
            <p:nvPr/>
          </p:nvSpPr>
          <p:spPr bwMode="auto">
            <a:xfrm>
              <a:off x="16444913" y="-365126"/>
              <a:ext cx="123825" cy="125413"/>
            </a:xfrm>
            <a:custGeom>
              <a:avLst/>
              <a:gdLst>
                <a:gd name="T0" fmla="*/ 33 w 46"/>
                <a:gd name="T1" fmla="*/ 42 h 47"/>
                <a:gd name="T2" fmla="*/ 43 w 46"/>
                <a:gd name="T3" fmla="*/ 16 h 47"/>
                <a:gd name="T4" fmla="*/ 16 w 46"/>
                <a:gd name="T5" fmla="*/ 4 h 47"/>
                <a:gd name="T6" fmla="*/ 4 w 46"/>
                <a:gd name="T7" fmla="*/ 31 h 47"/>
                <a:gd name="T8" fmla="*/ 30 w 46"/>
                <a:gd name="T9" fmla="*/ 43 h 47"/>
                <a:gd name="T10" fmla="*/ 31 w 46"/>
                <a:gd name="T11" fmla="*/ 43 h 47"/>
                <a:gd name="T12" fmla="*/ 33 w 46"/>
                <a:gd name="T13" fmla="*/ 42 h 47"/>
              </a:gdLst>
              <a:ahLst/>
              <a:cxnLst>
                <a:cxn ang="0">
                  <a:pos x="T0" y="T1"/>
                </a:cxn>
                <a:cxn ang="0">
                  <a:pos x="T2" y="T3"/>
                </a:cxn>
                <a:cxn ang="0">
                  <a:pos x="T4" y="T5"/>
                </a:cxn>
                <a:cxn ang="0">
                  <a:pos x="T6" y="T7"/>
                </a:cxn>
                <a:cxn ang="0">
                  <a:pos x="T8" y="T9"/>
                </a:cxn>
                <a:cxn ang="0">
                  <a:pos x="T10" y="T11"/>
                </a:cxn>
                <a:cxn ang="0">
                  <a:pos x="T12" y="T13"/>
                </a:cxn>
              </a:cxnLst>
              <a:rect l="0" t="0" r="r" b="b"/>
              <a:pathLst>
                <a:path w="46" h="47">
                  <a:moveTo>
                    <a:pt x="33" y="42"/>
                  </a:moveTo>
                  <a:cubicBezTo>
                    <a:pt x="42" y="37"/>
                    <a:pt x="46" y="25"/>
                    <a:pt x="43" y="16"/>
                  </a:cubicBezTo>
                  <a:cubicBezTo>
                    <a:pt x="39" y="5"/>
                    <a:pt x="27" y="0"/>
                    <a:pt x="16" y="4"/>
                  </a:cubicBezTo>
                  <a:cubicBezTo>
                    <a:pt x="6" y="9"/>
                    <a:pt x="0" y="21"/>
                    <a:pt x="4" y="31"/>
                  </a:cubicBezTo>
                  <a:cubicBezTo>
                    <a:pt x="8" y="42"/>
                    <a:pt x="20" y="47"/>
                    <a:pt x="30" y="43"/>
                  </a:cubicBezTo>
                  <a:cubicBezTo>
                    <a:pt x="31" y="43"/>
                    <a:pt x="31" y="43"/>
                    <a:pt x="31" y="43"/>
                  </a:cubicBezTo>
                  <a:cubicBezTo>
                    <a:pt x="31" y="42"/>
                    <a:pt x="32" y="42"/>
                    <a:pt x="33" y="42"/>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1" name="Freeform 220">
              <a:extLst>
                <a:ext uri="{FF2B5EF4-FFF2-40B4-BE49-F238E27FC236}">
                  <a16:creationId xmlns="" xmlns:a16="http://schemas.microsoft.com/office/drawing/2014/main" id="{7D2FCE6C-495D-4122-ABF8-8026B8E89663}"/>
                </a:ext>
              </a:extLst>
            </p:cNvPr>
            <p:cNvSpPr>
              <a:spLocks/>
            </p:cNvSpPr>
            <p:nvPr/>
          </p:nvSpPr>
          <p:spPr bwMode="auto">
            <a:xfrm>
              <a:off x="17714913" y="835025"/>
              <a:ext cx="125413" cy="120650"/>
            </a:xfrm>
            <a:custGeom>
              <a:avLst/>
              <a:gdLst>
                <a:gd name="T0" fmla="*/ 27 w 47"/>
                <a:gd name="T1" fmla="*/ 44 h 45"/>
                <a:gd name="T2" fmla="*/ 31 w 47"/>
                <a:gd name="T3" fmla="*/ 43 h 45"/>
                <a:gd name="T4" fmla="*/ 43 w 47"/>
                <a:gd name="T5" fmla="*/ 16 h 45"/>
                <a:gd name="T6" fmla="*/ 16 w 47"/>
                <a:gd name="T7" fmla="*/ 5 h 45"/>
                <a:gd name="T8" fmla="*/ 4 w 47"/>
                <a:gd name="T9" fmla="*/ 32 h 45"/>
                <a:gd name="T10" fmla="*/ 25 w 47"/>
                <a:gd name="T11" fmla="*/ 44 h 45"/>
                <a:gd name="T12" fmla="*/ 27 w 47"/>
                <a:gd name="T13" fmla="*/ 44 h 45"/>
              </a:gdLst>
              <a:ahLst/>
              <a:cxnLst>
                <a:cxn ang="0">
                  <a:pos x="T0" y="T1"/>
                </a:cxn>
                <a:cxn ang="0">
                  <a:pos x="T2" y="T3"/>
                </a:cxn>
                <a:cxn ang="0">
                  <a:pos x="T4" y="T5"/>
                </a:cxn>
                <a:cxn ang="0">
                  <a:pos x="T6" y="T7"/>
                </a:cxn>
                <a:cxn ang="0">
                  <a:pos x="T8" y="T9"/>
                </a:cxn>
                <a:cxn ang="0">
                  <a:pos x="T10" y="T11"/>
                </a:cxn>
                <a:cxn ang="0">
                  <a:pos x="T12" y="T13"/>
                </a:cxn>
              </a:cxnLst>
              <a:rect l="0" t="0" r="r" b="b"/>
              <a:pathLst>
                <a:path w="47" h="45">
                  <a:moveTo>
                    <a:pt x="27" y="44"/>
                  </a:moveTo>
                  <a:cubicBezTo>
                    <a:pt x="28" y="44"/>
                    <a:pt x="30" y="43"/>
                    <a:pt x="31" y="43"/>
                  </a:cubicBezTo>
                  <a:cubicBezTo>
                    <a:pt x="41" y="39"/>
                    <a:pt x="47" y="26"/>
                    <a:pt x="43" y="16"/>
                  </a:cubicBezTo>
                  <a:cubicBezTo>
                    <a:pt x="39" y="5"/>
                    <a:pt x="27" y="0"/>
                    <a:pt x="16" y="5"/>
                  </a:cubicBezTo>
                  <a:cubicBezTo>
                    <a:pt x="6" y="9"/>
                    <a:pt x="0" y="21"/>
                    <a:pt x="4" y="32"/>
                  </a:cubicBezTo>
                  <a:cubicBezTo>
                    <a:pt x="8" y="40"/>
                    <a:pt x="16" y="45"/>
                    <a:pt x="25" y="44"/>
                  </a:cubicBezTo>
                  <a:cubicBezTo>
                    <a:pt x="26" y="44"/>
                    <a:pt x="26" y="44"/>
                    <a:pt x="27" y="44"/>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2" name="Freeform 221">
              <a:extLst>
                <a:ext uri="{FF2B5EF4-FFF2-40B4-BE49-F238E27FC236}">
                  <a16:creationId xmlns="" xmlns:a16="http://schemas.microsoft.com/office/drawing/2014/main" id="{2EF9A6AA-0FAF-47CA-AEC6-1F9CC180F2AB}"/>
                </a:ext>
              </a:extLst>
            </p:cNvPr>
            <p:cNvSpPr>
              <a:spLocks/>
            </p:cNvSpPr>
            <p:nvPr/>
          </p:nvSpPr>
          <p:spPr bwMode="auto">
            <a:xfrm>
              <a:off x="18330863" y="833437"/>
              <a:ext cx="125413" cy="120650"/>
            </a:xfrm>
            <a:custGeom>
              <a:avLst/>
              <a:gdLst>
                <a:gd name="T0" fmla="*/ 31 w 47"/>
                <a:gd name="T1" fmla="*/ 43 h 45"/>
                <a:gd name="T2" fmla="*/ 43 w 47"/>
                <a:gd name="T3" fmla="*/ 16 h 45"/>
                <a:gd name="T4" fmla="*/ 16 w 47"/>
                <a:gd name="T5" fmla="*/ 4 h 45"/>
                <a:gd name="T6" fmla="*/ 4 w 47"/>
                <a:gd name="T7" fmla="*/ 32 h 45"/>
                <a:gd name="T8" fmla="*/ 24 w 47"/>
                <a:gd name="T9" fmla="*/ 44 h 45"/>
                <a:gd name="T10" fmla="*/ 27 w 47"/>
                <a:gd name="T11" fmla="*/ 44 h 45"/>
                <a:gd name="T12" fmla="*/ 31 w 47"/>
                <a:gd name="T13" fmla="*/ 43 h 45"/>
              </a:gdLst>
              <a:ahLst/>
              <a:cxnLst>
                <a:cxn ang="0">
                  <a:pos x="T0" y="T1"/>
                </a:cxn>
                <a:cxn ang="0">
                  <a:pos x="T2" y="T3"/>
                </a:cxn>
                <a:cxn ang="0">
                  <a:pos x="T4" y="T5"/>
                </a:cxn>
                <a:cxn ang="0">
                  <a:pos x="T6" y="T7"/>
                </a:cxn>
                <a:cxn ang="0">
                  <a:pos x="T8" y="T9"/>
                </a:cxn>
                <a:cxn ang="0">
                  <a:pos x="T10" y="T11"/>
                </a:cxn>
                <a:cxn ang="0">
                  <a:pos x="T12" y="T13"/>
                </a:cxn>
              </a:cxnLst>
              <a:rect l="0" t="0" r="r" b="b"/>
              <a:pathLst>
                <a:path w="47" h="45">
                  <a:moveTo>
                    <a:pt x="31" y="43"/>
                  </a:moveTo>
                  <a:cubicBezTo>
                    <a:pt x="41" y="38"/>
                    <a:pt x="47" y="26"/>
                    <a:pt x="43" y="16"/>
                  </a:cubicBezTo>
                  <a:cubicBezTo>
                    <a:pt x="38" y="5"/>
                    <a:pt x="27" y="0"/>
                    <a:pt x="16" y="4"/>
                  </a:cubicBezTo>
                  <a:cubicBezTo>
                    <a:pt x="5" y="9"/>
                    <a:pt x="0" y="21"/>
                    <a:pt x="4" y="32"/>
                  </a:cubicBezTo>
                  <a:cubicBezTo>
                    <a:pt x="7" y="40"/>
                    <a:pt x="16" y="45"/>
                    <a:pt x="24" y="44"/>
                  </a:cubicBezTo>
                  <a:cubicBezTo>
                    <a:pt x="25" y="44"/>
                    <a:pt x="26" y="44"/>
                    <a:pt x="27" y="44"/>
                  </a:cubicBezTo>
                  <a:cubicBezTo>
                    <a:pt x="28" y="44"/>
                    <a:pt x="29" y="43"/>
                    <a:pt x="31" y="43"/>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263" name="组合 262">
            <a:extLst>
              <a:ext uri="{FF2B5EF4-FFF2-40B4-BE49-F238E27FC236}">
                <a16:creationId xmlns="" xmlns:a16="http://schemas.microsoft.com/office/drawing/2014/main" id="{8224C936-A1A8-4B83-9CBB-925DF3EA2997}"/>
              </a:ext>
            </a:extLst>
          </p:cNvPr>
          <p:cNvGrpSpPr/>
          <p:nvPr userDrawn="1"/>
        </p:nvGrpSpPr>
        <p:grpSpPr>
          <a:xfrm>
            <a:off x="1645101" y="459469"/>
            <a:ext cx="5853798" cy="5932196"/>
            <a:chOff x="4314825" y="1628775"/>
            <a:chExt cx="3556001" cy="3603626"/>
          </a:xfrm>
        </p:grpSpPr>
        <p:grpSp>
          <p:nvGrpSpPr>
            <p:cNvPr id="264" name="组合 263">
              <a:extLst>
                <a:ext uri="{FF2B5EF4-FFF2-40B4-BE49-F238E27FC236}">
                  <a16:creationId xmlns="" xmlns:a16="http://schemas.microsoft.com/office/drawing/2014/main" id="{5190B6E9-35E9-48C3-B9D6-A8F63E614606}"/>
                </a:ext>
              </a:extLst>
            </p:cNvPr>
            <p:cNvGrpSpPr/>
            <p:nvPr/>
          </p:nvGrpSpPr>
          <p:grpSpPr>
            <a:xfrm>
              <a:off x="4338637" y="1651000"/>
              <a:ext cx="3514726" cy="3562351"/>
              <a:chOff x="4337050" y="1651000"/>
              <a:chExt cx="3514726" cy="3562351"/>
            </a:xfrm>
          </p:grpSpPr>
          <p:sp>
            <p:nvSpPr>
              <p:cNvPr id="325" name="Line 225">
                <a:extLst>
                  <a:ext uri="{FF2B5EF4-FFF2-40B4-BE49-F238E27FC236}">
                    <a16:creationId xmlns="" xmlns:a16="http://schemas.microsoft.com/office/drawing/2014/main" id="{680F7B80-A8D4-4158-83E3-80E2C6D230DA}"/>
                  </a:ext>
                </a:extLst>
              </p:cNvPr>
              <p:cNvSpPr>
                <a:spLocks noChangeShapeType="1"/>
              </p:cNvSpPr>
              <p:nvPr/>
            </p:nvSpPr>
            <p:spPr bwMode="auto">
              <a:xfrm flipH="1">
                <a:off x="4511675" y="2112963"/>
                <a:ext cx="284163" cy="66992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26" name="Line 226">
                <a:extLst>
                  <a:ext uri="{FF2B5EF4-FFF2-40B4-BE49-F238E27FC236}">
                    <a16:creationId xmlns="" xmlns:a16="http://schemas.microsoft.com/office/drawing/2014/main" id="{D1FD7264-30BC-4B11-891C-EDB7F2A19125}"/>
                  </a:ext>
                </a:extLst>
              </p:cNvPr>
              <p:cNvSpPr>
                <a:spLocks noChangeShapeType="1"/>
              </p:cNvSpPr>
              <p:nvPr/>
            </p:nvSpPr>
            <p:spPr bwMode="auto">
              <a:xfrm flipV="1">
                <a:off x="4511675" y="2620963"/>
                <a:ext cx="568325" cy="16192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27" name="Line 227">
                <a:extLst>
                  <a:ext uri="{FF2B5EF4-FFF2-40B4-BE49-F238E27FC236}">
                    <a16:creationId xmlns="" xmlns:a16="http://schemas.microsoft.com/office/drawing/2014/main" id="{3F0EF568-CE83-4F59-976A-93B35F1C6C68}"/>
                  </a:ext>
                </a:extLst>
              </p:cNvPr>
              <p:cNvSpPr>
                <a:spLocks noChangeShapeType="1"/>
              </p:cNvSpPr>
              <p:nvPr/>
            </p:nvSpPr>
            <p:spPr bwMode="auto">
              <a:xfrm flipV="1">
                <a:off x="5080000" y="1855788"/>
                <a:ext cx="268288" cy="77470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28" name="Line 228">
                <a:extLst>
                  <a:ext uri="{FF2B5EF4-FFF2-40B4-BE49-F238E27FC236}">
                    <a16:creationId xmlns="" xmlns:a16="http://schemas.microsoft.com/office/drawing/2014/main" id="{B744B29D-1A2A-4A04-9082-157FF21902F8}"/>
                  </a:ext>
                </a:extLst>
              </p:cNvPr>
              <p:cNvSpPr>
                <a:spLocks noChangeShapeType="1"/>
              </p:cNvSpPr>
              <p:nvPr/>
            </p:nvSpPr>
            <p:spPr bwMode="auto">
              <a:xfrm>
                <a:off x="4789488" y="2128838"/>
                <a:ext cx="720725" cy="317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29" name="Line 229">
                <a:extLst>
                  <a:ext uri="{FF2B5EF4-FFF2-40B4-BE49-F238E27FC236}">
                    <a16:creationId xmlns="" xmlns:a16="http://schemas.microsoft.com/office/drawing/2014/main" id="{1F9ED060-6542-49A1-B7AB-FED902247597}"/>
                  </a:ext>
                </a:extLst>
              </p:cNvPr>
              <p:cNvSpPr>
                <a:spLocks noChangeShapeType="1"/>
              </p:cNvSpPr>
              <p:nvPr/>
            </p:nvSpPr>
            <p:spPr bwMode="auto">
              <a:xfrm flipV="1">
                <a:off x="5510213" y="1657350"/>
                <a:ext cx="504825" cy="47466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30" name="Line 230">
                <a:extLst>
                  <a:ext uri="{FF2B5EF4-FFF2-40B4-BE49-F238E27FC236}">
                    <a16:creationId xmlns="" xmlns:a16="http://schemas.microsoft.com/office/drawing/2014/main" id="{DCD6FB1C-2E70-43D4-9C4B-2E4968C31CB7}"/>
                  </a:ext>
                </a:extLst>
              </p:cNvPr>
              <p:cNvSpPr>
                <a:spLocks noChangeShapeType="1"/>
              </p:cNvSpPr>
              <p:nvPr/>
            </p:nvSpPr>
            <p:spPr bwMode="auto">
              <a:xfrm>
                <a:off x="6008688" y="1657350"/>
                <a:ext cx="611188" cy="32385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31" name="Line 231">
                <a:extLst>
                  <a:ext uri="{FF2B5EF4-FFF2-40B4-BE49-F238E27FC236}">
                    <a16:creationId xmlns="" xmlns:a16="http://schemas.microsoft.com/office/drawing/2014/main" id="{CC81CC77-5237-4E0C-911B-4DAEDDFF00EF}"/>
                  </a:ext>
                </a:extLst>
              </p:cNvPr>
              <p:cNvSpPr>
                <a:spLocks noChangeShapeType="1"/>
              </p:cNvSpPr>
              <p:nvPr/>
            </p:nvSpPr>
            <p:spPr bwMode="auto">
              <a:xfrm>
                <a:off x="6619875" y="1981200"/>
                <a:ext cx="366713" cy="38576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32" name="Line 232">
                <a:extLst>
                  <a:ext uri="{FF2B5EF4-FFF2-40B4-BE49-F238E27FC236}">
                    <a16:creationId xmlns="" xmlns:a16="http://schemas.microsoft.com/office/drawing/2014/main" id="{6D411690-CFCC-4DBC-A000-D552D0456E96}"/>
                  </a:ext>
                </a:extLst>
              </p:cNvPr>
              <p:cNvSpPr>
                <a:spLocks noChangeShapeType="1"/>
              </p:cNvSpPr>
              <p:nvPr/>
            </p:nvSpPr>
            <p:spPr bwMode="auto">
              <a:xfrm flipV="1">
                <a:off x="6986588" y="2146300"/>
                <a:ext cx="474663" cy="22066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33" name="Line 233">
                <a:extLst>
                  <a:ext uri="{FF2B5EF4-FFF2-40B4-BE49-F238E27FC236}">
                    <a16:creationId xmlns="" xmlns:a16="http://schemas.microsoft.com/office/drawing/2014/main" id="{2B9542FD-5A23-4396-B892-A3848C522F75}"/>
                  </a:ext>
                </a:extLst>
              </p:cNvPr>
              <p:cNvSpPr>
                <a:spLocks noChangeShapeType="1"/>
              </p:cNvSpPr>
              <p:nvPr/>
            </p:nvSpPr>
            <p:spPr bwMode="auto">
              <a:xfrm flipH="1">
                <a:off x="7335838" y="2139950"/>
                <a:ext cx="131763" cy="52387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34" name="Line 234">
                <a:extLst>
                  <a:ext uri="{FF2B5EF4-FFF2-40B4-BE49-F238E27FC236}">
                    <a16:creationId xmlns="" xmlns:a16="http://schemas.microsoft.com/office/drawing/2014/main" id="{DA1BC8C4-F729-472B-9F94-7470740FE21E}"/>
                  </a:ext>
                </a:extLst>
              </p:cNvPr>
              <p:cNvSpPr>
                <a:spLocks noChangeShapeType="1"/>
              </p:cNvSpPr>
              <p:nvPr/>
            </p:nvSpPr>
            <p:spPr bwMode="auto">
              <a:xfrm>
                <a:off x="7335838" y="2663825"/>
                <a:ext cx="515938" cy="47466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35" name="Line 235">
                <a:extLst>
                  <a:ext uri="{FF2B5EF4-FFF2-40B4-BE49-F238E27FC236}">
                    <a16:creationId xmlns="" xmlns:a16="http://schemas.microsoft.com/office/drawing/2014/main" id="{0B1D23BF-819A-45D4-B743-8A68AA6CB9D7}"/>
                  </a:ext>
                </a:extLst>
              </p:cNvPr>
              <p:cNvSpPr>
                <a:spLocks noChangeShapeType="1"/>
              </p:cNvSpPr>
              <p:nvPr/>
            </p:nvSpPr>
            <p:spPr bwMode="auto">
              <a:xfrm flipH="1">
                <a:off x="7256463" y="3138488"/>
                <a:ext cx="595313" cy="39211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36" name="Line 236">
                <a:extLst>
                  <a:ext uri="{FF2B5EF4-FFF2-40B4-BE49-F238E27FC236}">
                    <a16:creationId xmlns="" xmlns:a16="http://schemas.microsoft.com/office/drawing/2014/main" id="{B9F8BDC7-C834-45FC-9EB9-6848A18E0121}"/>
                  </a:ext>
                </a:extLst>
              </p:cNvPr>
              <p:cNvSpPr>
                <a:spLocks noChangeShapeType="1"/>
              </p:cNvSpPr>
              <p:nvPr/>
            </p:nvSpPr>
            <p:spPr bwMode="auto">
              <a:xfrm>
                <a:off x="7256463" y="3530600"/>
                <a:ext cx="357188" cy="48260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37" name="Line 237">
                <a:extLst>
                  <a:ext uri="{FF2B5EF4-FFF2-40B4-BE49-F238E27FC236}">
                    <a16:creationId xmlns="" xmlns:a16="http://schemas.microsoft.com/office/drawing/2014/main" id="{5283FBD3-A5B2-4AC0-A951-303EC4209CBA}"/>
                  </a:ext>
                </a:extLst>
              </p:cNvPr>
              <p:cNvSpPr>
                <a:spLocks noChangeShapeType="1"/>
              </p:cNvSpPr>
              <p:nvPr/>
            </p:nvSpPr>
            <p:spPr bwMode="auto">
              <a:xfrm flipH="1">
                <a:off x="7188200" y="4000500"/>
                <a:ext cx="422275" cy="24288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38" name="Line 238">
                <a:extLst>
                  <a:ext uri="{FF2B5EF4-FFF2-40B4-BE49-F238E27FC236}">
                    <a16:creationId xmlns="" xmlns:a16="http://schemas.microsoft.com/office/drawing/2014/main" id="{C569B88A-DFA7-4B49-9D38-3CEA7933B028}"/>
                  </a:ext>
                </a:extLst>
              </p:cNvPr>
              <p:cNvSpPr>
                <a:spLocks noChangeShapeType="1"/>
              </p:cNvSpPr>
              <p:nvPr/>
            </p:nvSpPr>
            <p:spPr bwMode="auto">
              <a:xfrm flipH="1">
                <a:off x="7029450" y="4243388"/>
                <a:ext cx="158750" cy="50482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39" name="Line 239">
                <a:extLst>
                  <a:ext uri="{FF2B5EF4-FFF2-40B4-BE49-F238E27FC236}">
                    <a16:creationId xmlns="" xmlns:a16="http://schemas.microsoft.com/office/drawing/2014/main" id="{96D6D713-AC3D-4A49-BD06-E849650795D6}"/>
                  </a:ext>
                </a:extLst>
              </p:cNvPr>
              <p:cNvSpPr>
                <a:spLocks noChangeShapeType="1"/>
              </p:cNvSpPr>
              <p:nvPr/>
            </p:nvSpPr>
            <p:spPr bwMode="auto">
              <a:xfrm flipH="1" flipV="1">
                <a:off x="6318250" y="4711700"/>
                <a:ext cx="711200" cy="3651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40" name="Line 240">
                <a:extLst>
                  <a:ext uri="{FF2B5EF4-FFF2-40B4-BE49-F238E27FC236}">
                    <a16:creationId xmlns="" xmlns:a16="http://schemas.microsoft.com/office/drawing/2014/main" id="{B527056F-EFFA-4B92-8DC8-BBE6F97767A3}"/>
                  </a:ext>
                </a:extLst>
              </p:cNvPr>
              <p:cNvSpPr>
                <a:spLocks noChangeShapeType="1"/>
              </p:cNvSpPr>
              <p:nvPr/>
            </p:nvSpPr>
            <p:spPr bwMode="auto">
              <a:xfrm flipH="1">
                <a:off x="5734050" y="4708525"/>
                <a:ext cx="584200" cy="27146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41" name="Line 241">
                <a:extLst>
                  <a:ext uri="{FF2B5EF4-FFF2-40B4-BE49-F238E27FC236}">
                    <a16:creationId xmlns="" xmlns:a16="http://schemas.microsoft.com/office/drawing/2014/main" id="{79A85FBB-D5E8-47E4-B2A9-8FA695DC2568}"/>
                  </a:ext>
                </a:extLst>
              </p:cNvPr>
              <p:cNvSpPr>
                <a:spLocks noChangeShapeType="1"/>
              </p:cNvSpPr>
              <p:nvPr/>
            </p:nvSpPr>
            <p:spPr bwMode="auto">
              <a:xfrm flipH="1" flipV="1">
                <a:off x="5400675" y="4629150"/>
                <a:ext cx="333375" cy="35083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42" name="Line 242">
                <a:extLst>
                  <a:ext uri="{FF2B5EF4-FFF2-40B4-BE49-F238E27FC236}">
                    <a16:creationId xmlns="" xmlns:a16="http://schemas.microsoft.com/office/drawing/2014/main" id="{71CAE9E2-853B-4891-B2B7-9E28F1B21B00}"/>
                  </a:ext>
                </a:extLst>
              </p:cNvPr>
              <p:cNvSpPr>
                <a:spLocks noChangeShapeType="1"/>
              </p:cNvSpPr>
              <p:nvPr/>
            </p:nvSpPr>
            <p:spPr bwMode="auto">
              <a:xfrm flipH="1">
                <a:off x="4795838" y="4619625"/>
                <a:ext cx="620713" cy="9842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43" name="Line 243">
                <a:extLst>
                  <a:ext uri="{FF2B5EF4-FFF2-40B4-BE49-F238E27FC236}">
                    <a16:creationId xmlns="" xmlns:a16="http://schemas.microsoft.com/office/drawing/2014/main" id="{43C55C59-96AF-4DE4-85AC-2458398A13A7}"/>
                  </a:ext>
                </a:extLst>
              </p:cNvPr>
              <p:cNvSpPr>
                <a:spLocks noChangeShapeType="1"/>
              </p:cNvSpPr>
              <p:nvPr/>
            </p:nvSpPr>
            <p:spPr bwMode="auto">
              <a:xfrm flipH="1" flipV="1">
                <a:off x="4789488" y="4059238"/>
                <a:ext cx="6350" cy="65881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44" name="Line 244">
                <a:extLst>
                  <a:ext uri="{FF2B5EF4-FFF2-40B4-BE49-F238E27FC236}">
                    <a16:creationId xmlns="" xmlns:a16="http://schemas.microsoft.com/office/drawing/2014/main" id="{3DC82468-FBA8-418B-BEC7-1F7A6CA22B26}"/>
                  </a:ext>
                </a:extLst>
              </p:cNvPr>
              <p:cNvSpPr>
                <a:spLocks noChangeShapeType="1"/>
              </p:cNvSpPr>
              <p:nvPr/>
            </p:nvSpPr>
            <p:spPr bwMode="auto">
              <a:xfrm flipH="1" flipV="1">
                <a:off x="4389438" y="3824288"/>
                <a:ext cx="400050" cy="23495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45" name="Line 245">
                <a:extLst>
                  <a:ext uri="{FF2B5EF4-FFF2-40B4-BE49-F238E27FC236}">
                    <a16:creationId xmlns="" xmlns:a16="http://schemas.microsoft.com/office/drawing/2014/main" id="{13B9833A-B967-42F5-A1B1-CC37D6423444}"/>
                  </a:ext>
                </a:extLst>
              </p:cNvPr>
              <p:cNvSpPr>
                <a:spLocks noChangeShapeType="1"/>
              </p:cNvSpPr>
              <p:nvPr/>
            </p:nvSpPr>
            <p:spPr bwMode="auto">
              <a:xfrm flipV="1">
                <a:off x="4389438" y="3276600"/>
                <a:ext cx="293688" cy="54768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46" name="Line 246">
                <a:extLst>
                  <a:ext uri="{FF2B5EF4-FFF2-40B4-BE49-F238E27FC236}">
                    <a16:creationId xmlns="" xmlns:a16="http://schemas.microsoft.com/office/drawing/2014/main" id="{1C2C11B6-A542-4095-BEA7-C81E495F6B61}"/>
                  </a:ext>
                </a:extLst>
              </p:cNvPr>
              <p:cNvSpPr>
                <a:spLocks noChangeShapeType="1"/>
              </p:cNvSpPr>
              <p:nvPr/>
            </p:nvSpPr>
            <p:spPr bwMode="auto">
              <a:xfrm flipH="1" flipV="1">
                <a:off x="4511675" y="2782888"/>
                <a:ext cx="171450" cy="49371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47" name="Line 247">
                <a:extLst>
                  <a:ext uri="{FF2B5EF4-FFF2-40B4-BE49-F238E27FC236}">
                    <a16:creationId xmlns="" xmlns:a16="http://schemas.microsoft.com/office/drawing/2014/main" id="{CE6F4BE8-7DE9-4CB5-973B-E16E3344D4C5}"/>
                  </a:ext>
                </a:extLst>
              </p:cNvPr>
              <p:cNvSpPr>
                <a:spLocks noChangeShapeType="1"/>
              </p:cNvSpPr>
              <p:nvPr/>
            </p:nvSpPr>
            <p:spPr bwMode="auto">
              <a:xfrm flipH="1">
                <a:off x="4443413" y="2630488"/>
                <a:ext cx="636588" cy="63341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48" name="Line 248">
                <a:extLst>
                  <a:ext uri="{FF2B5EF4-FFF2-40B4-BE49-F238E27FC236}">
                    <a16:creationId xmlns="" xmlns:a16="http://schemas.microsoft.com/office/drawing/2014/main" id="{ABDAC9C3-76DF-4F1F-B76C-6BD204543B0F}"/>
                  </a:ext>
                </a:extLst>
              </p:cNvPr>
              <p:cNvSpPr>
                <a:spLocks noChangeShapeType="1"/>
              </p:cNvSpPr>
              <p:nvPr/>
            </p:nvSpPr>
            <p:spPr bwMode="auto">
              <a:xfrm>
                <a:off x="4443413" y="3263900"/>
                <a:ext cx="309563" cy="39211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49" name="Line 249">
                <a:extLst>
                  <a:ext uri="{FF2B5EF4-FFF2-40B4-BE49-F238E27FC236}">
                    <a16:creationId xmlns="" xmlns:a16="http://schemas.microsoft.com/office/drawing/2014/main" id="{9B7C937B-B3EA-4DD5-AFF5-445F9FDBA876}"/>
                  </a:ext>
                </a:extLst>
              </p:cNvPr>
              <p:cNvSpPr>
                <a:spLocks noChangeShapeType="1"/>
              </p:cNvSpPr>
              <p:nvPr/>
            </p:nvSpPr>
            <p:spPr bwMode="auto">
              <a:xfrm flipH="1">
                <a:off x="4489450" y="3656013"/>
                <a:ext cx="263525" cy="44608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50" name="Line 250">
                <a:extLst>
                  <a:ext uri="{FF2B5EF4-FFF2-40B4-BE49-F238E27FC236}">
                    <a16:creationId xmlns="" xmlns:a16="http://schemas.microsoft.com/office/drawing/2014/main" id="{327DCFE8-3DA5-4024-9722-A0709C1B96FA}"/>
                  </a:ext>
                </a:extLst>
              </p:cNvPr>
              <p:cNvSpPr>
                <a:spLocks noChangeShapeType="1"/>
              </p:cNvSpPr>
              <p:nvPr/>
            </p:nvSpPr>
            <p:spPr bwMode="auto">
              <a:xfrm>
                <a:off x="4492625" y="4086225"/>
                <a:ext cx="627063" cy="1905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51" name="Line 251">
                <a:extLst>
                  <a:ext uri="{FF2B5EF4-FFF2-40B4-BE49-F238E27FC236}">
                    <a16:creationId xmlns="" xmlns:a16="http://schemas.microsoft.com/office/drawing/2014/main" id="{B2F28F03-8482-49FD-B24B-1C959D5D5D84}"/>
                  </a:ext>
                </a:extLst>
              </p:cNvPr>
              <p:cNvSpPr>
                <a:spLocks noChangeShapeType="1"/>
              </p:cNvSpPr>
              <p:nvPr/>
            </p:nvSpPr>
            <p:spPr bwMode="auto">
              <a:xfrm>
                <a:off x="5119688" y="4105275"/>
                <a:ext cx="409575" cy="77152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52" name="Line 252">
                <a:extLst>
                  <a:ext uri="{FF2B5EF4-FFF2-40B4-BE49-F238E27FC236}">
                    <a16:creationId xmlns="" xmlns:a16="http://schemas.microsoft.com/office/drawing/2014/main" id="{11D6D767-3964-4099-9B43-81ACAF91C8EC}"/>
                  </a:ext>
                </a:extLst>
              </p:cNvPr>
              <p:cNvSpPr>
                <a:spLocks noChangeShapeType="1"/>
              </p:cNvSpPr>
              <p:nvPr/>
            </p:nvSpPr>
            <p:spPr bwMode="auto">
              <a:xfrm flipV="1">
                <a:off x="5532438" y="4718050"/>
                <a:ext cx="274638" cy="15875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53" name="Line 253">
                <a:extLst>
                  <a:ext uri="{FF2B5EF4-FFF2-40B4-BE49-F238E27FC236}">
                    <a16:creationId xmlns="" xmlns:a16="http://schemas.microsoft.com/office/drawing/2014/main" id="{43AA28DF-DEC7-442B-BD2F-376BC6AC6C30}"/>
                  </a:ext>
                </a:extLst>
              </p:cNvPr>
              <p:cNvSpPr>
                <a:spLocks noChangeShapeType="1"/>
              </p:cNvSpPr>
              <p:nvPr/>
            </p:nvSpPr>
            <p:spPr bwMode="auto">
              <a:xfrm>
                <a:off x="5803900" y="4718050"/>
                <a:ext cx="425450" cy="31750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54" name="Line 254">
                <a:extLst>
                  <a:ext uri="{FF2B5EF4-FFF2-40B4-BE49-F238E27FC236}">
                    <a16:creationId xmlns="" xmlns:a16="http://schemas.microsoft.com/office/drawing/2014/main" id="{228A4550-9AB5-44CC-BE55-D96462682E7F}"/>
                  </a:ext>
                </a:extLst>
              </p:cNvPr>
              <p:cNvSpPr>
                <a:spLocks noChangeShapeType="1"/>
              </p:cNvSpPr>
              <p:nvPr/>
            </p:nvSpPr>
            <p:spPr bwMode="auto">
              <a:xfrm flipV="1">
                <a:off x="6226175" y="4518025"/>
                <a:ext cx="293688" cy="51435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55" name="Line 255">
                <a:extLst>
                  <a:ext uri="{FF2B5EF4-FFF2-40B4-BE49-F238E27FC236}">
                    <a16:creationId xmlns="" xmlns:a16="http://schemas.microsoft.com/office/drawing/2014/main" id="{F4F238CA-69EC-4FBD-9210-F54AC32102DF}"/>
                  </a:ext>
                </a:extLst>
              </p:cNvPr>
              <p:cNvSpPr>
                <a:spLocks noChangeShapeType="1"/>
              </p:cNvSpPr>
              <p:nvPr/>
            </p:nvSpPr>
            <p:spPr bwMode="auto">
              <a:xfrm>
                <a:off x="6519863" y="4521200"/>
                <a:ext cx="577850" cy="16510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56" name="Line 256">
                <a:extLst>
                  <a:ext uri="{FF2B5EF4-FFF2-40B4-BE49-F238E27FC236}">
                    <a16:creationId xmlns="" xmlns:a16="http://schemas.microsoft.com/office/drawing/2014/main" id="{54CE7EF4-70EA-4A4C-962A-BC49341C6F48}"/>
                  </a:ext>
                </a:extLst>
              </p:cNvPr>
              <p:cNvSpPr>
                <a:spLocks noChangeShapeType="1"/>
              </p:cNvSpPr>
              <p:nvPr/>
            </p:nvSpPr>
            <p:spPr bwMode="auto">
              <a:xfrm flipV="1">
                <a:off x="7097713" y="4117975"/>
                <a:ext cx="204788" cy="56832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57" name="Line 257">
                <a:extLst>
                  <a:ext uri="{FF2B5EF4-FFF2-40B4-BE49-F238E27FC236}">
                    <a16:creationId xmlns="" xmlns:a16="http://schemas.microsoft.com/office/drawing/2014/main" id="{C4EEB72C-1079-4563-B966-A495F659E204}"/>
                  </a:ext>
                </a:extLst>
              </p:cNvPr>
              <p:cNvSpPr>
                <a:spLocks noChangeShapeType="1"/>
              </p:cNvSpPr>
              <p:nvPr/>
            </p:nvSpPr>
            <p:spPr bwMode="auto">
              <a:xfrm flipV="1">
                <a:off x="7302500" y="3795713"/>
                <a:ext cx="357188" cy="32226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58" name="Line 258">
                <a:extLst>
                  <a:ext uri="{FF2B5EF4-FFF2-40B4-BE49-F238E27FC236}">
                    <a16:creationId xmlns="" xmlns:a16="http://schemas.microsoft.com/office/drawing/2014/main" id="{CEB83FB3-6B58-4FE5-A4EA-3AAFAAC86345}"/>
                  </a:ext>
                </a:extLst>
              </p:cNvPr>
              <p:cNvSpPr>
                <a:spLocks noChangeShapeType="1"/>
              </p:cNvSpPr>
              <p:nvPr/>
            </p:nvSpPr>
            <p:spPr bwMode="auto">
              <a:xfrm flipH="1" flipV="1">
                <a:off x="7412038" y="3300413"/>
                <a:ext cx="247650" cy="49530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59" name="Line 259">
                <a:extLst>
                  <a:ext uri="{FF2B5EF4-FFF2-40B4-BE49-F238E27FC236}">
                    <a16:creationId xmlns="" xmlns:a16="http://schemas.microsoft.com/office/drawing/2014/main" id="{3D6E69C2-242E-4356-9AF6-718B7F3A6EA0}"/>
                  </a:ext>
                </a:extLst>
              </p:cNvPr>
              <p:cNvSpPr>
                <a:spLocks noChangeShapeType="1"/>
              </p:cNvSpPr>
              <p:nvPr/>
            </p:nvSpPr>
            <p:spPr bwMode="auto">
              <a:xfrm flipV="1">
                <a:off x="7412038" y="2587625"/>
                <a:ext cx="287338" cy="71278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60" name="Line 260">
                <a:extLst>
                  <a:ext uri="{FF2B5EF4-FFF2-40B4-BE49-F238E27FC236}">
                    <a16:creationId xmlns="" xmlns:a16="http://schemas.microsoft.com/office/drawing/2014/main" id="{D49DF0B4-19DD-4F50-974F-8FCB7C52082F}"/>
                  </a:ext>
                </a:extLst>
              </p:cNvPr>
              <p:cNvSpPr>
                <a:spLocks noChangeShapeType="1"/>
              </p:cNvSpPr>
              <p:nvPr/>
            </p:nvSpPr>
            <p:spPr bwMode="auto">
              <a:xfrm flipH="1" flipV="1">
                <a:off x="7316788" y="2551113"/>
                <a:ext cx="382588" cy="3651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61" name="Line 261">
                <a:extLst>
                  <a:ext uri="{FF2B5EF4-FFF2-40B4-BE49-F238E27FC236}">
                    <a16:creationId xmlns="" xmlns:a16="http://schemas.microsoft.com/office/drawing/2014/main" id="{70EE2A43-377D-4426-A4B2-04AD7FB7AC23}"/>
                  </a:ext>
                </a:extLst>
              </p:cNvPr>
              <p:cNvSpPr>
                <a:spLocks noChangeShapeType="1"/>
              </p:cNvSpPr>
              <p:nvPr/>
            </p:nvSpPr>
            <p:spPr bwMode="auto">
              <a:xfrm flipH="1" flipV="1">
                <a:off x="7259638" y="1997075"/>
                <a:ext cx="57150" cy="55403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62" name="Line 262">
                <a:extLst>
                  <a:ext uri="{FF2B5EF4-FFF2-40B4-BE49-F238E27FC236}">
                    <a16:creationId xmlns="" xmlns:a16="http://schemas.microsoft.com/office/drawing/2014/main" id="{3BBF925B-B074-4804-A5FA-CB6752322450}"/>
                  </a:ext>
                </a:extLst>
              </p:cNvPr>
              <p:cNvSpPr>
                <a:spLocks noChangeShapeType="1"/>
              </p:cNvSpPr>
              <p:nvPr/>
            </p:nvSpPr>
            <p:spPr bwMode="auto">
              <a:xfrm flipH="1">
                <a:off x="6623050" y="1997075"/>
                <a:ext cx="636588" cy="15557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63" name="Line 263">
                <a:extLst>
                  <a:ext uri="{FF2B5EF4-FFF2-40B4-BE49-F238E27FC236}">
                    <a16:creationId xmlns="" xmlns:a16="http://schemas.microsoft.com/office/drawing/2014/main" id="{A1EF4926-2F77-4C51-AB06-CC0CD9A45699}"/>
                  </a:ext>
                </a:extLst>
              </p:cNvPr>
              <p:cNvSpPr>
                <a:spLocks noChangeShapeType="1"/>
              </p:cNvSpPr>
              <p:nvPr/>
            </p:nvSpPr>
            <p:spPr bwMode="auto">
              <a:xfrm flipH="1" flipV="1">
                <a:off x="6365875" y="1668463"/>
                <a:ext cx="266700" cy="48736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64" name="Line 264">
                <a:extLst>
                  <a:ext uri="{FF2B5EF4-FFF2-40B4-BE49-F238E27FC236}">
                    <a16:creationId xmlns="" xmlns:a16="http://schemas.microsoft.com/office/drawing/2014/main" id="{5EFA7FB1-1533-43BA-B3B1-ED7E8E9E177E}"/>
                  </a:ext>
                </a:extLst>
              </p:cNvPr>
              <p:cNvSpPr>
                <a:spLocks noChangeShapeType="1"/>
              </p:cNvSpPr>
              <p:nvPr/>
            </p:nvSpPr>
            <p:spPr bwMode="auto">
              <a:xfrm flipH="1">
                <a:off x="5908675" y="1668463"/>
                <a:ext cx="457200" cy="28257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65" name="Line 265">
                <a:extLst>
                  <a:ext uri="{FF2B5EF4-FFF2-40B4-BE49-F238E27FC236}">
                    <a16:creationId xmlns="" xmlns:a16="http://schemas.microsoft.com/office/drawing/2014/main" id="{E897075A-33E3-4C30-B6B5-0A60A43FCC24}"/>
                  </a:ext>
                </a:extLst>
              </p:cNvPr>
              <p:cNvSpPr>
                <a:spLocks noChangeShapeType="1"/>
              </p:cNvSpPr>
              <p:nvPr/>
            </p:nvSpPr>
            <p:spPr bwMode="auto">
              <a:xfrm flipH="1" flipV="1">
                <a:off x="5348288" y="1855788"/>
                <a:ext cx="560388" cy="9525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66" name="Line 266">
                <a:extLst>
                  <a:ext uri="{FF2B5EF4-FFF2-40B4-BE49-F238E27FC236}">
                    <a16:creationId xmlns="" xmlns:a16="http://schemas.microsoft.com/office/drawing/2014/main" id="{C0AC31D0-76C1-4907-BF54-320A0AB278B9}"/>
                  </a:ext>
                </a:extLst>
              </p:cNvPr>
              <p:cNvSpPr>
                <a:spLocks noChangeShapeType="1"/>
              </p:cNvSpPr>
              <p:nvPr/>
            </p:nvSpPr>
            <p:spPr bwMode="auto">
              <a:xfrm flipV="1">
                <a:off x="4832350" y="2125663"/>
                <a:ext cx="409575" cy="31750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67" name="Line 267">
                <a:extLst>
                  <a:ext uri="{FF2B5EF4-FFF2-40B4-BE49-F238E27FC236}">
                    <a16:creationId xmlns="" xmlns:a16="http://schemas.microsoft.com/office/drawing/2014/main" id="{25AF7BA3-FAAF-48A2-BFC6-C37E879DD0C6}"/>
                  </a:ext>
                </a:extLst>
              </p:cNvPr>
              <p:cNvSpPr>
                <a:spLocks noChangeShapeType="1"/>
              </p:cNvSpPr>
              <p:nvPr/>
            </p:nvSpPr>
            <p:spPr bwMode="auto">
              <a:xfrm flipH="1" flipV="1">
                <a:off x="4789488" y="2128838"/>
                <a:ext cx="42863" cy="31432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68" name="Line 268">
                <a:extLst>
                  <a:ext uri="{FF2B5EF4-FFF2-40B4-BE49-F238E27FC236}">
                    <a16:creationId xmlns="" xmlns:a16="http://schemas.microsoft.com/office/drawing/2014/main" id="{E3A94415-B7BF-4509-8B2F-64405C741EEE}"/>
                  </a:ext>
                </a:extLst>
              </p:cNvPr>
              <p:cNvSpPr>
                <a:spLocks noChangeShapeType="1"/>
              </p:cNvSpPr>
              <p:nvPr/>
            </p:nvSpPr>
            <p:spPr bwMode="auto">
              <a:xfrm flipV="1">
                <a:off x="5348288" y="1651000"/>
                <a:ext cx="263525" cy="20478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69" name="Line 269">
                <a:extLst>
                  <a:ext uri="{FF2B5EF4-FFF2-40B4-BE49-F238E27FC236}">
                    <a16:creationId xmlns="" xmlns:a16="http://schemas.microsoft.com/office/drawing/2014/main" id="{7CC35A47-0750-4B52-B1D7-3E0E2598F44B}"/>
                  </a:ext>
                </a:extLst>
              </p:cNvPr>
              <p:cNvSpPr>
                <a:spLocks noChangeShapeType="1"/>
              </p:cNvSpPr>
              <p:nvPr/>
            </p:nvSpPr>
            <p:spPr bwMode="auto">
              <a:xfrm flipH="1" flipV="1">
                <a:off x="5611813" y="1651000"/>
                <a:ext cx="182563" cy="40005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70" name="Line 270">
                <a:extLst>
                  <a:ext uri="{FF2B5EF4-FFF2-40B4-BE49-F238E27FC236}">
                    <a16:creationId xmlns="" xmlns:a16="http://schemas.microsoft.com/office/drawing/2014/main" id="{1FDA679D-4CE0-4958-B848-B6223F6EB636}"/>
                  </a:ext>
                </a:extLst>
              </p:cNvPr>
              <p:cNvSpPr>
                <a:spLocks noChangeShapeType="1"/>
              </p:cNvSpPr>
              <p:nvPr/>
            </p:nvSpPr>
            <p:spPr bwMode="auto">
              <a:xfrm flipH="1">
                <a:off x="4511675" y="2443163"/>
                <a:ext cx="320675" cy="33972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71" name="Line 271">
                <a:extLst>
                  <a:ext uri="{FF2B5EF4-FFF2-40B4-BE49-F238E27FC236}">
                    <a16:creationId xmlns="" xmlns:a16="http://schemas.microsoft.com/office/drawing/2014/main" id="{69E4B173-B967-4272-BBF3-8A92AB342CEB}"/>
                  </a:ext>
                </a:extLst>
              </p:cNvPr>
              <p:cNvSpPr>
                <a:spLocks noChangeShapeType="1"/>
              </p:cNvSpPr>
              <p:nvPr/>
            </p:nvSpPr>
            <p:spPr bwMode="auto">
              <a:xfrm flipH="1" flipV="1">
                <a:off x="4337050" y="3052763"/>
                <a:ext cx="274638" cy="3333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72" name="Line 272">
                <a:extLst>
                  <a:ext uri="{FF2B5EF4-FFF2-40B4-BE49-F238E27FC236}">
                    <a16:creationId xmlns="" xmlns:a16="http://schemas.microsoft.com/office/drawing/2014/main" id="{3BAAB2F8-2607-4F02-83C7-305042D32104}"/>
                  </a:ext>
                </a:extLst>
              </p:cNvPr>
              <p:cNvSpPr>
                <a:spLocks noChangeShapeType="1"/>
              </p:cNvSpPr>
              <p:nvPr/>
            </p:nvSpPr>
            <p:spPr bwMode="auto">
              <a:xfrm>
                <a:off x="4337050" y="3052763"/>
                <a:ext cx="106363" cy="21113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73" name="Line 273">
                <a:extLst>
                  <a:ext uri="{FF2B5EF4-FFF2-40B4-BE49-F238E27FC236}">
                    <a16:creationId xmlns="" xmlns:a16="http://schemas.microsoft.com/office/drawing/2014/main" id="{B9E96211-60C3-4950-A8E3-D1E4606609A9}"/>
                  </a:ext>
                </a:extLst>
              </p:cNvPr>
              <p:cNvSpPr>
                <a:spLocks noChangeShapeType="1"/>
              </p:cNvSpPr>
              <p:nvPr/>
            </p:nvSpPr>
            <p:spPr bwMode="auto">
              <a:xfrm>
                <a:off x="4489450" y="4102100"/>
                <a:ext cx="323850" cy="62388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74" name="Line 274">
                <a:extLst>
                  <a:ext uri="{FF2B5EF4-FFF2-40B4-BE49-F238E27FC236}">
                    <a16:creationId xmlns="" xmlns:a16="http://schemas.microsoft.com/office/drawing/2014/main" id="{DA78E1C9-30EE-40B1-9A6E-081F03AECBB4}"/>
                  </a:ext>
                </a:extLst>
              </p:cNvPr>
              <p:cNvSpPr>
                <a:spLocks noChangeShapeType="1"/>
              </p:cNvSpPr>
              <p:nvPr/>
            </p:nvSpPr>
            <p:spPr bwMode="auto">
              <a:xfrm>
                <a:off x="5529263" y="4876800"/>
                <a:ext cx="204788" cy="10318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75" name="Line 275">
                <a:extLst>
                  <a:ext uri="{FF2B5EF4-FFF2-40B4-BE49-F238E27FC236}">
                    <a16:creationId xmlns="" xmlns:a16="http://schemas.microsoft.com/office/drawing/2014/main" id="{E5A9C1BB-D8DF-4ABE-AD09-5AF93B167E89}"/>
                  </a:ext>
                </a:extLst>
              </p:cNvPr>
              <p:cNvSpPr>
                <a:spLocks noChangeShapeType="1"/>
              </p:cNvSpPr>
              <p:nvPr/>
            </p:nvSpPr>
            <p:spPr bwMode="auto">
              <a:xfrm flipV="1">
                <a:off x="6519863" y="4243388"/>
                <a:ext cx="668338" cy="27463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76" name="Line 276">
                <a:extLst>
                  <a:ext uri="{FF2B5EF4-FFF2-40B4-BE49-F238E27FC236}">
                    <a16:creationId xmlns="" xmlns:a16="http://schemas.microsoft.com/office/drawing/2014/main" id="{149E484D-3863-4EBC-9B23-F89D99E23128}"/>
                  </a:ext>
                </a:extLst>
              </p:cNvPr>
              <p:cNvSpPr>
                <a:spLocks noChangeShapeType="1"/>
              </p:cNvSpPr>
              <p:nvPr/>
            </p:nvSpPr>
            <p:spPr bwMode="auto">
              <a:xfrm flipV="1">
                <a:off x="7659688" y="3138488"/>
                <a:ext cx="192088" cy="65722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77" name="Line 277">
                <a:extLst>
                  <a:ext uri="{FF2B5EF4-FFF2-40B4-BE49-F238E27FC236}">
                    <a16:creationId xmlns="" xmlns:a16="http://schemas.microsoft.com/office/drawing/2014/main" id="{D88501D2-BC0D-4253-8F17-205FD44FFC6F}"/>
                  </a:ext>
                </a:extLst>
              </p:cNvPr>
              <p:cNvSpPr>
                <a:spLocks noChangeShapeType="1"/>
              </p:cNvSpPr>
              <p:nvPr/>
            </p:nvSpPr>
            <p:spPr bwMode="auto">
              <a:xfrm>
                <a:off x="6365875" y="1668463"/>
                <a:ext cx="893763" cy="32861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78" name="Line 278">
                <a:extLst>
                  <a:ext uri="{FF2B5EF4-FFF2-40B4-BE49-F238E27FC236}">
                    <a16:creationId xmlns="" xmlns:a16="http://schemas.microsoft.com/office/drawing/2014/main" id="{DBE397FA-5469-44B9-A462-DC25B4E2EACB}"/>
                  </a:ext>
                </a:extLst>
              </p:cNvPr>
              <p:cNvSpPr>
                <a:spLocks noChangeShapeType="1"/>
              </p:cNvSpPr>
              <p:nvPr/>
            </p:nvSpPr>
            <p:spPr bwMode="auto">
              <a:xfrm>
                <a:off x="6986588" y="2366963"/>
                <a:ext cx="349250" cy="29686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79" name="Line 279">
                <a:extLst>
                  <a:ext uri="{FF2B5EF4-FFF2-40B4-BE49-F238E27FC236}">
                    <a16:creationId xmlns="" xmlns:a16="http://schemas.microsoft.com/office/drawing/2014/main" id="{9DA94AB0-0BA7-42EC-931B-18336727AFCD}"/>
                  </a:ext>
                </a:extLst>
              </p:cNvPr>
              <p:cNvSpPr>
                <a:spLocks noChangeShapeType="1"/>
              </p:cNvSpPr>
              <p:nvPr/>
            </p:nvSpPr>
            <p:spPr bwMode="auto">
              <a:xfrm flipV="1">
                <a:off x="5794375" y="1925638"/>
                <a:ext cx="703263" cy="12541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80" name="Line 280">
                <a:extLst>
                  <a:ext uri="{FF2B5EF4-FFF2-40B4-BE49-F238E27FC236}">
                    <a16:creationId xmlns="" xmlns:a16="http://schemas.microsoft.com/office/drawing/2014/main" id="{4C9984AF-7DF9-43BA-99B0-983FCF27D9E8}"/>
                  </a:ext>
                </a:extLst>
              </p:cNvPr>
              <p:cNvSpPr>
                <a:spLocks noChangeShapeType="1"/>
              </p:cNvSpPr>
              <p:nvPr/>
            </p:nvSpPr>
            <p:spPr bwMode="auto">
              <a:xfrm>
                <a:off x="7699375" y="2587625"/>
                <a:ext cx="73025" cy="19843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81" name="Line 281">
                <a:extLst>
                  <a:ext uri="{FF2B5EF4-FFF2-40B4-BE49-F238E27FC236}">
                    <a16:creationId xmlns="" xmlns:a16="http://schemas.microsoft.com/office/drawing/2014/main" id="{33538362-0983-4247-B396-7F143E56E826}"/>
                  </a:ext>
                </a:extLst>
              </p:cNvPr>
              <p:cNvSpPr>
                <a:spLocks noChangeShapeType="1"/>
              </p:cNvSpPr>
              <p:nvPr/>
            </p:nvSpPr>
            <p:spPr bwMode="auto">
              <a:xfrm flipH="1">
                <a:off x="7296150" y="2786063"/>
                <a:ext cx="476250" cy="20796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82" name="Line 282">
                <a:extLst>
                  <a:ext uri="{FF2B5EF4-FFF2-40B4-BE49-F238E27FC236}">
                    <a16:creationId xmlns="" xmlns:a16="http://schemas.microsoft.com/office/drawing/2014/main" id="{14E1872F-38AA-4E44-A1A8-3DEAA5875B3C}"/>
                  </a:ext>
                </a:extLst>
              </p:cNvPr>
              <p:cNvSpPr>
                <a:spLocks noChangeShapeType="1"/>
              </p:cNvSpPr>
              <p:nvPr/>
            </p:nvSpPr>
            <p:spPr bwMode="auto">
              <a:xfrm>
                <a:off x="7296150" y="2994025"/>
                <a:ext cx="115888" cy="30638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83" name="Line 283">
                <a:extLst>
                  <a:ext uri="{FF2B5EF4-FFF2-40B4-BE49-F238E27FC236}">
                    <a16:creationId xmlns="" xmlns:a16="http://schemas.microsoft.com/office/drawing/2014/main" id="{585A5697-A309-40D9-BAAE-9E2A9CCFC474}"/>
                  </a:ext>
                </a:extLst>
              </p:cNvPr>
              <p:cNvSpPr>
                <a:spLocks noChangeShapeType="1"/>
              </p:cNvSpPr>
              <p:nvPr/>
            </p:nvSpPr>
            <p:spPr bwMode="auto">
              <a:xfrm>
                <a:off x="5734050" y="4965700"/>
                <a:ext cx="492125" cy="24765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384" name="Line 284">
                <a:extLst>
                  <a:ext uri="{FF2B5EF4-FFF2-40B4-BE49-F238E27FC236}">
                    <a16:creationId xmlns="" xmlns:a16="http://schemas.microsoft.com/office/drawing/2014/main" id="{5FB2AA4C-40A2-4BD5-A843-894BCA792CF7}"/>
                  </a:ext>
                </a:extLst>
              </p:cNvPr>
              <p:cNvSpPr>
                <a:spLocks noChangeShapeType="1"/>
              </p:cNvSpPr>
              <p:nvPr/>
            </p:nvSpPr>
            <p:spPr bwMode="auto">
              <a:xfrm flipV="1">
                <a:off x="6226175" y="4729163"/>
                <a:ext cx="406400" cy="48418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265" name="组合 264">
              <a:extLst>
                <a:ext uri="{FF2B5EF4-FFF2-40B4-BE49-F238E27FC236}">
                  <a16:creationId xmlns="" xmlns:a16="http://schemas.microsoft.com/office/drawing/2014/main" id="{3295F85D-D775-4999-A482-3568028FDF18}"/>
                </a:ext>
              </a:extLst>
            </p:cNvPr>
            <p:cNvGrpSpPr/>
            <p:nvPr/>
          </p:nvGrpSpPr>
          <p:grpSpPr>
            <a:xfrm>
              <a:off x="4314825" y="1628775"/>
              <a:ext cx="3556001" cy="3603626"/>
              <a:chOff x="4314825" y="1628775"/>
              <a:chExt cx="3556001" cy="3603626"/>
            </a:xfrm>
            <a:solidFill>
              <a:srgbClr val="161714">
                <a:alpha val="81000"/>
              </a:srgbClr>
            </a:solidFill>
          </p:grpSpPr>
          <p:sp>
            <p:nvSpPr>
              <p:cNvPr id="266" name="Freeform 288">
                <a:extLst>
                  <a:ext uri="{FF2B5EF4-FFF2-40B4-BE49-F238E27FC236}">
                    <a16:creationId xmlns="" xmlns:a16="http://schemas.microsoft.com/office/drawing/2014/main" id="{B24CA177-5DC8-4994-8720-096D2CA95E12}"/>
                  </a:ext>
                </a:extLst>
              </p:cNvPr>
              <p:cNvSpPr>
                <a:spLocks/>
              </p:cNvSpPr>
              <p:nvPr/>
            </p:nvSpPr>
            <p:spPr bwMode="auto">
              <a:xfrm>
                <a:off x="5711825" y="1895475"/>
                <a:ext cx="49213" cy="52388"/>
              </a:xfrm>
              <a:custGeom>
                <a:avLst/>
                <a:gdLst>
                  <a:gd name="T0" fmla="*/ 14 w 15"/>
                  <a:gd name="T1" fmla="*/ 9 h 16"/>
                  <a:gd name="T2" fmla="*/ 6 w 15"/>
                  <a:gd name="T3" fmla="*/ 15 h 16"/>
                  <a:gd name="T4" fmla="*/ 0 w 15"/>
                  <a:gd name="T5" fmla="*/ 7 h 16"/>
                  <a:gd name="T6" fmla="*/ 8 w 15"/>
                  <a:gd name="T7" fmla="*/ 1 h 16"/>
                  <a:gd name="T8" fmla="*/ 14 w 15"/>
                  <a:gd name="T9" fmla="*/ 9 h 16"/>
                </a:gdLst>
                <a:ahLst/>
                <a:cxnLst>
                  <a:cxn ang="0">
                    <a:pos x="T0" y="T1"/>
                  </a:cxn>
                  <a:cxn ang="0">
                    <a:pos x="T2" y="T3"/>
                  </a:cxn>
                  <a:cxn ang="0">
                    <a:pos x="T4" y="T5"/>
                  </a:cxn>
                  <a:cxn ang="0">
                    <a:pos x="T6" y="T7"/>
                  </a:cxn>
                  <a:cxn ang="0">
                    <a:pos x="T8" y="T9"/>
                  </a:cxn>
                </a:cxnLst>
                <a:rect l="0" t="0" r="r" b="b"/>
                <a:pathLst>
                  <a:path w="15" h="16">
                    <a:moveTo>
                      <a:pt x="14" y="9"/>
                    </a:moveTo>
                    <a:cubicBezTo>
                      <a:pt x="14" y="13"/>
                      <a:pt x="10" y="16"/>
                      <a:pt x="6" y="15"/>
                    </a:cubicBezTo>
                    <a:cubicBezTo>
                      <a:pt x="2" y="15"/>
                      <a:pt x="0" y="11"/>
                      <a:pt x="0" y="7"/>
                    </a:cubicBezTo>
                    <a:cubicBezTo>
                      <a:pt x="1" y="3"/>
                      <a:pt x="4" y="0"/>
                      <a:pt x="8" y="1"/>
                    </a:cubicBezTo>
                    <a:cubicBezTo>
                      <a:pt x="12" y="1"/>
                      <a:pt x="15" y="5"/>
                      <a:pt x="14"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7" name="Freeform 289">
                <a:extLst>
                  <a:ext uri="{FF2B5EF4-FFF2-40B4-BE49-F238E27FC236}">
                    <a16:creationId xmlns="" xmlns:a16="http://schemas.microsoft.com/office/drawing/2014/main" id="{C63721D5-840B-4A79-883A-2693468A18ED}"/>
                  </a:ext>
                </a:extLst>
              </p:cNvPr>
              <p:cNvSpPr>
                <a:spLocks/>
              </p:cNvSpPr>
              <p:nvPr/>
            </p:nvSpPr>
            <p:spPr bwMode="auto">
              <a:xfrm>
                <a:off x="5480050" y="2109788"/>
                <a:ext cx="49213"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1" y="3"/>
                      <a:pt x="4" y="0"/>
                      <a:pt x="8" y="0"/>
                    </a:cubicBezTo>
                    <a:cubicBezTo>
                      <a:pt x="12" y="1"/>
                      <a:pt x="15" y="4"/>
                      <a:pt x="14"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8" name="Freeform 290">
                <a:extLst>
                  <a:ext uri="{FF2B5EF4-FFF2-40B4-BE49-F238E27FC236}">
                    <a16:creationId xmlns="" xmlns:a16="http://schemas.microsoft.com/office/drawing/2014/main" id="{56885157-732E-4309-89A8-74F853534674}"/>
                  </a:ext>
                </a:extLst>
              </p:cNvPr>
              <p:cNvSpPr>
                <a:spLocks/>
              </p:cNvSpPr>
              <p:nvPr/>
            </p:nvSpPr>
            <p:spPr bwMode="auto">
              <a:xfrm>
                <a:off x="4810125" y="2409825"/>
                <a:ext cx="49213" cy="49213"/>
              </a:xfrm>
              <a:custGeom>
                <a:avLst/>
                <a:gdLst>
                  <a:gd name="T0" fmla="*/ 14 w 15"/>
                  <a:gd name="T1" fmla="*/ 8 h 15"/>
                  <a:gd name="T2" fmla="*/ 6 w 15"/>
                  <a:gd name="T3" fmla="*/ 15 h 15"/>
                  <a:gd name="T4" fmla="*/ 0 w 15"/>
                  <a:gd name="T5" fmla="*/ 7 h 15"/>
                  <a:gd name="T6" fmla="*/ 8 w 15"/>
                  <a:gd name="T7" fmla="*/ 1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5"/>
                    </a:cubicBezTo>
                    <a:cubicBezTo>
                      <a:pt x="3" y="14"/>
                      <a:pt x="0" y="11"/>
                      <a:pt x="0" y="7"/>
                    </a:cubicBezTo>
                    <a:cubicBezTo>
                      <a:pt x="1" y="3"/>
                      <a:pt x="4" y="0"/>
                      <a:pt x="8" y="1"/>
                    </a:cubicBezTo>
                    <a:cubicBezTo>
                      <a:pt x="12" y="1"/>
                      <a:pt x="15" y="5"/>
                      <a:pt x="14"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9" name="Freeform 291">
                <a:extLst>
                  <a:ext uri="{FF2B5EF4-FFF2-40B4-BE49-F238E27FC236}">
                    <a16:creationId xmlns="" xmlns:a16="http://schemas.microsoft.com/office/drawing/2014/main" id="{C40C088A-8194-4DAE-9294-538F8E425B51}"/>
                  </a:ext>
                </a:extLst>
              </p:cNvPr>
              <p:cNvSpPr>
                <a:spLocks/>
              </p:cNvSpPr>
              <p:nvPr/>
            </p:nvSpPr>
            <p:spPr bwMode="auto">
              <a:xfrm>
                <a:off x="5051425" y="2605088"/>
                <a:ext cx="52388" cy="49213"/>
              </a:xfrm>
              <a:custGeom>
                <a:avLst/>
                <a:gdLst>
                  <a:gd name="T0" fmla="*/ 15 w 16"/>
                  <a:gd name="T1" fmla="*/ 8 h 15"/>
                  <a:gd name="T2" fmla="*/ 7 w 16"/>
                  <a:gd name="T3" fmla="*/ 14 h 15"/>
                  <a:gd name="T4" fmla="*/ 1 w 16"/>
                  <a:gd name="T5" fmla="*/ 6 h 15"/>
                  <a:gd name="T6" fmla="*/ 9 w 16"/>
                  <a:gd name="T7" fmla="*/ 0 h 15"/>
                  <a:gd name="T8" fmla="*/ 15 w 16"/>
                  <a:gd name="T9" fmla="*/ 8 h 15"/>
                </a:gdLst>
                <a:ahLst/>
                <a:cxnLst>
                  <a:cxn ang="0">
                    <a:pos x="T0" y="T1"/>
                  </a:cxn>
                  <a:cxn ang="0">
                    <a:pos x="T2" y="T3"/>
                  </a:cxn>
                  <a:cxn ang="0">
                    <a:pos x="T4" y="T5"/>
                  </a:cxn>
                  <a:cxn ang="0">
                    <a:pos x="T6" y="T7"/>
                  </a:cxn>
                  <a:cxn ang="0">
                    <a:pos x="T8" y="T9"/>
                  </a:cxn>
                </a:cxnLst>
                <a:rect l="0" t="0" r="r" b="b"/>
                <a:pathLst>
                  <a:path w="16" h="15">
                    <a:moveTo>
                      <a:pt x="15" y="8"/>
                    </a:moveTo>
                    <a:cubicBezTo>
                      <a:pt x="15" y="12"/>
                      <a:pt x="11" y="15"/>
                      <a:pt x="7" y="14"/>
                    </a:cubicBezTo>
                    <a:cubicBezTo>
                      <a:pt x="3" y="14"/>
                      <a:pt x="0" y="10"/>
                      <a:pt x="1" y="6"/>
                    </a:cubicBezTo>
                    <a:cubicBezTo>
                      <a:pt x="1" y="2"/>
                      <a:pt x="5" y="0"/>
                      <a:pt x="9" y="0"/>
                    </a:cubicBezTo>
                    <a:cubicBezTo>
                      <a:pt x="13" y="1"/>
                      <a:pt x="16" y="4"/>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0" name="Freeform 292">
                <a:extLst>
                  <a:ext uri="{FF2B5EF4-FFF2-40B4-BE49-F238E27FC236}">
                    <a16:creationId xmlns="" xmlns:a16="http://schemas.microsoft.com/office/drawing/2014/main" id="{0EF0E597-D591-4284-A1FD-E810FC6D53DC}"/>
                  </a:ext>
                </a:extLst>
              </p:cNvPr>
              <p:cNvSpPr>
                <a:spLocks/>
              </p:cNvSpPr>
              <p:nvPr/>
            </p:nvSpPr>
            <p:spPr bwMode="auto">
              <a:xfrm>
                <a:off x="4595813" y="3065463"/>
                <a:ext cx="49213" cy="50800"/>
              </a:xfrm>
              <a:custGeom>
                <a:avLst/>
                <a:gdLst>
                  <a:gd name="T0" fmla="*/ 14 w 15"/>
                  <a:gd name="T1" fmla="*/ 8 h 15"/>
                  <a:gd name="T2" fmla="*/ 6 w 15"/>
                  <a:gd name="T3" fmla="*/ 15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5"/>
                    </a:cubicBezTo>
                    <a:cubicBezTo>
                      <a:pt x="3" y="14"/>
                      <a:pt x="0" y="11"/>
                      <a:pt x="0" y="7"/>
                    </a:cubicBezTo>
                    <a:cubicBezTo>
                      <a:pt x="1" y="3"/>
                      <a:pt x="4" y="0"/>
                      <a:pt x="8" y="0"/>
                    </a:cubicBezTo>
                    <a:cubicBezTo>
                      <a:pt x="12" y="1"/>
                      <a:pt x="15" y="5"/>
                      <a:pt x="14"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1" name="Freeform 293">
                <a:extLst>
                  <a:ext uri="{FF2B5EF4-FFF2-40B4-BE49-F238E27FC236}">
                    <a16:creationId xmlns="" xmlns:a16="http://schemas.microsoft.com/office/drawing/2014/main" id="{F089F851-0C5D-4CAE-8949-7E6BC796F5EA}"/>
                  </a:ext>
                </a:extLst>
              </p:cNvPr>
              <p:cNvSpPr>
                <a:spLocks/>
              </p:cNvSpPr>
              <p:nvPr/>
            </p:nvSpPr>
            <p:spPr bwMode="auto">
              <a:xfrm>
                <a:off x="4416425" y="3236913"/>
                <a:ext cx="50800" cy="53975"/>
              </a:xfrm>
              <a:custGeom>
                <a:avLst/>
                <a:gdLst>
                  <a:gd name="T0" fmla="*/ 15 w 15"/>
                  <a:gd name="T1" fmla="*/ 9 h 16"/>
                  <a:gd name="T2" fmla="*/ 7 w 15"/>
                  <a:gd name="T3" fmla="*/ 15 h 16"/>
                  <a:gd name="T4" fmla="*/ 1 w 15"/>
                  <a:gd name="T5" fmla="*/ 7 h 16"/>
                  <a:gd name="T6" fmla="*/ 9 w 15"/>
                  <a:gd name="T7" fmla="*/ 1 h 16"/>
                  <a:gd name="T8" fmla="*/ 15 w 15"/>
                  <a:gd name="T9" fmla="*/ 9 h 16"/>
                </a:gdLst>
                <a:ahLst/>
                <a:cxnLst>
                  <a:cxn ang="0">
                    <a:pos x="T0" y="T1"/>
                  </a:cxn>
                  <a:cxn ang="0">
                    <a:pos x="T2" y="T3"/>
                  </a:cxn>
                  <a:cxn ang="0">
                    <a:pos x="T4" y="T5"/>
                  </a:cxn>
                  <a:cxn ang="0">
                    <a:pos x="T6" y="T7"/>
                  </a:cxn>
                  <a:cxn ang="0">
                    <a:pos x="T8" y="T9"/>
                  </a:cxn>
                </a:cxnLst>
                <a:rect l="0" t="0" r="r" b="b"/>
                <a:pathLst>
                  <a:path w="15" h="16">
                    <a:moveTo>
                      <a:pt x="15" y="9"/>
                    </a:moveTo>
                    <a:cubicBezTo>
                      <a:pt x="14" y="13"/>
                      <a:pt x="11" y="16"/>
                      <a:pt x="7" y="15"/>
                    </a:cubicBezTo>
                    <a:cubicBezTo>
                      <a:pt x="3" y="15"/>
                      <a:pt x="0" y="11"/>
                      <a:pt x="1" y="7"/>
                    </a:cubicBezTo>
                    <a:cubicBezTo>
                      <a:pt x="1" y="3"/>
                      <a:pt x="5" y="0"/>
                      <a:pt x="9" y="1"/>
                    </a:cubicBezTo>
                    <a:cubicBezTo>
                      <a:pt x="13" y="1"/>
                      <a:pt x="15" y="5"/>
                      <a:pt x="15"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2" name="Freeform 294">
                <a:extLst>
                  <a:ext uri="{FF2B5EF4-FFF2-40B4-BE49-F238E27FC236}">
                    <a16:creationId xmlns="" xmlns:a16="http://schemas.microsoft.com/office/drawing/2014/main" id="{165BF068-82F4-4060-A75A-44041C367EE3}"/>
                  </a:ext>
                </a:extLst>
              </p:cNvPr>
              <p:cNvSpPr>
                <a:spLocks/>
              </p:cNvSpPr>
              <p:nvPr/>
            </p:nvSpPr>
            <p:spPr bwMode="auto">
              <a:xfrm>
                <a:off x="4660900" y="3254375"/>
                <a:ext cx="50800" cy="49213"/>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0" y="6"/>
                    </a:cubicBezTo>
                    <a:cubicBezTo>
                      <a:pt x="1" y="2"/>
                      <a:pt x="4" y="0"/>
                      <a:pt x="8" y="0"/>
                    </a:cubicBezTo>
                    <a:cubicBezTo>
                      <a:pt x="12" y="1"/>
                      <a:pt x="15" y="4"/>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3" name="Freeform 295">
                <a:extLst>
                  <a:ext uri="{FF2B5EF4-FFF2-40B4-BE49-F238E27FC236}">
                    <a16:creationId xmlns="" xmlns:a16="http://schemas.microsoft.com/office/drawing/2014/main" id="{CACED944-5C46-4CA6-84E5-810A14A75914}"/>
                  </a:ext>
                </a:extLst>
              </p:cNvPr>
              <p:cNvSpPr>
                <a:spLocks/>
              </p:cNvSpPr>
              <p:nvPr/>
            </p:nvSpPr>
            <p:spPr bwMode="auto">
              <a:xfrm>
                <a:off x="4565650" y="3432175"/>
                <a:ext cx="49213"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0" y="2"/>
                      <a:pt x="4" y="0"/>
                      <a:pt x="8" y="0"/>
                    </a:cubicBezTo>
                    <a:cubicBezTo>
                      <a:pt x="12" y="0"/>
                      <a:pt x="15" y="4"/>
                      <a:pt x="14"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4" name="Freeform 296">
                <a:extLst>
                  <a:ext uri="{FF2B5EF4-FFF2-40B4-BE49-F238E27FC236}">
                    <a16:creationId xmlns="" xmlns:a16="http://schemas.microsoft.com/office/drawing/2014/main" id="{45667D94-D9F8-4EF1-8E78-36DEC9A47534}"/>
                  </a:ext>
                </a:extLst>
              </p:cNvPr>
              <p:cNvSpPr>
                <a:spLocks/>
              </p:cNvSpPr>
              <p:nvPr/>
            </p:nvSpPr>
            <p:spPr bwMode="auto">
              <a:xfrm>
                <a:off x="4364038" y="3798888"/>
                <a:ext cx="49213" cy="49213"/>
              </a:xfrm>
              <a:custGeom>
                <a:avLst/>
                <a:gdLst>
                  <a:gd name="T0" fmla="*/ 15 w 15"/>
                  <a:gd name="T1" fmla="*/ 8 h 15"/>
                  <a:gd name="T2" fmla="*/ 7 w 15"/>
                  <a:gd name="T3" fmla="*/ 15 h 15"/>
                  <a:gd name="T4" fmla="*/ 1 w 15"/>
                  <a:gd name="T5" fmla="*/ 7 h 15"/>
                  <a:gd name="T6" fmla="*/ 9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5" y="12"/>
                      <a:pt x="11" y="15"/>
                      <a:pt x="7" y="15"/>
                    </a:cubicBezTo>
                    <a:cubicBezTo>
                      <a:pt x="3" y="14"/>
                      <a:pt x="0" y="11"/>
                      <a:pt x="1" y="7"/>
                    </a:cubicBezTo>
                    <a:cubicBezTo>
                      <a:pt x="1" y="3"/>
                      <a:pt x="5" y="0"/>
                      <a:pt x="9" y="0"/>
                    </a:cubicBezTo>
                    <a:cubicBezTo>
                      <a:pt x="13" y="1"/>
                      <a:pt x="15" y="5"/>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5" name="Freeform 297">
                <a:extLst>
                  <a:ext uri="{FF2B5EF4-FFF2-40B4-BE49-F238E27FC236}">
                    <a16:creationId xmlns="" xmlns:a16="http://schemas.microsoft.com/office/drawing/2014/main" id="{34F71AEC-A6B5-4AC1-8B31-AD01288BF891}"/>
                  </a:ext>
                </a:extLst>
              </p:cNvPr>
              <p:cNvSpPr>
                <a:spLocks/>
              </p:cNvSpPr>
              <p:nvPr/>
            </p:nvSpPr>
            <p:spPr bwMode="auto">
              <a:xfrm>
                <a:off x="4727575" y="3633788"/>
                <a:ext cx="49213" cy="49213"/>
              </a:xfrm>
              <a:custGeom>
                <a:avLst/>
                <a:gdLst>
                  <a:gd name="T0" fmla="*/ 15 w 15"/>
                  <a:gd name="T1" fmla="*/ 8 h 15"/>
                  <a:gd name="T2" fmla="*/ 7 w 15"/>
                  <a:gd name="T3" fmla="*/ 15 h 15"/>
                  <a:gd name="T4" fmla="*/ 0 w 15"/>
                  <a:gd name="T5" fmla="*/ 7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5"/>
                    </a:cubicBezTo>
                    <a:cubicBezTo>
                      <a:pt x="3" y="14"/>
                      <a:pt x="0" y="11"/>
                      <a:pt x="0" y="7"/>
                    </a:cubicBezTo>
                    <a:cubicBezTo>
                      <a:pt x="1" y="3"/>
                      <a:pt x="4" y="0"/>
                      <a:pt x="8" y="0"/>
                    </a:cubicBezTo>
                    <a:cubicBezTo>
                      <a:pt x="12" y="1"/>
                      <a:pt x="15" y="4"/>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6" name="Freeform 298">
                <a:extLst>
                  <a:ext uri="{FF2B5EF4-FFF2-40B4-BE49-F238E27FC236}">
                    <a16:creationId xmlns="" xmlns:a16="http://schemas.microsoft.com/office/drawing/2014/main" id="{527CFD80-F531-4DE3-929A-FB762DFC224B}"/>
                  </a:ext>
                </a:extLst>
              </p:cNvPr>
              <p:cNvSpPr>
                <a:spLocks/>
              </p:cNvSpPr>
              <p:nvPr/>
            </p:nvSpPr>
            <p:spPr bwMode="auto">
              <a:xfrm>
                <a:off x="4562475" y="3913188"/>
                <a:ext cx="49213" cy="49213"/>
              </a:xfrm>
              <a:custGeom>
                <a:avLst/>
                <a:gdLst>
                  <a:gd name="T0" fmla="*/ 14 w 15"/>
                  <a:gd name="T1" fmla="*/ 8 h 15"/>
                  <a:gd name="T2" fmla="*/ 6 w 15"/>
                  <a:gd name="T3" fmla="*/ 15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5"/>
                    </a:cubicBezTo>
                    <a:cubicBezTo>
                      <a:pt x="2" y="14"/>
                      <a:pt x="0" y="11"/>
                      <a:pt x="0" y="7"/>
                    </a:cubicBezTo>
                    <a:cubicBezTo>
                      <a:pt x="0" y="3"/>
                      <a:pt x="4" y="0"/>
                      <a:pt x="8" y="0"/>
                    </a:cubicBezTo>
                    <a:cubicBezTo>
                      <a:pt x="12" y="1"/>
                      <a:pt x="15" y="5"/>
                      <a:pt x="14"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7" name="Freeform 299">
                <a:extLst>
                  <a:ext uri="{FF2B5EF4-FFF2-40B4-BE49-F238E27FC236}">
                    <a16:creationId xmlns="" xmlns:a16="http://schemas.microsoft.com/office/drawing/2014/main" id="{4815B53D-F303-4A6F-BD30-5B40AE55927B}"/>
                  </a:ext>
                </a:extLst>
              </p:cNvPr>
              <p:cNvSpPr>
                <a:spLocks/>
              </p:cNvSpPr>
              <p:nvPr/>
            </p:nvSpPr>
            <p:spPr bwMode="auto">
              <a:xfrm>
                <a:off x="4473575" y="4068763"/>
                <a:ext cx="49213" cy="49213"/>
              </a:xfrm>
              <a:custGeom>
                <a:avLst/>
                <a:gdLst>
                  <a:gd name="T0" fmla="*/ 14 w 15"/>
                  <a:gd name="T1" fmla="*/ 8 h 15"/>
                  <a:gd name="T2" fmla="*/ 6 w 15"/>
                  <a:gd name="T3" fmla="*/ 14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7"/>
                    </a:cubicBezTo>
                    <a:cubicBezTo>
                      <a:pt x="0" y="3"/>
                      <a:pt x="4" y="0"/>
                      <a:pt x="8" y="0"/>
                    </a:cubicBezTo>
                    <a:cubicBezTo>
                      <a:pt x="12" y="1"/>
                      <a:pt x="15" y="4"/>
                      <a:pt x="14"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8" name="Freeform 300">
                <a:extLst>
                  <a:ext uri="{FF2B5EF4-FFF2-40B4-BE49-F238E27FC236}">
                    <a16:creationId xmlns="" xmlns:a16="http://schemas.microsoft.com/office/drawing/2014/main" id="{A7E233C7-FB6D-4C14-8CB0-D86B74FE1C78}"/>
                  </a:ext>
                </a:extLst>
              </p:cNvPr>
              <p:cNvSpPr>
                <a:spLocks/>
              </p:cNvSpPr>
              <p:nvPr/>
            </p:nvSpPr>
            <p:spPr bwMode="auto">
              <a:xfrm>
                <a:off x="4767263" y="4032250"/>
                <a:ext cx="49213" cy="49213"/>
              </a:xfrm>
              <a:custGeom>
                <a:avLst/>
                <a:gdLst>
                  <a:gd name="T0" fmla="*/ 15 w 15"/>
                  <a:gd name="T1" fmla="*/ 9 h 15"/>
                  <a:gd name="T2" fmla="*/ 7 w 15"/>
                  <a:gd name="T3" fmla="*/ 15 h 15"/>
                  <a:gd name="T4" fmla="*/ 0 w 15"/>
                  <a:gd name="T5" fmla="*/ 7 h 15"/>
                  <a:gd name="T6" fmla="*/ 8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3"/>
                      <a:pt x="11" y="15"/>
                      <a:pt x="7" y="15"/>
                    </a:cubicBezTo>
                    <a:cubicBezTo>
                      <a:pt x="3" y="14"/>
                      <a:pt x="0" y="11"/>
                      <a:pt x="0" y="7"/>
                    </a:cubicBezTo>
                    <a:cubicBezTo>
                      <a:pt x="1" y="3"/>
                      <a:pt x="4" y="0"/>
                      <a:pt x="8" y="1"/>
                    </a:cubicBezTo>
                    <a:cubicBezTo>
                      <a:pt x="12" y="1"/>
                      <a:pt x="15" y="5"/>
                      <a:pt x="15"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9" name="Freeform 301">
                <a:extLst>
                  <a:ext uri="{FF2B5EF4-FFF2-40B4-BE49-F238E27FC236}">
                    <a16:creationId xmlns="" xmlns:a16="http://schemas.microsoft.com/office/drawing/2014/main" id="{98A28123-55D0-4F00-84D9-B840CD765ADC}"/>
                  </a:ext>
                </a:extLst>
              </p:cNvPr>
              <p:cNvSpPr>
                <a:spLocks/>
              </p:cNvSpPr>
              <p:nvPr/>
            </p:nvSpPr>
            <p:spPr bwMode="auto">
              <a:xfrm>
                <a:off x="5091113" y="4081463"/>
                <a:ext cx="49213" cy="49213"/>
              </a:xfrm>
              <a:custGeom>
                <a:avLst/>
                <a:gdLst>
                  <a:gd name="T0" fmla="*/ 15 w 15"/>
                  <a:gd name="T1" fmla="*/ 9 h 15"/>
                  <a:gd name="T2" fmla="*/ 7 w 15"/>
                  <a:gd name="T3" fmla="*/ 15 h 15"/>
                  <a:gd name="T4" fmla="*/ 0 w 15"/>
                  <a:gd name="T5" fmla="*/ 7 h 15"/>
                  <a:gd name="T6" fmla="*/ 8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3"/>
                      <a:pt x="11" y="15"/>
                      <a:pt x="7" y="15"/>
                    </a:cubicBezTo>
                    <a:cubicBezTo>
                      <a:pt x="3" y="14"/>
                      <a:pt x="0" y="11"/>
                      <a:pt x="0" y="7"/>
                    </a:cubicBezTo>
                    <a:cubicBezTo>
                      <a:pt x="1" y="3"/>
                      <a:pt x="4" y="0"/>
                      <a:pt x="8" y="1"/>
                    </a:cubicBezTo>
                    <a:cubicBezTo>
                      <a:pt x="12" y="1"/>
                      <a:pt x="15" y="5"/>
                      <a:pt x="15"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0" name="Freeform 302">
                <a:extLst>
                  <a:ext uri="{FF2B5EF4-FFF2-40B4-BE49-F238E27FC236}">
                    <a16:creationId xmlns="" xmlns:a16="http://schemas.microsoft.com/office/drawing/2014/main" id="{937F7F78-EE59-4144-9B84-BEB5FE6BAF48}"/>
                  </a:ext>
                </a:extLst>
              </p:cNvPr>
              <p:cNvSpPr>
                <a:spLocks/>
              </p:cNvSpPr>
              <p:nvPr/>
            </p:nvSpPr>
            <p:spPr bwMode="auto">
              <a:xfrm>
                <a:off x="4776788" y="4687888"/>
                <a:ext cx="49213" cy="49213"/>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0" y="6"/>
                    </a:cubicBezTo>
                    <a:cubicBezTo>
                      <a:pt x="1" y="2"/>
                      <a:pt x="4" y="0"/>
                      <a:pt x="8" y="0"/>
                    </a:cubicBezTo>
                    <a:cubicBezTo>
                      <a:pt x="12" y="1"/>
                      <a:pt x="15" y="4"/>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1" name="Freeform 303">
                <a:extLst>
                  <a:ext uri="{FF2B5EF4-FFF2-40B4-BE49-F238E27FC236}">
                    <a16:creationId xmlns="" xmlns:a16="http://schemas.microsoft.com/office/drawing/2014/main" id="{D0BB51CD-6BD5-41F1-B306-D5073B80736A}"/>
                  </a:ext>
                </a:extLst>
              </p:cNvPr>
              <p:cNvSpPr>
                <a:spLocks/>
              </p:cNvSpPr>
              <p:nvPr/>
            </p:nvSpPr>
            <p:spPr bwMode="auto">
              <a:xfrm>
                <a:off x="5378450" y="4598988"/>
                <a:ext cx="49213" cy="49213"/>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3"/>
                      <a:pt x="10" y="15"/>
                      <a:pt x="6" y="15"/>
                    </a:cubicBezTo>
                    <a:cubicBezTo>
                      <a:pt x="2" y="14"/>
                      <a:pt x="0" y="11"/>
                      <a:pt x="0" y="7"/>
                    </a:cubicBezTo>
                    <a:cubicBezTo>
                      <a:pt x="1" y="3"/>
                      <a:pt x="4" y="0"/>
                      <a:pt x="8" y="1"/>
                    </a:cubicBezTo>
                    <a:cubicBezTo>
                      <a:pt x="12" y="1"/>
                      <a:pt x="15" y="5"/>
                      <a:pt x="14"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2" name="Freeform 304">
                <a:extLst>
                  <a:ext uri="{FF2B5EF4-FFF2-40B4-BE49-F238E27FC236}">
                    <a16:creationId xmlns="" xmlns:a16="http://schemas.microsoft.com/office/drawing/2014/main" id="{9AAD08F4-FEE1-4AC5-B9A4-3BC6F520840A}"/>
                  </a:ext>
                </a:extLst>
              </p:cNvPr>
              <p:cNvSpPr>
                <a:spLocks/>
              </p:cNvSpPr>
              <p:nvPr/>
            </p:nvSpPr>
            <p:spPr bwMode="auto">
              <a:xfrm>
                <a:off x="5783263" y="4699000"/>
                <a:ext cx="50800" cy="49213"/>
              </a:xfrm>
              <a:custGeom>
                <a:avLst/>
                <a:gdLst>
                  <a:gd name="T0" fmla="*/ 15 w 15"/>
                  <a:gd name="T1" fmla="*/ 9 h 15"/>
                  <a:gd name="T2" fmla="*/ 7 w 15"/>
                  <a:gd name="T3" fmla="*/ 15 h 15"/>
                  <a:gd name="T4" fmla="*/ 1 w 15"/>
                  <a:gd name="T5" fmla="*/ 7 h 15"/>
                  <a:gd name="T6" fmla="*/ 9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2"/>
                      <a:pt x="11" y="15"/>
                      <a:pt x="7" y="15"/>
                    </a:cubicBezTo>
                    <a:cubicBezTo>
                      <a:pt x="3" y="14"/>
                      <a:pt x="0" y="11"/>
                      <a:pt x="1" y="7"/>
                    </a:cubicBezTo>
                    <a:cubicBezTo>
                      <a:pt x="1" y="3"/>
                      <a:pt x="5" y="0"/>
                      <a:pt x="9" y="1"/>
                    </a:cubicBezTo>
                    <a:cubicBezTo>
                      <a:pt x="13" y="1"/>
                      <a:pt x="15" y="5"/>
                      <a:pt x="15"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3" name="Freeform 305">
                <a:extLst>
                  <a:ext uri="{FF2B5EF4-FFF2-40B4-BE49-F238E27FC236}">
                    <a16:creationId xmlns="" xmlns:a16="http://schemas.microsoft.com/office/drawing/2014/main" id="{60060AB8-15D7-4BC1-AB35-4D8B68BFD168}"/>
                  </a:ext>
                </a:extLst>
              </p:cNvPr>
              <p:cNvSpPr>
                <a:spLocks/>
              </p:cNvSpPr>
              <p:nvPr/>
            </p:nvSpPr>
            <p:spPr bwMode="auto">
              <a:xfrm>
                <a:off x="6203950" y="5008563"/>
                <a:ext cx="49213"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1" y="2"/>
                      <a:pt x="4" y="0"/>
                      <a:pt x="8" y="0"/>
                    </a:cubicBezTo>
                    <a:cubicBezTo>
                      <a:pt x="12" y="0"/>
                      <a:pt x="15" y="4"/>
                      <a:pt x="14"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4" name="Freeform 306">
                <a:extLst>
                  <a:ext uri="{FF2B5EF4-FFF2-40B4-BE49-F238E27FC236}">
                    <a16:creationId xmlns="" xmlns:a16="http://schemas.microsoft.com/office/drawing/2014/main" id="{9B74826E-6B51-43A5-852D-FE89EB81FFEA}"/>
                  </a:ext>
                </a:extLst>
              </p:cNvPr>
              <p:cNvSpPr>
                <a:spLocks/>
              </p:cNvSpPr>
              <p:nvPr/>
            </p:nvSpPr>
            <p:spPr bwMode="auto">
              <a:xfrm>
                <a:off x="6200775" y="5183188"/>
                <a:ext cx="49213" cy="49213"/>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3"/>
                      <a:pt x="10" y="15"/>
                      <a:pt x="6" y="15"/>
                    </a:cubicBezTo>
                    <a:cubicBezTo>
                      <a:pt x="3" y="14"/>
                      <a:pt x="0" y="11"/>
                      <a:pt x="0" y="7"/>
                    </a:cubicBezTo>
                    <a:cubicBezTo>
                      <a:pt x="1" y="3"/>
                      <a:pt x="4" y="0"/>
                      <a:pt x="8" y="1"/>
                    </a:cubicBezTo>
                    <a:cubicBezTo>
                      <a:pt x="12" y="1"/>
                      <a:pt x="15" y="5"/>
                      <a:pt x="14"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5" name="Freeform 307">
                <a:extLst>
                  <a:ext uri="{FF2B5EF4-FFF2-40B4-BE49-F238E27FC236}">
                    <a16:creationId xmlns="" xmlns:a16="http://schemas.microsoft.com/office/drawing/2014/main" id="{6656C164-2C05-4029-BCF3-46341026547C}"/>
                  </a:ext>
                </a:extLst>
              </p:cNvPr>
              <p:cNvSpPr>
                <a:spLocks/>
              </p:cNvSpPr>
              <p:nvPr/>
            </p:nvSpPr>
            <p:spPr bwMode="auto">
              <a:xfrm>
                <a:off x="6289675" y="4687888"/>
                <a:ext cx="49213"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1" y="2"/>
                      <a:pt x="4" y="0"/>
                      <a:pt x="8" y="0"/>
                    </a:cubicBezTo>
                    <a:cubicBezTo>
                      <a:pt x="12" y="1"/>
                      <a:pt x="15" y="4"/>
                      <a:pt x="14"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6" name="Freeform 308">
                <a:extLst>
                  <a:ext uri="{FF2B5EF4-FFF2-40B4-BE49-F238E27FC236}">
                    <a16:creationId xmlns="" xmlns:a16="http://schemas.microsoft.com/office/drawing/2014/main" id="{1631F65A-0190-4C28-BFDC-E563C22A2F09}"/>
                  </a:ext>
                </a:extLst>
              </p:cNvPr>
              <p:cNvSpPr>
                <a:spLocks/>
              </p:cNvSpPr>
              <p:nvPr/>
            </p:nvSpPr>
            <p:spPr bwMode="auto">
              <a:xfrm>
                <a:off x="6497638" y="4503738"/>
                <a:ext cx="49213" cy="49213"/>
              </a:xfrm>
              <a:custGeom>
                <a:avLst/>
                <a:gdLst>
                  <a:gd name="T0" fmla="*/ 15 w 15"/>
                  <a:gd name="T1" fmla="*/ 8 h 15"/>
                  <a:gd name="T2" fmla="*/ 7 w 15"/>
                  <a:gd name="T3" fmla="*/ 15 h 15"/>
                  <a:gd name="T4" fmla="*/ 0 w 15"/>
                  <a:gd name="T5" fmla="*/ 7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5"/>
                    </a:cubicBezTo>
                    <a:cubicBezTo>
                      <a:pt x="3" y="14"/>
                      <a:pt x="0" y="11"/>
                      <a:pt x="0" y="7"/>
                    </a:cubicBezTo>
                    <a:cubicBezTo>
                      <a:pt x="1" y="3"/>
                      <a:pt x="4" y="0"/>
                      <a:pt x="8" y="0"/>
                    </a:cubicBezTo>
                    <a:cubicBezTo>
                      <a:pt x="12" y="1"/>
                      <a:pt x="15" y="4"/>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7" name="Freeform 309">
                <a:extLst>
                  <a:ext uri="{FF2B5EF4-FFF2-40B4-BE49-F238E27FC236}">
                    <a16:creationId xmlns="" xmlns:a16="http://schemas.microsoft.com/office/drawing/2014/main" id="{B9C9E87A-3236-4897-9983-08EF3C58A114}"/>
                  </a:ext>
                </a:extLst>
              </p:cNvPr>
              <p:cNvSpPr>
                <a:spLocks/>
              </p:cNvSpPr>
              <p:nvPr/>
            </p:nvSpPr>
            <p:spPr bwMode="auto">
              <a:xfrm>
                <a:off x="7072313" y="4659313"/>
                <a:ext cx="49213" cy="49213"/>
              </a:xfrm>
              <a:custGeom>
                <a:avLst/>
                <a:gdLst>
                  <a:gd name="T0" fmla="*/ 14 w 15"/>
                  <a:gd name="T1" fmla="*/ 8 h 15"/>
                  <a:gd name="T2" fmla="*/ 7 w 15"/>
                  <a:gd name="T3" fmla="*/ 15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7" y="15"/>
                    </a:cubicBezTo>
                    <a:cubicBezTo>
                      <a:pt x="3" y="14"/>
                      <a:pt x="0" y="11"/>
                      <a:pt x="0" y="7"/>
                    </a:cubicBezTo>
                    <a:cubicBezTo>
                      <a:pt x="1" y="3"/>
                      <a:pt x="4" y="0"/>
                      <a:pt x="8" y="0"/>
                    </a:cubicBezTo>
                    <a:cubicBezTo>
                      <a:pt x="12" y="1"/>
                      <a:pt x="15" y="4"/>
                      <a:pt x="14"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8" name="Freeform 310">
                <a:extLst>
                  <a:ext uri="{FF2B5EF4-FFF2-40B4-BE49-F238E27FC236}">
                    <a16:creationId xmlns="" xmlns:a16="http://schemas.microsoft.com/office/drawing/2014/main" id="{B9D69A5C-949F-4C68-85EE-AE9C368BA83E}"/>
                  </a:ext>
                </a:extLst>
              </p:cNvPr>
              <p:cNvSpPr>
                <a:spLocks/>
              </p:cNvSpPr>
              <p:nvPr/>
            </p:nvSpPr>
            <p:spPr bwMode="auto">
              <a:xfrm>
                <a:off x="7005638" y="4718050"/>
                <a:ext cx="49213" cy="49213"/>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3"/>
                      <a:pt x="10" y="15"/>
                      <a:pt x="6" y="15"/>
                    </a:cubicBezTo>
                    <a:cubicBezTo>
                      <a:pt x="2" y="15"/>
                      <a:pt x="0" y="11"/>
                      <a:pt x="0" y="7"/>
                    </a:cubicBezTo>
                    <a:cubicBezTo>
                      <a:pt x="0" y="3"/>
                      <a:pt x="4" y="0"/>
                      <a:pt x="8" y="1"/>
                    </a:cubicBezTo>
                    <a:cubicBezTo>
                      <a:pt x="12" y="1"/>
                      <a:pt x="15" y="5"/>
                      <a:pt x="14"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9" name="Freeform 311">
                <a:extLst>
                  <a:ext uri="{FF2B5EF4-FFF2-40B4-BE49-F238E27FC236}">
                    <a16:creationId xmlns="" xmlns:a16="http://schemas.microsoft.com/office/drawing/2014/main" id="{32DE1AD3-8AD4-4171-BAD7-B11621E33491}"/>
                  </a:ext>
                </a:extLst>
              </p:cNvPr>
              <p:cNvSpPr>
                <a:spLocks/>
              </p:cNvSpPr>
              <p:nvPr/>
            </p:nvSpPr>
            <p:spPr bwMode="auto">
              <a:xfrm>
                <a:off x="7246938" y="4167188"/>
                <a:ext cx="49213" cy="52388"/>
              </a:xfrm>
              <a:custGeom>
                <a:avLst/>
                <a:gdLst>
                  <a:gd name="T0" fmla="*/ 15 w 15"/>
                  <a:gd name="T1" fmla="*/ 9 h 16"/>
                  <a:gd name="T2" fmla="*/ 7 w 15"/>
                  <a:gd name="T3" fmla="*/ 15 h 16"/>
                  <a:gd name="T4" fmla="*/ 1 w 15"/>
                  <a:gd name="T5" fmla="*/ 7 h 16"/>
                  <a:gd name="T6" fmla="*/ 8 w 15"/>
                  <a:gd name="T7" fmla="*/ 1 h 16"/>
                  <a:gd name="T8" fmla="*/ 15 w 15"/>
                  <a:gd name="T9" fmla="*/ 9 h 16"/>
                </a:gdLst>
                <a:ahLst/>
                <a:cxnLst>
                  <a:cxn ang="0">
                    <a:pos x="T0" y="T1"/>
                  </a:cxn>
                  <a:cxn ang="0">
                    <a:pos x="T2" y="T3"/>
                  </a:cxn>
                  <a:cxn ang="0">
                    <a:pos x="T4" y="T5"/>
                  </a:cxn>
                  <a:cxn ang="0">
                    <a:pos x="T6" y="T7"/>
                  </a:cxn>
                  <a:cxn ang="0">
                    <a:pos x="T8" y="T9"/>
                  </a:cxn>
                </a:cxnLst>
                <a:rect l="0" t="0" r="r" b="b"/>
                <a:pathLst>
                  <a:path w="15" h="16">
                    <a:moveTo>
                      <a:pt x="15" y="9"/>
                    </a:moveTo>
                    <a:cubicBezTo>
                      <a:pt x="14" y="13"/>
                      <a:pt x="11" y="16"/>
                      <a:pt x="7" y="15"/>
                    </a:cubicBezTo>
                    <a:cubicBezTo>
                      <a:pt x="3" y="15"/>
                      <a:pt x="0" y="11"/>
                      <a:pt x="1" y="7"/>
                    </a:cubicBezTo>
                    <a:cubicBezTo>
                      <a:pt x="1" y="3"/>
                      <a:pt x="5" y="0"/>
                      <a:pt x="8" y="1"/>
                    </a:cubicBezTo>
                    <a:cubicBezTo>
                      <a:pt x="12" y="1"/>
                      <a:pt x="15" y="5"/>
                      <a:pt x="15"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0" name="Freeform 312">
                <a:extLst>
                  <a:ext uri="{FF2B5EF4-FFF2-40B4-BE49-F238E27FC236}">
                    <a16:creationId xmlns="" xmlns:a16="http://schemas.microsoft.com/office/drawing/2014/main" id="{521B169E-7477-400E-A8A8-33D80692D62B}"/>
                  </a:ext>
                </a:extLst>
              </p:cNvPr>
              <p:cNvSpPr>
                <a:spLocks/>
              </p:cNvSpPr>
              <p:nvPr/>
            </p:nvSpPr>
            <p:spPr bwMode="auto">
              <a:xfrm>
                <a:off x="7583488" y="3979863"/>
                <a:ext cx="49213" cy="49213"/>
              </a:xfrm>
              <a:custGeom>
                <a:avLst/>
                <a:gdLst>
                  <a:gd name="T0" fmla="*/ 15 w 15"/>
                  <a:gd name="T1" fmla="*/ 8 h 15"/>
                  <a:gd name="T2" fmla="*/ 7 w 15"/>
                  <a:gd name="T3" fmla="*/ 14 h 15"/>
                  <a:gd name="T4" fmla="*/ 1 w 15"/>
                  <a:gd name="T5" fmla="*/ 6 h 15"/>
                  <a:gd name="T6" fmla="*/ 9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1" y="6"/>
                    </a:cubicBezTo>
                    <a:cubicBezTo>
                      <a:pt x="1" y="3"/>
                      <a:pt x="5" y="0"/>
                      <a:pt x="9" y="0"/>
                    </a:cubicBezTo>
                    <a:cubicBezTo>
                      <a:pt x="12" y="1"/>
                      <a:pt x="15" y="4"/>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1" name="Freeform 313">
                <a:extLst>
                  <a:ext uri="{FF2B5EF4-FFF2-40B4-BE49-F238E27FC236}">
                    <a16:creationId xmlns="" xmlns:a16="http://schemas.microsoft.com/office/drawing/2014/main" id="{537A3C9A-C2A0-4F07-822D-54E7DB8F780B}"/>
                  </a:ext>
                </a:extLst>
              </p:cNvPr>
              <p:cNvSpPr>
                <a:spLocks/>
              </p:cNvSpPr>
              <p:nvPr/>
            </p:nvSpPr>
            <p:spPr bwMode="auto">
              <a:xfrm>
                <a:off x="7229475" y="3517900"/>
                <a:ext cx="50800"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3" y="14"/>
                      <a:pt x="0" y="10"/>
                      <a:pt x="0" y="6"/>
                    </a:cubicBezTo>
                    <a:cubicBezTo>
                      <a:pt x="1" y="2"/>
                      <a:pt x="4" y="0"/>
                      <a:pt x="8" y="0"/>
                    </a:cubicBezTo>
                    <a:cubicBezTo>
                      <a:pt x="12" y="1"/>
                      <a:pt x="15" y="4"/>
                      <a:pt x="14"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2" name="Freeform 314">
                <a:extLst>
                  <a:ext uri="{FF2B5EF4-FFF2-40B4-BE49-F238E27FC236}">
                    <a16:creationId xmlns="" xmlns:a16="http://schemas.microsoft.com/office/drawing/2014/main" id="{96766B32-FF7F-4ED3-BB64-277980E08D12}"/>
                  </a:ext>
                </a:extLst>
              </p:cNvPr>
              <p:cNvSpPr>
                <a:spLocks/>
              </p:cNvSpPr>
              <p:nvPr/>
            </p:nvSpPr>
            <p:spPr bwMode="auto">
              <a:xfrm>
                <a:off x="7632700" y="3765550"/>
                <a:ext cx="49213" cy="49213"/>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0" y="6"/>
                    </a:cubicBezTo>
                    <a:cubicBezTo>
                      <a:pt x="1" y="2"/>
                      <a:pt x="4" y="0"/>
                      <a:pt x="8" y="0"/>
                    </a:cubicBezTo>
                    <a:cubicBezTo>
                      <a:pt x="12" y="1"/>
                      <a:pt x="15" y="4"/>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3" name="Freeform 315">
                <a:extLst>
                  <a:ext uri="{FF2B5EF4-FFF2-40B4-BE49-F238E27FC236}">
                    <a16:creationId xmlns="" xmlns:a16="http://schemas.microsoft.com/office/drawing/2014/main" id="{01EB5AFA-2069-415F-99AB-134F56909FAA}"/>
                  </a:ext>
                </a:extLst>
              </p:cNvPr>
              <p:cNvSpPr>
                <a:spLocks/>
              </p:cNvSpPr>
              <p:nvPr/>
            </p:nvSpPr>
            <p:spPr bwMode="auto">
              <a:xfrm>
                <a:off x="7385050" y="3273425"/>
                <a:ext cx="49213" cy="53975"/>
              </a:xfrm>
              <a:custGeom>
                <a:avLst/>
                <a:gdLst>
                  <a:gd name="T0" fmla="*/ 14 w 15"/>
                  <a:gd name="T1" fmla="*/ 9 h 16"/>
                  <a:gd name="T2" fmla="*/ 6 w 15"/>
                  <a:gd name="T3" fmla="*/ 15 h 16"/>
                  <a:gd name="T4" fmla="*/ 0 w 15"/>
                  <a:gd name="T5" fmla="*/ 7 h 16"/>
                  <a:gd name="T6" fmla="*/ 8 w 15"/>
                  <a:gd name="T7" fmla="*/ 1 h 16"/>
                  <a:gd name="T8" fmla="*/ 14 w 15"/>
                  <a:gd name="T9" fmla="*/ 9 h 16"/>
                </a:gdLst>
                <a:ahLst/>
                <a:cxnLst>
                  <a:cxn ang="0">
                    <a:pos x="T0" y="T1"/>
                  </a:cxn>
                  <a:cxn ang="0">
                    <a:pos x="T2" y="T3"/>
                  </a:cxn>
                  <a:cxn ang="0">
                    <a:pos x="T4" y="T5"/>
                  </a:cxn>
                  <a:cxn ang="0">
                    <a:pos x="T6" y="T7"/>
                  </a:cxn>
                  <a:cxn ang="0">
                    <a:pos x="T8" y="T9"/>
                  </a:cxn>
                </a:cxnLst>
                <a:rect l="0" t="0" r="r" b="b"/>
                <a:pathLst>
                  <a:path w="15" h="16">
                    <a:moveTo>
                      <a:pt x="14" y="9"/>
                    </a:moveTo>
                    <a:cubicBezTo>
                      <a:pt x="14" y="13"/>
                      <a:pt x="10" y="16"/>
                      <a:pt x="6" y="15"/>
                    </a:cubicBezTo>
                    <a:cubicBezTo>
                      <a:pt x="2" y="15"/>
                      <a:pt x="0" y="11"/>
                      <a:pt x="0" y="7"/>
                    </a:cubicBezTo>
                    <a:cubicBezTo>
                      <a:pt x="1" y="3"/>
                      <a:pt x="4" y="0"/>
                      <a:pt x="8" y="1"/>
                    </a:cubicBezTo>
                    <a:cubicBezTo>
                      <a:pt x="12" y="1"/>
                      <a:pt x="15" y="5"/>
                      <a:pt x="14"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4" name="Freeform 316">
                <a:extLst>
                  <a:ext uri="{FF2B5EF4-FFF2-40B4-BE49-F238E27FC236}">
                    <a16:creationId xmlns="" xmlns:a16="http://schemas.microsoft.com/office/drawing/2014/main" id="{DCE3C610-38A1-42E6-B68F-41A4EE649D42}"/>
                  </a:ext>
                </a:extLst>
              </p:cNvPr>
              <p:cNvSpPr>
                <a:spLocks/>
              </p:cNvSpPr>
              <p:nvPr/>
            </p:nvSpPr>
            <p:spPr bwMode="auto">
              <a:xfrm>
                <a:off x="7821613" y="3119438"/>
                <a:ext cx="49213" cy="49213"/>
              </a:xfrm>
              <a:custGeom>
                <a:avLst/>
                <a:gdLst>
                  <a:gd name="T0" fmla="*/ 15 w 15"/>
                  <a:gd name="T1" fmla="*/ 8 h 15"/>
                  <a:gd name="T2" fmla="*/ 7 w 15"/>
                  <a:gd name="T3" fmla="*/ 15 h 15"/>
                  <a:gd name="T4" fmla="*/ 1 w 15"/>
                  <a:gd name="T5" fmla="*/ 7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5"/>
                    </a:cubicBezTo>
                    <a:cubicBezTo>
                      <a:pt x="3" y="14"/>
                      <a:pt x="0" y="10"/>
                      <a:pt x="1" y="7"/>
                    </a:cubicBezTo>
                    <a:cubicBezTo>
                      <a:pt x="1" y="3"/>
                      <a:pt x="5" y="0"/>
                      <a:pt x="8" y="0"/>
                    </a:cubicBezTo>
                    <a:cubicBezTo>
                      <a:pt x="12" y="1"/>
                      <a:pt x="15" y="4"/>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5" name="Freeform 317">
                <a:extLst>
                  <a:ext uri="{FF2B5EF4-FFF2-40B4-BE49-F238E27FC236}">
                    <a16:creationId xmlns="" xmlns:a16="http://schemas.microsoft.com/office/drawing/2014/main" id="{12816F51-53A1-4193-90E5-9882C3D3B2D6}"/>
                  </a:ext>
                </a:extLst>
              </p:cNvPr>
              <p:cNvSpPr>
                <a:spLocks/>
              </p:cNvSpPr>
              <p:nvPr/>
            </p:nvSpPr>
            <p:spPr bwMode="auto">
              <a:xfrm>
                <a:off x="7272338" y="2970213"/>
                <a:ext cx="50800" cy="49213"/>
              </a:xfrm>
              <a:custGeom>
                <a:avLst/>
                <a:gdLst>
                  <a:gd name="T0" fmla="*/ 15 w 15"/>
                  <a:gd name="T1" fmla="*/ 9 h 15"/>
                  <a:gd name="T2" fmla="*/ 7 w 15"/>
                  <a:gd name="T3" fmla="*/ 15 h 15"/>
                  <a:gd name="T4" fmla="*/ 1 w 15"/>
                  <a:gd name="T5" fmla="*/ 7 h 15"/>
                  <a:gd name="T6" fmla="*/ 9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3"/>
                      <a:pt x="11" y="15"/>
                      <a:pt x="7" y="15"/>
                    </a:cubicBezTo>
                    <a:cubicBezTo>
                      <a:pt x="3" y="14"/>
                      <a:pt x="0" y="11"/>
                      <a:pt x="1" y="7"/>
                    </a:cubicBezTo>
                    <a:cubicBezTo>
                      <a:pt x="1" y="3"/>
                      <a:pt x="5" y="0"/>
                      <a:pt x="9" y="1"/>
                    </a:cubicBezTo>
                    <a:cubicBezTo>
                      <a:pt x="13" y="1"/>
                      <a:pt x="15" y="5"/>
                      <a:pt x="15"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6" name="Freeform 318">
                <a:extLst>
                  <a:ext uri="{FF2B5EF4-FFF2-40B4-BE49-F238E27FC236}">
                    <a16:creationId xmlns="" xmlns:a16="http://schemas.microsoft.com/office/drawing/2014/main" id="{3FBFF67E-70D8-4FD5-BEFA-0922D7113F87}"/>
                  </a:ext>
                </a:extLst>
              </p:cNvPr>
              <p:cNvSpPr>
                <a:spLocks/>
              </p:cNvSpPr>
              <p:nvPr/>
            </p:nvSpPr>
            <p:spPr bwMode="auto">
              <a:xfrm>
                <a:off x="7748588" y="2762250"/>
                <a:ext cx="49213" cy="50800"/>
              </a:xfrm>
              <a:custGeom>
                <a:avLst/>
                <a:gdLst>
                  <a:gd name="T0" fmla="*/ 15 w 15"/>
                  <a:gd name="T1" fmla="*/ 9 h 15"/>
                  <a:gd name="T2" fmla="*/ 7 w 15"/>
                  <a:gd name="T3" fmla="*/ 15 h 15"/>
                  <a:gd name="T4" fmla="*/ 1 w 15"/>
                  <a:gd name="T5" fmla="*/ 7 h 15"/>
                  <a:gd name="T6" fmla="*/ 9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3"/>
                      <a:pt x="11" y="15"/>
                      <a:pt x="7" y="15"/>
                    </a:cubicBezTo>
                    <a:cubicBezTo>
                      <a:pt x="3" y="15"/>
                      <a:pt x="0" y="11"/>
                      <a:pt x="1" y="7"/>
                    </a:cubicBezTo>
                    <a:cubicBezTo>
                      <a:pt x="1" y="3"/>
                      <a:pt x="5" y="0"/>
                      <a:pt x="9" y="1"/>
                    </a:cubicBezTo>
                    <a:cubicBezTo>
                      <a:pt x="13" y="1"/>
                      <a:pt x="15" y="5"/>
                      <a:pt x="15"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7" name="Freeform 319">
                <a:extLst>
                  <a:ext uri="{FF2B5EF4-FFF2-40B4-BE49-F238E27FC236}">
                    <a16:creationId xmlns="" xmlns:a16="http://schemas.microsoft.com/office/drawing/2014/main" id="{F8A0AB1B-F3B2-4221-BDC9-5BC5868C9AF2}"/>
                  </a:ext>
                </a:extLst>
              </p:cNvPr>
              <p:cNvSpPr>
                <a:spLocks/>
              </p:cNvSpPr>
              <p:nvPr/>
            </p:nvSpPr>
            <p:spPr bwMode="auto">
              <a:xfrm>
                <a:off x="7672388" y="2565400"/>
                <a:ext cx="49213"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0" y="2"/>
                      <a:pt x="4" y="0"/>
                      <a:pt x="8" y="0"/>
                    </a:cubicBezTo>
                    <a:cubicBezTo>
                      <a:pt x="12" y="0"/>
                      <a:pt x="15" y="4"/>
                      <a:pt x="14"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8" name="Freeform 320">
                <a:extLst>
                  <a:ext uri="{FF2B5EF4-FFF2-40B4-BE49-F238E27FC236}">
                    <a16:creationId xmlns="" xmlns:a16="http://schemas.microsoft.com/office/drawing/2014/main" id="{147BAB38-C701-4D56-8A81-3061FD6D6590}"/>
                  </a:ext>
                </a:extLst>
              </p:cNvPr>
              <p:cNvSpPr>
                <a:spLocks/>
              </p:cNvSpPr>
              <p:nvPr/>
            </p:nvSpPr>
            <p:spPr bwMode="auto">
              <a:xfrm>
                <a:off x="7312025" y="2641600"/>
                <a:ext cx="50800" cy="52388"/>
              </a:xfrm>
              <a:custGeom>
                <a:avLst/>
                <a:gdLst>
                  <a:gd name="T0" fmla="*/ 14 w 15"/>
                  <a:gd name="T1" fmla="*/ 9 h 16"/>
                  <a:gd name="T2" fmla="*/ 7 w 15"/>
                  <a:gd name="T3" fmla="*/ 15 h 16"/>
                  <a:gd name="T4" fmla="*/ 0 w 15"/>
                  <a:gd name="T5" fmla="*/ 7 h 16"/>
                  <a:gd name="T6" fmla="*/ 8 w 15"/>
                  <a:gd name="T7" fmla="*/ 1 h 16"/>
                  <a:gd name="T8" fmla="*/ 14 w 15"/>
                  <a:gd name="T9" fmla="*/ 9 h 16"/>
                </a:gdLst>
                <a:ahLst/>
                <a:cxnLst>
                  <a:cxn ang="0">
                    <a:pos x="T0" y="T1"/>
                  </a:cxn>
                  <a:cxn ang="0">
                    <a:pos x="T2" y="T3"/>
                  </a:cxn>
                  <a:cxn ang="0">
                    <a:pos x="T4" y="T5"/>
                  </a:cxn>
                  <a:cxn ang="0">
                    <a:pos x="T6" y="T7"/>
                  </a:cxn>
                  <a:cxn ang="0">
                    <a:pos x="T8" y="T9"/>
                  </a:cxn>
                </a:cxnLst>
                <a:rect l="0" t="0" r="r" b="b"/>
                <a:pathLst>
                  <a:path w="15" h="16">
                    <a:moveTo>
                      <a:pt x="14" y="9"/>
                    </a:moveTo>
                    <a:cubicBezTo>
                      <a:pt x="14" y="13"/>
                      <a:pt x="10" y="16"/>
                      <a:pt x="7" y="15"/>
                    </a:cubicBezTo>
                    <a:cubicBezTo>
                      <a:pt x="3" y="15"/>
                      <a:pt x="0" y="11"/>
                      <a:pt x="0" y="7"/>
                    </a:cubicBezTo>
                    <a:cubicBezTo>
                      <a:pt x="1" y="3"/>
                      <a:pt x="4" y="0"/>
                      <a:pt x="8" y="1"/>
                    </a:cubicBezTo>
                    <a:cubicBezTo>
                      <a:pt x="12" y="1"/>
                      <a:pt x="15" y="5"/>
                      <a:pt x="14"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9" name="Freeform 321">
                <a:extLst>
                  <a:ext uri="{FF2B5EF4-FFF2-40B4-BE49-F238E27FC236}">
                    <a16:creationId xmlns="" xmlns:a16="http://schemas.microsoft.com/office/drawing/2014/main" id="{F2E799A5-4B4F-4F68-AE35-61CBE6143D1C}"/>
                  </a:ext>
                </a:extLst>
              </p:cNvPr>
              <p:cNvSpPr>
                <a:spLocks/>
              </p:cNvSpPr>
              <p:nvPr/>
            </p:nvSpPr>
            <p:spPr bwMode="auto">
              <a:xfrm>
                <a:off x="7553325" y="2855913"/>
                <a:ext cx="49213"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0" y="2"/>
                      <a:pt x="4" y="0"/>
                      <a:pt x="8" y="0"/>
                    </a:cubicBezTo>
                    <a:cubicBezTo>
                      <a:pt x="12" y="0"/>
                      <a:pt x="15" y="4"/>
                      <a:pt x="14"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0" name="Freeform 322">
                <a:extLst>
                  <a:ext uri="{FF2B5EF4-FFF2-40B4-BE49-F238E27FC236}">
                    <a16:creationId xmlns="" xmlns:a16="http://schemas.microsoft.com/office/drawing/2014/main" id="{7145E53B-B22A-4A08-ACDE-5A0AAED7DC60}"/>
                  </a:ext>
                </a:extLst>
              </p:cNvPr>
              <p:cNvSpPr>
                <a:spLocks/>
              </p:cNvSpPr>
              <p:nvPr/>
            </p:nvSpPr>
            <p:spPr bwMode="auto">
              <a:xfrm>
                <a:off x="7289800" y="2525713"/>
                <a:ext cx="49213" cy="49213"/>
              </a:xfrm>
              <a:custGeom>
                <a:avLst/>
                <a:gdLst>
                  <a:gd name="T0" fmla="*/ 15 w 15"/>
                  <a:gd name="T1" fmla="*/ 9 h 15"/>
                  <a:gd name="T2" fmla="*/ 7 w 15"/>
                  <a:gd name="T3" fmla="*/ 15 h 15"/>
                  <a:gd name="T4" fmla="*/ 1 w 15"/>
                  <a:gd name="T5" fmla="*/ 7 h 15"/>
                  <a:gd name="T6" fmla="*/ 9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2"/>
                      <a:pt x="11" y="15"/>
                      <a:pt x="7" y="15"/>
                    </a:cubicBezTo>
                    <a:cubicBezTo>
                      <a:pt x="3" y="14"/>
                      <a:pt x="0" y="11"/>
                      <a:pt x="1" y="7"/>
                    </a:cubicBezTo>
                    <a:cubicBezTo>
                      <a:pt x="1" y="3"/>
                      <a:pt x="5" y="0"/>
                      <a:pt x="9" y="1"/>
                    </a:cubicBezTo>
                    <a:cubicBezTo>
                      <a:pt x="13" y="1"/>
                      <a:pt x="15" y="5"/>
                      <a:pt x="15"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1" name="Freeform 323">
                <a:extLst>
                  <a:ext uri="{FF2B5EF4-FFF2-40B4-BE49-F238E27FC236}">
                    <a16:creationId xmlns="" xmlns:a16="http://schemas.microsoft.com/office/drawing/2014/main" id="{9F98649C-35FE-44C0-B77B-DBA86B6566A6}"/>
                  </a:ext>
                </a:extLst>
              </p:cNvPr>
              <p:cNvSpPr>
                <a:spLocks/>
              </p:cNvSpPr>
              <p:nvPr/>
            </p:nvSpPr>
            <p:spPr bwMode="auto">
              <a:xfrm>
                <a:off x="6962775" y="2341563"/>
                <a:ext cx="49213" cy="49213"/>
              </a:xfrm>
              <a:custGeom>
                <a:avLst/>
                <a:gdLst>
                  <a:gd name="T0" fmla="*/ 15 w 15"/>
                  <a:gd name="T1" fmla="*/ 8 h 15"/>
                  <a:gd name="T2" fmla="*/ 7 w 15"/>
                  <a:gd name="T3" fmla="*/ 15 h 15"/>
                  <a:gd name="T4" fmla="*/ 1 w 15"/>
                  <a:gd name="T5" fmla="*/ 7 h 15"/>
                  <a:gd name="T6" fmla="*/ 9 w 15"/>
                  <a:gd name="T7" fmla="*/ 1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5"/>
                    </a:cubicBezTo>
                    <a:cubicBezTo>
                      <a:pt x="3" y="14"/>
                      <a:pt x="0" y="11"/>
                      <a:pt x="1" y="7"/>
                    </a:cubicBezTo>
                    <a:cubicBezTo>
                      <a:pt x="1" y="3"/>
                      <a:pt x="5" y="0"/>
                      <a:pt x="9" y="1"/>
                    </a:cubicBezTo>
                    <a:cubicBezTo>
                      <a:pt x="13" y="1"/>
                      <a:pt x="15" y="5"/>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2" name="Freeform 324">
                <a:extLst>
                  <a:ext uri="{FF2B5EF4-FFF2-40B4-BE49-F238E27FC236}">
                    <a16:creationId xmlns="" xmlns:a16="http://schemas.microsoft.com/office/drawing/2014/main" id="{7E440FF7-51A1-4C7C-95EC-C3111F0D0A4D}"/>
                  </a:ext>
                </a:extLst>
              </p:cNvPr>
              <p:cNvSpPr>
                <a:spLocks/>
              </p:cNvSpPr>
              <p:nvPr/>
            </p:nvSpPr>
            <p:spPr bwMode="auto">
              <a:xfrm>
                <a:off x="7234238" y="1978025"/>
                <a:ext cx="49213" cy="49213"/>
              </a:xfrm>
              <a:custGeom>
                <a:avLst/>
                <a:gdLst>
                  <a:gd name="T0" fmla="*/ 15 w 15"/>
                  <a:gd name="T1" fmla="*/ 9 h 15"/>
                  <a:gd name="T2" fmla="*/ 7 w 15"/>
                  <a:gd name="T3" fmla="*/ 15 h 15"/>
                  <a:gd name="T4" fmla="*/ 1 w 15"/>
                  <a:gd name="T5" fmla="*/ 7 h 15"/>
                  <a:gd name="T6" fmla="*/ 8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2"/>
                      <a:pt x="11" y="15"/>
                      <a:pt x="7" y="15"/>
                    </a:cubicBezTo>
                    <a:cubicBezTo>
                      <a:pt x="3" y="14"/>
                      <a:pt x="0" y="11"/>
                      <a:pt x="1" y="7"/>
                    </a:cubicBezTo>
                    <a:cubicBezTo>
                      <a:pt x="1" y="3"/>
                      <a:pt x="5" y="0"/>
                      <a:pt x="8" y="1"/>
                    </a:cubicBezTo>
                    <a:cubicBezTo>
                      <a:pt x="12" y="1"/>
                      <a:pt x="15" y="5"/>
                      <a:pt x="15"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3" name="Freeform 325">
                <a:extLst>
                  <a:ext uri="{FF2B5EF4-FFF2-40B4-BE49-F238E27FC236}">
                    <a16:creationId xmlns="" xmlns:a16="http://schemas.microsoft.com/office/drawing/2014/main" id="{8FB6F2DA-D2E6-445A-82F1-9B6422E03F57}"/>
                  </a:ext>
                </a:extLst>
              </p:cNvPr>
              <p:cNvSpPr>
                <a:spLocks/>
              </p:cNvSpPr>
              <p:nvPr/>
            </p:nvSpPr>
            <p:spPr bwMode="auto">
              <a:xfrm>
                <a:off x="6605588" y="2127250"/>
                <a:ext cx="50800" cy="49213"/>
              </a:xfrm>
              <a:custGeom>
                <a:avLst/>
                <a:gdLst>
                  <a:gd name="T0" fmla="*/ 14 w 15"/>
                  <a:gd name="T1" fmla="*/ 8 h 15"/>
                  <a:gd name="T2" fmla="*/ 6 w 15"/>
                  <a:gd name="T3" fmla="*/ 14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7"/>
                    </a:cubicBezTo>
                    <a:cubicBezTo>
                      <a:pt x="1" y="3"/>
                      <a:pt x="4" y="0"/>
                      <a:pt x="8" y="0"/>
                    </a:cubicBezTo>
                    <a:cubicBezTo>
                      <a:pt x="12" y="1"/>
                      <a:pt x="15" y="4"/>
                      <a:pt x="14"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4" name="Freeform 326">
                <a:extLst>
                  <a:ext uri="{FF2B5EF4-FFF2-40B4-BE49-F238E27FC236}">
                    <a16:creationId xmlns="" xmlns:a16="http://schemas.microsoft.com/office/drawing/2014/main" id="{3228829D-DB81-4F4F-9DDD-EDDA9DD79C9A}"/>
                  </a:ext>
                </a:extLst>
              </p:cNvPr>
              <p:cNvSpPr>
                <a:spLocks/>
              </p:cNvSpPr>
              <p:nvPr/>
            </p:nvSpPr>
            <p:spPr bwMode="auto">
              <a:xfrm>
                <a:off x="6480175" y="1901825"/>
                <a:ext cx="50800" cy="49213"/>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0" y="15"/>
                      <a:pt x="7" y="14"/>
                    </a:cubicBezTo>
                    <a:cubicBezTo>
                      <a:pt x="3" y="14"/>
                      <a:pt x="0" y="10"/>
                      <a:pt x="0" y="6"/>
                    </a:cubicBezTo>
                    <a:cubicBezTo>
                      <a:pt x="1" y="2"/>
                      <a:pt x="4" y="0"/>
                      <a:pt x="8" y="0"/>
                    </a:cubicBezTo>
                    <a:cubicBezTo>
                      <a:pt x="12" y="1"/>
                      <a:pt x="15" y="4"/>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5" name="Freeform 327">
                <a:extLst>
                  <a:ext uri="{FF2B5EF4-FFF2-40B4-BE49-F238E27FC236}">
                    <a16:creationId xmlns="" xmlns:a16="http://schemas.microsoft.com/office/drawing/2014/main" id="{47A3D258-605C-4AFC-A683-530C012F740A}"/>
                  </a:ext>
                </a:extLst>
              </p:cNvPr>
              <p:cNvSpPr>
                <a:spLocks/>
              </p:cNvSpPr>
              <p:nvPr/>
            </p:nvSpPr>
            <p:spPr bwMode="auto">
              <a:xfrm>
                <a:off x="6345238" y="1644650"/>
                <a:ext cx="49213" cy="49213"/>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3"/>
                      <a:pt x="10" y="15"/>
                      <a:pt x="6" y="15"/>
                    </a:cubicBezTo>
                    <a:cubicBezTo>
                      <a:pt x="2" y="14"/>
                      <a:pt x="0" y="11"/>
                      <a:pt x="0" y="7"/>
                    </a:cubicBezTo>
                    <a:cubicBezTo>
                      <a:pt x="1" y="3"/>
                      <a:pt x="4" y="0"/>
                      <a:pt x="8" y="1"/>
                    </a:cubicBezTo>
                    <a:cubicBezTo>
                      <a:pt x="12" y="1"/>
                      <a:pt x="15" y="5"/>
                      <a:pt x="14"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6" name="Freeform 328">
                <a:extLst>
                  <a:ext uri="{FF2B5EF4-FFF2-40B4-BE49-F238E27FC236}">
                    <a16:creationId xmlns="" xmlns:a16="http://schemas.microsoft.com/office/drawing/2014/main" id="{E35318CD-30D5-4589-B3F6-CCA50C63079C}"/>
                  </a:ext>
                </a:extLst>
              </p:cNvPr>
              <p:cNvSpPr>
                <a:spLocks/>
              </p:cNvSpPr>
              <p:nvPr/>
            </p:nvSpPr>
            <p:spPr bwMode="auto">
              <a:xfrm>
                <a:off x="5770563" y="2024063"/>
                <a:ext cx="49213" cy="49213"/>
              </a:xfrm>
              <a:custGeom>
                <a:avLst/>
                <a:gdLst>
                  <a:gd name="T0" fmla="*/ 15 w 15"/>
                  <a:gd name="T1" fmla="*/ 8 h 15"/>
                  <a:gd name="T2" fmla="*/ 7 w 15"/>
                  <a:gd name="T3" fmla="*/ 14 h 15"/>
                  <a:gd name="T4" fmla="*/ 1 w 15"/>
                  <a:gd name="T5" fmla="*/ 6 h 15"/>
                  <a:gd name="T6" fmla="*/ 9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1" y="6"/>
                    </a:cubicBezTo>
                    <a:cubicBezTo>
                      <a:pt x="1" y="3"/>
                      <a:pt x="5" y="0"/>
                      <a:pt x="9" y="0"/>
                    </a:cubicBezTo>
                    <a:cubicBezTo>
                      <a:pt x="13" y="1"/>
                      <a:pt x="15" y="4"/>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7" name="Freeform 329">
                <a:extLst>
                  <a:ext uri="{FF2B5EF4-FFF2-40B4-BE49-F238E27FC236}">
                    <a16:creationId xmlns="" xmlns:a16="http://schemas.microsoft.com/office/drawing/2014/main" id="{5BC5ABFB-696E-423C-908B-85220F97F2F7}"/>
                  </a:ext>
                </a:extLst>
              </p:cNvPr>
              <p:cNvSpPr>
                <a:spLocks/>
              </p:cNvSpPr>
              <p:nvPr/>
            </p:nvSpPr>
            <p:spPr bwMode="auto">
              <a:xfrm>
                <a:off x="5883275" y="1928813"/>
                <a:ext cx="49213" cy="49213"/>
              </a:xfrm>
              <a:custGeom>
                <a:avLst/>
                <a:gdLst>
                  <a:gd name="T0" fmla="*/ 14 w 15"/>
                  <a:gd name="T1" fmla="*/ 9 h 15"/>
                  <a:gd name="T2" fmla="*/ 7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3"/>
                      <a:pt x="10" y="15"/>
                      <a:pt x="7" y="15"/>
                    </a:cubicBezTo>
                    <a:cubicBezTo>
                      <a:pt x="3" y="15"/>
                      <a:pt x="0" y="11"/>
                      <a:pt x="0" y="7"/>
                    </a:cubicBezTo>
                    <a:cubicBezTo>
                      <a:pt x="1" y="3"/>
                      <a:pt x="4" y="0"/>
                      <a:pt x="8" y="1"/>
                    </a:cubicBezTo>
                    <a:cubicBezTo>
                      <a:pt x="12" y="1"/>
                      <a:pt x="15" y="5"/>
                      <a:pt x="14"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8" name="Freeform 330">
                <a:extLst>
                  <a:ext uri="{FF2B5EF4-FFF2-40B4-BE49-F238E27FC236}">
                    <a16:creationId xmlns="" xmlns:a16="http://schemas.microsoft.com/office/drawing/2014/main" id="{372CB9C4-FC89-49B7-8D44-568703204B2A}"/>
                  </a:ext>
                </a:extLst>
              </p:cNvPr>
              <p:cNvSpPr>
                <a:spLocks/>
              </p:cNvSpPr>
              <p:nvPr/>
            </p:nvSpPr>
            <p:spPr bwMode="auto">
              <a:xfrm>
                <a:off x="5711825" y="4945063"/>
                <a:ext cx="49213" cy="49213"/>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2"/>
                      <a:pt x="10" y="15"/>
                      <a:pt x="6" y="15"/>
                    </a:cubicBezTo>
                    <a:cubicBezTo>
                      <a:pt x="2" y="14"/>
                      <a:pt x="0" y="11"/>
                      <a:pt x="0" y="7"/>
                    </a:cubicBezTo>
                    <a:cubicBezTo>
                      <a:pt x="1" y="3"/>
                      <a:pt x="4" y="0"/>
                      <a:pt x="8" y="1"/>
                    </a:cubicBezTo>
                    <a:cubicBezTo>
                      <a:pt x="12" y="1"/>
                      <a:pt x="15" y="5"/>
                      <a:pt x="14"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9" name="Freeform 331">
                <a:extLst>
                  <a:ext uri="{FF2B5EF4-FFF2-40B4-BE49-F238E27FC236}">
                    <a16:creationId xmlns="" xmlns:a16="http://schemas.microsoft.com/office/drawing/2014/main" id="{A97CE613-DEA3-4ED0-A733-E96ADD762313}"/>
                  </a:ext>
                </a:extLst>
              </p:cNvPr>
              <p:cNvSpPr>
                <a:spLocks/>
              </p:cNvSpPr>
              <p:nvPr/>
            </p:nvSpPr>
            <p:spPr bwMode="auto">
              <a:xfrm>
                <a:off x="5507038" y="4856163"/>
                <a:ext cx="49213" cy="49213"/>
              </a:xfrm>
              <a:custGeom>
                <a:avLst/>
                <a:gdLst>
                  <a:gd name="T0" fmla="*/ 15 w 15"/>
                  <a:gd name="T1" fmla="*/ 9 h 15"/>
                  <a:gd name="T2" fmla="*/ 7 w 15"/>
                  <a:gd name="T3" fmla="*/ 15 h 15"/>
                  <a:gd name="T4" fmla="*/ 1 w 15"/>
                  <a:gd name="T5" fmla="*/ 7 h 15"/>
                  <a:gd name="T6" fmla="*/ 9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5" y="13"/>
                      <a:pt x="11" y="15"/>
                      <a:pt x="7" y="15"/>
                    </a:cubicBezTo>
                    <a:cubicBezTo>
                      <a:pt x="3" y="14"/>
                      <a:pt x="0" y="11"/>
                      <a:pt x="1" y="7"/>
                    </a:cubicBezTo>
                    <a:cubicBezTo>
                      <a:pt x="1" y="3"/>
                      <a:pt x="5" y="0"/>
                      <a:pt x="9" y="1"/>
                    </a:cubicBezTo>
                    <a:cubicBezTo>
                      <a:pt x="13" y="1"/>
                      <a:pt x="15" y="5"/>
                      <a:pt x="15"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0" name="Freeform 332">
                <a:extLst>
                  <a:ext uri="{FF2B5EF4-FFF2-40B4-BE49-F238E27FC236}">
                    <a16:creationId xmlns="" xmlns:a16="http://schemas.microsoft.com/office/drawing/2014/main" id="{BD8216C6-F977-4D20-9920-5F86682258A2}"/>
                  </a:ext>
                </a:extLst>
              </p:cNvPr>
              <p:cNvSpPr>
                <a:spLocks/>
              </p:cNvSpPr>
              <p:nvPr/>
            </p:nvSpPr>
            <p:spPr bwMode="auto">
              <a:xfrm>
                <a:off x="5589588" y="1628775"/>
                <a:ext cx="49213" cy="49213"/>
              </a:xfrm>
              <a:custGeom>
                <a:avLst/>
                <a:gdLst>
                  <a:gd name="T0" fmla="*/ 14 w 15"/>
                  <a:gd name="T1" fmla="*/ 9 h 15"/>
                  <a:gd name="T2" fmla="*/ 7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2"/>
                      <a:pt x="10" y="15"/>
                      <a:pt x="7" y="15"/>
                    </a:cubicBezTo>
                    <a:cubicBezTo>
                      <a:pt x="3" y="14"/>
                      <a:pt x="0" y="11"/>
                      <a:pt x="0" y="7"/>
                    </a:cubicBezTo>
                    <a:cubicBezTo>
                      <a:pt x="1" y="3"/>
                      <a:pt x="4" y="0"/>
                      <a:pt x="8" y="1"/>
                    </a:cubicBezTo>
                    <a:cubicBezTo>
                      <a:pt x="12" y="1"/>
                      <a:pt x="15" y="5"/>
                      <a:pt x="14"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1" name="Freeform 333">
                <a:extLst>
                  <a:ext uri="{FF2B5EF4-FFF2-40B4-BE49-F238E27FC236}">
                    <a16:creationId xmlns="" xmlns:a16="http://schemas.microsoft.com/office/drawing/2014/main" id="{AB62C597-B783-461E-AB5B-6ADA60C11F14}"/>
                  </a:ext>
                </a:extLst>
              </p:cNvPr>
              <p:cNvSpPr>
                <a:spLocks/>
              </p:cNvSpPr>
              <p:nvPr/>
            </p:nvSpPr>
            <p:spPr bwMode="auto">
              <a:xfrm>
                <a:off x="5324475" y="1827213"/>
                <a:ext cx="50800"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1" y="2"/>
                      <a:pt x="4" y="0"/>
                      <a:pt x="8" y="0"/>
                    </a:cubicBezTo>
                    <a:cubicBezTo>
                      <a:pt x="12" y="1"/>
                      <a:pt x="15" y="4"/>
                      <a:pt x="14"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2" name="Freeform 334">
                <a:extLst>
                  <a:ext uri="{FF2B5EF4-FFF2-40B4-BE49-F238E27FC236}">
                    <a16:creationId xmlns="" xmlns:a16="http://schemas.microsoft.com/office/drawing/2014/main" id="{A5358B3A-7768-4D62-8261-CB71E94F9E5A}"/>
                  </a:ext>
                </a:extLst>
              </p:cNvPr>
              <p:cNvSpPr>
                <a:spLocks/>
              </p:cNvSpPr>
              <p:nvPr/>
            </p:nvSpPr>
            <p:spPr bwMode="auto">
              <a:xfrm>
                <a:off x="5222875" y="2109788"/>
                <a:ext cx="49213" cy="49213"/>
              </a:xfrm>
              <a:custGeom>
                <a:avLst/>
                <a:gdLst>
                  <a:gd name="T0" fmla="*/ 15 w 15"/>
                  <a:gd name="T1" fmla="*/ 8 h 15"/>
                  <a:gd name="T2" fmla="*/ 7 w 15"/>
                  <a:gd name="T3" fmla="*/ 15 h 15"/>
                  <a:gd name="T4" fmla="*/ 1 w 15"/>
                  <a:gd name="T5" fmla="*/ 7 h 15"/>
                  <a:gd name="T6" fmla="*/ 9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5" y="12"/>
                      <a:pt x="11" y="15"/>
                      <a:pt x="7" y="15"/>
                    </a:cubicBezTo>
                    <a:cubicBezTo>
                      <a:pt x="3" y="14"/>
                      <a:pt x="0" y="11"/>
                      <a:pt x="1" y="7"/>
                    </a:cubicBezTo>
                    <a:cubicBezTo>
                      <a:pt x="1" y="3"/>
                      <a:pt x="5" y="0"/>
                      <a:pt x="9" y="0"/>
                    </a:cubicBezTo>
                    <a:cubicBezTo>
                      <a:pt x="13" y="1"/>
                      <a:pt x="15" y="4"/>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3" name="Freeform 335">
                <a:extLst>
                  <a:ext uri="{FF2B5EF4-FFF2-40B4-BE49-F238E27FC236}">
                    <a16:creationId xmlns="" xmlns:a16="http://schemas.microsoft.com/office/drawing/2014/main" id="{A2DCA5A8-2716-475B-A44E-27CFB076AB8C}"/>
                  </a:ext>
                </a:extLst>
              </p:cNvPr>
              <p:cNvSpPr>
                <a:spLocks/>
              </p:cNvSpPr>
              <p:nvPr/>
            </p:nvSpPr>
            <p:spPr bwMode="auto">
              <a:xfrm>
                <a:off x="4764088" y="2103438"/>
                <a:ext cx="52388" cy="49213"/>
              </a:xfrm>
              <a:custGeom>
                <a:avLst/>
                <a:gdLst>
                  <a:gd name="T0" fmla="*/ 15 w 16"/>
                  <a:gd name="T1" fmla="*/ 8 h 15"/>
                  <a:gd name="T2" fmla="*/ 7 w 16"/>
                  <a:gd name="T3" fmla="*/ 15 h 15"/>
                  <a:gd name="T4" fmla="*/ 1 w 16"/>
                  <a:gd name="T5" fmla="*/ 7 h 15"/>
                  <a:gd name="T6" fmla="*/ 9 w 16"/>
                  <a:gd name="T7" fmla="*/ 1 h 15"/>
                  <a:gd name="T8" fmla="*/ 15 w 16"/>
                  <a:gd name="T9" fmla="*/ 8 h 15"/>
                </a:gdLst>
                <a:ahLst/>
                <a:cxnLst>
                  <a:cxn ang="0">
                    <a:pos x="T0" y="T1"/>
                  </a:cxn>
                  <a:cxn ang="0">
                    <a:pos x="T2" y="T3"/>
                  </a:cxn>
                  <a:cxn ang="0">
                    <a:pos x="T4" y="T5"/>
                  </a:cxn>
                  <a:cxn ang="0">
                    <a:pos x="T6" y="T7"/>
                  </a:cxn>
                  <a:cxn ang="0">
                    <a:pos x="T8" y="T9"/>
                  </a:cxn>
                </a:cxnLst>
                <a:rect l="0" t="0" r="r" b="b"/>
                <a:pathLst>
                  <a:path w="16" h="15">
                    <a:moveTo>
                      <a:pt x="15" y="8"/>
                    </a:moveTo>
                    <a:cubicBezTo>
                      <a:pt x="15" y="12"/>
                      <a:pt x="11" y="15"/>
                      <a:pt x="7" y="15"/>
                    </a:cubicBezTo>
                    <a:cubicBezTo>
                      <a:pt x="3" y="14"/>
                      <a:pt x="0" y="11"/>
                      <a:pt x="1" y="7"/>
                    </a:cubicBezTo>
                    <a:cubicBezTo>
                      <a:pt x="1" y="3"/>
                      <a:pt x="5" y="0"/>
                      <a:pt x="9" y="1"/>
                    </a:cubicBezTo>
                    <a:cubicBezTo>
                      <a:pt x="13" y="1"/>
                      <a:pt x="16" y="5"/>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4" name="Freeform 336">
                <a:extLst>
                  <a:ext uri="{FF2B5EF4-FFF2-40B4-BE49-F238E27FC236}">
                    <a16:creationId xmlns="" xmlns:a16="http://schemas.microsoft.com/office/drawing/2014/main" id="{3BB710BD-845B-49E8-B7BD-F17B7D671094}"/>
                  </a:ext>
                </a:extLst>
              </p:cNvPr>
              <p:cNvSpPr>
                <a:spLocks/>
              </p:cNvSpPr>
              <p:nvPr/>
            </p:nvSpPr>
            <p:spPr bwMode="auto">
              <a:xfrm>
                <a:off x="4486275" y="2759075"/>
                <a:ext cx="49213" cy="49213"/>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0" y="6"/>
                    </a:cubicBezTo>
                    <a:cubicBezTo>
                      <a:pt x="1" y="2"/>
                      <a:pt x="4" y="0"/>
                      <a:pt x="8" y="0"/>
                    </a:cubicBezTo>
                    <a:cubicBezTo>
                      <a:pt x="12" y="0"/>
                      <a:pt x="15" y="4"/>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5" name="Freeform 337">
                <a:extLst>
                  <a:ext uri="{FF2B5EF4-FFF2-40B4-BE49-F238E27FC236}">
                    <a16:creationId xmlns="" xmlns:a16="http://schemas.microsoft.com/office/drawing/2014/main" id="{91E983D3-504D-4CA0-91C0-3E8BE9C3D7A3}"/>
                  </a:ext>
                </a:extLst>
              </p:cNvPr>
              <p:cNvSpPr>
                <a:spLocks/>
              </p:cNvSpPr>
              <p:nvPr/>
            </p:nvSpPr>
            <p:spPr bwMode="auto">
              <a:xfrm>
                <a:off x="4314825" y="3036888"/>
                <a:ext cx="49213" cy="52388"/>
              </a:xfrm>
              <a:custGeom>
                <a:avLst/>
                <a:gdLst>
                  <a:gd name="T0" fmla="*/ 15 w 15"/>
                  <a:gd name="T1" fmla="*/ 9 h 16"/>
                  <a:gd name="T2" fmla="*/ 7 w 15"/>
                  <a:gd name="T3" fmla="*/ 15 h 16"/>
                  <a:gd name="T4" fmla="*/ 0 w 15"/>
                  <a:gd name="T5" fmla="*/ 7 h 16"/>
                  <a:gd name="T6" fmla="*/ 8 w 15"/>
                  <a:gd name="T7" fmla="*/ 1 h 16"/>
                  <a:gd name="T8" fmla="*/ 15 w 15"/>
                  <a:gd name="T9" fmla="*/ 9 h 16"/>
                </a:gdLst>
                <a:ahLst/>
                <a:cxnLst>
                  <a:cxn ang="0">
                    <a:pos x="T0" y="T1"/>
                  </a:cxn>
                  <a:cxn ang="0">
                    <a:pos x="T2" y="T3"/>
                  </a:cxn>
                  <a:cxn ang="0">
                    <a:pos x="T4" y="T5"/>
                  </a:cxn>
                  <a:cxn ang="0">
                    <a:pos x="T6" y="T7"/>
                  </a:cxn>
                  <a:cxn ang="0">
                    <a:pos x="T8" y="T9"/>
                  </a:cxn>
                </a:cxnLst>
                <a:rect l="0" t="0" r="r" b="b"/>
                <a:pathLst>
                  <a:path w="15" h="16">
                    <a:moveTo>
                      <a:pt x="15" y="9"/>
                    </a:moveTo>
                    <a:cubicBezTo>
                      <a:pt x="14" y="13"/>
                      <a:pt x="11" y="16"/>
                      <a:pt x="7" y="15"/>
                    </a:cubicBezTo>
                    <a:cubicBezTo>
                      <a:pt x="3" y="15"/>
                      <a:pt x="0" y="11"/>
                      <a:pt x="0" y="7"/>
                    </a:cubicBezTo>
                    <a:cubicBezTo>
                      <a:pt x="1" y="3"/>
                      <a:pt x="4" y="0"/>
                      <a:pt x="8" y="1"/>
                    </a:cubicBezTo>
                    <a:cubicBezTo>
                      <a:pt x="12" y="1"/>
                      <a:pt x="15" y="5"/>
                      <a:pt x="15"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6" name="Freeform 338">
                <a:extLst>
                  <a:ext uri="{FF2B5EF4-FFF2-40B4-BE49-F238E27FC236}">
                    <a16:creationId xmlns="" xmlns:a16="http://schemas.microsoft.com/office/drawing/2014/main" id="{FAB3DC8A-E588-419C-9EA5-82BF3FC57175}"/>
                  </a:ext>
                </a:extLst>
              </p:cNvPr>
              <p:cNvSpPr>
                <a:spLocks/>
              </p:cNvSpPr>
              <p:nvPr/>
            </p:nvSpPr>
            <p:spPr bwMode="auto">
              <a:xfrm>
                <a:off x="5988050" y="1638300"/>
                <a:ext cx="50800" cy="49213"/>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2"/>
                      <a:pt x="10" y="15"/>
                      <a:pt x="6" y="15"/>
                    </a:cubicBezTo>
                    <a:cubicBezTo>
                      <a:pt x="3" y="14"/>
                      <a:pt x="0" y="11"/>
                      <a:pt x="0" y="7"/>
                    </a:cubicBezTo>
                    <a:cubicBezTo>
                      <a:pt x="1" y="3"/>
                      <a:pt x="4" y="0"/>
                      <a:pt x="8" y="1"/>
                    </a:cubicBezTo>
                    <a:cubicBezTo>
                      <a:pt x="12" y="1"/>
                      <a:pt x="15" y="5"/>
                      <a:pt x="14"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7" name="Freeform 339">
                <a:extLst>
                  <a:ext uri="{FF2B5EF4-FFF2-40B4-BE49-F238E27FC236}">
                    <a16:creationId xmlns="" xmlns:a16="http://schemas.microsoft.com/office/drawing/2014/main" id="{43CDCE6E-AACF-4014-9711-85CF222A8B06}"/>
                  </a:ext>
                </a:extLst>
              </p:cNvPr>
              <p:cNvSpPr>
                <a:spLocks/>
              </p:cNvSpPr>
              <p:nvPr/>
            </p:nvSpPr>
            <p:spPr bwMode="auto">
              <a:xfrm>
                <a:off x="5589588" y="1628775"/>
                <a:ext cx="49213" cy="49213"/>
              </a:xfrm>
              <a:custGeom>
                <a:avLst/>
                <a:gdLst>
                  <a:gd name="T0" fmla="*/ 14 w 15"/>
                  <a:gd name="T1" fmla="*/ 9 h 15"/>
                  <a:gd name="T2" fmla="*/ 7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2"/>
                      <a:pt x="10" y="15"/>
                      <a:pt x="7" y="15"/>
                    </a:cubicBezTo>
                    <a:cubicBezTo>
                      <a:pt x="3" y="14"/>
                      <a:pt x="0" y="11"/>
                      <a:pt x="0" y="7"/>
                    </a:cubicBezTo>
                    <a:cubicBezTo>
                      <a:pt x="1" y="3"/>
                      <a:pt x="4" y="0"/>
                      <a:pt x="8" y="1"/>
                    </a:cubicBezTo>
                    <a:cubicBezTo>
                      <a:pt x="12" y="1"/>
                      <a:pt x="15" y="5"/>
                      <a:pt x="14"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8" name="Freeform 340">
                <a:extLst>
                  <a:ext uri="{FF2B5EF4-FFF2-40B4-BE49-F238E27FC236}">
                    <a16:creationId xmlns="" xmlns:a16="http://schemas.microsoft.com/office/drawing/2014/main" id="{24551390-9F42-452F-9AA5-57A8738A030B}"/>
                  </a:ext>
                </a:extLst>
              </p:cNvPr>
              <p:cNvSpPr>
                <a:spLocks/>
              </p:cNvSpPr>
              <p:nvPr/>
            </p:nvSpPr>
            <p:spPr bwMode="auto">
              <a:xfrm>
                <a:off x="5324475" y="1827213"/>
                <a:ext cx="50800"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1" y="2"/>
                      <a:pt x="4" y="0"/>
                      <a:pt x="8" y="0"/>
                    </a:cubicBezTo>
                    <a:cubicBezTo>
                      <a:pt x="12" y="1"/>
                      <a:pt x="15" y="4"/>
                      <a:pt x="14"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9" name="Freeform 341">
                <a:extLst>
                  <a:ext uri="{FF2B5EF4-FFF2-40B4-BE49-F238E27FC236}">
                    <a16:creationId xmlns="" xmlns:a16="http://schemas.microsoft.com/office/drawing/2014/main" id="{F04B6971-4827-4B20-B5FD-1A3C1E93C4D8}"/>
                  </a:ext>
                </a:extLst>
              </p:cNvPr>
              <p:cNvSpPr>
                <a:spLocks/>
              </p:cNvSpPr>
              <p:nvPr/>
            </p:nvSpPr>
            <p:spPr bwMode="auto">
              <a:xfrm>
                <a:off x="5222875" y="2109788"/>
                <a:ext cx="49213" cy="49213"/>
              </a:xfrm>
              <a:custGeom>
                <a:avLst/>
                <a:gdLst>
                  <a:gd name="T0" fmla="*/ 15 w 15"/>
                  <a:gd name="T1" fmla="*/ 8 h 15"/>
                  <a:gd name="T2" fmla="*/ 7 w 15"/>
                  <a:gd name="T3" fmla="*/ 15 h 15"/>
                  <a:gd name="T4" fmla="*/ 1 w 15"/>
                  <a:gd name="T5" fmla="*/ 7 h 15"/>
                  <a:gd name="T6" fmla="*/ 9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5" y="12"/>
                      <a:pt x="11" y="15"/>
                      <a:pt x="7" y="15"/>
                    </a:cubicBezTo>
                    <a:cubicBezTo>
                      <a:pt x="3" y="14"/>
                      <a:pt x="0" y="11"/>
                      <a:pt x="1" y="7"/>
                    </a:cubicBezTo>
                    <a:cubicBezTo>
                      <a:pt x="1" y="3"/>
                      <a:pt x="5" y="0"/>
                      <a:pt x="9" y="0"/>
                    </a:cubicBezTo>
                    <a:cubicBezTo>
                      <a:pt x="13" y="1"/>
                      <a:pt x="15" y="4"/>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0" name="Freeform 342">
                <a:extLst>
                  <a:ext uri="{FF2B5EF4-FFF2-40B4-BE49-F238E27FC236}">
                    <a16:creationId xmlns="" xmlns:a16="http://schemas.microsoft.com/office/drawing/2014/main" id="{974AF3EA-A3E5-42B0-9952-B0FC1277F870}"/>
                  </a:ext>
                </a:extLst>
              </p:cNvPr>
              <p:cNvSpPr>
                <a:spLocks/>
              </p:cNvSpPr>
              <p:nvPr/>
            </p:nvSpPr>
            <p:spPr bwMode="auto">
              <a:xfrm>
                <a:off x="4764088" y="2103438"/>
                <a:ext cx="52388" cy="49213"/>
              </a:xfrm>
              <a:custGeom>
                <a:avLst/>
                <a:gdLst>
                  <a:gd name="T0" fmla="*/ 15 w 16"/>
                  <a:gd name="T1" fmla="*/ 8 h 15"/>
                  <a:gd name="T2" fmla="*/ 7 w 16"/>
                  <a:gd name="T3" fmla="*/ 15 h 15"/>
                  <a:gd name="T4" fmla="*/ 1 w 16"/>
                  <a:gd name="T5" fmla="*/ 7 h 15"/>
                  <a:gd name="T6" fmla="*/ 9 w 16"/>
                  <a:gd name="T7" fmla="*/ 1 h 15"/>
                  <a:gd name="T8" fmla="*/ 15 w 16"/>
                  <a:gd name="T9" fmla="*/ 8 h 15"/>
                </a:gdLst>
                <a:ahLst/>
                <a:cxnLst>
                  <a:cxn ang="0">
                    <a:pos x="T0" y="T1"/>
                  </a:cxn>
                  <a:cxn ang="0">
                    <a:pos x="T2" y="T3"/>
                  </a:cxn>
                  <a:cxn ang="0">
                    <a:pos x="T4" y="T5"/>
                  </a:cxn>
                  <a:cxn ang="0">
                    <a:pos x="T6" y="T7"/>
                  </a:cxn>
                  <a:cxn ang="0">
                    <a:pos x="T8" y="T9"/>
                  </a:cxn>
                </a:cxnLst>
                <a:rect l="0" t="0" r="r" b="b"/>
                <a:pathLst>
                  <a:path w="16" h="15">
                    <a:moveTo>
                      <a:pt x="15" y="8"/>
                    </a:moveTo>
                    <a:cubicBezTo>
                      <a:pt x="15" y="12"/>
                      <a:pt x="11" y="15"/>
                      <a:pt x="7" y="15"/>
                    </a:cubicBezTo>
                    <a:cubicBezTo>
                      <a:pt x="3" y="14"/>
                      <a:pt x="0" y="11"/>
                      <a:pt x="1" y="7"/>
                    </a:cubicBezTo>
                    <a:cubicBezTo>
                      <a:pt x="1" y="3"/>
                      <a:pt x="5" y="0"/>
                      <a:pt x="9" y="1"/>
                    </a:cubicBezTo>
                    <a:cubicBezTo>
                      <a:pt x="13" y="1"/>
                      <a:pt x="16" y="5"/>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1" name="Freeform 343">
                <a:extLst>
                  <a:ext uri="{FF2B5EF4-FFF2-40B4-BE49-F238E27FC236}">
                    <a16:creationId xmlns="" xmlns:a16="http://schemas.microsoft.com/office/drawing/2014/main" id="{CC3592A1-1EA0-4C8C-BBEE-11162332EAFA}"/>
                  </a:ext>
                </a:extLst>
              </p:cNvPr>
              <p:cNvSpPr>
                <a:spLocks/>
              </p:cNvSpPr>
              <p:nvPr/>
            </p:nvSpPr>
            <p:spPr bwMode="auto">
              <a:xfrm>
                <a:off x="4486275" y="2759075"/>
                <a:ext cx="49213" cy="49213"/>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0" y="6"/>
                    </a:cubicBezTo>
                    <a:cubicBezTo>
                      <a:pt x="1" y="2"/>
                      <a:pt x="4" y="0"/>
                      <a:pt x="8" y="0"/>
                    </a:cubicBezTo>
                    <a:cubicBezTo>
                      <a:pt x="12" y="0"/>
                      <a:pt x="15" y="4"/>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2" name="Freeform 344">
                <a:extLst>
                  <a:ext uri="{FF2B5EF4-FFF2-40B4-BE49-F238E27FC236}">
                    <a16:creationId xmlns="" xmlns:a16="http://schemas.microsoft.com/office/drawing/2014/main" id="{5539944B-F366-4580-828C-499F816F8A67}"/>
                  </a:ext>
                </a:extLst>
              </p:cNvPr>
              <p:cNvSpPr>
                <a:spLocks/>
              </p:cNvSpPr>
              <p:nvPr/>
            </p:nvSpPr>
            <p:spPr bwMode="auto">
              <a:xfrm>
                <a:off x="4314825" y="3036888"/>
                <a:ext cx="49213" cy="52388"/>
              </a:xfrm>
              <a:custGeom>
                <a:avLst/>
                <a:gdLst>
                  <a:gd name="T0" fmla="*/ 15 w 15"/>
                  <a:gd name="T1" fmla="*/ 9 h 16"/>
                  <a:gd name="T2" fmla="*/ 7 w 15"/>
                  <a:gd name="T3" fmla="*/ 15 h 16"/>
                  <a:gd name="T4" fmla="*/ 0 w 15"/>
                  <a:gd name="T5" fmla="*/ 7 h 16"/>
                  <a:gd name="T6" fmla="*/ 8 w 15"/>
                  <a:gd name="T7" fmla="*/ 1 h 16"/>
                  <a:gd name="T8" fmla="*/ 15 w 15"/>
                  <a:gd name="T9" fmla="*/ 9 h 16"/>
                </a:gdLst>
                <a:ahLst/>
                <a:cxnLst>
                  <a:cxn ang="0">
                    <a:pos x="T0" y="T1"/>
                  </a:cxn>
                  <a:cxn ang="0">
                    <a:pos x="T2" y="T3"/>
                  </a:cxn>
                  <a:cxn ang="0">
                    <a:pos x="T4" y="T5"/>
                  </a:cxn>
                  <a:cxn ang="0">
                    <a:pos x="T6" y="T7"/>
                  </a:cxn>
                  <a:cxn ang="0">
                    <a:pos x="T8" y="T9"/>
                  </a:cxn>
                </a:cxnLst>
                <a:rect l="0" t="0" r="r" b="b"/>
                <a:pathLst>
                  <a:path w="15" h="16">
                    <a:moveTo>
                      <a:pt x="15" y="9"/>
                    </a:moveTo>
                    <a:cubicBezTo>
                      <a:pt x="14" y="13"/>
                      <a:pt x="11" y="16"/>
                      <a:pt x="7" y="15"/>
                    </a:cubicBezTo>
                    <a:cubicBezTo>
                      <a:pt x="3" y="15"/>
                      <a:pt x="0" y="11"/>
                      <a:pt x="0" y="7"/>
                    </a:cubicBezTo>
                    <a:cubicBezTo>
                      <a:pt x="1" y="3"/>
                      <a:pt x="4" y="0"/>
                      <a:pt x="8" y="1"/>
                    </a:cubicBezTo>
                    <a:cubicBezTo>
                      <a:pt x="12" y="1"/>
                      <a:pt x="15" y="5"/>
                      <a:pt x="15"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3" name="Freeform 345">
                <a:extLst>
                  <a:ext uri="{FF2B5EF4-FFF2-40B4-BE49-F238E27FC236}">
                    <a16:creationId xmlns="" xmlns:a16="http://schemas.microsoft.com/office/drawing/2014/main" id="{7AF2D769-8BF4-49D8-862D-009B374A208E}"/>
                  </a:ext>
                </a:extLst>
              </p:cNvPr>
              <p:cNvSpPr>
                <a:spLocks/>
              </p:cNvSpPr>
              <p:nvPr/>
            </p:nvSpPr>
            <p:spPr bwMode="auto">
              <a:xfrm>
                <a:off x="5988050" y="1638300"/>
                <a:ext cx="50800" cy="49213"/>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2"/>
                      <a:pt x="10" y="15"/>
                      <a:pt x="6" y="15"/>
                    </a:cubicBezTo>
                    <a:cubicBezTo>
                      <a:pt x="3" y="14"/>
                      <a:pt x="0" y="11"/>
                      <a:pt x="0" y="7"/>
                    </a:cubicBezTo>
                    <a:cubicBezTo>
                      <a:pt x="1" y="3"/>
                      <a:pt x="4" y="0"/>
                      <a:pt x="8" y="1"/>
                    </a:cubicBezTo>
                    <a:cubicBezTo>
                      <a:pt x="12" y="1"/>
                      <a:pt x="15" y="5"/>
                      <a:pt x="14"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4" name="Freeform 346">
                <a:extLst>
                  <a:ext uri="{FF2B5EF4-FFF2-40B4-BE49-F238E27FC236}">
                    <a16:creationId xmlns="" xmlns:a16="http://schemas.microsoft.com/office/drawing/2014/main" id="{CB212955-2D61-483F-936B-E822EF758ED8}"/>
                  </a:ext>
                </a:extLst>
              </p:cNvPr>
              <p:cNvSpPr>
                <a:spLocks/>
              </p:cNvSpPr>
              <p:nvPr/>
            </p:nvSpPr>
            <p:spPr bwMode="auto">
              <a:xfrm>
                <a:off x="7442200" y="2122488"/>
                <a:ext cx="49213" cy="50800"/>
              </a:xfrm>
              <a:custGeom>
                <a:avLst/>
                <a:gdLst>
                  <a:gd name="T0" fmla="*/ 14 w 15"/>
                  <a:gd name="T1" fmla="*/ 8 h 15"/>
                  <a:gd name="T2" fmla="*/ 6 w 15"/>
                  <a:gd name="T3" fmla="*/ 14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7"/>
                    </a:cubicBezTo>
                    <a:cubicBezTo>
                      <a:pt x="0" y="3"/>
                      <a:pt x="4" y="0"/>
                      <a:pt x="8" y="0"/>
                    </a:cubicBezTo>
                    <a:cubicBezTo>
                      <a:pt x="12" y="1"/>
                      <a:pt x="15" y="4"/>
                      <a:pt x="14"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sp>
        <p:nvSpPr>
          <p:cNvPr id="9801" name="副标题 2"/>
          <p:cNvSpPr>
            <a:spLocks noGrp="1"/>
          </p:cNvSpPr>
          <p:nvPr>
            <p:ph type="subTitle" idx="1"/>
          </p:nvPr>
        </p:nvSpPr>
        <p:spPr>
          <a:xfrm>
            <a:off x="5759745" y="4548104"/>
            <a:ext cx="4094442" cy="558799"/>
          </a:xfrm>
        </p:spPr>
        <p:txBody>
          <a:bodyPr anchor="ctr">
            <a:normAutofit/>
          </a:bodyPr>
          <a:lstStyle>
            <a:lvl1pPr marL="0" indent="0" algn="ctr">
              <a:buNone/>
              <a:defRPr sz="1600">
                <a:solidFill>
                  <a:schemeClr val="tx1"/>
                </a:solidFill>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endParaRPr lang="zh-CN" altLang="en-US" dirty="0"/>
          </a:p>
        </p:txBody>
      </p:sp>
      <p:sp>
        <p:nvSpPr>
          <p:cNvPr id="9802" name="标题 1"/>
          <p:cNvSpPr>
            <a:spLocks noGrp="1"/>
          </p:cNvSpPr>
          <p:nvPr>
            <p:ph type="ctrTitle"/>
          </p:nvPr>
        </p:nvSpPr>
        <p:spPr>
          <a:xfrm>
            <a:off x="2524779" y="2389098"/>
            <a:ext cx="4094442" cy="963702"/>
          </a:xfrm>
        </p:spPr>
        <p:txBody>
          <a:bodyPr anchor="ctr">
            <a:normAutofit/>
          </a:bodyPr>
          <a:lstStyle>
            <a:lvl1pPr algn="ctr">
              <a:defRPr sz="3600">
                <a:solidFill>
                  <a:schemeClr val="tx1"/>
                </a:solidFill>
              </a:defRPr>
            </a:lvl1pPr>
          </a:lstStyle>
          <a:p>
            <a:endParaRPr lang="zh-CN" altLang="en-US" dirty="0"/>
          </a:p>
        </p:txBody>
      </p:sp>
      <p:sp>
        <p:nvSpPr>
          <p:cNvPr id="12" name="文本占位符 13"/>
          <p:cNvSpPr>
            <a:spLocks noGrp="1"/>
          </p:cNvSpPr>
          <p:nvPr>
            <p:ph type="body" sz="quarter" idx="10" hasCustomPrompt="1"/>
          </p:nvPr>
        </p:nvSpPr>
        <p:spPr>
          <a:xfrm>
            <a:off x="3668045" y="4799782"/>
            <a:ext cx="1807910" cy="248371"/>
          </a:xfrm>
        </p:spPr>
        <p:txBody>
          <a:bodyPr anchor="ctr">
            <a:normAutofit/>
          </a:bodyPr>
          <a:lstStyle>
            <a:lvl1pPr marL="0" indent="0" algn="ctr">
              <a:buNone/>
              <a:defRPr sz="1200" b="1">
                <a:solidFill>
                  <a:schemeClr val="tx1"/>
                </a:solidFill>
              </a:defRPr>
            </a:lvl1pPr>
            <a:lvl2pPr marL="457177" indent="0">
              <a:buNone/>
              <a:defRPr/>
            </a:lvl2pPr>
            <a:lvl3pPr marL="914353" indent="0">
              <a:buNone/>
              <a:defRPr/>
            </a:lvl3pPr>
            <a:lvl4pPr marL="1371531" indent="0">
              <a:buNone/>
              <a:defRPr/>
            </a:lvl4pPr>
            <a:lvl5pPr marL="1828709" indent="0">
              <a:buNone/>
              <a:defRPr/>
            </a:lvl5pPr>
          </a:lstStyle>
          <a:p>
            <a:pPr lvl="0"/>
            <a:r>
              <a:rPr lang="zh-CN" altLang="en-US" dirty="0"/>
              <a:t>署名</a:t>
            </a:r>
          </a:p>
        </p:txBody>
      </p:sp>
      <p:sp>
        <p:nvSpPr>
          <p:cNvPr id="13" name="文本占位符 13"/>
          <p:cNvSpPr>
            <a:spLocks noGrp="1"/>
          </p:cNvSpPr>
          <p:nvPr>
            <p:ph type="body" sz="quarter" idx="11" hasCustomPrompt="1"/>
          </p:nvPr>
        </p:nvSpPr>
        <p:spPr>
          <a:xfrm>
            <a:off x="3668045" y="5051184"/>
            <a:ext cx="1807910" cy="248371"/>
          </a:xfrm>
        </p:spPr>
        <p:txBody>
          <a:bodyPr anchor="ctr">
            <a:normAutofit/>
          </a:bodyPr>
          <a:lstStyle>
            <a:lvl1pPr marL="0" indent="0" algn="ctr">
              <a:buNone/>
              <a:defRPr sz="1200" b="1">
                <a:solidFill>
                  <a:schemeClr val="tx1"/>
                </a:solidFill>
              </a:defRPr>
            </a:lvl1pPr>
            <a:lvl2pPr marL="457177" indent="0">
              <a:buNone/>
              <a:defRPr/>
            </a:lvl2pPr>
            <a:lvl3pPr marL="914353" indent="0">
              <a:buNone/>
              <a:defRPr/>
            </a:lvl3pPr>
            <a:lvl4pPr marL="1371531" indent="0">
              <a:buNone/>
              <a:defRPr/>
            </a:lvl4pPr>
            <a:lvl5pPr marL="1828709" indent="0">
              <a:buNone/>
              <a:defRPr/>
            </a:lvl5pPr>
          </a:lstStyle>
          <a:p>
            <a:pPr lvl="0"/>
            <a:r>
              <a:rPr lang="zh-CN" altLang="en-US" dirty="0"/>
              <a:t>日期</a:t>
            </a:r>
          </a:p>
        </p:txBody>
      </p:sp>
    </p:spTree>
    <p:extLst>
      <p:ext uri="{BB962C8B-B14F-4D97-AF65-F5344CB8AC3E}">
        <p14:creationId xmlns="" xmlns:p14="http://schemas.microsoft.com/office/powerpoint/2010/main" val="2882586885"/>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节标题">
    <p:bg>
      <p:bgPr>
        <a:gradFill>
          <a:gsLst>
            <a:gs pos="0">
              <a:schemeClr val="bg1"/>
            </a:gs>
            <a:gs pos="68000">
              <a:srgbClr val="EEEEEE"/>
            </a:gs>
            <a:gs pos="100000">
              <a:srgbClr val="D1D1D1"/>
            </a:gs>
          </a:gsLst>
          <a:path path="circle">
            <a:fillToRect l="50000" t="130000" r="50000" b="-30000"/>
          </a:path>
        </a:gradFill>
        <a:effectLst/>
      </p:bgPr>
    </p:bg>
    <p:spTree>
      <p:nvGrpSpPr>
        <p:cNvPr id="1" name=""/>
        <p:cNvGrpSpPr/>
        <p:nvPr/>
      </p:nvGrpSpPr>
      <p:grpSpPr>
        <a:xfrm>
          <a:off x="0" y="0"/>
          <a:ext cx="0" cy="0"/>
          <a:chOff x="0" y="0"/>
          <a:chExt cx="0" cy="0"/>
        </a:xfrm>
      </p:grpSpPr>
      <p:sp>
        <p:nvSpPr>
          <p:cNvPr id="573" name="矩形 572">
            <a:extLst>
              <a:ext uri="{FF2B5EF4-FFF2-40B4-BE49-F238E27FC236}">
                <a16:creationId xmlns="" xmlns:a16="http://schemas.microsoft.com/office/drawing/2014/main" id="{4C632670-2FE4-478D-B367-024F235D813F}"/>
              </a:ext>
            </a:extLst>
          </p:cNvPr>
          <p:cNvSpPr/>
          <p:nvPr userDrawn="1"/>
        </p:nvSpPr>
        <p:spPr>
          <a:xfrm>
            <a:off x="0" y="0"/>
            <a:ext cx="8077200" cy="6858000"/>
          </a:xfrm>
          <a:prstGeom prst="rect">
            <a:avLst/>
          </a:prstGeom>
          <a:blipFill>
            <a:blip r:embed="rId2" cstate="print"/>
            <a:srcRect/>
            <a:stretch>
              <a:fillRect l="-3774" t="-4452" r="545" b="-2778"/>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日期占位符 12"/>
          <p:cNvSpPr>
            <a:spLocks noGrp="1"/>
          </p:cNvSpPr>
          <p:nvPr>
            <p:ph type="dt" sz="half" idx="14"/>
          </p:nvPr>
        </p:nvSpPr>
        <p:spPr/>
        <p:txBody>
          <a:bodyPr/>
          <a:lstStyle/>
          <a:p>
            <a:fld id="{6489D9C7-5DC6-4263-87FF-7C99F6FB63C3}" type="datetime1">
              <a:rPr lang="zh-CN" altLang="en-US" smtClean="0"/>
              <a:pPr/>
              <a:t>2018/4/17</a:t>
            </a:fld>
            <a:endParaRPr lang="zh-CN" altLang="en-US"/>
          </a:p>
        </p:txBody>
      </p:sp>
      <p:sp>
        <p:nvSpPr>
          <p:cNvPr id="14" name="页脚占位符 13"/>
          <p:cNvSpPr>
            <a:spLocks noGrp="1"/>
          </p:cNvSpPr>
          <p:nvPr>
            <p:ph type="ftr" sz="quarter" idx="15"/>
          </p:nvPr>
        </p:nvSpPr>
        <p:spPr/>
        <p:txBody>
          <a:bodyPr/>
          <a:lstStyle/>
          <a:p>
            <a:r>
              <a:rPr lang="en-US" altLang="zh-CN"/>
              <a:t>www.islide.cc </a:t>
            </a:r>
            <a:r>
              <a:rPr lang="zh-CN" altLang="en-US"/>
              <a:t>「 让</a:t>
            </a:r>
            <a:r>
              <a:rPr lang="en-US" altLang="zh-CN"/>
              <a:t>PPT</a:t>
            </a:r>
            <a:r>
              <a:rPr lang="zh-CN" altLang="en-US"/>
              <a:t>设计简单起来！」</a:t>
            </a:r>
          </a:p>
        </p:txBody>
      </p:sp>
      <p:sp>
        <p:nvSpPr>
          <p:cNvPr id="15" name="灯片编号占位符 14"/>
          <p:cNvSpPr>
            <a:spLocks noGrp="1"/>
          </p:cNvSpPr>
          <p:nvPr>
            <p:ph type="sldNum" sz="quarter" idx="16"/>
          </p:nvPr>
        </p:nvSpPr>
        <p:spPr/>
        <p:txBody>
          <a:bodyPr/>
          <a:lstStyle/>
          <a:p>
            <a:fld id="{5DD3DB80-B894-403A-B48E-6FDC1A72010E}" type="slidenum">
              <a:rPr lang="zh-CN" altLang="en-US" smtClean="0"/>
              <a:pPr/>
              <a:t>‹#›</a:t>
            </a:fld>
            <a:endParaRPr lang="zh-CN" altLang="en-US"/>
          </a:p>
        </p:txBody>
      </p:sp>
      <p:cxnSp>
        <p:nvCxnSpPr>
          <p:cNvPr id="45" name="直接连接符 44">
            <a:extLst>
              <a:ext uri="{FF2B5EF4-FFF2-40B4-BE49-F238E27FC236}">
                <a16:creationId xmlns="" xmlns:a16="http://schemas.microsoft.com/office/drawing/2014/main" id="{216145AC-F283-4F44-8544-CDBCAC49E692}"/>
              </a:ext>
            </a:extLst>
          </p:cNvPr>
          <p:cNvCxnSpPr>
            <a:cxnSpLocks/>
          </p:cNvCxnSpPr>
          <p:nvPr userDrawn="1"/>
        </p:nvCxnSpPr>
        <p:spPr>
          <a:xfrm flipH="1" flipV="1">
            <a:off x="502444" y="3224379"/>
            <a:ext cx="4666294" cy="11748"/>
          </a:xfrm>
          <a:prstGeom prst="line">
            <a:avLst/>
          </a:prstGeom>
          <a:ln>
            <a:solidFill>
              <a:schemeClr val="tx1">
                <a:alpha val="38000"/>
              </a:schemeClr>
            </a:solidFill>
          </a:ln>
        </p:spPr>
        <p:style>
          <a:lnRef idx="1">
            <a:schemeClr val="accent1"/>
          </a:lnRef>
          <a:fillRef idx="0">
            <a:schemeClr val="accent1"/>
          </a:fillRef>
          <a:effectRef idx="0">
            <a:schemeClr val="accent1"/>
          </a:effectRef>
          <a:fontRef idx="minor">
            <a:schemeClr val="tx1"/>
          </a:fontRef>
        </p:style>
      </p:cxnSp>
      <p:grpSp>
        <p:nvGrpSpPr>
          <p:cNvPr id="391" name="组合 390">
            <a:extLst>
              <a:ext uri="{FF2B5EF4-FFF2-40B4-BE49-F238E27FC236}">
                <a16:creationId xmlns="" xmlns:a16="http://schemas.microsoft.com/office/drawing/2014/main" id="{780143DF-DBD0-4892-BADD-317B6D1DC5DC}"/>
              </a:ext>
            </a:extLst>
          </p:cNvPr>
          <p:cNvGrpSpPr/>
          <p:nvPr userDrawn="1"/>
        </p:nvGrpSpPr>
        <p:grpSpPr>
          <a:xfrm>
            <a:off x="4350327" y="1087295"/>
            <a:ext cx="4793673" cy="4230747"/>
            <a:chOff x="15513050" y="-365126"/>
            <a:chExt cx="7786688" cy="6872289"/>
          </a:xfrm>
        </p:grpSpPr>
        <p:sp>
          <p:nvSpPr>
            <p:cNvPr id="512" name="Freeform 161">
              <a:extLst>
                <a:ext uri="{FF2B5EF4-FFF2-40B4-BE49-F238E27FC236}">
                  <a16:creationId xmlns="" xmlns:a16="http://schemas.microsoft.com/office/drawing/2014/main" id="{003997B2-7BA8-4D83-BF17-231F5451FD5A}"/>
                </a:ext>
              </a:extLst>
            </p:cNvPr>
            <p:cNvSpPr>
              <a:spLocks/>
            </p:cNvSpPr>
            <p:nvPr/>
          </p:nvSpPr>
          <p:spPr bwMode="auto">
            <a:xfrm>
              <a:off x="17467263" y="3092450"/>
              <a:ext cx="376238" cy="641350"/>
            </a:xfrm>
            <a:custGeom>
              <a:avLst/>
              <a:gdLst>
                <a:gd name="T0" fmla="*/ 1 w 140"/>
                <a:gd name="T1" fmla="*/ 0 h 240"/>
                <a:gd name="T2" fmla="*/ 0 w 140"/>
                <a:gd name="T3" fmla="*/ 0 h 240"/>
                <a:gd name="T4" fmla="*/ 138 w 140"/>
                <a:gd name="T5" fmla="*/ 240 h 240"/>
                <a:gd name="T6" fmla="*/ 140 w 140"/>
                <a:gd name="T7" fmla="*/ 240 h 240"/>
                <a:gd name="T8" fmla="*/ 1 w 140"/>
                <a:gd name="T9" fmla="*/ 0 h 240"/>
              </a:gdLst>
              <a:ahLst/>
              <a:cxnLst>
                <a:cxn ang="0">
                  <a:pos x="T0" y="T1"/>
                </a:cxn>
                <a:cxn ang="0">
                  <a:pos x="T2" y="T3"/>
                </a:cxn>
                <a:cxn ang="0">
                  <a:pos x="T4" y="T5"/>
                </a:cxn>
                <a:cxn ang="0">
                  <a:pos x="T6" y="T7"/>
                </a:cxn>
                <a:cxn ang="0">
                  <a:pos x="T8" y="T9"/>
                </a:cxn>
              </a:cxnLst>
              <a:rect l="0" t="0" r="r" b="b"/>
              <a:pathLst>
                <a:path w="140" h="240">
                  <a:moveTo>
                    <a:pt x="1" y="0"/>
                  </a:moveTo>
                  <a:cubicBezTo>
                    <a:pt x="1" y="0"/>
                    <a:pt x="0" y="0"/>
                    <a:pt x="0" y="0"/>
                  </a:cubicBezTo>
                  <a:cubicBezTo>
                    <a:pt x="138" y="240"/>
                    <a:pt x="138" y="240"/>
                    <a:pt x="138" y="240"/>
                  </a:cubicBezTo>
                  <a:cubicBezTo>
                    <a:pt x="139" y="240"/>
                    <a:pt x="139" y="240"/>
                    <a:pt x="140" y="240"/>
                  </a:cubicBezTo>
                  <a:lnTo>
                    <a:pt x="1" y="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13" name="Freeform 162">
              <a:extLst>
                <a:ext uri="{FF2B5EF4-FFF2-40B4-BE49-F238E27FC236}">
                  <a16:creationId xmlns="" xmlns:a16="http://schemas.microsoft.com/office/drawing/2014/main" id="{6045142C-7251-49B6-AD73-FE583CCCDE25}"/>
                </a:ext>
              </a:extLst>
            </p:cNvPr>
            <p:cNvSpPr>
              <a:spLocks/>
            </p:cNvSpPr>
            <p:nvPr/>
          </p:nvSpPr>
          <p:spPr bwMode="auto">
            <a:xfrm>
              <a:off x="16673513" y="3795713"/>
              <a:ext cx="1144588" cy="1328738"/>
            </a:xfrm>
            <a:custGeom>
              <a:avLst/>
              <a:gdLst>
                <a:gd name="T0" fmla="*/ 0 w 428"/>
                <a:gd name="T1" fmla="*/ 496 h 497"/>
                <a:gd name="T2" fmla="*/ 1 w 428"/>
                <a:gd name="T3" fmla="*/ 497 h 497"/>
                <a:gd name="T4" fmla="*/ 428 w 428"/>
                <a:gd name="T5" fmla="*/ 0 h 497"/>
                <a:gd name="T6" fmla="*/ 427 w 428"/>
                <a:gd name="T7" fmla="*/ 0 h 497"/>
                <a:gd name="T8" fmla="*/ 0 w 428"/>
                <a:gd name="T9" fmla="*/ 496 h 497"/>
              </a:gdLst>
              <a:ahLst/>
              <a:cxnLst>
                <a:cxn ang="0">
                  <a:pos x="T0" y="T1"/>
                </a:cxn>
                <a:cxn ang="0">
                  <a:pos x="T2" y="T3"/>
                </a:cxn>
                <a:cxn ang="0">
                  <a:pos x="T4" y="T5"/>
                </a:cxn>
                <a:cxn ang="0">
                  <a:pos x="T6" y="T7"/>
                </a:cxn>
                <a:cxn ang="0">
                  <a:pos x="T8" y="T9"/>
                </a:cxn>
              </a:cxnLst>
              <a:rect l="0" t="0" r="r" b="b"/>
              <a:pathLst>
                <a:path w="428" h="497">
                  <a:moveTo>
                    <a:pt x="0" y="496"/>
                  </a:moveTo>
                  <a:cubicBezTo>
                    <a:pt x="1" y="497"/>
                    <a:pt x="1" y="497"/>
                    <a:pt x="1" y="497"/>
                  </a:cubicBezTo>
                  <a:cubicBezTo>
                    <a:pt x="428" y="0"/>
                    <a:pt x="428" y="0"/>
                    <a:pt x="428" y="0"/>
                  </a:cubicBezTo>
                  <a:cubicBezTo>
                    <a:pt x="428" y="0"/>
                    <a:pt x="427" y="0"/>
                    <a:pt x="427" y="0"/>
                  </a:cubicBezTo>
                  <a:lnTo>
                    <a:pt x="0" y="496"/>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14" name="Freeform 163">
              <a:extLst>
                <a:ext uri="{FF2B5EF4-FFF2-40B4-BE49-F238E27FC236}">
                  <a16:creationId xmlns="" xmlns:a16="http://schemas.microsoft.com/office/drawing/2014/main" id="{25F0FD00-E3C2-4BD3-B988-8F8986030D3B}"/>
                </a:ext>
              </a:extLst>
            </p:cNvPr>
            <p:cNvSpPr>
              <a:spLocks/>
            </p:cNvSpPr>
            <p:nvPr/>
          </p:nvSpPr>
          <p:spPr bwMode="auto">
            <a:xfrm>
              <a:off x="16670338" y="5175250"/>
              <a:ext cx="334963" cy="122238"/>
            </a:xfrm>
            <a:custGeom>
              <a:avLst/>
              <a:gdLst>
                <a:gd name="T0" fmla="*/ 124 w 125"/>
                <a:gd name="T1" fmla="*/ 46 h 46"/>
                <a:gd name="T2" fmla="*/ 125 w 125"/>
                <a:gd name="T3" fmla="*/ 45 h 46"/>
                <a:gd name="T4" fmla="*/ 2 w 125"/>
                <a:gd name="T5" fmla="*/ 0 h 46"/>
                <a:gd name="T6" fmla="*/ 0 w 125"/>
                <a:gd name="T7" fmla="*/ 1 h 46"/>
                <a:gd name="T8" fmla="*/ 124 w 125"/>
                <a:gd name="T9" fmla="*/ 46 h 46"/>
              </a:gdLst>
              <a:ahLst/>
              <a:cxnLst>
                <a:cxn ang="0">
                  <a:pos x="T0" y="T1"/>
                </a:cxn>
                <a:cxn ang="0">
                  <a:pos x="T2" y="T3"/>
                </a:cxn>
                <a:cxn ang="0">
                  <a:pos x="T4" y="T5"/>
                </a:cxn>
                <a:cxn ang="0">
                  <a:pos x="T6" y="T7"/>
                </a:cxn>
                <a:cxn ang="0">
                  <a:pos x="T8" y="T9"/>
                </a:cxn>
              </a:cxnLst>
              <a:rect l="0" t="0" r="r" b="b"/>
              <a:pathLst>
                <a:path w="125" h="46">
                  <a:moveTo>
                    <a:pt x="124" y="46"/>
                  </a:moveTo>
                  <a:cubicBezTo>
                    <a:pt x="124" y="46"/>
                    <a:pt x="125" y="45"/>
                    <a:pt x="125" y="45"/>
                  </a:cubicBezTo>
                  <a:cubicBezTo>
                    <a:pt x="2" y="0"/>
                    <a:pt x="2" y="0"/>
                    <a:pt x="2" y="0"/>
                  </a:cubicBezTo>
                  <a:cubicBezTo>
                    <a:pt x="1" y="1"/>
                    <a:pt x="1" y="1"/>
                    <a:pt x="0" y="1"/>
                  </a:cubicBezTo>
                  <a:lnTo>
                    <a:pt x="124" y="46"/>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15" name="Freeform 164">
              <a:extLst>
                <a:ext uri="{FF2B5EF4-FFF2-40B4-BE49-F238E27FC236}">
                  <a16:creationId xmlns="" xmlns:a16="http://schemas.microsoft.com/office/drawing/2014/main" id="{AE931835-4FA8-4CB0-86F0-784280E139C3}"/>
                </a:ext>
              </a:extLst>
            </p:cNvPr>
            <p:cNvSpPr>
              <a:spLocks/>
            </p:cNvSpPr>
            <p:nvPr/>
          </p:nvSpPr>
          <p:spPr bwMode="auto">
            <a:xfrm>
              <a:off x="16721138" y="5338763"/>
              <a:ext cx="304800" cy="1092200"/>
            </a:xfrm>
            <a:custGeom>
              <a:avLst/>
              <a:gdLst>
                <a:gd name="T0" fmla="*/ 113 w 114"/>
                <a:gd name="T1" fmla="*/ 0 h 409"/>
                <a:gd name="T2" fmla="*/ 0 w 114"/>
                <a:gd name="T3" fmla="*/ 409 h 409"/>
                <a:gd name="T4" fmla="*/ 1 w 114"/>
                <a:gd name="T5" fmla="*/ 408 h 409"/>
                <a:gd name="T6" fmla="*/ 114 w 114"/>
                <a:gd name="T7" fmla="*/ 1 h 409"/>
                <a:gd name="T8" fmla="*/ 114 w 114"/>
                <a:gd name="T9" fmla="*/ 1 h 409"/>
                <a:gd name="T10" fmla="*/ 113 w 114"/>
                <a:gd name="T11" fmla="*/ 0 h 409"/>
              </a:gdLst>
              <a:ahLst/>
              <a:cxnLst>
                <a:cxn ang="0">
                  <a:pos x="T0" y="T1"/>
                </a:cxn>
                <a:cxn ang="0">
                  <a:pos x="T2" y="T3"/>
                </a:cxn>
                <a:cxn ang="0">
                  <a:pos x="T4" y="T5"/>
                </a:cxn>
                <a:cxn ang="0">
                  <a:pos x="T6" y="T7"/>
                </a:cxn>
                <a:cxn ang="0">
                  <a:pos x="T8" y="T9"/>
                </a:cxn>
                <a:cxn ang="0">
                  <a:pos x="T10" y="T11"/>
                </a:cxn>
              </a:cxnLst>
              <a:rect l="0" t="0" r="r" b="b"/>
              <a:pathLst>
                <a:path w="114" h="409">
                  <a:moveTo>
                    <a:pt x="113" y="0"/>
                  </a:moveTo>
                  <a:cubicBezTo>
                    <a:pt x="0" y="409"/>
                    <a:pt x="0" y="409"/>
                    <a:pt x="0" y="409"/>
                  </a:cubicBezTo>
                  <a:cubicBezTo>
                    <a:pt x="0" y="409"/>
                    <a:pt x="1" y="408"/>
                    <a:pt x="1" y="408"/>
                  </a:cubicBezTo>
                  <a:cubicBezTo>
                    <a:pt x="114" y="1"/>
                    <a:pt x="114" y="1"/>
                    <a:pt x="114" y="1"/>
                  </a:cubicBezTo>
                  <a:cubicBezTo>
                    <a:pt x="114" y="1"/>
                    <a:pt x="114" y="1"/>
                    <a:pt x="114" y="1"/>
                  </a:cubicBezTo>
                  <a:cubicBezTo>
                    <a:pt x="113" y="1"/>
                    <a:pt x="113" y="1"/>
                    <a:pt x="113"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16" name="Freeform 165">
              <a:extLst>
                <a:ext uri="{FF2B5EF4-FFF2-40B4-BE49-F238E27FC236}">
                  <a16:creationId xmlns="" xmlns:a16="http://schemas.microsoft.com/office/drawing/2014/main" id="{3E7FB4D4-CE5C-4962-9EE2-BE20D96A7E58}"/>
                </a:ext>
              </a:extLst>
            </p:cNvPr>
            <p:cNvSpPr>
              <a:spLocks/>
            </p:cNvSpPr>
            <p:nvPr/>
          </p:nvSpPr>
          <p:spPr bwMode="auto">
            <a:xfrm>
              <a:off x="17427575" y="3014662"/>
              <a:ext cx="80963" cy="77788"/>
            </a:xfrm>
            <a:custGeom>
              <a:avLst/>
              <a:gdLst>
                <a:gd name="T0" fmla="*/ 28 w 30"/>
                <a:gd name="T1" fmla="*/ 20 h 29"/>
                <a:gd name="T2" fmla="*/ 20 w 30"/>
                <a:gd name="T3" fmla="*/ 3 h 29"/>
                <a:gd name="T4" fmla="*/ 3 w 30"/>
                <a:gd name="T5" fmla="*/ 11 h 29"/>
                <a:gd name="T6" fmla="*/ 11 w 30"/>
                <a:gd name="T7" fmla="*/ 28 h 29"/>
                <a:gd name="T8" fmla="*/ 15 w 30"/>
                <a:gd name="T9" fmla="*/ 29 h 29"/>
                <a:gd name="T10" fmla="*/ 16 w 30"/>
                <a:gd name="T11" fmla="*/ 29 h 29"/>
                <a:gd name="T12" fmla="*/ 28 w 30"/>
                <a:gd name="T13" fmla="*/ 20 h 29"/>
              </a:gdLst>
              <a:ahLst/>
              <a:cxnLst>
                <a:cxn ang="0">
                  <a:pos x="T0" y="T1"/>
                </a:cxn>
                <a:cxn ang="0">
                  <a:pos x="T2" y="T3"/>
                </a:cxn>
                <a:cxn ang="0">
                  <a:pos x="T4" y="T5"/>
                </a:cxn>
                <a:cxn ang="0">
                  <a:pos x="T6" y="T7"/>
                </a:cxn>
                <a:cxn ang="0">
                  <a:pos x="T8" y="T9"/>
                </a:cxn>
                <a:cxn ang="0">
                  <a:pos x="T10" y="T11"/>
                </a:cxn>
                <a:cxn ang="0">
                  <a:pos x="T12" y="T13"/>
                </a:cxn>
              </a:cxnLst>
              <a:rect l="0" t="0" r="r" b="b"/>
              <a:pathLst>
                <a:path w="30" h="29">
                  <a:moveTo>
                    <a:pt x="28" y="20"/>
                  </a:moveTo>
                  <a:cubicBezTo>
                    <a:pt x="30" y="13"/>
                    <a:pt x="27" y="5"/>
                    <a:pt x="20" y="3"/>
                  </a:cubicBezTo>
                  <a:cubicBezTo>
                    <a:pt x="13" y="0"/>
                    <a:pt x="5" y="4"/>
                    <a:pt x="3" y="11"/>
                  </a:cubicBezTo>
                  <a:cubicBezTo>
                    <a:pt x="0" y="18"/>
                    <a:pt x="4" y="25"/>
                    <a:pt x="11" y="28"/>
                  </a:cubicBezTo>
                  <a:cubicBezTo>
                    <a:pt x="12" y="28"/>
                    <a:pt x="13" y="29"/>
                    <a:pt x="15" y="29"/>
                  </a:cubicBezTo>
                  <a:cubicBezTo>
                    <a:pt x="15" y="29"/>
                    <a:pt x="16" y="29"/>
                    <a:pt x="16" y="29"/>
                  </a:cubicBezTo>
                  <a:cubicBezTo>
                    <a:pt x="21" y="28"/>
                    <a:pt x="26" y="25"/>
                    <a:pt x="28" y="2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17" name="Freeform 166">
              <a:extLst>
                <a:ext uri="{FF2B5EF4-FFF2-40B4-BE49-F238E27FC236}">
                  <a16:creationId xmlns="" xmlns:a16="http://schemas.microsoft.com/office/drawing/2014/main" id="{2FC1C09C-33A2-4576-9581-B08BE185F8F2}"/>
                </a:ext>
              </a:extLst>
            </p:cNvPr>
            <p:cNvSpPr>
              <a:spLocks/>
            </p:cNvSpPr>
            <p:nvPr/>
          </p:nvSpPr>
          <p:spPr bwMode="auto">
            <a:xfrm>
              <a:off x="17802225" y="3733800"/>
              <a:ext cx="77788" cy="74613"/>
            </a:xfrm>
            <a:custGeom>
              <a:avLst/>
              <a:gdLst>
                <a:gd name="T0" fmla="*/ 19 w 29"/>
                <a:gd name="T1" fmla="*/ 0 h 28"/>
                <a:gd name="T2" fmla="*/ 15 w 29"/>
                <a:gd name="T3" fmla="*/ 0 h 28"/>
                <a:gd name="T4" fmla="*/ 13 w 29"/>
                <a:gd name="T5" fmla="*/ 0 h 28"/>
                <a:gd name="T6" fmla="*/ 2 w 29"/>
                <a:gd name="T7" fmla="*/ 8 h 28"/>
                <a:gd name="T8" fmla="*/ 5 w 29"/>
                <a:gd name="T9" fmla="*/ 23 h 28"/>
                <a:gd name="T10" fmla="*/ 6 w 29"/>
                <a:gd name="T11" fmla="*/ 23 h 28"/>
                <a:gd name="T12" fmla="*/ 10 w 29"/>
                <a:gd name="T13" fmla="*/ 25 h 28"/>
                <a:gd name="T14" fmla="*/ 27 w 29"/>
                <a:gd name="T15" fmla="*/ 17 h 28"/>
                <a:gd name="T16" fmla="*/ 19 w 29"/>
                <a:gd name="T17"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8">
                  <a:moveTo>
                    <a:pt x="19" y="0"/>
                  </a:moveTo>
                  <a:cubicBezTo>
                    <a:pt x="17" y="0"/>
                    <a:pt x="16" y="0"/>
                    <a:pt x="15" y="0"/>
                  </a:cubicBezTo>
                  <a:cubicBezTo>
                    <a:pt x="14" y="0"/>
                    <a:pt x="14" y="0"/>
                    <a:pt x="13" y="0"/>
                  </a:cubicBezTo>
                  <a:cubicBezTo>
                    <a:pt x="8" y="0"/>
                    <a:pt x="3" y="3"/>
                    <a:pt x="2" y="8"/>
                  </a:cubicBezTo>
                  <a:cubicBezTo>
                    <a:pt x="0" y="13"/>
                    <a:pt x="1" y="19"/>
                    <a:pt x="5" y="23"/>
                  </a:cubicBezTo>
                  <a:cubicBezTo>
                    <a:pt x="5" y="23"/>
                    <a:pt x="6" y="23"/>
                    <a:pt x="6" y="23"/>
                  </a:cubicBezTo>
                  <a:cubicBezTo>
                    <a:pt x="7" y="24"/>
                    <a:pt x="8" y="25"/>
                    <a:pt x="10" y="25"/>
                  </a:cubicBezTo>
                  <a:cubicBezTo>
                    <a:pt x="17" y="28"/>
                    <a:pt x="24" y="24"/>
                    <a:pt x="27" y="17"/>
                  </a:cubicBezTo>
                  <a:cubicBezTo>
                    <a:pt x="29" y="11"/>
                    <a:pt x="26" y="3"/>
                    <a:pt x="19"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18" name="Freeform 167">
              <a:extLst>
                <a:ext uri="{FF2B5EF4-FFF2-40B4-BE49-F238E27FC236}">
                  <a16:creationId xmlns="" xmlns:a16="http://schemas.microsoft.com/office/drawing/2014/main" id="{9C25AAAF-E17D-4BB2-9FFD-C7C1765DBDAC}"/>
                </a:ext>
              </a:extLst>
            </p:cNvPr>
            <p:cNvSpPr>
              <a:spLocks/>
            </p:cNvSpPr>
            <p:nvPr/>
          </p:nvSpPr>
          <p:spPr bwMode="auto">
            <a:xfrm>
              <a:off x="16611600" y="5110163"/>
              <a:ext cx="77788" cy="77788"/>
            </a:xfrm>
            <a:custGeom>
              <a:avLst/>
              <a:gdLst>
                <a:gd name="T0" fmla="*/ 19 w 29"/>
                <a:gd name="T1" fmla="*/ 2 h 29"/>
                <a:gd name="T2" fmla="*/ 2 w 29"/>
                <a:gd name="T3" fmla="*/ 10 h 29"/>
                <a:gd name="T4" fmla="*/ 10 w 29"/>
                <a:gd name="T5" fmla="*/ 27 h 29"/>
                <a:gd name="T6" fmla="*/ 22 w 29"/>
                <a:gd name="T7" fmla="*/ 25 h 29"/>
                <a:gd name="T8" fmla="*/ 24 w 29"/>
                <a:gd name="T9" fmla="*/ 24 h 29"/>
                <a:gd name="T10" fmla="*/ 27 w 29"/>
                <a:gd name="T11" fmla="*/ 19 h 29"/>
                <a:gd name="T12" fmla="*/ 24 w 29"/>
                <a:gd name="T13" fmla="*/ 5 h 29"/>
                <a:gd name="T14" fmla="*/ 23 w 29"/>
                <a:gd name="T15" fmla="*/ 4 h 29"/>
                <a:gd name="T16" fmla="*/ 19 w 29"/>
                <a:gd name="T17" fmla="*/ 2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9">
                  <a:moveTo>
                    <a:pt x="19" y="2"/>
                  </a:moveTo>
                  <a:cubicBezTo>
                    <a:pt x="12" y="0"/>
                    <a:pt x="5" y="3"/>
                    <a:pt x="2" y="10"/>
                  </a:cubicBezTo>
                  <a:cubicBezTo>
                    <a:pt x="0" y="17"/>
                    <a:pt x="3" y="25"/>
                    <a:pt x="10" y="27"/>
                  </a:cubicBezTo>
                  <a:cubicBezTo>
                    <a:pt x="14" y="29"/>
                    <a:pt x="19" y="28"/>
                    <a:pt x="22" y="25"/>
                  </a:cubicBezTo>
                  <a:cubicBezTo>
                    <a:pt x="23" y="25"/>
                    <a:pt x="23" y="25"/>
                    <a:pt x="24" y="24"/>
                  </a:cubicBezTo>
                  <a:cubicBezTo>
                    <a:pt x="25" y="23"/>
                    <a:pt x="27" y="21"/>
                    <a:pt x="27" y="19"/>
                  </a:cubicBezTo>
                  <a:cubicBezTo>
                    <a:pt x="29" y="14"/>
                    <a:pt x="28" y="9"/>
                    <a:pt x="24" y="5"/>
                  </a:cubicBezTo>
                  <a:cubicBezTo>
                    <a:pt x="24" y="5"/>
                    <a:pt x="24" y="5"/>
                    <a:pt x="23" y="4"/>
                  </a:cubicBezTo>
                  <a:cubicBezTo>
                    <a:pt x="22" y="3"/>
                    <a:pt x="21" y="3"/>
                    <a:pt x="19" y="2"/>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19" name="Freeform 168">
              <a:extLst>
                <a:ext uri="{FF2B5EF4-FFF2-40B4-BE49-F238E27FC236}">
                  <a16:creationId xmlns="" xmlns:a16="http://schemas.microsoft.com/office/drawing/2014/main" id="{F023507E-E6D7-43A8-827A-1FBC6AFAD178}"/>
                </a:ext>
              </a:extLst>
            </p:cNvPr>
            <p:cNvSpPr>
              <a:spLocks/>
            </p:cNvSpPr>
            <p:nvPr/>
          </p:nvSpPr>
          <p:spPr bwMode="auto">
            <a:xfrm>
              <a:off x="16998950" y="5265738"/>
              <a:ext cx="77788" cy="80963"/>
            </a:xfrm>
            <a:custGeom>
              <a:avLst/>
              <a:gdLst>
                <a:gd name="T0" fmla="*/ 9 w 29"/>
                <a:gd name="T1" fmla="*/ 27 h 30"/>
                <a:gd name="T2" fmla="*/ 10 w 29"/>
                <a:gd name="T3" fmla="*/ 28 h 30"/>
                <a:gd name="T4" fmla="*/ 10 w 29"/>
                <a:gd name="T5" fmla="*/ 28 h 30"/>
                <a:gd name="T6" fmla="*/ 27 w 29"/>
                <a:gd name="T7" fmla="*/ 20 h 30"/>
                <a:gd name="T8" fmla="*/ 19 w 29"/>
                <a:gd name="T9" fmla="*/ 3 h 30"/>
                <a:gd name="T10" fmla="*/ 2 w 29"/>
                <a:gd name="T11" fmla="*/ 11 h 30"/>
                <a:gd name="T12" fmla="*/ 2 w 29"/>
                <a:gd name="T13" fmla="*/ 11 h 30"/>
                <a:gd name="T14" fmla="*/ 1 w 29"/>
                <a:gd name="T15" fmla="*/ 12 h 30"/>
                <a:gd name="T16" fmla="*/ 9 w 29"/>
                <a:gd name="T17" fmla="*/ 2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30">
                  <a:moveTo>
                    <a:pt x="9" y="27"/>
                  </a:moveTo>
                  <a:cubicBezTo>
                    <a:pt x="9" y="28"/>
                    <a:pt x="9" y="28"/>
                    <a:pt x="10" y="28"/>
                  </a:cubicBezTo>
                  <a:cubicBezTo>
                    <a:pt x="10" y="28"/>
                    <a:pt x="10" y="28"/>
                    <a:pt x="10" y="28"/>
                  </a:cubicBezTo>
                  <a:cubicBezTo>
                    <a:pt x="17" y="30"/>
                    <a:pt x="24" y="27"/>
                    <a:pt x="27" y="20"/>
                  </a:cubicBezTo>
                  <a:cubicBezTo>
                    <a:pt x="29" y="13"/>
                    <a:pt x="26" y="5"/>
                    <a:pt x="19" y="3"/>
                  </a:cubicBezTo>
                  <a:cubicBezTo>
                    <a:pt x="12" y="0"/>
                    <a:pt x="4" y="4"/>
                    <a:pt x="2" y="11"/>
                  </a:cubicBezTo>
                  <a:cubicBezTo>
                    <a:pt x="2" y="11"/>
                    <a:pt x="2" y="11"/>
                    <a:pt x="2" y="11"/>
                  </a:cubicBezTo>
                  <a:cubicBezTo>
                    <a:pt x="2" y="11"/>
                    <a:pt x="1" y="12"/>
                    <a:pt x="1" y="12"/>
                  </a:cubicBezTo>
                  <a:cubicBezTo>
                    <a:pt x="0" y="19"/>
                    <a:pt x="3" y="25"/>
                    <a:pt x="9" y="27"/>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0" name="Freeform 169">
              <a:extLst>
                <a:ext uri="{FF2B5EF4-FFF2-40B4-BE49-F238E27FC236}">
                  <a16:creationId xmlns="" xmlns:a16="http://schemas.microsoft.com/office/drawing/2014/main" id="{7C32F409-A7E0-4AEF-B002-D8930BB49401}"/>
                </a:ext>
              </a:extLst>
            </p:cNvPr>
            <p:cNvSpPr>
              <a:spLocks/>
            </p:cNvSpPr>
            <p:nvPr/>
          </p:nvSpPr>
          <p:spPr bwMode="auto">
            <a:xfrm>
              <a:off x="16694150" y="6426200"/>
              <a:ext cx="82550" cy="77788"/>
            </a:xfrm>
            <a:custGeom>
              <a:avLst/>
              <a:gdLst>
                <a:gd name="T0" fmla="*/ 10 w 31"/>
                <a:gd name="T1" fmla="*/ 2 h 29"/>
                <a:gd name="T2" fmla="*/ 3 w 31"/>
                <a:gd name="T3" fmla="*/ 9 h 29"/>
                <a:gd name="T4" fmla="*/ 11 w 31"/>
                <a:gd name="T5" fmla="*/ 27 h 29"/>
                <a:gd name="T6" fmla="*/ 28 w 31"/>
                <a:gd name="T7" fmla="*/ 19 h 29"/>
                <a:gd name="T8" fmla="*/ 20 w 31"/>
                <a:gd name="T9" fmla="*/ 1 h 29"/>
                <a:gd name="T10" fmla="*/ 11 w 31"/>
                <a:gd name="T11" fmla="*/ 1 h 29"/>
                <a:gd name="T12" fmla="*/ 10 w 31"/>
                <a:gd name="T13" fmla="*/ 2 h 29"/>
              </a:gdLst>
              <a:ahLst/>
              <a:cxnLst>
                <a:cxn ang="0">
                  <a:pos x="T0" y="T1"/>
                </a:cxn>
                <a:cxn ang="0">
                  <a:pos x="T2" y="T3"/>
                </a:cxn>
                <a:cxn ang="0">
                  <a:pos x="T4" y="T5"/>
                </a:cxn>
                <a:cxn ang="0">
                  <a:pos x="T6" y="T7"/>
                </a:cxn>
                <a:cxn ang="0">
                  <a:pos x="T8" y="T9"/>
                </a:cxn>
                <a:cxn ang="0">
                  <a:pos x="T10" y="T11"/>
                </a:cxn>
                <a:cxn ang="0">
                  <a:pos x="T12" y="T13"/>
                </a:cxn>
              </a:cxnLst>
              <a:rect l="0" t="0" r="r" b="b"/>
              <a:pathLst>
                <a:path w="31" h="29">
                  <a:moveTo>
                    <a:pt x="10" y="2"/>
                  </a:moveTo>
                  <a:cubicBezTo>
                    <a:pt x="7" y="3"/>
                    <a:pt x="4" y="6"/>
                    <a:pt x="3" y="9"/>
                  </a:cubicBezTo>
                  <a:cubicBezTo>
                    <a:pt x="0" y="16"/>
                    <a:pt x="4" y="24"/>
                    <a:pt x="11" y="27"/>
                  </a:cubicBezTo>
                  <a:cubicBezTo>
                    <a:pt x="18" y="29"/>
                    <a:pt x="25" y="25"/>
                    <a:pt x="28" y="19"/>
                  </a:cubicBezTo>
                  <a:cubicBezTo>
                    <a:pt x="31" y="12"/>
                    <a:pt x="27" y="4"/>
                    <a:pt x="20" y="1"/>
                  </a:cubicBezTo>
                  <a:cubicBezTo>
                    <a:pt x="17" y="0"/>
                    <a:pt x="14" y="0"/>
                    <a:pt x="11" y="1"/>
                  </a:cubicBezTo>
                  <a:cubicBezTo>
                    <a:pt x="11" y="1"/>
                    <a:pt x="10" y="2"/>
                    <a:pt x="10" y="2"/>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1" name="Freeform 170">
              <a:extLst>
                <a:ext uri="{FF2B5EF4-FFF2-40B4-BE49-F238E27FC236}">
                  <a16:creationId xmlns="" xmlns:a16="http://schemas.microsoft.com/office/drawing/2014/main" id="{71BBE2D0-A4C3-4D7B-A70F-BEE71921F692}"/>
                </a:ext>
              </a:extLst>
            </p:cNvPr>
            <p:cNvSpPr>
              <a:spLocks/>
            </p:cNvSpPr>
            <p:nvPr/>
          </p:nvSpPr>
          <p:spPr bwMode="auto">
            <a:xfrm>
              <a:off x="23093363" y="1846262"/>
              <a:ext cx="93663" cy="735013"/>
            </a:xfrm>
            <a:custGeom>
              <a:avLst/>
              <a:gdLst>
                <a:gd name="T0" fmla="*/ 1 w 35"/>
                <a:gd name="T1" fmla="*/ 0 h 275"/>
                <a:gd name="T2" fmla="*/ 0 w 35"/>
                <a:gd name="T3" fmla="*/ 0 h 275"/>
                <a:gd name="T4" fmla="*/ 33 w 35"/>
                <a:gd name="T5" fmla="*/ 275 h 275"/>
                <a:gd name="T6" fmla="*/ 35 w 35"/>
                <a:gd name="T7" fmla="*/ 275 h 275"/>
                <a:gd name="T8" fmla="*/ 1 w 35"/>
                <a:gd name="T9" fmla="*/ 0 h 275"/>
              </a:gdLst>
              <a:ahLst/>
              <a:cxnLst>
                <a:cxn ang="0">
                  <a:pos x="T0" y="T1"/>
                </a:cxn>
                <a:cxn ang="0">
                  <a:pos x="T2" y="T3"/>
                </a:cxn>
                <a:cxn ang="0">
                  <a:pos x="T4" y="T5"/>
                </a:cxn>
                <a:cxn ang="0">
                  <a:pos x="T6" y="T7"/>
                </a:cxn>
                <a:cxn ang="0">
                  <a:pos x="T8" y="T9"/>
                </a:cxn>
              </a:cxnLst>
              <a:rect l="0" t="0" r="r" b="b"/>
              <a:pathLst>
                <a:path w="35" h="275">
                  <a:moveTo>
                    <a:pt x="1" y="0"/>
                  </a:moveTo>
                  <a:cubicBezTo>
                    <a:pt x="1" y="0"/>
                    <a:pt x="0" y="0"/>
                    <a:pt x="0" y="0"/>
                  </a:cubicBezTo>
                  <a:cubicBezTo>
                    <a:pt x="33" y="275"/>
                    <a:pt x="33" y="275"/>
                    <a:pt x="33" y="275"/>
                  </a:cubicBezTo>
                  <a:cubicBezTo>
                    <a:pt x="34" y="275"/>
                    <a:pt x="34" y="275"/>
                    <a:pt x="35" y="275"/>
                  </a:cubicBezTo>
                  <a:lnTo>
                    <a:pt x="1" y="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2" name="Freeform 171">
              <a:extLst>
                <a:ext uri="{FF2B5EF4-FFF2-40B4-BE49-F238E27FC236}">
                  <a16:creationId xmlns="" xmlns:a16="http://schemas.microsoft.com/office/drawing/2014/main" id="{EBBADE6B-7116-44AC-A7ED-9BB4064A194D}"/>
                </a:ext>
              </a:extLst>
            </p:cNvPr>
            <p:cNvSpPr>
              <a:spLocks/>
            </p:cNvSpPr>
            <p:nvPr/>
          </p:nvSpPr>
          <p:spPr bwMode="auto">
            <a:xfrm>
              <a:off x="21564600" y="2630487"/>
              <a:ext cx="1574800" cy="777875"/>
            </a:xfrm>
            <a:custGeom>
              <a:avLst/>
              <a:gdLst>
                <a:gd name="T0" fmla="*/ 0 w 588"/>
                <a:gd name="T1" fmla="*/ 289 h 291"/>
                <a:gd name="T2" fmla="*/ 1 w 588"/>
                <a:gd name="T3" fmla="*/ 291 h 291"/>
                <a:gd name="T4" fmla="*/ 588 w 588"/>
                <a:gd name="T5" fmla="*/ 1 h 291"/>
                <a:gd name="T6" fmla="*/ 588 w 588"/>
                <a:gd name="T7" fmla="*/ 0 h 291"/>
                <a:gd name="T8" fmla="*/ 0 w 588"/>
                <a:gd name="T9" fmla="*/ 289 h 291"/>
              </a:gdLst>
              <a:ahLst/>
              <a:cxnLst>
                <a:cxn ang="0">
                  <a:pos x="T0" y="T1"/>
                </a:cxn>
                <a:cxn ang="0">
                  <a:pos x="T2" y="T3"/>
                </a:cxn>
                <a:cxn ang="0">
                  <a:pos x="T4" y="T5"/>
                </a:cxn>
                <a:cxn ang="0">
                  <a:pos x="T6" y="T7"/>
                </a:cxn>
                <a:cxn ang="0">
                  <a:pos x="T8" y="T9"/>
                </a:cxn>
              </a:cxnLst>
              <a:rect l="0" t="0" r="r" b="b"/>
              <a:pathLst>
                <a:path w="588" h="291">
                  <a:moveTo>
                    <a:pt x="0" y="289"/>
                  </a:moveTo>
                  <a:cubicBezTo>
                    <a:pt x="0" y="290"/>
                    <a:pt x="1" y="290"/>
                    <a:pt x="1" y="291"/>
                  </a:cubicBezTo>
                  <a:cubicBezTo>
                    <a:pt x="588" y="1"/>
                    <a:pt x="588" y="1"/>
                    <a:pt x="588" y="1"/>
                  </a:cubicBezTo>
                  <a:cubicBezTo>
                    <a:pt x="588" y="1"/>
                    <a:pt x="588" y="0"/>
                    <a:pt x="588" y="0"/>
                  </a:cubicBezTo>
                  <a:lnTo>
                    <a:pt x="0" y="289"/>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3" name="Freeform 172">
              <a:extLst>
                <a:ext uri="{FF2B5EF4-FFF2-40B4-BE49-F238E27FC236}">
                  <a16:creationId xmlns="" xmlns:a16="http://schemas.microsoft.com/office/drawing/2014/main" id="{F8ACF9F9-C520-4ED8-BB3A-8B68B95329FF}"/>
                </a:ext>
              </a:extLst>
            </p:cNvPr>
            <p:cNvSpPr>
              <a:spLocks/>
            </p:cNvSpPr>
            <p:nvPr/>
          </p:nvSpPr>
          <p:spPr bwMode="auto">
            <a:xfrm>
              <a:off x="21540788" y="3452813"/>
              <a:ext cx="258763" cy="244475"/>
            </a:xfrm>
            <a:custGeom>
              <a:avLst/>
              <a:gdLst>
                <a:gd name="T0" fmla="*/ 97 w 97"/>
                <a:gd name="T1" fmla="*/ 91 h 91"/>
                <a:gd name="T2" fmla="*/ 97 w 97"/>
                <a:gd name="T3" fmla="*/ 89 h 91"/>
                <a:gd name="T4" fmla="*/ 2 w 97"/>
                <a:gd name="T5" fmla="*/ 0 h 91"/>
                <a:gd name="T6" fmla="*/ 0 w 97"/>
                <a:gd name="T7" fmla="*/ 1 h 91"/>
                <a:gd name="T8" fmla="*/ 97 w 97"/>
                <a:gd name="T9" fmla="*/ 91 h 91"/>
              </a:gdLst>
              <a:ahLst/>
              <a:cxnLst>
                <a:cxn ang="0">
                  <a:pos x="T0" y="T1"/>
                </a:cxn>
                <a:cxn ang="0">
                  <a:pos x="T2" y="T3"/>
                </a:cxn>
                <a:cxn ang="0">
                  <a:pos x="T4" y="T5"/>
                </a:cxn>
                <a:cxn ang="0">
                  <a:pos x="T6" y="T7"/>
                </a:cxn>
                <a:cxn ang="0">
                  <a:pos x="T8" y="T9"/>
                </a:cxn>
              </a:cxnLst>
              <a:rect l="0" t="0" r="r" b="b"/>
              <a:pathLst>
                <a:path w="97" h="91">
                  <a:moveTo>
                    <a:pt x="97" y="91"/>
                  </a:moveTo>
                  <a:cubicBezTo>
                    <a:pt x="97" y="90"/>
                    <a:pt x="97" y="90"/>
                    <a:pt x="97" y="89"/>
                  </a:cubicBezTo>
                  <a:cubicBezTo>
                    <a:pt x="2" y="0"/>
                    <a:pt x="2" y="0"/>
                    <a:pt x="2" y="0"/>
                  </a:cubicBezTo>
                  <a:cubicBezTo>
                    <a:pt x="1" y="0"/>
                    <a:pt x="1" y="0"/>
                    <a:pt x="0" y="1"/>
                  </a:cubicBezTo>
                  <a:lnTo>
                    <a:pt x="97" y="91"/>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4" name="Freeform 173">
              <a:extLst>
                <a:ext uri="{FF2B5EF4-FFF2-40B4-BE49-F238E27FC236}">
                  <a16:creationId xmlns="" xmlns:a16="http://schemas.microsoft.com/office/drawing/2014/main" id="{D7D33F14-8A53-465D-86A2-E8F2ECC2589C}"/>
                </a:ext>
              </a:extLst>
            </p:cNvPr>
            <p:cNvSpPr>
              <a:spLocks/>
            </p:cNvSpPr>
            <p:nvPr/>
          </p:nvSpPr>
          <p:spPr bwMode="auto">
            <a:xfrm>
              <a:off x="21093113" y="3738563"/>
              <a:ext cx="709613" cy="889000"/>
            </a:xfrm>
            <a:custGeom>
              <a:avLst/>
              <a:gdLst>
                <a:gd name="T0" fmla="*/ 264 w 265"/>
                <a:gd name="T1" fmla="*/ 0 h 332"/>
                <a:gd name="T2" fmla="*/ 0 w 265"/>
                <a:gd name="T3" fmla="*/ 332 h 332"/>
                <a:gd name="T4" fmla="*/ 2 w 265"/>
                <a:gd name="T5" fmla="*/ 332 h 332"/>
                <a:gd name="T6" fmla="*/ 265 w 265"/>
                <a:gd name="T7" fmla="*/ 1 h 332"/>
                <a:gd name="T8" fmla="*/ 265 w 265"/>
                <a:gd name="T9" fmla="*/ 1 h 332"/>
                <a:gd name="T10" fmla="*/ 264 w 265"/>
                <a:gd name="T11" fmla="*/ 0 h 332"/>
              </a:gdLst>
              <a:ahLst/>
              <a:cxnLst>
                <a:cxn ang="0">
                  <a:pos x="T0" y="T1"/>
                </a:cxn>
                <a:cxn ang="0">
                  <a:pos x="T2" y="T3"/>
                </a:cxn>
                <a:cxn ang="0">
                  <a:pos x="T4" y="T5"/>
                </a:cxn>
                <a:cxn ang="0">
                  <a:pos x="T6" y="T7"/>
                </a:cxn>
                <a:cxn ang="0">
                  <a:pos x="T8" y="T9"/>
                </a:cxn>
                <a:cxn ang="0">
                  <a:pos x="T10" y="T11"/>
                </a:cxn>
              </a:cxnLst>
              <a:rect l="0" t="0" r="r" b="b"/>
              <a:pathLst>
                <a:path w="265" h="332">
                  <a:moveTo>
                    <a:pt x="264" y="0"/>
                  </a:moveTo>
                  <a:cubicBezTo>
                    <a:pt x="0" y="332"/>
                    <a:pt x="0" y="332"/>
                    <a:pt x="0" y="332"/>
                  </a:cubicBezTo>
                  <a:cubicBezTo>
                    <a:pt x="1" y="332"/>
                    <a:pt x="2" y="332"/>
                    <a:pt x="2" y="332"/>
                  </a:cubicBezTo>
                  <a:cubicBezTo>
                    <a:pt x="265" y="1"/>
                    <a:pt x="265" y="1"/>
                    <a:pt x="265" y="1"/>
                  </a:cubicBezTo>
                  <a:cubicBezTo>
                    <a:pt x="265" y="1"/>
                    <a:pt x="265" y="1"/>
                    <a:pt x="265" y="1"/>
                  </a:cubicBezTo>
                  <a:cubicBezTo>
                    <a:pt x="265" y="1"/>
                    <a:pt x="265" y="0"/>
                    <a:pt x="264"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5" name="Freeform 174">
              <a:extLst>
                <a:ext uri="{FF2B5EF4-FFF2-40B4-BE49-F238E27FC236}">
                  <a16:creationId xmlns="" xmlns:a16="http://schemas.microsoft.com/office/drawing/2014/main" id="{CF9E949E-ED58-4021-AB1D-A1A7BACAA5FC}"/>
                </a:ext>
              </a:extLst>
            </p:cNvPr>
            <p:cNvSpPr>
              <a:spLocks/>
            </p:cNvSpPr>
            <p:nvPr/>
          </p:nvSpPr>
          <p:spPr bwMode="auto">
            <a:xfrm>
              <a:off x="23069550" y="1774825"/>
              <a:ext cx="77788" cy="76200"/>
            </a:xfrm>
            <a:custGeom>
              <a:avLst/>
              <a:gdLst>
                <a:gd name="T0" fmla="*/ 24 w 29"/>
                <a:gd name="T1" fmla="*/ 24 h 29"/>
                <a:gd name="T2" fmla="*/ 24 w 29"/>
                <a:gd name="T3" fmla="*/ 5 h 29"/>
                <a:gd name="T4" fmla="*/ 5 w 29"/>
                <a:gd name="T5" fmla="*/ 6 h 29"/>
                <a:gd name="T6" fmla="*/ 5 w 29"/>
                <a:gd name="T7" fmla="*/ 25 h 29"/>
                <a:gd name="T8" fmla="*/ 9 w 29"/>
                <a:gd name="T9" fmla="*/ 27 h 29"/>
                <a:gd name="T10" fmla="*/ 10 w 29"/>
                <a:gd name="T11" fmla="*/ 27 h 29"/>
                <a:gd name="T12" fmla="*/ 24 w 29"/>
                <a:gd name="T13" fmla="*/ 24 h 29"/>
              </a:gdLst>
              <a:ahLst/>
              <a:cxnLst>
                <a:cxn ang="0">
                  <a:pos x="T0" y="T1"/>
                </a:cxn>
                <a:cxn ang="0">
                  <a:pos x="T2" y="T3"/>
                </a:cxn>
                <a:cxn ang="0">
                  <a:pos x="T4" y="T5"/>
                </a:cxn>
                <a:cxn ang="0">
                  <a:pos x="T6" y="T7"/>
                </a:cxn>
                <a:cxn ang="0">
                  <a:pos x="T8" y="T9"/>
                </a:cxn>
                <a:cxn ang="0">
                  <a:pos x="T10" y="T11"/>
                </a:cxn>
                <a:cxn ang="0">
                  <a:pos x="T12" y="T13"/>
                </a:cxn>
              </a:cxnLst>
              <a:rect l="0" t="0" r="r" b="b"/>
              <a:pathLst>
                <a:path w="29" h="29">
                  <a:moveTo>
                    <a:pt x="24" y="24"/>
                  </a:moveTo>
                  <a:cubicBezTo>
                    <a:pt x="29" y="18"/>
                    <a:pt x="29" y="10"/>
                    <a:pt x="24" y="5"/>
                  </a:cubicBezTo>
                  <a:cubicBezTo>
                    <a:pt x="18" y="0"/>
                    <a:pt x="10" y="0"/>
                    <a:pt x="5" y="6"/>
                  </a:cubicBezTo>
                  <a:cubicBezTo>
                    <a:pt x="0" y="11"/>
                    <a:pt x="0" y="19"/>
                    <a:pt x="5" y="25"/>
                  </a:cubicBezTo>
                  <a:cubicBezTo>
                    <a:pt x="6" y="25"/>
                    <a:pt x="8" y="26"/>
                    <a:pt x="9" y="27"/>
                  </a:cubicBezTo>
                  <a:cubicBezTo>
                    <a:pt x="9" y="27"/>
                    <a:pt x="10" y="27"/>
                    <a:pt x="10" y="27"/>
                  </a:cubicBezTo>
                  <a:cubicBezTo>
                    <a:pt x="15" y="29"/>
                    <a:pt x="20" y="28"/>
                    <a:pt x="24" y="24"/>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6" name="Freeform 175">
              <a:extLst>
                <a:ext uri="{FF2B5EF4-FFF2-40B4-BE49-F238E27FC236}">
                  <a16:creationId xmlns="" xmlns:a16="http://schemas.microsoft.com/office/drawing/2014/main" id="{DB43B4DA-6648-426B-AD08-20E954E505BB}"/>
                </a:ext>
              </a:extLst>
            </p:cNvPr>
            <p:cNvSpPr>
              <a:spLocks/>
            </p:cNvSpPr>
            <p:nvPr/>
          </p:nvSpPr>
          <p:spPr bwMode="auto">
            <a:xfrm>
              <a:off x="23133050" y="2576512"/>
              <a:ext cx="77788" cy="77788"/>
            </a:xfrm>
            <a:custGeom>
              <a:avLst/>
              <a:gdLst>
                <a:gd name="T0" fmla="*/ 23 w 29"/>
                <a:gd name="T1" fmla="*/ 5 h 29"/>
                <a:gd name="T2" fmla="*/ 20 w 29"/>
                <a:gd name="T3" fmla="*/ 2 h 29"/>
                <a:gd name="T4" fmla="*/ 18 w 29"/>
                <a:gd name="T5" fmla="*/ 2 h 29"/>
                <a:gd name="T6" fmla="*/ 4 w 29"/>
                <a:gd name="T7" fmla="*/ 5 h 29"/>
                <a:gd name="T8" fmla="*/ 2 w 29"/>
                <a:gd name="T9" fmla="*/ 20 h 29"/>
                <a:gd name="T10" fmla="*/ 2 w 29"/>
                <a:gd name="T11" fmla="*/ 21 h 29"/>
                <a:gd name="T12" fmla="*/ 5 w 29"/>
                <a:gd name="T13" fmla="*/ 24 h 29"/>
                <a:gd name="T14" fmla="*/ 24 w 29"/>
                <a:gd name="T15" fmla="*/ 24 h 29"/>
                <a:gd name="T16" fmla="*/ 23 w 29"/>
                <a:gd name="T17" fmla="*/ 5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9">
                  <a:moveTo>
                    <a:pt x="23" y="5"/>
                  </a:moveTo>
                  <a:cubicBezTo>
                    <a:pt x="22" y="4"/>
                    <a:pt x="21" y="3"/>
                    <a:pt x="20" y="2"/>
                  </a:cubicBezTo>
                  <a:cubicBezTo>
                    <a:pt x="19" y="2"/>
                    <a:pt x="19" y="2"/>
                    <a:pt x="18" y="2"/>
                  </a:cubicBezTo>
                  <a:cubicBezTo>
                    <a:pt x="13" y="0"/>
                    <a:pt x="8" y="1"/>
                    <a:pt x="4" y="5"/>
                  </a:cubicBezTo>
                  <a:cubicBezTo>
                    <a:pt x="0" y="9"/>
                    <a:pt x="0" y="15"/>
                    <a:pt x="2" y="20"/>
                  </a:cubicBezTo>
                  <a:cubicBezTo>
                    <a:pt x="2" y="20"/>
                    <a:pt x="2" y="21"/>
                    <a:pt x="2" y="21"/>
                  </a:cubicBezTo>
                  <a:cubicBezTo>
                    <a:pt x="3" y="22"/>
                    <a:pt x="4" y="23"/>
                    <a:pt x="5" y="24"/>
                  </a:cubicBezTo>
                  <a:cubicBezTo>
                    <a:pt x="10" y="29"/>
                    <a:pt x="19" y="29"/>
                    <a:pt x="24" y="24"/>
                  </a:cubicBezTo>
                  <a:cubicBezTo>
                    <a:pt x="29" y="18"/>
                    <a:pt x="28" y="10"/>
                    <a:pt x="23" y="5"/>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7" name="Freeform 176">
              <a:extLst>
                <a:ext uri="{FF2B5EF4-FFF2-40B4-BE49-F238E27FC236}">
                  <a16:creationId xmlns="" xmlns:a16="http://schemas.microsoft.com/office/drawing/2014/main" id="{15F5B611-A47D-423C-ADD6-E824B6F7B826}"/>
                </a:ext>
              </a:extLst>
            </p:cNvPr>
            <p:cNvSpPr>
              <a:spLocks/>
            </p:cNvSpPr>
            <p:nvPr/>
          </p:nvSpPr>
          <p:spPr bwMode="auto">
            <a:xfrm>
              <a:off x="21494750" y="3381375"/>
              <a:ext cx="77788" cy="74613"/>
            </a:xfrm>
            <a:custGeom>
              <a:avLst/>
              <a:gdLst>
                <a:gd name="T0" fmla="*/ 24 w 29"/>
                <a:gd name="T1" fmla="*/ 5 h 28"/>
                <a:gd name="T2" fmla="*/ 5 w 29"/>
                <a:gd name="T3" fmla="*/ 5 h 28"/>
                <a:gd name="T4" fmla="*/ 5 w 29"/>
                <a:gd name="T5" fmla="*/ 24 h 28"/>
                <a:gd name="T6" fmla="*/ 17 w 29"/>
                <a:gd name="T7" fmla="*/ 28 h 28"/>
                <a:gd name="T8" fmla="*/ 19 w 29"/>
                <a:gd name="T9" fmla="*/ 27 h 28"/>
                <a:gd name="T10" fmla="*/ 24 w 29"/>
                <a:gd name="T11" fmla="*/ 24 h 28"/>
                <a:gd name="T12" fmla="*/ 27 w 29"/>
                <a:gd name="T13" fmla="*/ 10 h 28"/>
                <a:gd name="T14" fmla="*/ 26 w 29"/>
                <a:gd name="T15" fmla="*/ 8 h 28"/>
                <a:gd name="T16" fmla="*/ 24 w 29"/>
                <a:gd name="T17" fmla="*/ 5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8">
                  <a:moveTo>
                    <a:pt x="24" y="5"/>
                  </a:moveTo>
                  <a:cubicBezTo>
                    <a:pt x="18" y="0"/>
                    <a:pt x="10" y="0"/>
                    <a:pt x="5" y="5"/>
                  </a:cubicBezTo>
                  <a:cubicBezTo>
                    <a:pt x="0" y="11"/>
                    <a:pt x="0" y="19"/>
                    <a:pt x="5" y="24"/>
                  </a:cubicBezTo>
                  <a:cubicBezTo>
                    <a:pt x="9" y="27"/>
                    <a:pt x="13" y="28"/>
                    <a:pt x="17" y="28"/>
                  </a:cubicBezTo>
                  <a:cubicBezTo>
                    <a:pt x="18" y="27"/>
                    <a:pt x="18" y="27"/>
                    <a:pt x="19" y="27"/>
                  </a:cubicBezTo>
                  <a:cubicBezTo>
                    <a:pt x="21" y="26"/>
                    <a:pt x="23" y="25"/>
                    <a:pt x="24" y="24"/>
                  </a:cubicBezTo>
                  <a:cubicBezTo>
                    <a:pt x="28" y="20"/>
                    <a:pt x="29" y="14"/>
                    <a:pt x="27" y="10"/>
                  </a:cubicBezTo>
                  <a:cubicBezTo>
                    <a:pt x="27" y="9"/>
                    <a:pt x="26" y="9"/>
                    <a:pt x="26" y="8"/>
                  </a:cubicBezTo>
                  <a:cubicBezTo>
                    <a:pt x="26" y="7"/>
                    <a:pt x="25" y="6"/>
                    <a:pt x="24" y="5"/>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8" name="Freeform 177">
              <a:extLst>
                <a:ext uri="{FF2B5EF4-FFF2-40B4-BE49-F238E27FC236}">
                  <a16:creationId xmlns="" xmlns:a16="http://schemas.microsoft.com/office/drawing/2014/main" id="{EC537211-BE0C-4B8B-8FE1-9F8E312C08C9}"/>
                </a:ext>
              </a:extLst>
            </p:cNvPr>
            <p:cNvSpPr>
              <a:spLocks/>
            </p:cNvSpPr>
            <p:nvPr/>
          </p:nvSpPr>
          <p:spPr bwMode="auto">
            <a:xfrm>
              <a:off x="21790025" y="3678238"/>
              <a:ext cx="77788" cy="77788"/>
            </a:xfrm>
            <a:custGeom>
              <a:avLst/>
              <a:gdLst>
                <a:gd name="T0" fmla="*/ 4 w 29"/>
                <a:gd name="T1" fmla="*/ 23 h 29"/>
                <a:gd name="T2" fmla="*/ 5 w 29"/>
                <a:gd name="T3" fmla="*/ 24 h 29"/>
                <a:gd name="T4" fmla="*/ 5 w 29"/>
                <a:gd name="T5" fmla="*/ 24 h 29"/>
                <a:gd name="T6" fmla="*/ 24 w 29"/>
                <a:gd name="T7" fmla="*/ 23 h 29"/>
                <a:gd name="T8" fmla="*/ 23 w 29"/>
                <a:gd name="T9" fmla="*/ 5 h 29"/>
                <a:gd name="T10" fmla="*/ 5 w 29"/>
                <a:gd name="T11" fmla="*/ 5 h 29"/>
                <a:gd name="T12" fmla="*/ 4 w 29"/>
                <a:gd name="T13" fmla="*/ 5 h 29"/>
                <a:gd name="T14" fmla="*/ 4 w 29"/>
                <a:gd name="T15" fmla="*/ 7 h 29"/>
                <a:gd name="T16" fmla="*/ 4 w 29"/>
                <a:gd name="T17" fmla="*/ 23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9">
                  <a:moveTo>
                    <a:pt x="4" y="23"/>
                  </a:moveTo>
                  <a:cubicBezTo>
                    <a:pt x="5" y="23"/>
                    <a:pt x="5" y="24"/>
                    <a:pt x="5" y="24"/>
                  </a:cubicBezTo>
                  <a:cubicBezTo>
                    <a:pt x="5" y="24"/>
                    <a:pt x="5" y="24"/>
                    <a:pt x="5" y="24"/>
                  </a:cubicBezTo>
                  <a:cubicBezTo>
                    <a:pt x="11" y="29"/>
                    <a:pt x="19" y="29"/>
                    <a:pt x="24" y="23"/>
                  </a:cubicBezTo>
                  <a:cubicBezTo>
                    <a:pt x="29" y="18"/>
                    <a:pt x="29" y="10"/>
                    <a:pt x="23" y="5"/>
                  </a:cubicBezTo>
                  <a:cubicBezTo>
                    <a:pt x="18" y="0"/>
                    <a:pt x="10" y="0"/>
                    <a:pt x="5" y="5"/>
                  </a:cubicBezTo>
                  <a:cubicBezTo>
                    <a:pt x="5" y="5"/>
                    <a:pt x="5" y="5"/>
                    <a:pt x="4" y="5"/>
                  </a:cubicBezTo>
                  <a:cubicBezTo>
                    <a:pt x="4" y="6"/>
                    <a:pt x="4" y="6"/>
                    <a:pt x="4" y="7"/>
                  </a:cubicBezTo>
                  <a:cubicBezTo>
                    <a:pt x="0" y="12"/>
                    <a:pt x="0" y="18"/>
                    <a:pt x="4" y="23"/>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9" name="Freeform 178">
              <a:extLst>
                <a:ext uri="{FF2B5EF4-FFF2-40B4-BE49-F238E27FC236}">
                  <a16:creationId xmlns="" xmlns:a16="http://schemas.microsoft.com/office/drawing/2014/main" id="{22E7D68A-24CE-402A-9549-5C94E8D11066}"/>
                </a:ext>
              </a:extLst>
            </p:cNvPr>
            <p:cNvSpPr>
              <a:spLocks/>
            </p:cNvSpPr>
            <p:nvPr/>
          </p:nvSpPr>
          <p:spPr bwMode="auto">
            <a:xfrm>
              <a:off x="21056600" y="4627563"/>
              <a:ext cx="79375" cy="74613"/>
            </a:xfrm>
            <a:custGeom>
              <a:avLst/>
              <a:gdLst>
                <a:gd name="T0" fmla="*/ 14 w 30"/>
                <a:gd name="T1" fmla="*/ 0 h 28"/>
                <a:gd name="T2" fmla="*/ 5 w 30"/>
                <a:gd name="T3" fmla="*/ 4 h 28"/>
                <a:gd name="T4" fmla="*/ 6 w 30"/>
                <a:gd name="T5" fmla="*/ 23 h 28"/>
                <a:gd name="T6" fmla="*/ 25 w 30"/>
                <a:gd name="T7" fmla="*/ 22 h 28"/>
                <a:gd name="T8" fmla="*/ 24 w 30"/>
                <a:gd name="T9" fmla="*/ 3 h 28"/>
                <a:gd name="T10" fmla="*/ 16 w 30"/>
                <a:gd name="T11" fmla="*/ 0 h 28"/>
                <a:gd name="T12" fmla="*/ 14 w 30"/>
                <a:gd name="T13" fmla="*/ 0 h 28"/>
              </a:gdLst>
              <a:ahLst/>
              <a:cxnLst>
                <a:cxn ang="0">
                  <a:pos x="T0" y="T1"/>
                </a:cxn>
                <a:cxn ang="0">
                  <a:pos x="T2" y="T3"/>
                </a:cxn>
                <a:cxn ang="0">
                  <a:pos x="T4" y="T5"/>
                </a:cxn>
                <a:cxn ang="0">
                  <a:pos x="T6" y="T7"/>
                </a:cxn>
                <a:cxn ang="0">
                  <a:pos x="T8" y="T9"/>
                </a:cxn>
                <a:cxn ang="0">
                  <a:pos x="T10" y="T11"/>
                </a:cxn>
                <a:cxn ang="0">
                  <a:pos x="T12" y="T13"/>
                </a:cxn>
              </a:cxnLst>
              <a:rect l="0" t="0" r="r" b="b"/>
              <a:pathLst>
                <a:path w="30" h="28">
                  <a:moveTo>
                    <a:pt x="14" y="0"/>
                  </a:moveTo>
                  <a:cubicBezTo>
                    <a:pt x="11" y="0"/>
                    <a:pt x="8" y="1"/>
                    <a:pt x="5" y="4"/>
                  </a:cubicBezTo>
                  <a:cubicBezTo>
                    <a:pt x="0" y="9"/>
                    <a:pt x="0" y="18"/>
                    <a:pt x="6" y="23"/>
                  </a:cubicBezTo>
                  <a:cubicBezTo>
                    <a:pt x="11" y="28"/>
                    <a:pt x="20" y="27"/>
                    <a:pt x="25" y="22"/>
                  </a:cubicBezTo>
                  <a:cubicBezTo>
                    <a:pt x="30" y="17"/>
                    <a:pt x="29" y="8"/>
                    <a:pt x="24" y="3"/>
                  </a:cubicBezTo>
                  <a:cubicBezTo>
                    <a:pt x="22" y="1"/>
                    <a:pt x="19" y="0"/>
                    <a:pt x="16" y="0"/>
                  </a:cubicBezTo>
                  <a:cubicBezTo>
                    <a:pt x="16" y="0"/>
                    <a:pt x="15" y="0"/>
                    <a:pt x="14"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30" name="Freeform 179">
              <a:extLst>
                <a:ext uri="{FF2B5EF4-FFF2-40B4-BE49-F238E27FC236}">
                  <a16:creationId xmlns="" xmlns:a16="http://schemas.microsoft.com/office/drawing/2014/main" id="{ADDBD4BC-E4E3-4289-8F81-ADB7A2B2B91F}"/>
                </a:ext>
              </a:extLst>
            </p:cNvPr>
            <p:cNvSpPr>
              <a:spLocks/>
            </p:cNvSpPr>
            <p:nvPr/>
          </p:nvSpPr>
          <p:spPr bwMode="auto">
            <a:xfrm>
              <a:off x="20597813" y="5008563"/>
              <a:ext cx="1312863" cy="100013"/>
            </a:xfrm>
            <a:custGeom>
              <a:avLst/>
              <a:gdLst>
                <a:gd name="T0" fmla="*/ 490 w 490"/>
                <a:gd name="T1" fmla="*/ 1 h 37"/>
                <a:gd name="T2" fmla="*/ 490 w 490"/>
                <a:gd name="T3" fmla="*/ 0 h 37"/>
                <a:gd name="T4" fmla="*/ 0 w 490"/>
                <a:gd name="T5" fmla="*/ 36 h 37"/>
                <a:gd name="T6" fmla="*/ 0 w 490"/>
                <a:gd name="T7" fmla="*/ 37 h 37"/>
                <a:gd name="T8" fmla="*/ 490 w 490"/>
                <a:gd name="T9" fmla="*/ 1 h 37"/>
              </a:gdLst>
              <a:ahLst/>
              <a:cxnLst>
                <a:cxn ang="0">
                  <a:pos x="T0" y="T1"/>
                </a:cxn>
                <a:cxn ang="0">
                  <a:pos x="T2" y="T3"/>
                </a:cxn>
                <a:cxn ang="0">
                  <a:pos x="T4" y="T5"/>
                </a:cxn>
                <a:cxn ang="0">
                  <a:pos x="T6" y="T7"/>
                </a:cxn>
                <a:cxn ang="0">
                  <a:pos x="T8" y="T9"/>
                </a:cxn>
              </a:cxnLst>
              <a:rect l="0" t="0" r="r" b="b"/>
              <a:pathLst>
                <a:path w="490" h="37">
                  <a:moveTo>
                    <a:pt x="490" y="1"/>
                  </a:moveTo>
                  <a:cubicBezTo>
                    <a:pt x="490" y="1"/>
                    <a:pt x="490" y="1"/>
                    <a:pt x="490" y="0"/>
                  </a:cubicBezTo>
                  <a:cubicBezTo>
                    <a:pt x="0" y="36"/>
                    <a:pt x="0" y="36"/>
                    <a:pt x="0" y="36"/>
                  </a:cubicBezTo>
                  <a:cubicBezTo>
                    <a:pt x="0" y="36"/>
                    <a:pt x="0" y="36"/>
                    <a:pt x="0" y="37"/>
                  </a:cubicBezTo>
                  <a:lnTo>
                    <a:pt x="490" y="1"/>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31" name="Freeform 180">
              <a:extLst>
                <a:ext uri="{FF2B5EF4-FFF2-40B4-BE49-F238E27FC236}">
                  <a16:creationId xmlns="" xmlns:a16="http://schemas.microsoft.com/office/drawing/2014/main" id="{CEA7D549-0AD7-4A11-BFD1-0D73CDECCAAB}"/>
                </a:ext>
              </a:extLst>
            </p:cNvPr>
            <p:cNvSpPr>
              <a:spLocks/>
            </p:cNvSpPr>
            <p:nvPr/>
          </p:nvSpPr>
          <p:spPr bwMode="auto">
            <a:xfrm>
              <a:off x="21170900" y="5041900"/>
              <a:ext cx="760413" cy="1050925"/>
            </a:xfrm>
            <a:custGeom>
              <a:avLst/>
              <a:gdLst>
                <a:gd name="T0" fmla="*/ 0 w 284"/>
                <a:gd name="T1" fmla="*/ 392 h 393"/>
                <a:gd name="T2" fmla="*/ 1 w 284"/>
                <a:gd name="T3" fmla="*/ 392 h 393"/>
                <a:gd name="T4" fmla="*/ 1 w 284"/>
                <a:gd name="T5" fmla="*/ 393 h 393"/>
                <a:gd name="T6" fmla="*/ 284 w 284"/>
                <a:gd name="T7" fmla="*/ 1 h 393"/>
                <a:gd name="T8" fmla="*/ 283 w 284"/>
                <a:gd name="T9" fmla="*/ 0 h 393"/>
                <a:gd name="T10" fmla="*/ 0 w 284"/>
                <a:gd name="T11" fmla="*/ 392 h 393"/>
              </a:gdLst>
              <a:ahLst/>
              <a:cxnLst>
                <a:cxn ang="0">
                  <a:pos x="T0" y="T1"/>
                </a:cxn>
                <a:cxn ang="0">
                  <a:pos x="T2" y="T3"/>
                </a:cxn>
                <a:cxn ang="0">
                  <a:pos x="T4" y="T5"/>
                </a:cxn>
                <a:cxn ang="0">
                  <a:pos x="T6" y="T7"/>
                </a:cxn>
                <a:cxn ang="0">
                  <a:pos x="T8" y="T9"/>
                </a:cxn>
                <a:cxn ang="0">
                  <a:pos x="T10" y="T11"/>
                </a:cxn>
              </a:cxnLst>
              <a:rect l="0" t="0" r="r" b="b"/>
              <a:pathLst>
                <a:path w="284" h="393">
                  <a:moveTo>
                    <a:pt x="0" y="392"/>
                  </a:moveTo>
                  <a:cubicBezTo>
                    <a:pt x="1" y="392"/>
                    <a:pt x="1" y="392"/>
                    <a:pt x="1" y="392"/>
                  </a:cubicBezTo>
                  <a:cubicBezTo>
                    <a:pt x="1" y="392"/>
                    <a:pt x="1" y="392"/>
                    <a:pt x="1" y="393"/>
                  </a:cubicBezTo>
                  <a:cubicBezTo>
                    <a:pt x="284" y="1"/>
                    <a:pt x="284" y="1"/>
                    <a:pt x="284" y="1"/>
                  </a:cubicBezTo>
                  <a:cubicBezTo>
                    <a:pt x="283" y="1"/>
                    <a:pt x="283" y="0"/>
                    <a:pt x="283" y="0"/>
                  </a:cubicBezTo>
                  <a:lnTo>
                    <a:pt x="0" y="392"/>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32" name="Freeform 181">
              <a:extLst>
                <a:ext uri="{FF2B5EF4-FFF2-40B4-BE49-F238E27FC236}">
                  <a16:creationId xmlns="" xmlns:a16="http://schemas.microsoft.com/office/drawing/2014/main" id="{FEEC83A7-3B95-4CC2-895E-84F8CCD59428}"/>
                </a:ext>
              </a:extLst>
            </p:cNvPr>
            <p:cNvSpPr>
              <a:spLocks/>
            </p:cNvSpPr>
            <p:nvPr/>
          </p:nvSpPr>
          <p:spPr bwMode="auto">
            <a:xfrm>
              <a:off x="20577175" y="5140325"/>
              <a:ext cx="561975" cy="949325"/>
            </a:xfrm>
            <a:custGeom>
              <a:avLst/>
              <a:gdLst>
                <a:gd name="T0" fmla="*/ 1 w 210"/>
                <a:gd name="T1" fmla="*/ 0 h 355"/>
                <a:gd name="T2" fmla="*/ 0 w 210"/>
                <a:gd name="T3" fmla="*/ 1 h 355"/>
                <a:gd name="T4" fmla="*/ 209 w 210"/>
                <a:gd name="T5" fmla="*/ 355 h 355"/>
                <a:gd name="T6" fmla="*/ 210 w 210"/>
                <a:gd name="T7" fmla="*/ 354 h 355"/>
                <a:gd name="T8" fmla="*/ 1 w 210"/>
                <a:gd name="T9" fmla="*/ 0 h 355"/>
              </a:gdLst>
              <a:ahLst/>
              <a:cxnLst>
                <a:cxn ang="0">
                  <a:pos x="T0" y="T1"/>
                </a:cxn>
                <a:cxn ang="0">
                  <a:pos x="T2" y="T3"/>
                </a:cxn>
                <a:cxn ang="0">
                  <a:pos x="T4" y="T5"/>
                </a:cxn>
                <a:cxn ang="0">
                  <a:pos x="T6" y="T7"/>
                </a:cxn>
                <a:cxn ang="0">
                  <a:pos x="T8" y="T9"/>
                </a:cxn>
              </a:cxnLst>
              <a:rect l="0" t="0" r="r" b="b"/>
              <a:pathLst>
                <a:path w="210" h="355">
                  <a:moveTo>
                    <a:pt x="1" y="0"/>
                  </a:moveTo>
                  <a:cubicBezTo>
                    <a:pt x="1" y="0"/>
                    <a:pt x="1" y="1"/>
                    <a:pt x="0" y="1"/>
                  </a:cubicBezTo>
                  <a:cubicBezTo>
                    <a:pt x="209" y="355"/>
                    <a:pt x="209" y="355"/>
                    <a:pt x="209" y="355"/>
                  </a:cubicBezTo>
                  <a:cubicBezTo>
                    <a:pt x="209" y="355"/>
                    <a:pt x="210" y="354"/>
                    <a:pt x="210" y="354"/>
                  </a:cubicBezTo>
                  <a:lnTo>
                    <a:pt x="1" y="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33" name="Freeform 182">
              <a:extLst>
                <a:ext uri="{FF2B5EF4-FFF2-40B4-BE49-F238E27FC236}">
                  <a16:creationId xmlns="" xmlns:a16="http://schemas.microsoft.com/office/drawing/2014/main" id="{EA9EB96B-AB6B-4F37-8CE3-12879D8A3658}"/>
                </a:ext>
              </a:extLst>
            </p:cNvPr>
            <p:cNvSpPr>
              <a:spLocks/>
            </p:cNvSpPr>
            <p:nvPr/>
          </p:nvSpPr>
          <p:spPr bwMode="auto">
            <a:xfrm>
              <a:off x="20523200" y="3670300"/>
              <a:ext cx="38100" cy="1411288"/>
            </a:xfrm>
            <a:custGeom>
              <a:avLst/>
              <a:gdLst>
                <a:gd name="T0" fmla="*/ 1 w 14"/>
                <a:gd name="T1" fmla="*/ 0 h 528"/>
                <a:gd name="T2" fmla="*/ 0 w 14"/>
                <a:gd name="T3" fmla="*/ 1 h 528"/>
                <a:gd name="T4" fmla="*/ 13 w 14"/>
                <a:gd name="T5" fmla="*/ 528 h 528"/>
                <a:gd name="T6" fmla="*/ 14 w 14"/>
                <a:gd name="T7" fmla="*/ 528 h 528"/>
                <a:gd name="T8" fmla="*/ 1 w 14"/>
                <a:gd name="T9" fmla="*/ 0 h 528"/>
              </a:gdLst>
              <a:ahLst/>
              <a:cxnLst>
                <a:cxn ang="0">
                  <a:pos x="T0" y="T1"/>
                </a:cxn>
                <a:cxn ang="0">
                  <a:pos x="T2" y="T3"/>
                </a:cxn>
                <a:cxn ang="0">
                  <a:pos x="T4" y="T5"/>
                </a:cxn>
                <a:cxn ang="0">
                  <a:pos x="T6" y="T7"/>
                </a:cxn>
                <a:cxn ang="0">
                  <a:pos x="T8" y="T9"/>
                </a:cxn>
              </a:cxnLst>
              <a:rect l="0" t="0" r="r" b="b"/>
              <a:pathLst>
                <a:path w="14" h="528">
                  <a:moveTo>
                    <a:pt x="1" y="0"/>
                  </a:moveTo>
                  <a:cubicBezTo>
                    <a:pt x="1" y="1"/>
                    <a:pt x="1" y="1"/>
                    <a:pt x="0" y="1"/>
                  </a:cubicBezTo>
                  <a:cubicBezTo>
                    <a:pt x="13" y="528"/>
                    <a:pt x="13" y="528"/>
                    <a:pt x="13" y="528"/>
                  </a:cubicBezTo>
                  <a:cubicBezTo>
                    <a:pt x="13" y="528"/>
                    <a:pt x="14" y="528"/>
                    <a:pt x="14" y="528"/>
                  </a:cubicBezTo>
                  <a:lnTo>
                    <a:pt x="1" y="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34" name="Freeform 183">
              <a:extLst>
                <a:ext uri="{FF2B5EF4-FFF2-40B4-BE49-F238E27FC236}">
                  <a16:creationId xmlns="" xmlns:a16="http://schemas.microsoft.com/office/drawing/2014/main" id="{608CD133-41B3-4C83-9153-6FB779C469EA}"/>
                </a:ext>
              </a:extLst>
            </p:cNvPr>
            <p:cNvSpPr>
              <a:spLocks/>
            </p:cNvSpPr>
            <p:nvPr/>
          </p:nvSpPr>
          <p:spPr bwMode="auto">
            <a:xfrm>
              <a:off x="20086638" y="3675063"/>
              <a:ext cx="422275" cy="1003300"/>
            </a:xfrm>
            <a:custGeom>
              <a:avLst/>
              <a:gdLst>
                <a:gd name="T0" fmla="*/ 0 w 158"/>
                <a:gd name="T1" fmla="*/ 375 h 375"/>
                <a:gd name="T2" fmla="*/ 1 w 158"/>
                <a:gd name="T3" fmla="*/ 375 h 375"/>
                <a:gd name="T4" fmla="*/ 158 w 158"/>
                <a:gd name="T5" fmla="*/ 0 h 375"/>
                <a:gd name="T6" fmla="*/ 156 w 158"/>
                <a:gd name="T7" fmla="*/ 0 h 375"/>
                <a:gd name="T8" fmla="*/ 0 w 158"/>
                <a:gd name="T9" fmla="*/ 375 h 375"/>
              </a:gdLst>
              <a:ahLst/>
              <a:cxnLst>
                <a:cxn ang="0">
                  <a:pos x="T0" y="T1"/>
                </a:cxn>
                <a:cxn ang="0">
                  <a:pos x="T2" y="T3"/>
                </a:cxn>
                <a:cxn ang="0">
                  <a:pos x="T4" y="T5"/>
                </a:cxn>
                <a:cxn ang="0">
                  <a:pos x="T6" y="T7"/>
                </a:cxn>
                <a:cxn ang="0">
                  <a:pos x="T8" y="T9"/>
                </a:cxn>
              </a:cxnLst>
              <a:rect l="0" t="0" r="r" b="b"/>
              <a:pathLst>
                <a:path w="158" h="375">
                  <a:moveTo>
                    <a:pt x="0" y="375"/>
                  </a:moveTo>
                  <a:cubicBezTo>
                    <a:pt x="1" y="375"/>
                    <a:pt x="1" y="375"/>
                    <a:pt x="1" y="375"/>
                  </a:cubicBezTo>
                  <a:cubicBezTo>
                    <a:pt x="158" y="0"/>
                    <a:pt x="158" y="0"/>
                    <a:pt x="158" y="0"/>
                  </a:cubicBezTo>
                  <a:cubicBezTo>
                    <a:pt x="157" y="0"/>
                    <a:pt x="157" y="0"/>
                    <a:pt x="156" y="0"/>
                  </a:cubicBezTo>
                  <a:lnTo>
                    <a:pt x="0" y="375"/>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35" name="Freeform 184">
              <a:extLst>
                <a:ext uri="{FF2B5EF4-FFF2-40B4-BE49-F238E27FC236}">
                  <a16:creationId xmlns="" xmlns:a16="http://schemas.microsoft.com/office/drawing/2014/main" id="{B6F67215-9BFA-4471-A63F-C4404348D546}"/>
                </a:ext>
              </a:extLst>
            </p:cNvPr>
            <p:cNvSpPr>
              <a:spLocks/>
            </p:cNvSpPr>
            <p:nvPr/>
          </p:nvSpPr>
          <p:spPr bwMode="auto">
            <a:xfrm>
              <a:off x="19178588" y="4373563"/>
              <a:ext cx="873125" cy="320675"/>
            </a:xfrm>
            <a:custGeom>
              <a:avLst/>
              <a:gdLst>
                <a:gd name="T0" fmla="*/ 1 w 326"/>
                <a:gd name="T1" fmla="*/ 0 h 120"/>
                <a:gd name="T2" fmla="*/ 0 w 326"/>
                <a:gd name="T3" fmla="*/ 1 h 120"/>
                <a:gd name="T4" fmla="*/ 326 w 326"/>
                <a:gd name="T5" fmla="*/ 120 h 120"/>
                <a:gd name="T6" fmla="*/ 326 w 326"/>
                <a:gd name="T7" fmla="*/ 118 h 120"/>
                <a:gd name="T8" fmla="*/ 1 w 326"/>
                <a:gd name="T9" fmla="*/ 0 h 120"/>
              </a:gdLst>
              <a:ahLst/>
              <a:cxnLst>
                <a:cxn ang="0">
                  <a:pos x="T0" y="T1"/>
                </a:cxn>
                <a:cxn ang="0">
                  <a:pos x="T2" y="T3"/>
                </a:cxn>
                <a:cxn ang="0">
                  <a:pos x="T4" y="T5"/>
                </a:cxn>
                <a:cxn ang="0">
                  <a:pos x="T6" y="T7"/>
                </a:cxn>
                <a:cxn ang="0">
                  <a:pos x="T8" y="T9"/>
                </a:cxn>
              </a:cxnLst>
              <a:rect l="0" t="0" r="r" b="b"/>
              <a:pathLst>
                <a:path w="326" h="120">
                  <a:moveTo>
                    <a:pt x="1" y="0"/>
                  </a:moveTo>
                  <a:cubicBezTo>
                    <a:pt x="1" y="0"/>
                    <a:pt x="1" y="1"/>
                    <a:pt x="0" y="1"/>
                  </a:cubicBezTo>
                  <a:cubicBezTo>
                    <a:pt x="326" y="120"/>
                    <a:pt x="326" y="120"/>
                    <a:pt x="326" y="120"/>
                  </a:cubicBezTo>
                  <a:cubicBezTo>
                    <a:pt x="326" y="119"/>
                    <a:pt x="326" y="119"/>
                    <a:pt x="326" y="118"/>
                  </a:cubicBezTo>
                  <a:lnTo>
                    <a:pt x="1" y="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36" name="Freeform 185">
              <a:extLst>
                <a:ext uri="{FF2B5EF4-FFF2-40B4-BE49-F238E27FC236}">
                  <a16:creationId xmlns="" xmlns:a16="http://schemas.microsoft.com/office/drawing/2014/main" id="{8AF1CA65-A6D6-4EDD-BE96-140F4B3E07C5}"/>
                </a:ext>
              </a:extLst>
            </p:cNvPr>
            <p:cNvSpPr>
              <a:spLocks/>
            </p:cNvSpPr>
            <p:nvPr/>
          </p:nvSpPr>
          <p:spPr bwMode="auto">
            <a:xfrm>
              <a:off x="21971000" y="5022850"/>
              <a:ext cx="881063" cy="774700"/>
            </a:xfrm>
            <a:custGeom>
              <a:avLst/>
              <a:gdLst>
                <a:gd name="T0" fmla="*/ 1 w 329"/>
                <a:gd name="T1" fmla="*/ 0 h 290"/>
                <a:gd name="T2" fmla="*/ 0 w 329"/>
                <a:gd name="T3" fmla="*/ 1 h 290"/>
                <a:gd name="T4" fmla="*/ 328 w 329"/>
                <a:gd name="T5" fmla="*/ 290 h 290"/>
                <a:gd name="T6" fmla="*/ 329 w 329"/>
                <a:gd name="T7" fmla="*/ 290 h 290"/>
                <a:gd name="T8" fmla="*/ 1 w 329"/>
                <a:gd name="T9" fmla="*/ 0 h 290"/>
              </a:gdLst>
              <a:ahLst/>
              <a:cxnLst>
                <a:cxn ang="0">
                  <a:pos x="T0" y="T1"/>
                </a:cxn>
                <a:cxn ang="0">
                  <a:pos x="T2" y="T3"/>
                </a:cxn>
                <a:cxn ang="0">
                  <a:pos x="T4" y="T5"/>
                </a:cxn>
                <a:cxn ang="0">
                  <a:pos x="T6" y="T7"/>
                </a:cxn>
                <a:cxn ang="0">
                  <a:pos x="T8" y="T9"/>
                </a:cxn>
              </a:cxnLst>
              <a:rect l="0" t="0" r="r" b="b"/>
              <a:pathLst>
                <a:path w="329" h="290">
                  <a:moveTo>
                    <a:pt x="1" y="0"/>
                  </a:moveTo>
                  <a:cubicBezTo>
                    <a:pt x="1" y="1"/>
                    <a:pt x="0" y="1"/>
                    <a:pt x="0" y="1"/>
                  </a:cubicBezTo>
                  <a:cubicBezTo>
                    <a:pt x="328" y="290"/>
                    <a:pt x="328" y="290"/>
                    <a:pt x="328" y="290"/>
                  </a:cubicBezTo>
                  <a:cubicBezTo>
                    <a:pt x="328" y="290"/>
                    <a:pt x="329" y="290"/>
                    <a:pt x="329" y="290"/>
                  </a:cubicBezTo>
                  <a:lnTo>
                    <a:pt x="1" y="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37" name="Freeform 186">
              <a:extLst>
                <a:ext uri="{FF2B5EF4-FFF2-40B4-BE49-F238E27FC236}">
                  <a16:creationId xmlns="" xmlns:a16="http://schemas.microsoft.com/office/drawing/2014/main" id="{B5F1DC18-EAC6-4C8E-A329-656853AE1E00}"/>
                </a:ext>
              </a:extLst>
            </p:cNvPr>
            <p:cNvSpPr>
              <a:spLocks/>
            </p:cNvSpPr>
            <p:nvPr/>
          </p:nvSpPr>
          <p:spPr bwMode="auto">
            <a:xfrm>
              <a:off x="22882225" y="5348288"/>
              <a:ext cx="355600" cy="449263"/>
            </a:xfrm>
            <a:custGeom>
              <a:avLst/>
              <a:gdLst>
                <a:gd name="T0" fmla="*/ 132 w 133"/>
                <a:gd name="T1" fmla="*/ 0 h 168"/>
                <a:gd name="T2" fmla="*/ 0 w 133"/>
                <a:gd name="T3" fmla="*/ 167 h 168"/>
                <a:gd name="T4" fmla="*/ 1 w 133"/>
                <a:gd name="T5" fmla="*/ 168 h 168"/>
                <a:gd name="T6" fmla="*/ 133 w 133"/>
                <a:gd name="T7" fmla="*/ 2 h 168"/>
                <a:gd name="T8" fmla="*/ 132 w 133"/>
                <a:gd name="T9" fmla="*/ 0 h 168"/>
              </a:gdLst>
              <a:ahLst/>
              <a:cxnLst>
                <a:cxn ang="0">
                  <a:pos x="T0" y="T1"/>
                </a:cxn>
                <a:cxn ang="0">
                  <a:pos x="T2" y="T3"/>
                </a:cxn>
                <a:cxn ang="0">
                  <a:pos x="T4" y="T5"/>
                </a:cxn>
                <a:cxn ang="0">
                  <a:pos x="T6" y="T7"/>
                </a:cxn>
                <a:cxn ang="0">
                  <a:pos x="T8" y="T9"/>
                </a:cxn>
              </a:cxnLst>
              <a:rect l="0" t="0" r="r" b="b"/>
              <a:pathLst>
                <a:path w="133" h="168">
                  <a:moveTo>
                    <a:pt x="132" y="0"/>
                  </a:moveTo>
                  <a:cubicBezTo>
                    <a:pt x="0" y="167"/>
                    <a:pt x="0" y="167"/>
                    <a:pt x="0" y="167"/>
                  </a:cubicBezTo>
                  <a:cubicBezTo>
                    <a:pt x="1" y="167"/>
                    <a:pt x="1" y="167"/>
                    <a:pt x="1" y="168"/>
                  </a:cubicBezTo>
                  <a:cubicBezTo>
                    <a:pt x="133" y="2"/>
                    <a:pt x="133" y="2"/>
                    <a:pt x="133" y="2"/>
                  </a:cubicBezTo>
                  <a:cubicBezTo>
                    <a:pt x="133" y="1"/>
                    <a:pt x="133" y="1"/>
                    <a:pt x="132"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38" name="Freeform 187">
              <a:extLst>
                <a:ext uri="{FF2B5EF4-FFF2-40B4-BE49-F238E27FC236}">
                  <a16:creationId xmlns="" xmlns:a16="http://schemas.microsoft.com/office/drawing/2014/main" id="{6CF0F327-27E2-4481-B067-0D8DA055EE92}"/>
                </a:ext>
              </a:extLst>
            </p:cNvPr>
            <p:cNvSpPr>
              <a:spLocks/>
            </p:cNvSpPr>
            <p:nvPr/>
          </p:nvSpPr>
          <p:spPr bwMode="auto">
            <a:xfrm>
              <a:off x="20859750" y="6137275"/>
              <a:ext cx="273050" cy="315913"/>
            </a:xfrm>
            <a:custGeom>
              <a:avLst/>
              <a:gdLst>
                <a:gd name="T0" fmla="*/ 101 w 102"/>
                <a:gd name="T1" fmla="*/ 0 h 118"/>
                <a:gd name="T2" fmla="*/ 0 w 102"/>
                <a:gd name="T3" fmla="*/ 117 h 118"/>
                <a:gd name="T4" fmla="*/ 1 w 102"/>
                <a:gd name="T5" fmla="*/ 118 h 118"/>
                <a:gd name="T6" fmla="*/ 102 w 102"/>
                <a:gd name="T7" fmla="*/ 1 h 118"/>
                <a:gd name="T8" fmla="*/ 102 w 102"/>
                <a:gd name="T9" fmla="*/ 1 h 118"/>
                <a:gd name="T10" fmla="*/ 101 w 102"/>
                <a:gd name="T11" fmla="*/ 0 h 118"/>
              </a:gdLst>
              <a:ahLst/>
              <a:cxnLst>
                <a:cxn ang="0">
                  <a:pos x="T0" y="T1"/>
                </a:cxn>
                <a:cxn ang="0">
                  <a:pos x="T2" y="T3"/>
                </a:cxn>
                <a:cxn ang="0">
                  <a:pos x="T4" y="T5"/>
                </a:cxn>
                <a:cxn ang="0">
                  <a:pos x="T6" y="T7"/>
                </a:cxn>
                <a:cxn ang="0">
                  <a:pos x="T8" y="T9"/>
                </a:cxn>
                <a:cxn ang="0">
                  <a:pos x="T10" y="T11"/>
                </a:cxn>
              </a:cxnLst>
              <a:rect l="0" t="0" r="r" b="b"/>
              <a:pathLst>
                <a:path w="102" h="118">
                  <a:moveTo>
                    <a:pt x="101" y="0"/>
                  </a:moveTo>
                  <a:cubicBezTo>
                    <a:pt x="0" y="117"/>
                    <a:pt x="0" y="117"/>
                    <a:pt x="0" y="117"/>
                  </a:cubicBezTo>
                  <a:cubicBezTo>
                    <a:pt x="1" y="117"/>
                    <a:pt x="1" y="118"/>
                    <a:pt x="1" y="118"/>
                  </a:cubicBezTo>
                  <a:cubicBezTo>
                    <a:pt x="102" y="1"/>
                    <a:pt x="102" y="1"/>
                    <a:pt x="102" y="1"/>
                  </a:cubicBezTo>
                  <a:cubicBezTo>
                    <a:pt x="102" y="1"/>
                    <a:pt x="102" y="1"/>
                    <a:pt x="102" y="1"/>
                  </a:cubicBezTo>
                  <a:cubicBezTo>
                    <a:pt x="102" y="1"/>
                    <a:pt x="102" y="1"/>
                    <a:pt x="101"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39" name="Freeform 188">
              <a:extLst>
                <a:ext uri="{FF2B5EF4-FFF2-40B4-BE49-F238E27FC236}">
                  <a16:creationId xmlns="" xmlns:a16="http://schemas.microsoft.com/office/drawing/2014/main" id="{69C52D86-1083-4782-976D-6230D6DC87AB}"/>
                </a:ext>
              </a:extLst>
            </p:cNvPr>
            <p:cNvSpPr>
              <a:spLocks/>
            </p:cNvSpPr>
            <p:nvPr/>
          </p:nvSpPr>
          <p:spPr bwMode="auto">
            <a:xfrm>
              <a:off x="19111913" y="4330700"/>
              <a:ext cx="73025" cy="71438"/>
            </a:xfrm>
            <a:custGeom>
              <a:avLst/>
              <a:gdLst>
                <a:gd name="T0" fmla="*/ 22 w 27"/>
                <a:gd name="T1" fmla="*/ 4 h 27"/>
                <a:gd name="T2" fmla="*/ 5 w 27"/>
                <a:gd name="T3" fmla="*/ 6 h 27"/>
                <a:gd name="T4" fmla="*/ 7 w 27"/>
                <a:gd name="T5" fmla="*/ 23 h 27"/>
                <a:gd name="T6" fmla="*/ 23 w 27"/>
                <a:gd name="T7" fmla="*/ 21 h 27"/>
                <a:gd name="T8" fmla="*/ 25 w 27"/>
                <a:gd name="T9" fmla="*/ 17 h 27"/>
                <a:gd name="T10" fmla="*/ 26 w 27"/>
                <a:gd name="T11" fmla="*/ 16 h 27"/>
                <a:gd name="T12" fmla="*/ 22 w 27"/>
                <a:gd name="T13" fmla="*/ 4 h 27"/>
              </a:gdLst>
              <a:ahLst/>
              <a:cxnLst>
                <a:cxn ang="0">
                  <a:pos x="T0" y="T1"/>
                </a:cxn>
                <a:cxn ang="0">
                  <a:pos x="T2" y="T3"/>
                </a:cxn>
                <a:cxn ang="0">
                  <a:pos x="T4" y="T5"/>
                </a:cxn>
                <a:cxn ang="0">
                  <a:pos x="T6" y="T7"/>
                </a:cxn>
                <a:cxn ang="0">
                  <a:pos x="T8" y="T9"/>
                </a:cxn>
                <a:cxn ang="0">
                  <a:pos x="T10" y="T11"/>
                </a:cxn>
                <a:cxn ang="0">
                  <a:pos x="T12" y="T13"/>
                </a:cxn>
              </a:cxnLst>
              <a:rect l="0" t="0" r="r" b="b"/>
              <a:pathLst>
                <a:path w="27" h="27">
                  <a:moveTo>
                    <a:pt x="22" y="4"/>
                  </a:moveTo>
                  <a:cubicBezTo>
                    <a:pt x="16" y="0"/>
                    <a:pt x="9" y="1"/>
                    <a:pt x="5" y="6"/>
                  </a:cubicBezTo>
                  <a:cubicBezTo>
                    <a:pt x="0" y="11"/>
                    <a:pt x="1" y="19"/>
                    <a:pt x="7" y="23"/>
                  </a:cubicBezTo>
                  <a:cubicBezTo>
                    <a:pt x="12" y="27"/>
                    <a:pt x="19" y="26"/>
                    <a:pt x="23" y="21"/>
                  </a:cubicBezTo>
                  <a:cubicBezTo>
                    <a:pt x="24" y="20"/>
                    <a:pt x="25" y="18"/>
                    <a:pt x="25" y="17"/>
                  </a:cubicBezTo>
                  <a:cubicBezTo>
                    <a:pt x="26" y="17"/>
                    <a:pt x="26" y="16"/>
                    <a:pt x="26" y="16"/>
                  </a:cubicBezTo>
                  <a:cubicBezTo>
                    <a:pt x="27" y="12"/>
                    <a:pt x="25" y="7"/>
                    <a:pt x="22" y="4"/>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40" name="Freeform 189">
              <a:extLst>
                <a:ext uri="{FF2B5EF4-FFF2-40B4-BE49-F238E27FC236}">
                  <a16:creationId xmlns="" xmlns:a16="http://schemas.microsoft.com/office/drawing/2014/main" id="{EE9F692E-7EE9-4761-A13C-9B8F67E3B77E}"/>
                </a:ext>
              </a:extLst>
            </p:cNvPr>
            <p:cNvSpPr>
              <a:spLocks/>
            </p:cNvSpPr>
            <p:nvPr/>
          </p:nvSpPr>
          <p:spPr bwMode="auto">
            <a:xfrm>
              <a:off x="20043775" y="4672013"/>
              <a:ext cx="73025" cy="73025"/>
            </a:xfrm>
            <a:custGeom>
              <a:avLst/>
              <a:gdLst>
                <a:gd name="T0" fmla="*/ 4 w 27"/>
                <a:gd name="T1" fmla="*/ 6 h 27"/>
                <a:gd name="T2" fmla="*/ 3 w 27"/>
                <a:gd name="T3" fmla="*/ 6 h 27"/>
                <a:gd name="T4" fmla="*/ 3 w 27"/>
                <a:gd name="T5" fmla="*/ 8 h 27"/>
                <a:gd name="T6" fmla="*/ 6 w 27"/>
                <a:gd name="T7" fmla="*/ 23 h 27"/>
                <a:gd name="T8" fmla="*/ 23 w 27"/>
                <a:gd name="T9" fmla="*/ 21 h 27"/>
                <a:gd name="T10" fmla="*/ 21 w 27"/>
                <a:gd name="T11" fmla="*/ 4 h 27"/>
                <a:gd name="T12" fmla="*/ 17 w 27"/>
                <a:gd name="T13" fmla="*/ 2 h 27"/>
                <a:gd name="T14" fmla="*/ 16 w 27"/>
                <a:gd name="T15" fmla="*/ 2 h 27"/>
                <a:gd name="T16" fmla="*/ 4 w 27"/>
                <a:gd name="T17" fmla="*/ 6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27">
                  <a:moveTo>
                    <a:pt x="4" y="6"/>
                  </a:moveTo>
                  <a:cubicBezTo>
                    <a:pt x="3" y="6"/>
                    <a:pt x="3" y="6"/>
                    <a:pt x="3" y="6"/>
                  </a:cubicBezTo>
                  <a:cubicBezTo>
                    <a:pt x="3" y="7"/>
                    <a:pt x="3" y="7"/>
                    <a:pt x="3" y="8"/>
                  </a:cubicBezTo>
                  <a:cubicBezTo>
                    <a:pt x="0" y="13"/>
                    <a:pt x="1" y="19"/>
                    <a:pt x="6" y="23"/>
                  </a:cubicBezTo>
                  <a:cubicBezTo>
                    <a:pt x="11" y="27"/>
                    <a:pt x="18" y="26"/>
                    <a:pt x="23" y="21"/>
                  </a:cubicBezTo>
                  <a:cubicBezTo>
                    <a:pt x="27" y="16"/>
                    <a:pt x="26" y="8"/>
                    <a:pt x="21" y="4"/>
                  </a:cubicBezTo>
                  <a:cubicBezTo>
                    <a:pt x="20" y="3"/>
                    <a:pt x="19" y="2"/>
                    <a:pt x="17" y="2"/>
                  </a:cubicBezTo>
                  <a:cubicBezTo>
                    <a:pt x="17" y="2"/>
                    <a:pt x="17" y="2"/>
                    <a:pt x="16" y="2"/>
                  </a:cubicBezTo>
                  <a:cubicBezTo>
                    <a:pt x="12" y="0"/>
                    <a:pt x="7" y="2"/>
                    <a:pt x="4" y="6"/>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41" name="Freeform 190">
              <a:extLst>
                <a:ext uri="{FF2B5EF4-FFF2-40B4-BE49-F238E27FC236}">
                  <a16:creationId xmlns="" xmlns:a16="http://schemas.microsoft.com/office/drawing/2014/main" id="{649DD320-B1B2-4490-ACB3-BDDF8519E17B}"/>
                </a:ext>
              </a:extLst>
            </p:cNvPr>
            <p:cNvSpPr>
              <a:spLocks/>
            </p:cNvSpPr>
            <p:nvPr/>
          </p:nvSpPr>
          <p:spPr bwMode="auto">
            <a:xfrm>
              <a:off x="20475575" y="3608388"/>
              <a:ext cx="71438" cy="66675"/>
            </a:xfrm>
            <a:custGeom>
              <a:avLst/>
              <a:gdLst>
                <a:gd name="T0" fmla="*/ 23 w 27"/>
                <a:gd name="T1" fmla="*/ 21 h 25"/>
                <a:gd name="T2" fmla="*/ 21 w 27"/>
                <a:gd name="T3" fmla="*/ 4 h 25"/>
                <a:gd name="T4" fmla="*/ 4 w 27"/>
                <a:gd name="T5" fmla="*/ 6 h 25"/>
                <a:gd name="T6" fmla="*/ 6 w 27"/>
                <a:gd name="T7" fmla="*/ 22 h 25"/>
                <a:gd name="T8" fmla="*/ 11 w 27"/>
                <a:gd name="T9" fmla="*/ 25 h 25"/>
                <a:gd name="T10" fmla="*/ 13 w 27"/>
                <a:gd name="T11" fmla="*/ 25 h 25"/>
                <a:gd name="T12" fmla="*/ 18 w 27"/>
                <a:gd name="T13" fmla="*/ 24 h 25"/>
                <a:gd name="T14" fmla="*/ 19 w 27"/>
                <a:gd name="T15" fmla="*/ 23 h 25"/>
                <a:gd name="T16" fmla="*/ 23 w 27"/>
                <a:gd name="T17" fmla="*/ 21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25">
                  <a:moveTo>
                    <a:pt x="23" y="21"/>
                  </a:moveTo>
                  <a:cubicBezTo>
                    <a:pt x="27" y="15"/>
                    <a:pt x="26" y="8"/>
                    <a:pt x="21" y="4"/>
                  </a:cubicBezTo>
                  <a:cubicBezTo>
                    <a:pt x="15" y="0"/>
                    <a:pt x="8" y="0"/>
                    <a:pt x="4" y="6"/>
                  </a:cubicBezTo>
                  <a:cubicBezTo>
                    <a:pt x="0" y="11"/>
                    <a:pt x="1" y="18"/>
                    <a:pt x="6" y="22"/>
                  </a:cubicBezTo>
                  <a:cubicBezTo>
                    <a:pt x="7" y="24"/>
                    <a:pt x="9" y="25"/>
                    <a:pt x="11" y="25"/>
                  </a:cubicBezTo>
                  <a:cubicBezTo>
                    <a:pt x="12" y="25"/>
                    <a:pt x="12" y="25"/>
                    <a:pt x="13" y="25"/>
                  </a:cubicBezTo>
                  <a:cubicBezTo>
                    <a:pt x="15" y="25"/>
                    <a:pt x="16" y="25"/>
                    <a:pt x="18" y="24"/>
                  </a:cubicBezTo>
                  <a:cubicBezTo>
                    <a:pt x="19" y="24"/>
                    <a:pt x="19" y="24"/>
                    <a:pt x="19" y="23"/>
                  </a:cubicBezTo>
                  <a:cubicBezTo>
                    <a:pt x="21" y="23"/>
                    <a:pt x="22" y="22"/>
                    <a:pt x="23" y="21"/>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42" name="Freeform 191">
              <a:extLst>
                <a:ext uri="{FF2B5EF4-FFF2-40B4-BE49-F238E27FC236}">
                  <a16:creationId xmlns="" xmlns:a16="http://schemas.microsoft.com/office/drawing/2014/main" id="{C963DB29-07D6-4E78-B7BA-F1875A6C51F1}"/>
                </a:ext>
              </a:extLst>
            </p:cNvPr>
            <p:cNvSpPr>
              <a:spLocks/>
            </p:cNvSpPr>
            <p:nvPr/>
          </p:nvSpPr>
          <p:spPr bwMode="auto">
            <a:xfrm>
              <a:off x="20531138" y="5078413"/>
              <a:ext cx="69850" cy="66675"/>
            </a:xfrm>
            <a:custGeom>
              <a:avLst/>
              <a:gdLst>
                <a:gd name="T0" fmla="*/ 23 w 26"/>
                <a:gd name="T1" fmla="*/ 20 h 25"/>
                <a:gd name="T2" fmla="*/ 25 w 26"/>
                <a:gd name="T3" fmla="*/ 11 h 25"/>
                <a:gd name="T4" fmla="*/ 25 w 26"/>
                <a:gd name="T5" fmla="*/ 10 h 25"/>
                <a:gd name="T6" fmla="*/ 21 w 26"/>
                <a:gd name="T7" fmla="*/ 3 h 25"/>
                <a:gd name="T8" fmla="*/ 11 w 26"/>
                <a:gd name="T9" fmla="*/ 1 h 25"/>
                <a:gd name="T10" fmla="*/ 10 w 26"/>
                <a:gd name="T11" fmla="*/ 1 h 25"/>
                <a:gd name="T12" fmla="*/ 4 w 26"/>
                <a:gd name="T13" fmla="*/ 5 h 25"/>
                <a:gd name="T14" fmla="*/ 6 w 26"/>
                <a:gd name="T15" fmla="*/ 22 h 25"/>
                <a:gd name="T16" fmla="*/ 17 w 26"/>
                <a:gd name="T17" fmla="*/ 24 h 25"/>
                <a:gd name="T18" fmla="*/ 18 w 26"/>
                <a:gd name="T19" fmla="*/ 23 h 25"/>
                <a:gd name="T20" fmla="*/ 23 w 26"/>
                <a:gd name="T21" fmla="*/ 2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 h="25">
                  <a:moveTo>
                    <a:pt x="23" y="20"/>
                  </a:moveTo>
                  <a:cubicBezTo>
                    <a:pt x="25" y="17"/>
                    <a:pt x="26" y="14"/>
                    <a:pt x="25" y="11"/>
                  </a:cubicBezTo>
                  <a:cubicBezTo>
                    <a:pt x="25" y="10"/>
                    <a:pt x="25" y="10"/>
                    <a:pt x="25" y="10"/>
                  </a:cubicBezTo>
                  <a:cubicBezTo>
                    <a:pt x="24" y="7"/>
                    <a:pt x="23" y="5"/>
                    <a:pt x="21" y="3"/>
                  </a:cubicBezTo>
                  <a:cubicBezTo>
                    <a:pt x="18" y="1"/>
                    <a:pt x="14" y="0"/>
                    <a:pt x="11" y="1"/>
                  </a:cubicBezTo>
                  <a:cubicBezTo>
                    <a:pt x="11" y="1"/>
                    <a:pt x="10" y="1"/>
                    <a:pt x="10" y="1"/>
                  </a:cubicBezTo>
                  <a:cubicBezTo>
                    <a:pt x="8" y="2"/>
                    <a:pt x="6" y="3"/>
                    <a:pt x="4" y="5"/>
                  </a:cubicBezTo>
                  <a:cubicBezTo>
                    <a:pt x="0" y="10"/>
                    <a:pt x="1" y="18"/>
                    <a:pt x="6" y="22"/>
                  </a:cubicBezTo>
                  <a:cubicBezTo>
                    <a:pt x="9" y="24"/>
                    <a:pt x="14" y="25"/>
                    <a:pt x="17" y="24"/>
                  </a:cubicBezTo>
                  <a:cubicBezTo>
                    <a:pt x="18" y="24"/>
                    <a:pt x="18" y="23"/>
                    <a:pt x="18" y="23"/>
                  </a:cubicBezTo>
                  <a:cubicBezTo>
                    <a:pt x="20" y="22"/>
                    <a:pt x="22" y="21"/>
                    <a:pt x="23" y="2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43" name="Freeform 192">
              <a:extLst>
                <a:ext uri="{FF2B5EF4-FFF2-40B4-BE49-F238E27FC236}">
                  <a16:creationId xmlns="" xmlns:a16="http://schemas.microsoft.com/office/drawing/2014/main" id="{8CC576C7-3EAC-4DCD-BA7B-7CD818FCF946}"/>
                </a:ext>
              </a:extLst>
            </p:cNvPr>
            <p:cNvSpPr>
              <a:spLocks/>
            </p:cNvSpPr>
            <p:nvPr/>
          </p:nvSpPr>
          <p:spPr bwMode="auto">
            <a:xfrm>
              <a:off x="21116925" y="6081713"/>
              <a:ext cx="73025" cy="69850"/>
            </a:xfrm>
            <a:custGeom>
              <a:avLst/>
              <a:gdLst>
                <a:gd name="T0" fmla="*/ 20 w 27"/>
                <a:gd name="T1" fmla="*/ 3 h 26"/>
                <a:gd name="T2" fmla="*/ 8 w 27"/>
                <a:gd name="T3" fmla="*/ 2 h 26"/>
                <a:gd name="T4" fmla="*/ 7 w 27"/>
                <a:gd name="T5" fmla="*/ 3 h 26"/>
                <a:gd name="T6" fmla="*/ 4 w 27"/>
                <a:gd name="T7" fmla="*/ 5 h 26"/>
                <a:gd name="T8" fmla="*/ 5 w 27"/>
                <a:gd name="T9" fmla="*/ 21 h 26"/>
                <a:gd name="T10" fmla="*/ 6 w 27"/>
                <a:gd name="T11" fmla="*/ 22 h 26"/>
                <a:gd name="T12" fmla="*/ 6 w 27"/>
                <a:gd name="T13" fmla="*/ 22 h 26"/>
                <a:gd name="T14" fmla="*/ 23 w 27"/>
                <a:gd name="T15" fmla="*/ 20 h 26"/>
                <a:gd name="T16" fmla="*/ 21 w 27"/>
                <a:gd name="T17" fmla="*/ 4 h 26"/>
                <a:gd name="T18" fmla="*/ 21 w 27"/>
                <a:gd name="T19" fmla="*/ 3 h 26"/>
                <a:gd name="T20" fmla="*/ 20 w 27"/>
                <a:gd name="T21" fmla="*/ 3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26">
                  <a:moveTo>
                    <a:pt x="20" y="3"/>
                  </a:moveTo>
                  <a:cubicBezTo>
                    <a:pt x="17" y="0"/>
                    <a:pt x="12" y="0"/>
                    <a:pt x="8" y="2"/>
                  </a:cubicBezTo>
                  <a:cubicBezTo>
                    <a:pt x="8" y="2"/>
                    <a:pt x="7" y="3"/>
                    <a:pt x="7" y="3"/>
                  </a:cubicBezTo>
                  <a:cubicBezTo>
                    <a:pt x="6" y="4"/>
                    <a:pt x="5" y="4"/>
                    <a:pt x="4" y="5"/>
                  </a:cubicBezTo>
                  <a:cubicBezTo>
                    <a:pt x="0" y="10"/>
                    <a:pt x="1" y="17"/>
                    <a:pt x="5" y="21"/>
                  </a:cubicBezTo>
                  <a:cubicBezTo>
                    <a:pt x="6" y="22"/>
                    <a:pt x="6" y="22"/>
                    <a:pt x="6" y="22"/>
                  </a:cubicBezTo>
                  <a:cubicBezTo>
                    <a:pt x="6" y="22"/>
                    <a:pt x="6" y="22"/>
                    <a:pt x="6" y="22"/>
                  </a:cubicBezTo>
                  <a:cubicBezTo>
                    <a:pt x="12" y="26"/>
                    <a:pt x="19" y="26"/>
                    <a:pt x="23" y="20"/>
                  </a:cubicBezTo>
                  <a:cubicBezTo>
                    <a:pt x="27" y="15"/>
                    <a:pt x="26" y="8"/>
                    <a:pt x="21" y="4"/>
                  </a:cubicBezTo>
                  <a:cubicBezTo>
                    <a:pt x="21" y="3"/>
                    <a:pt x="21" y="3"/>
                    <a:pt x="21" y="3"/>
                  </a:cubicBezTo>
                  <a:cubicBezTo>
                    <a:pt x="21" y="3"/>
                    <a:pt x="21" y="3"/>
                    <a:pt x="20" y="3"/>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44" name="Freeform 193">
              <a:extLst>
                <a:ext uri="{FF2B5EF4-FFF2-40B4-BE49-F238E27FC236}">
                  <a16:creationId xmlns="" xmlns:a16="http://schemas.microsoft.com/office/drawing/2014/main" id="{75E611C1-2AFD-4B37-9214-7523BC402E77}"/>
                </a:ext>
              </a:extLst>
            </p:cNvPr>
            <p:cNvSpPr>
              <a:spLocks/>
            </p:cNvSpPr>
            <p:nvPr/>
          </p:nvSpPr>
          <p:spPr bwMode="auto">
            <a:xfrm>
              <a:off x="20801013" y="6434138"/>
              <a:ext cx="69850" cy="73025"/>
            </a:xfrm>
            <a:custGeom>
              <a:avLst/>
              <a:gdLst>
                <a:gd name="T0" fmla="*/ 21 w 26"/>
                <a:gd name="T1" fmla="*/ 4 h 27"/>
                <a:gd name="T2" fmla="*/ 4 w 26"/>
                <a:gd name="T3" fmla="*/ 6 h 27"/>
                <a:gd name="T4" fmla="*/ 6 w 26"/>
                <a:gd name="T5" fmla="*/ 23 h 27"/>
                <a:gd name="T6" fmla="*/ 23 w 26"/>
                <a:gd name="T7" fmla="*/ 21 h 27"/>
                <a:gd name="T8" fmla="*/ 23 w 26"/>
                <a:gd name="T9" fmla="*/ 7 h 27"/>
                <a:gd name="T10" fmla="*/ 22 w 26"/>
                <a:gd name="T11" fmla="*/ 6 h 27"/>
                <a:gd name="T12" fmla="*/ 21 w 26"/>
                <a:gd name="T13" fmla="*/ 4 h 27"/>
              </a:gdLst>
              <a:ahLst/>
              <a:cxnLst>
                <a:cxn ang="0">
                  <a:pos x="T0" y="T1"/>
                </a:cxn>
                <a:cxn ang="0">
                  <a:pos x="T2" y="T3"/>
                </a:cxn>
                <a:cxn ang="0">
                  <a:pos x="T4" y="T5"/>
                </a:cxn>
                <a:cxn ang="0">
                  <a:pos x="T6" y="T7"/>
                </a:cxn>
                <a:cxn ang="0">
                  <a:pos x="T8" y="T9"/>
                </a:cxn>
                <a:cxn ang="0">
                  <a:pos x="T10" y="T11"/>
                </a:cxn>
                <a:cxn ang="0">
                  <a:pos x="T12" y="T13"/>
                </a:cxn>
              </a:cxnLst>
              <a:rect l="0" t="0" r="r" b="b"/>
              <a:pathLst>
                <a:path w="26" h="27">
                  <a:moveTo>
                    <a:pt x="21" y="4"/>
                  </a:moveTo>
                  <a:cubicBezTo>
                    <a:pt x="16" y="0"/>
                    <a:pt x="8" y="1"/>
                    <a:pt x="4" y="6"/>
                  </a:cubicBezTo>
                  <a:cubicBezTo>
                    <a:pt x="0" y="12"/>
                    <a:pt x="1" y="19"/>
                    <a:pt x="6" y="23"/>
                  </a:cubicBezTo>
                  <a:cubicBezTo>
                    <a:pt x="11" y="27"/>
                    <a:pt x="19" y="27"/>
                    <a:pt x="23" y="21"/>
                  </a:cubicBezTo>
                  <a:cubicBezTo>
                    <a:pt x="26" y="17"/>
                    <a:pt x="26" y="11"/>
                    <a:pt x="23" y="7"/>
                  </a:cubicBezTo>
                  <a:cubicBezTo>
                    <a:pt x="23" y="7"/>
                    <a:pt x="23" y="6"/>
                    <a:pt x="22" y="6"/>
                  </a:cubicBezTo>
                  <a:cubicBezTo>
                    <a:pt x="22" y="5"/>
                    <a:pt x="21" y="5"/>
                    <a:pt x="21" y="4"/>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45" name="Freeform 194">
              <a:extLst>
                <a:ext uri="{FF2B5EF4-FFF2-40B4-BE49-F238E27FC236}">
                  <a16:creationId xmlns="" xmlns:a16="http://schemas.microsoft.com/office/drawing/2014/main" id="{74782C83-B2EB-430A-9267-D3E57F40BDE0}"/>
                </a:ext>
              </a:extLst>
            </p:cNvPr>
            <p:cNvSpPr>
              <a:spLocks/>
            </p:cNvSpPr>
            <p:nvPr/>
          </p:nvSpPr>
          <p:spPr bwMode="auto">
            <a:xfrm>
              <a:off x="21910675" y="4976813"/>
              <a:ext cx="66675" cy="73025"/>
            </a:xfrm>
            <a:custGeom>
              <a:avLst/>
              <a:gdLst>
                <a:gd name="T0" fmla="*/ 20 w 25"/>
                <a:gd name="T1" fmla="*/ 4 h 27"/>
                <a:gd name="T2" fmla="*/ 3 w 25"/>
                <a:gd name="T3" fmla="*/ 6 h 27"/>
                <a:gd name="T4" fmla="*/ 0 w 25"/>
                <a:gd name="T5" fmla="*/ 12 h 27"/>
                <a:gd name="T6" fmla="*/ 0 w 25"/>
                <a:gd name="T7" fmla="*/ 13 h 27"/>
                <a:gd name="T8" fmla="*/ 5 w 25"/>
                <a:gd name="T9" fmla="*/ 23 h 27"/>
                <a:gd name="T10" fmla="*/ 7 w 25"/>
                <a:gd name="T11" fmla="*/ 24 h 27"/>
                <a:gd name="T12" fmla="*/ 8 w 25"/>
                <a:gd name="T13" fmla="*/ 25 h 27"/>
                <a:gd name="T14" fmla="*/ 22 w 25"/>
                <a:gd name="T15" fmla="*/ 21 h 27"/>
                <a:gd name="T16" fmla="*/ 23 w 25"/>
                <a:gd name="T17" fmla="*/ 18 h 27"/>
                <a:gd name="T18" fmla="*/ 24 w 25"/>
                <a:gd name="T19" fmla="*/ 17 h 27"/>
                <a:gd name="T20" fmla="*/ 20 w 25"/>
                <a:gd name="T21" fmla="*/ 4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 h="27">
                  <a:moveTo>
                    <a:pt x="20" y="4"/>
                  </a:moveTo>
                  <a:cubicBezTo>
                    <a:pt x="14" y="0"/>
                    <a:pt x="7" y="1"/>
                    <a:pt x="3" y="6"/>
                  </a:cubicBezTo>
                  <a:cubicBezTo>
                    <a:pt x="1" y="8"/>
                    <a:pt x="1" y="10"/>
                    <a:pt x="0" y="12"/>
                  </a:cubicBezTo>
                  <a:cubicBezTo>
                    <a:pt x="0" y="13"/>
                    <a:pt x="0" y="13"/>
                    <a:pt x="0" y="13"/>
                  </a:cubicBezTo>
                  <a:cubicBezTo>
                    <a:pt x="0" y="17"/>
                    <a:pt x="2" y="21"/>
                    <a:pt x="5" y="23"/>
                  </a:cubicBezTo>
                  <a:cubicBezTo>
                    <a:pt x="5" y="24"/>
                    <a:pt x="6" y="24"/>
                    <a:pt x="7" y="24"/>
                  </a:cubicBezTo>
                  <a:cubicBezTo>
                    <a:pt x="7" y="24"/>
                    <a:pt x="7" y="25"/>
                    <a:pt x="8" y="25"/>
                  </a:cubicBezTo>
                  <a:cubicBezTo>
                    <a:pt x="13" y="27"/>
                    <a:pt x="18" y="25"/>
                    <a:pt x="22" y="21"/>
                  </a:cubicBezTo>
                  <a:cubicBezTo>
                    <a:pt x="22" y="20"/>
                    <a:pt x="23" y="19"/>
                    <a:pt x="23" y="18"/>
                  </a:cubicBezTo>
                  <a:cubicBezTo>
                    <a:pt x="23" y="18"/>
                    <a:pt x="24" y="18"/>
                    <a:pt x="24" y="17"/>
                  </a:cubicBezTo>
                  <a:cubicBezTo>
                    <a:pt x="25" y="13"/>
                    <a:pt x="24" y="7"/>
                    <a:pt x="20" y="4"/>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46" name="Freeform 195">
              <a:extLst>
                <a:ext uri="{FF2B5EF4-FFF2-40B4-BE49-F238E27FC236}">
                  <a16:creationId xmlns="" xmlns:a16="http://schemas.microsoft.com/office/drawing/2014/main" id="{7F9E7E4F-6AA0-47CE-AF5E-4ABC10E93028}"/>
                </a:ext>
              </a:extLst>
            </p:cNvPr>
            <p:cNvSpPr>
              <a:spLocks/>
            </p:cNvSpPr>
            <p:nvPr/>
          </p:nvSpPr>
          <p:spPr bwMode="auto">
            <a:xfrm>
              <a:off x="22833013" y="5789613"/>
              <a:ext cx="73025" cy="69850"/>
            </a:xfrm>
            <a:custGeom>
              <a:avLst/>
              <a:gdLst>
                <a:gd name="T0" fmla="*/ 7 w 27"/>
                <a:gd name="T1" fmla="*/ 3 h 26"/>
                <a:gd name="T2" fmla="*/ 6 w 27"/>
                <a:gd name="T3" fmla="*/ 3 h 26"/>
                <a:gd name="T4" fmla="*/ 4 w 27"/>
                <a:gd name="T5" fmla="*/ 5 h 26"/>
                <a:gd name="T6" fmla="*/ 6 w 27"/>
                <a:gd name="T7" fmla="*/ 22 h 26"/>
                <a:gd name="T8" fmla="*/ 23 w 27"/>
                <a:gd name="T9" fmla="*/ 20 h 26"/>
                <a:gd name="T10" fmla="*/ 21 w 27"/>
                <a:gd name="T11" fmla="*/ 3 h 26"/>
                <a:gd name="T12" fmla="*/ 19 w 27"/>
                <a:gd name="T13" fmla="*/ 3 h 26"/>
                <a:gd name="T14" fmla="*/ 18 w 27"/>
                <a:gd name="T15" fmla="*/ 2 h 26"/>
                <a:gd name="T16" fmla="*/ 7 w 27"/>
                <a:gd name="T17" fmla="*/ 3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26">
                  <a:moveTo>
                    <a:pt x="7" y="3"/>
                  </a:moveTo>
                  <a:cubicBezTo>
                    <a:pt x="7" y="3"/>
                    <a:pt x="6" y="3"/>
                    <a:pt x="6" y="3"/>
                  </a:cubicBezTo>
                  <a:cubicBezTo>
                    <a:pt x="5" y="4"/>
                    <a:pt x="4" y="5"/>
                    <a:pt x="4" y="5"/>
                  </a:cubicBezTo>
                  <a:cubicBezTo>
                    <a:pt x="0" y="11"/>
                    <a:pt x="0" y="18"/>
                    <a:pt x="6" y="22"/>
                  </a:cubicBezTo>
                  <a:cubicBezTo>
                    <a:pt x="11" y="26"/>
                    <a:pt x="18" y="25"/>
                    <a:pt x="23" y="20"/>
                  </a:cubicBezTo>
                  <a:cubicBezTo>
                    <a:pt x="27" y="15"/>
                    <a:pt x="26" y="8"/>
                    <a:pt x="21" y="3"/>
                  </a:cubicBezTo>
                  <a:cubicBezTo>
                    <a:pt x="20" y="3"/>
                    <a:pt x="20" y="3"/>
                    <a:pt x="19" y="3"/>
                  </a:cubicBezTo>
                  <a:cubicBezTo>
                    <a:pt x="19" y="2"/>
                    <a:pt x="19" y="2"/>
                    <a:pt x="18" y="2"/>
                  </a:cubicBezTo>
                  <a:cubicBezTo>
                    <a:pt x="15" y="0"/>
                    <a:pt x="10" y="1"/>
                    <a:pt x="7" y="3"/>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47" name="Freeform 196">
              <a:extLst>
                <a:ext uri="{FF2B5EF4-FFF2-40B4-BE49-F238E27FC236}">
                  <a16:creationId xmlns="" xmlns:a16="http://schemas.microsoft.com/office/drawing/2014/main" id="{3636D15B-EF5B-4110-84C0-9EA2DEB39F4D}"/>
                </a:ext>
              </a:extLst>
            </p:cNvPr>
            <p:cNvSpPr>
              <a:spLocks/>
            </p:cNvSpPr>
            <p:nvPr/>
          </p:nvSpPr>
          <p:spPr bwMode="auto">
            <a:xfrm>
              <a:off x="23229888" y="5297488"/>
              <a:ext cx="69850" cy="73025"/>
            </a:xfrm>
            <a:custGeom>
              <a:avLst/>
              <a:gdLst>
                <a:gd name="T0" fmla="*/ 5 w 26"/>
                <a:gd name="T1" fmla="*/ 23 h 27"/>
                <a:gd name="T2" fmla="*/ 22 w 26"/>
                <a:gd name="T3" fmla="*/ 21 h 27"/>
                <a:gd name="T4" fmla="*/ 20 w 26"/>
                <a:gd name="T5" fmla="*/ 4 h 27"/>
                <a:gd name="T6" fmla="*/ 4 w 26"/>
                <a:gd name="T7" fmla="*/ 6 h 27"/>
                <a:gd name="T8" fmla="*/ 2 w 26"/>
                <a:gd name="T9" fmla="*/ 19 h 27"/>
                <a:gd name="T10" fmla="*/ 3 w 26"/>
                <a:gd name="T11" fmla="*/ 21 h 27"/>
                <a:gd name="T12" fmla="*/ 5 w 26"/>
                <a:gd name="T13" fmla="*/ 23 h 27"/>
              </a:gdLst>
              <a:ahLst/>
              <a:cxnLst>
                <a:cxn ang="0">
                  <a:pos x="T0" y="T1"/>
                </a:cxn>
                <a:cxn ang="0">
                  <a:pos x="T2" y="T3"/>
                </a:cxn>
                <a:cxn ang="0">
                  <a:pos x="T4" y="T5"/>
                </a:cxn>
                <a:cxn ang="0">
                  <a:pos x="T6" y="T7"/>
                </a:cxn>
                <a:cxn ang="0">
                  <a:pos x="T8" y="T9"/>
                </a:cxn>
                <a:cxn ang="0">
                  <a:pos x="T10" y="T11"/>
                </a:cxn>
                <a:cxn ang="0">
                  <a:pos x="T12" y="T13"/>
                </a:cxn>
              </a:cxnLst>
              <a:rect l="0" t="0" r="r" b="b"/>
              <a:pathLst>
                <a:path w="26" h="27">
                  <a:moveTo>
                    <a:pt x="5" y="23"/>
                  </a:moveTo>
                  <a:cubicBezTo>
                    <a:pt x="11" y="27"/>
                    <a:pt x="18" y="26"/>
                    <a:pt x="22" y="21"/>
                  </a:cubicBezTo>
                  <a:cubicBezTo>
                    <a:pt x="26" y="16"/>
                    <a:pt x="26" y="9"/>
                    <a:pt x="20" y="4"/>
                  </a:cubicBezTo>
                  <a:cubicBezTo>
                    <a:pt x="15" y="0"/>
                    <a:pt x="8" y="1"/>
                    <a:pt x="4" y="6"/>
                  </a:cubicBezTo>
                  <a:cubicBezTo>
                    <a:pt x="0" y="10"/>
                    <a:pt x="0" y="15"/>
                    <a:pt x="2" y="19"/>
                  </a:cubicBezTo>
                  <a:cubicBezTo>
                    <a:pt x="3" y="20"/>
                    <a:pt x="3" y="20"/>
                    <a:pt x="3" y="21"/>
                  </a:cubicBezTo>
                  <a:cubicBezTo>
                    <a:pt x="4" y="22"/>
                    <a:pt x="4" y="22"/>
                    <a:pt x="5" y="23"/>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48" name="Freeform 197">
              <a:extLst>
                <a:ext uri="{FF2B5EF4-FFF2-40B4-BE49-F238E27FC236}">
                  <a16:creationId xmlns="" xmlns:a16="http://schemas.microsoft.com/office/drawing/2014/main" id="{5B6BB1C2-EDD6-4666-B617-FFFA2262D2A9}"/>
                </a:ext>
              </a:extLst>
            </p:cNvPr>
            <p:cNvSpPr>
              <a:spLocks/>
            </p:cNvSpPr>
            <p:nvPr/>
          </p:nvSpPr>
          <p:spPr bwMode="auto">
            <a:xfrm>
              <a:off x="22218650" y="-252413"/>
              <a:ext cx="636588" cy="876300"/>
            </a:xfrm>
            <a:custGeom>
              <a:avLst/>
              <a:gdLst>
                <a:gd name="T0" fmla="*/ 131 w 238"/>
                <a:gd name="T1" fmla="*/ 180 h 328"/>
                <a:gd name="T2" fmla="*/ 186 w 238"/>
                <a:gd name="T3" fmla="*/ 0 h 328"/>
                <a:gd name="T4" fmla="*/ 185 w 238"/>
                <a:gd name="T5" fmla="*/ 0 h 328"/>
                <a:gd name="T6" fmla="*/ 130 w 238"/>
                <a:gd name="T7" fmla="*/ 179 h 328"/>
                <a:gd name="T8" fmla="*/ 0 w 238"/>
                <a:gd name="T9" fmla="*/ 154 h 328"/>
                <a:gd name="T10" fmla="*/ 0 w 238"/>
                <a:gd name="T11" fmla="*/ 155 h 328"/>
                <a:gd name="T12" fmla="*/ 129 w 238"/>
                <a:gd name="T13" fmla="*/ 181 h 328"/>
                <a:gd name="T14" fmla="*/ 84 w 238"/>
                <a:gd name="T15" fmla="*/ 328 h 328"/>
                <a:gd name="T16" fmla="*/ 86 w 238"/>
                <a:gd name="T17" fmla="*/ 328 h 328"/>
                <a:gd name="T18" fmla="*/ 131 w 238"/>
                <a:gd name="T19" fmla="*/ 181 h 328"/>
                <a:gd name="T20" fmla="*/ 238 w 238"/>
                <a:gd name="T21" fmla="*/ 203 h 328"/>
                <a:gd name="T22" fmla="*/ 238 w 238"/>
                <a:gd name="T23" fmla="*/ 201 h 328"/>
                <a:gd name="T24" fmla="*/ 131 w 238"/>
                <a:gd name="T25" fmla="*/ 180 h 3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8" h="328">
                  <a:moveTo>
                    <a:pt x="131" y="180"/>
                  </a:moveTo>
                  <a:cubicBezTo>
                    <a:pt x="186" y="0"/>
                    <a:pt x="186" y="0"/>
                    <a:pt x="186" y="0"/>
                  </a:cubicBezTo>
                  <a:cubicBezTo>
                    <a:pt x="186" y="0"/>
                    <a:pt x="185" y="0"/>
                    <a:pt x="185" y="0"/>
                  </a:cubicBezTo>
                  <a:cubicBezTo>
                    <a:pt x="130" y="179"/>
                    <a:pt x="130" y="179"/>
                    <a:pt x="130" y="179"/>
                  </a:cubicBezTo>
                  <a:cubicBezTo>
                    <a:pt x="0" y="154"/>
                    <a:pt x="0" y="154"/>
                    <a:pt x="0" y="154"/>
                  </a:cubicBezTo>
                  <a:cubicBezTo>
                    <a:pt x="0" y="154"/>
                    <a:pt x="0" y="155"/>
                    <a:pt x="0" y="155"/>
                  </a:cubicBezTo>
                  <a:cubicBezTo>
                    <a:pt x="129" y="181"/>
                    <a:pt x="129" y="181"/>
                    <a:pt x="129" y="181"/>
                  </a:cubicBezTo>
                  <a:cubicBezTo>
                    <a:pt x="84" y="328"/>
                    <a:pt x="84" y="328"/>
                    <a:pt x="84" y="328"/>
                  </a:cubicBezTo>
                  <a:cubicBezTo>
                    <a:pt x="84" y="328"/>
                    <a:pt x="85" y="328"/>
                    <a:pt x="86" y="328"/>
                  </a:cubicBezTo>
                  <a:cubicBezTo>
                    <a:pt x="131" y="181"/>
                    <a:pt x="131" y="181"/>
                    <a:pt x="131" y="181"/>
                  </a:cubicBezTo>
                  <a:cubicBezTo>
                    <a:pt x="238" y="203"/>
                    <a:pt x="238" y="203"/>
                    <a:pt x="238" y="203"/>
                  </a:cubicBezTo>
                  <a:cubicBezTo>
                    <a:pt x="238" y="202"/>
                    <a:pt x="238" y="202"/>
                    <a:pt x="238" y="201"/>
                  </a:cubicBezTo>
                  <a:lnTo>
                    <a:pt x="131" y="18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49" name="Freeform 198">
              <a:extLst>
                <a:ext uri="{FF2B5EF4-FFF2-40B4-BE49-F238E27FC236}">
                  <a16:creationId xmlns="" xmlns:a16="http://schemas.microsoft.com/office/drawing/2014/main" id="{0F53D3C4-9C80-4E3A-AC59-C8727D072FE9}"/>
                </a:ext>
              </a:extLst>
            </p:cNvPr>
            <p:cNvSpPr>
              <a:spLocks/>
            </p:cNvSpPr>
            <p:nvPr/>
          </p:nvSpPr>
          <p:spPr bwMode="auto">
            <a:xfrm>
              <a:off x="21123275" y="720725"/>
              <a:ext cx="1001713" cy="1430338"/>
            </a:xfrm>
            <a:custGeom>
              <a:avLst/>
              <a:gdLst>
                <a:gd name="T0" fmla="*/ 235 w 374"/>
                <a:gd name="T1" fmla="*/ 86 h 535"/>
                <a:gd name="T2" fmla="*/ 279 w 374"/>
                <a:gd name="T3" fmla="*/ 1 h 535"/>
                <a:gd name="T4" fmla="*/ 278 w 374"/>
                <a:gd name="T5" fmla="*/ 0 h 535"/>
                <a:gd name="T6" fmla="*/ 234 w 374"/>
                <a:gd name="T7" fmla="*/ 85 h 535"/>
                <a:gd name="T8" fmla="*/ 119 w 374"/>
                <a:gd name="T9" fmla="*/ 15 h 535"/>
                <a:gd name="T10" fmla="*/ 118 w 374"/>
                <a:gd name="T11" fmla="*/ 16 h 535"/>
                <a:gd name="T12" fmla="*/ 233 w 374"/>
                <a:gd name="T13" fmla="*/ 86 h 535"/>
                <a:gd name="T14" fmla="*/ 0 w 374"/>
                <a:gd name="T15" fmla="*/ 534 h 535"/>
                <a:gd name="T16" fmla="*/ 1 w 374"/>
                <a:gd name="T17" fmla="*/ 535 h 535"/>
                <a:gd name="T18" fmla="*/ 235 w 374"/>
                <a:gd name="T19" fmla="*/ 87 h 535"/>
                <a:gd name="T20" fmla="*/ 373 w 374"/>
                <a:gd name="T21" fmla="*/ 170 h 535"/>
                <a:gd name="T22" fmla="*/ 374 w 374"/>
                <a:gd name="T23" fmla="*/ 169 h 535"/>
                <a:gd name="T24" fmla="*/ 235 w 374"/>
                <a:gd name="T25" fmla="*/ 86 h 5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74" h="535">
                  <a:moveTo>
                    <a:pt x="235" y="86"/>
                  </a:moveTo>
                  <a:cubicBezTo>
                    <a:pt x="279" y="1"/>
                    <a:pt x="279" y="1"/>
                    <a:pt x="279" y="1"/>
                  </a:cubicBezTo>
                  <a:cubicBezTo>
                    <a:pt x="279" y="1"/>
                    <a:pt x="278" y="1"/>
                    <a:pt x="278" y="0"/>
                  </a:cubicBezTo>
                  <a:cubicBezTo>
                    <a:pt x="234" y="85"/>
                    <a:pt x="234" y="85"/>
                    <a:pt x="234" y="85"/>
                  </a:cubicBezTo>
                  <a:cubicBezTo>
                    <a:pt x="119" y="15"/>
                    <a:pt x="119" y="15"/>
                    <a:pt x="119" y="15"/>
                  </a:cubicBezTo>
                  <a:cubicBezTo>
                    <a:pt x="118" y="15"/>
                    <a:pt x="118" y="16"/>
                    <a:pt x="118" y="16"/>
                  </a:cubicBezTo>
                  <a:cubicBezTo>
                    <a:pt x="233" y="86"/>
                    <a:pt x="233" y="86"/>
                    <a:pt x="233" y="86"/>
                  </a:cubicBezTo>
                  <a:cubicBezTo>
                    <a:pt x="0" y="534"/>
                    <a:pt x="0" y="534"/>
                    <a:pt x="0" y="534"/>
                  </a:cubicBezTo>
                  <a:cubicBezTo>
                    <a:pt x="0" y="535"/>
                    <a:pt x="1" y="535"/>
                    <a:pt x="1" y="535"/>
                  </a:cubicBezTo>
                  <a:cubicBezTo>
                    <a:pt x="235" y="87"/>
                    <a:pt x="235" y="87"/>
                    <a:pt x="235" y="87"/>
                  </a:cubicBezTo>
                  <a:cubicBezTo>
                    <a:pt x="373" y="170"/>
                    <a:pt x="373" y="170"/>
                    <a:pt x="373" y="170"/>
                  </a:cubicBezTo>
                  <a:cubicBezTo>
                    <a:pt x="373" y="170"/>
                    <a:pt x="373" y="169"/>
                    <a:pt x="374" y="169"/>
                  </a:cubicBezTo>
                  <a:lnTo>
                    <a:pt x="235" y="86"/>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50" name="Freeform 199">
              <a:extLst>
                <a:ext uri="{FF2B5EF4-FFF2-40B4-BE49-F238E27FC236}">
                  <a16:creationId xmlns="" xmlns:a16="http://schemas.microsoft.com/office/drawing/2014/main" id="{1DCC875D-0091-4D70-A273-B2B815EF2B5D}"/>
                </a:ext>
              </a:extLst>
            </p:cNvPr>
            <p:cNvSpPr>
              <a:spLocks/>
            </p:cNvSpPr>
            <p:nvPr/>
          </p:nvSpPr>
          <p:spPr bwMode="auto">
            <a:xfrm>
              <a:off x="19588163" y="2338387"/>
              <a:ext cx="1074738" cy="757238"/>
            </a:xfrm>
            <a:custGeom>
              <a:avLst/>
              <a:gdLst>
                <a:gd name="T0" fmla="*/ 0 w 401"/>
                <a:gd name="T1" fmla="*/ 281 h 283"/>
                <a:gd name="T2" fmla="*/ 1 w 401"/>
                <a:gd name="T3" fmla="*/ 282 h 283"/>
                <a:gd name="T4" fmla="*/ 1 w 401"/>
                <a:gd name="T5" fmla="*/ 283 h 283"/>
                <a:gd name="T6" fmla="*/ 401 w 401"/>
                <a:gd name="T7" fmla="*/ 0 h 283"/>
                <a:gd name="T8" fmla="*/ 400 w 401"/>
                <a:gd name="T9" fmla="*/ 0 h 283"/>
                <a:gd name="T10" fmla="*/ 0 w 401"/>
                <a:gd name="T11" fmla="*/ 281 h 283"/>
              </a:gdLst>
              <a:ahLst/>
              <a:cxnLst>
                <a:cxn ang="0">
                  <a:pos x="T0" y="T1"/>
                </a:cxn>
                <a:cxn ang="0">
                  <a:pos x="T2" y="T3"/>
                </a:cxn>
                <a:cxn ang="0">
                  <a:pos x="T4" y="T5"/>
                </a:cxn>
                <a:cxn ang="0">
                  <a:pos x="T6" y="T7"/>
                </a:cxn>
                <a:cxn ang="0">
                  <a:pos x="T8" y="T9"/>
                </a:cxn>
                <a:cxn ang="0">
                  <a:pos x="T10" y="T11"/>
                </a:cxn>
              </a:cxnLst>
              <a:rect l="0" t="0" r="r" b="b"/>
              <a:pathLst>
                <a:path w="401" h="283">
                  <a:moveTo>
                    <a:pt x="0" y="281"/>
                  </a:moveTo>
                  <a:cubicBezTo>
                    <a:pt x="0" y="282"/>
                    <a:pt x="1" y="282"/>
                    <a:pt x="1" y="282"/>
                  </a:cubicBezTo>
                  <a:cubicBezTo>
                    <a:pt x="1" y="283"/>
                    <a:pt x="1" y="283"/>
                    <a:pt x="1" y="283"/>
                  </a:cubicBezTo>
                  <a:cubicBezTo>
                    <a:pt x="401" y="0"/>
                    <a:pt x="401" y="0"/>
                    <a:pt x="401" y="0"/>
                  </a:cubicBezTo>
                  <a:cubicBezTo>
                    <a:pt x="401" y="0"/>
                    <a:pt x="400" y="0"/>
                    <a:pt x="400" y="0"/>
                  </a:cubicBezTo>
                  <a:lnTo>
                    <a:pt x="0" y="281"/>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51" name="Freeform 200">
              <a:extLst>
                <a:ext uri="{FF2B5EF4-FFF2-40B4-BE49-F238E27FC236}">
                  <a16:creationId xmlns="" xmlns:a16="http://schemas.microsoft.com/office/drawing/2014/main" id="{731083E8-504D-4A4A-ABF6-3E8D209D9447}"/>
                </a:ext>
              </a:extLst>
            </p:cNvPr>
            <p:cNvSpPr>
              <a:spLocks/>
            </p:cNvSpPr>
            <p:nvPr/>
          </p:nvSpPr>
          <p:spPr bwMode="auto">
            <a:xfrm>
              <a:off x="21923375" y="201612"/>
              <a:ext cx="482600" cy="955675"/>
            </a:xfrm>
            <a:custGeom>
              <a:avLst/>
              <a:gdLst>
                <a:gd name="T0" fmla="*/ 91 w 180"/>
                <a:gd name="T1" fmla="*/ 175 h 357"/>
                <a:gd name="T2" fmla="*/ 94 w 180"/>
                <a:gd name="T3" fmla="*/ 0 h 357"/>
                <a:gd name="T4" fmla="*/ 93 w 180"/>
                <a:gd name="T5" fmla="*/ 0 h 357"/>
                <a:gd name="T6" fmla="*/ 89 w 180"/>
                <a:gd name="T7" fmla="*/ 175 h 357"/>
                <a:gd name="T8" fmla="*/ 0 w 180"/>
                <a:gd name="T9" fmla="*/ 181 h 357"/>
                <a:gd name="T10" fmla="*/ 0 w 180"/>
                <a:gd name="T11" fmla="*/ 182 h 357"/>
                <a:gd name="T12" fmla="*/ 89 w 180"/>
                <a:gd name="T13" fmla="*/ 176 h 357"/>
                <a:gd name="T14" fmla="*/ 86 w 180"/>
                <a:gd name="T15" fmla="*/ 357 h 357"/>
                <a:gd name="T16" fmla="*/ 87 w 180"/>
                <a:gd name="T17" fmla="*/ 357 h 357"/>
                <a:gd name="T18" fmla="*/ 91 w 180"/>
                <a:gd name="T19" fmla="*/ 176 h 357"/>
                <a:gd name="T20" fmla="*/ 180 w 180"/>
                <a:gd name="T21" fmla="*/ 170 h 357"/>
                <a:gd name="T22" fmla="*/ 180 w 180"/>
                <a:gd name="T23" fmla="*/ 169 h 357"/>
                <a:gd name="T24" fmla="*/ 91 w 180"/>
                <a:gd name="T25" fmla="*/ 175 h 3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0" h="357">
                  <a:moveTo>
                    <a:pt x="91" y="175"/>
                  </a:moveTo>
                  <a:cubicBezTo>
                    <a:pt x="94" y="0"/>
                    <a:pt x="94" y="0"/>
                    <a:pt x="94" y="0"/>
                  </a:cubicBezTo>
                  <a:cubicBezTo>
                    <a:pt x="94" y="0"/>
                    <a:pt x="93" y="0"/>
                    <a:pt x="93" y="0"/>
                  </a:cubicBezTo>
                  <a:cubicBezTo>
                    <a:pt x="89" y="175"/>
                    <a:pt x="89" y="175"/>
                    <a:pt x="89" y="175"/>
                  </a:cubicBezTo>
                  <a:cubicBezTo>
                    <a:pt x="0" y="181"/>
                    <a:pt x="0" y="181"/>
                    <a:pt x="0" y="181"/>
                  </a:cubicBezTo>
                  <a:cubicBezTo>
                    <a:pt x="0" y="181"/>
                    <a:pt x="0" y="182"/>
                    <a:pt x="0" y="182"/>
                  </a:cubicBezTo>
                  <a:cubicBezTo>
                    <a:pt x="89" y="176"/>
                    <a:pt x="89" y="176"/>
                    <a:pt x="89" y="176"/>
                  </a:cubicBezTo>
                  <a:cubicBezTo>
                    <a:pt x="86" y="357"/>
                    <a:pt x="86" y="357"/>
                    <a:pt x="86" y="357"/>
                  </a:cubicBezTo>
                  <a:cubicBezTo>
                    <a:pt x="86" y="357"/>
                    <a:pt x="87" y="357"/>
                    <a:pt x="87" y="357"/>
                  </a:cubicBezTo>
                  <a:cubicBezTo>
                    <a:pt x="91" y="176"/>
                    <a:pt x="91" y="176"/>
                    <a:pt x="91" y="176"/>
                  </a:cubicBezTo>
                  <a:cubicBezTo>
                    <a:pt x="180" y="170"/>
                    <a:pt x="180" y="170"/>
                    <a:pt x="180" y="170"/>
                  </a:cubicBezTo>
                  <a:cubicBezTo>
                    <a:pt x="180" y="170"/>
                    <a:pt x="180" y="169"/>
                    <a:pt x="180" y="169"/>
                  </a:cubicBezTo>
                  <a:lnTo>
                    <a:pt x="91" y="175"/>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52" name="Freeform 201">
              <a:extLst>
                <a:ext uri="{FF2B5EF4-FFF2-40B4-BE49-F238E27FC236}">
                  <a16:creationId xmlns="" xmlns:a16="http://schemas.microsoft.com/office/drawing/2014/main" id="{16C19BE4-34F5-4F68-8C5B-54D5F73A9926}"/>
                </a:ext>
              </a:extLst>
            </p:cNvPr>
            <p:cNvSpPr>
              <a:spLocks/>
            </p:cNvSpPr>
            <p:nvPr/>
          </p:nvSpPr>
          <p:spPr bwMode="auto">
            <a:xfrm>
              <a:off x="20597813" y="779462"/>
              <a:ext cx="792163" cy="1500188"/>
            </a:xfrm>
            <a:custGeom>
              <a:avLst/>
              <a:gdLst>
                <a:gd name="T0" fmla="*/ 114 w 296"/>
                <a:gd name="T1" fmla="*/ 400 h 561"/>
                <a:gd name="T2" fmla="*/ 296 w 296"/>
                <a:gd name="T3" fmla="*/ 1 h 561"/>
                <a:gd name="T4" fmla="*/ 295 w 296"/>
                <a:gd name="T5" fmla="*/ 0 h 561"/>
                <a:gd name="T6" fmla="*/ 113 w 296"/>
                <a:gd name="T7" fmla="*/ 398 h 561"/>
                <a:gd name="T8" fmla="*/ 1 w 296"/>
                <a:gd name="T9" fmla="*/ 222 h 561"/>
                <a:gd name="T10" fmla="*/ 0 w 296"/>
                <a:gd name="T11" fmla="*/ 223 h 561"/>
                <a:gd name="T12" fmla="*/ 112 w 296"/>
                <a:gd name="T13" fmla="*/ 400 h 561"/>
                <a:gd name="T14" fmla="*/ 39 w 296"/>
                <a:gd name="T15" fmla="*/ 560 h 561"/>
                <a:gd name="T16" fmla="*/ 41 w 296"/>
                <a:gd name="T17" fmla="*/ 561 h 561"/>
                <a:gd name="T18" fmla="*/ 113 w 296"/>
                <a:gd name="T19" fmla="*/ 401 h 561"/>
                <a:gd name="T20" fmla="*/ 182 w 296"/>
                <a:gd name="T21" fmla="*/ 511 h 561"/>
                <a:gd name="T22" fmla="*/ 184 w 296"/>
                <a:gd name="T23" fmla="*/ 510 h 561"/>
                <a:gd name="T24" fmla="*/ 114 w 296"/>
                <a:gd name="T25" fmla="*/ 40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6" h="561">
                  <a:moveTo>
                    <a:pt x="114" y="400"/>
                  </a:moveTo>
                  <a:cubicBezTo>
                    <a:pt x="296" y="1"/>
                    <a:pt x="296" y="1"/>
                    <a:pt x="296" y="1"/>
                  </a:cubicBezTo>
                  <a:cubicBezTo>
                    <a:pt x="296" y="1"/>
                    <a:pt x="295" y="0"/>
                    <a:pt x="295" y="0"/>
                  </a:cubicBezTo>
                  <a:cubicBezTo>
                    <a:pt x="113" y="398"/>
                    <a:pt x="113" y="398"/>
                    <a:pt x="113" y="398"/>
                  </a:cubicBezTo>
                  <a:cubicBezTo>
                    <a:pt x="1" y="222"/>
                    <a:pt x="1" y="222"/>
                    <a:pt x="1" y="222"/>
                  </a:cubicBezTo>
                  <a:cubicBezTo>
                    <a:pt x="1" y="222"/>
                    <a:pt x="1" y="223"/>
                    <a:pt x="0" y="223"/>
                  </a:cubicBezTo>
                  <a:cubicBezTo>
                    <a:pt x="112" y="400"/>
                    <a:pt x="112" y="400"/>
                    <a:pt x="112" y="400"/>
                  </a:cubicBezTo>
                  <a:cubicBezTo>
                    <a:pt x="39" y="560"/>
                    <a:pt x="39" y="560"/>
                    <a:pt x="39" y="560"/>
                  </a:cubicBezTo>
                  <a:cubicBezTo>
                    <a:pt x="40" y="560"/>
                    <a:pt x="40" y="560"/>
                    <a:pt x="41" y="561"/>
                  </a:cubicBezTo>
                  <a:cubicBezTo>
                    <a:pt x="113" y="401"/>
                    <a:pt x="113" y="401"/>
                    <a:pt x="113" y="401"/>
                  </a:cubicBezTo>
                  <a:cubicBezTo>
                    <a:pt x="182" y="511"/>
                    <a:pt x="182" y="511"/>
                    <a:pt x="182" y="511"/>
                  </a:cubicBezTo>
                  <a:cubicBezTo>
                    <a:pt x="183" y="510"/>
                    <a:pt x="183" y="510"/>
                    <a:pt x="184" y="510"/>
                  </a:cubicBezTo>
                  <a:lnTo>
                    <a:pt x="114" y="40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53" name="Freeform 202">
              <a:extLst>
                <a:ext uri="{FF2B5EF4-FFF2-40B4-BE49-F238E27FC236}">
                  <a16:creationId xmlns="" xmlns:a16="http://schemas.microsoft.com/office/drawing/2014/main" id="{ED97ABD9-F625-4B12-93C1-F813A319D865}"/>
                </a:ext>
              </a:extLst>
            </p:cNvPr>
            <p:cNvSpPr>
              <a:spLocks/>
            </p:cNvSpPr>
            <p:nvPr/>
          </p:nvSpPr>
          <p:spPr bwMode="auto">
            <a:xfrm>
              <a:off x="22679025" y="-331788"/>
              <a:ext cx="85725" cy="79375"/>
            </a:xfrm>
            <a:custGeom>
              <a:avLst/>
              <a:gdLst>
                <a:gd name="T0" fmla="*/ 24 w 32"/>
                <a:gd name="T1" fmla="*/ 28 h 30"/>
                <a:gd name="T2" fmla="*/ 28 w 32"/>
                <a:gd name="T3" fmla="*/ 8 h 30"/>
                <a:gd name="T4" fmla="*/ 8 w 32"/>
                <a:gd name="T5" fmla="*/ 4 h 30"/>
                <a:gd name="T6" fmla="*/ 5 w 32"/>
                <a:gd name="T7" fmla="*/ 24 h 30"/>
                <a:gd name="T8" fmla="*/ 13 w 32"/>
                <a:gd name="T9" fmla="*/ 30 h 30"/>
                <a:gd name="T10" fmla="*/ 14 w 32"/>
                <a:gd name="T11" fmla="*/ 30 h 30"/>
                <a:gd name="T12" fmla="*/ 24 w 32"/>
                <a:gd name="T13" fmla="*/ 28 h 30"/>
              </a:gdLst>
              <a:ahLst/>
              <a:cxnLst>
                <a:cxn ang="0">
                  <a:pos x="T0" y="T1"/>
                </a:cxn>
                <a:cxn ang="0">
                  <a:pos x="T2" y="T3"/>
                </a:cxn>
                <a:cxn ang="0">
                  <a:pos x="T4" y="T5"/>
                </a:cxn>
                <a:cxn ang="0">
                  <a:pos x="T6" y="T7"/>
                </a:cxn>
                <a:cxn ang="0">
                  <a:pos x="T8" y="T9"/>
                </a:cxn>
                <a:cxn ang="0">
                  <a:pos x="T10" y="T11"/>
                </a:cxn>
                <a:cxn ang="0">
                  <a:pos x="T12" y="T13"/>
                </a:cxn>
              </a:cxnLst>
              <a:rect l="0" t="0" r="r" b="b"/>
              <a:pathLst>
                <a:path w="32" h="30">
                  <a:moveTo>
                    <a:pt x="24" y="28"/>
                  </a:moveTo>
                  <a:cubicBezTo>
                    <a:pt x="31" y="23"/>
                    <a:pt x="32" y="14"/>
                    <a:pt x="28" y="8"/>
                  </a:cubicBezTo>
                  <a:cubicBezTo>
                    <a:pt x="23" y="2"/>
                    <a:pt x="14" y="0"/>
                    <a:pt x="8" y="4"/>
                  </a:cubicBezTo>
                  <a:cubicBezTo>
                    <a:pt x="2" y="9"/>
                    <a:pt x="0" y="18"/>
                    <a:pt x="5" y="24"/>
                  </a:cubicBezTo>
                  <a:cubicBezTo>
                    <a:pt x="7" y="27"/>
                    <a:pt x="10" y="29"/>
                    <a:pt x="13" y="30"/>
                  </a:cubicBezTo>
                  <a:cubicBezTo>
                    <a:pt x="13" y="30"/>
                    <a:pt x="14" y="30"/>
                    <a:pt x="14" y="30"/>
                  </a:cubicBezTo>
                  <a:cubicBezTo>
                    <a:pt x="18" y="30"/>
                    <a:pt x="21" y="30"/>
                    <a:pt x="24" y="28"/>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54" name="Freeform 203">
              <a:extLst>
                <a:ext uri="{FF2B5EF4-FFF2-40B4-BE49-F238E27FC236}">
                  <a16:creationId xmlns="" xmlns:a16="http://schemas.microsoft.com/office/drawing/2014/main" id="{A55C5036-C9DC-4D02-89E9-1E84E2547592}"/>
                </a:ext>
              </a:extLst>
            </p:cNvPr>
            <p:cNvSpPr>
              <a:spLocks/>
            </p:cNvSpPr>
            <p:nvPr/>
          </p:nvSpPr>
          <p:spPr bwMode="auto">
            <a:xfrm>
              <a:off x="22855238" y="252412"/>
              <a:ext cx="80963" cy="85725"/>
            </a:xfrm>
            <a:custGeom>
              <a:avLst/>
              <a:gdLst>
                <a:gd name="T0" fmla="*/ 26 w 30"/>
                <a:gd name="T1" fmla="*/ 7 h 32"/>
                <a:gd name="T2" fmla="*/ 6 w 30"/>
                <a:gd name="T3" fmla="*/ 4 h 32"/>
                <a:gd name="T4" fmla="*/ 0 w 30"/>
                <a:gd name="T5" fmla="*/ 12 h 32"/>
                <a:gd name="T6" fmla="*/ 0 w 30"/>
                <a:gd name="T7" fmla="*/ 14 h 32"/>
                <a:gd name="T8" fmla="*/ 3 w 30"/>
                <a:gd name="T9" fmla="*/ 24 h 32"/>
                <a:gd name="T10" fmla="*/ 22 w 30"/>
                <a:gd name="T11" fmla="*/ 27 h 32"/>
                <a:gd name="T12" fmla="*/ 26 w 30"/>
                <a:gd name="T13" fmla="*/ 7 h 32"/>
              </a:gdLst>
              <a:ahLst/>
              <a:cxnLst>
                <a:cxn ang="0">
                  <a:pos x="T0" y="T1"/>
                </a:cxn>
                <a:cxn ang="0">
                  <a:pos x="T2" y="T3"/>
                </a:cxn>
                <a:cxn ang="0">
                  <a:pos x="T4" y="T5"/>
                </a:cxn>
                <a:cxn ang="0">
                  <a:pos x="T6" y="T7"/>
                </a:cxn>
                <a:cxn ang="0">
                  <a:pos x="T8" y="T9"/>
                </a:cxn>
                <a:cxn ang="0">
                  <a:pos x="T10" y="T11"/>
                </a:cxn>
                <a:cxn ang="0">
                  <a:pos x="T12" y="T13"/>
                </a:cxn>
              </a:cxnLst>
              <a:rect l="0" t="0" r="r" b="b"/>
              <a:pathLst>
                <a:path w="30" h="32">
                  <a:moveTo>
                    <a:pt x="26" y="7"/>
                  </a:moveTo>
                  <a:cubicBezTo>
                    <a:pt x="21" y="1"/>
                    <a:pt x="12" y="0"/>
                    <a:pt x="6" y="4"/>
                  </a:cubicBezTo>
                  <a:cubicBezTo>
                    <a:pt x="3" y="6"/>
                    <a:pt x="1" y="9"/>
                    <a:pt x="0" y="12"/>
                  </a:cubicBezTo>
                  <a:cubicBezTo>
                    <a:pt x="0" y="13"/>
                    <a:pt x="0" y="13"/>
                    <a:pt x="0" y="14"/>
                  </a:cubicBezTo>
                  <a:cubicBezTo>
                    <a:pt x="0" y="17"/>
                    <a:pt x="0" y="21"/>
                    <a:pt x="3" y="24"/>
                  </a:cubicBezTo>
                  <a:cubicBezTo>
                    <a:pt x="7" y="30"/>
                    <a:pt x="16" y="32"/>
                    <a:pt x="22" y="27"/>
                  </a:cubicBezTo>
                  <a:cubicBezTo>
                    <a:pt x="29" y="23"/>
                    <a:pt x="30" y="14"/>
                    <a:pt x="26" y="7"/>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55" name="Freeform 204">
              <a:extLst>
                <a:ext uri="{FF2B5EF4-FFF2-40B4-BE49-F238E27FC236}">
                  <a16:creationId xmlns="" xmlns:a16="http://schemas.microsoft.com/office/drawing/2014/main" id="{5ECDBCE2-21CF-40A6-95B8-ADB4589CF8E0}"/>
                </a:ext>
              </a:extLst>
            </p:cNvPr>
            <p:cNvSpPr>
              <a:spLocks/>
            </p:cNvSpPr>
            <p:nvPr/>
          </p:nvSpPr>
          <p:spPr bwMode="auto">
            <a:xfrm>
              <a:off x="22137688" y="122237"/>
              <a:ext cx="82550" cy="82550"/>
            </a:xfrm>
            <a:custGeom>
              <a:avLst/>
              <a:gdLst>
                <a:gd name="T0" fmla="*/ 24 w 31"/>
                <a:gd name="T1" fmla="*/ 28 h 31"/>
                <a:gd name="T2" fmla="*/ 30 w 31"/>
                <a:gd name="T3" fmla="*/ 15 h 31"/>
                <a:gd name="T4" fmla="*/ 30 w 31"/>
                <a:gd name="T5" fmla="*/ 14 h 31"/>
                <a:gd name="T6" fmla="*/ 28 w 31"/>
                <a:gd name="T7" fmla="*/ 8 h 31"/>
                <a:gd name="T8" fmla="*/ 8 w 31"/>
                <a:gd name="T9" fmla="*/ 5 h 31"/>
                <a:gd name="T10" fmla="*/ 5 w 31"/>
                <a:gd name="T11" fmla="*/ 25 h 31"/>
                <a:gd name="T12" fmla="*/ 13 w 31"/>
                <a:gd name="T13" fmla="*/ 30 h 31"/>
                <a:gd name="T14" fmla="*/ 14 w 31"/>
                <a:gd name="T15" fmla="*/ 30 h 31"/>
                <a:gd name="T16" fmla="*/ 24 w 31"/>
                <a:gd name="T17" fmla="*/ 28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 h="31">
                  <a:moveTo>
                    <a:pt x="24" y="28"/>
                  </a:moveTo>
                  <a:cubicBezTo>
                    <a:pt x="28" y="25"/>
                    <a:pt x="31" y="20"/>
                    <a:pt x="30" y="15"/>
                  </a:cubicBezTo>
                  <a:cubicBezTo>
                    <a:pt x="30" y="15"/>
                    <a:pt x="30" y="14"/>
                    <a:pt x="30" y="14"/>
                  </a:cubicBezTo>
                  <a:cubicBezTo>
                    <a:pt x="30" y="12"/>
                    <a:pt x="29" y="10"/>
                    <a:pt x="28" y="8"/>
                  </a:cubicBezTo>
                  <a:cubicBezTo>
                    <a:pt x="23" y="2"/>
                    <a:pt x="14" y="0"/>
                    <a:pt x="8" y="5"/>
                  </a:cubicBezTo>
                  <a:cubicBezTo>
                    <a:pt x="2" y="9"/>
                    <a:pt x="0" y="18"/>
                    <a:pt x="5" y="25"/>
                  </a:cubicBezTo>
                  <a:cubicBezTo>
                    <a:pt x="7" y="27"/>
                    <a:pt x="9" y="29"/>
                    <a:pt x="13" y="30"/>
                  </a:cubicBezTo>
                  <a:cubicBezTo>
                    <a:pt x="13" y="30"/>
                    <a:pt x="14" y="30"/>
                    <a:pt x="14" y="30"/>
                  </a:cubicBezTo>
                  <a:cubicBezTo>
                    <a:pt x="18" y="31"/>
                    <a:pt x="21" y="30"/>
                    <a:pt x="24" y="28"/>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56" name="Freeform 205">
              <a:extLst>
                <a:ext uri="{FF2B5EF4-FFF2-40B4-BE49-F238E27FC236}">
                  <a16:creationId xmlns="" xmlns:a16="http://schemas.microsoft.com/office/drawing/2014/main" id="{84E78ADC-21D3-4324-A63E-95855BFFABF1}"/>
                </a:ext>
              </a:extLst>
            </p:cNvPr>
            <p:cNvSpPr>
              <a:spLocks/>
            </p:cNvSpPr>
            <p:nvPr/>
          </p:nvSpPr>
          <p:spPr bwMode="auto">
            <a:xfrm>
              <a:off x="22402800" y="623887"/>
              <a:ext cx="82550" cy="80963"/>
            </a:xfrm>
            <a:custGeom>
              <a:avLst/>
              <a:gdLst>
                <a:gd name="T0" fmla="*/ 7 w 31"/>
                <a:gd name="T1" fmla="*/ 2 h 30"/>
                <a:gd name="T2" fmla="*/ 1 w 31"/>
                <a:gd name="T3" fmla="*/ 11 h 30"/>
                <a:gd name="T4" fmla="*/ 1 w 31"/>
                <a:gd name="T5" fmla="*/ 12 h 30"/>
                <a:gd name="T6" fmla="*/ 3 w 31"/>
                <a:gd name="T7" fmla="*/ 22 h 30"/>
                <a:gd name="T8" fmla="*/ 23 w 31"/>
                <a:gd name="T9" fmla="*/ 25 h 30"/>
                <a:gd name="T10" fmla="*/ 26 w 31"/>
                <a:gd name="T11" fmla="*/ 6 h 30"/>
                <a:gd name="T12" fmla="*/ 17 w 31"/>
                <a:gd name="T13" fmla="*/ 0 h 30"/>
                <a:gd name="T14" fmla="*/ 15 w 31"/>
                <a:gd name="T15" fmla="*/ 0 h 30"/>
                <a:gd name="T16" fmla="*/ 7 w 31"/>
                <a:gd name="T17" fmla="*/ 2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 h="30">
                  <a:moveTo>
                    <a:pt x="7" y="2"/>
                  </a:moveTo>
                  <a:cubicBezTo>
                    <a:pt x="4" y="4"/>
                    <a:pt x="2" y="7"/>
                    <a:pt x="1" y="11"/>
                  </a:cubicBezTo>
                  <a:cubicBezTo>
                    <a:pt x="1" y="11"/>
                    <a:pt x="1" y="12"/>
                    <a:pt x="1" y="12"/>
                  </a:cubicBezTo>
                  <a:cubicBezTo>
                    <a:pt x="0" y="16"/>
                    <a:pt x="1" y="19"/>
                    <a:pt x="3" y="22"/>
                  </a:cubicBezTo>
                  <a:cubicBezTo>
                    <a:pt x="8" y="28"/>
                    <a:pt x="16" y="30"/>
                    <a:pt x="23" y="25"/>
                  </a:cubicBezTo>
                  <a:cubicBezTo>
                    <a:pt x="29" y="21"/>
                    <a:pt x="31" y="12"/>
                    <a:pt x="26" y="6"/>
                  </a:cubicBezTo>
                  <a:cubicBezTo>
                    <a:pt x="24" y="2"/>
                    <a:pt x="20" y="0"/>
                    <a:pt x="17" y="0"/>
                  </a:cubicBezTo>
                  <a:cubicBezTo>
                    <a:pt x="16" y="0"/>
                    <a:pt x="15" y="0"/>
                    <a:pt x="15" y="0"/>
                  </a:cubicBezTo>
                  <a:cubicBezTo>
                    <a:pt x="12" y="0"/>
                    <a:pt x="9" y="0"/>
                    <a:pt x="7" y="2"/>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57" name="Freeform 206">
              <a:extLst>
                <a:ext uri="{FF2B5EF4-FFF2-40B4-BE49-F238E27FC236}">
                  <a16:creationId xmlns="" xmlns:a16="http://schemas.microsoft.com/office/drawing/2014/main" id="{684E5FEA-951D-4E77-A1CD-7EBD6F55D31A}"/>
                </a:ext>
              </a:extLst>
            </p:cNvPr>
            <p:cNvSpPr>
              <a:spLocks/>
            </p:cNvSpPr>
            <p:nvPr/>
          </p:nvSpPr>
          <p:spPr bwMode="auto">
            <a:xfrm>
              <a:off x="21842413" y="646112"/>
              <a:ext cx="80963" cy="82550"/>
            </a:xfrm>
            <a:custGeom>
              <a:avLst/>
              <a:gdLst>
                <a:gd name="T0" fmla="*/ 24 w 30"/>
                <a:gd name="T1" fmla="*/ 28 h 31"/>
                <a:gd name="T2" fmla="*/ 30 w 30"/>
                <a:gd name="T3" fmla="*/ 16 h 31"/>
                <a:gd name="T4" fmla="*/ 30 w 30"/>
                <a:gd name="T5" fmla="*/ 15 h 31"/>
                <a:gd name="T6" fmla="*/ 28 w 30"/>
                <a:gd name="T7" fmla="*/ 8 h 31"/>
                <a:gd name="T8" fmla="*/ 8 w 30"/>
                <a:gd name="T9" fmla="*/ 5 h 31"/>
                <a:gd name="T10" fmla="*/ 5 w 30"/>
                <a:gd name="T11" fmla="*/ 24 h 31"/>
                <a:gd name="T12" fmla="*/ 9 w 30"/>
                <a:gd name="T13" fmla="*/ 28 h 31"/>
                <a:gd name="T14" fmla="*/ 10 w 30"/>
                <a:gd name="T15" fmla="*/ 29 h 31"/>
                <a:gd name="T16" fmla="*/ 24 w 30"/>
                <a:gd name="T17" fmla="*/ 28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31">
                  <a:moveTo>
                    <a:pt x="24" y="28"/>
                  </a:moveTo>
                  <a:cubicBezTo>
                    <a:pt x="28" y="25"/>
                    <a:pt x="30" y="21"/>
                    <a:pt x="30" y="16"/>
                  </a:cubicBezTo>
                  <a:cubicBezTo>
                    <a:pt x="30" y="16"/>
                    <a:pt x="30" y="15"/>
                    <a:pt x="30" y="15"/>
                  </a:cubicBezTo>
                  <a:cubicBezTo>
                    <a:pt x="30" y="12"/>
                    <a:pt x="29" y="10"/>
                    <a:pt x="28" y="8"/>
                  </a:cubicBezTo>
                  <a:cubicBezTo>
                    <a:pt x="23" y="2"/>
                    <a:pt x="15" y="0"/>
                    <a:pt x="8" y="5"/>
                  </a:cubicBezTo>
                  <a:cubicBezTo>
                    <a:pt x="2" y="9"/>
                    <a:pt x="0" y="18"/>
                    <a:pt x="5" y="24"/>
                  </a:cubicBezTo>
                  <a:cubicBezTo>
                    <a:pt x="6" y="26"/>
                    <a:pt x="7" y="27"/>
                    <a:pt x="9" y="28"/>
                  </a:cubicBezTo>
                  <a:cubicBezTo>
                    <a:pt x="9" y="29"/>
                    <a:pt x="10" y="29"/>
                    <a:pt x="10" y="29"/>
                  </a:cubicBezTo>
                  <a:cubicBezTo>
                    <a:pt x="15" y="31"/>
                    <a:pt x="20" y="31"/>
                    <a:pt x="24" y="28"/>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58" name="Freeform 207">
              <a:extLst>
                <a:ext uri="{FF2B5EF4-FFF2-40B4-BE49-F238E27FC236}">
                  <a16:creationId xmlns="" xmlns:a16="http://schemas.microsoft.com/office/drawing/2014/main" id="{567BA41E-9679-4819-ABF2-37BA35424B38}"/>
                </a:ext>
              </a:extLst>
            </p:cNvPr>
            <p:cNvSpPr>
              <a:spLocks/>
            </p:cNvSpPr>
            <p:nvPr/>
          </p:nvSpPr>
          <p:spPr bwMode="auto">
            <a:xfrm>
              <a:off x="22113875" y="1157287"/>
              <a:ext cx="82550" cy="79375"/>
            </a:xfrm>
            <a:custGeom>
              <a:avLst/>
              <a:gdLst>
                <a:gd name="T0" fmla="*/ 15 w 31"/>
                <a:gd name="T1" fmla="*/ 0 h 30"/>
                <a:gd name="T2" fmla="*/ 7 w 31"/>
                <a:gd name="T3" fmla="*/ 2 h 30"/>
                <a:gd name="T4" fmla="*/ 4 w 31"/>
                <a:gd name="T5" fmla="*/ 6 h 30"/>
                <a:gd name="T6" fmla="*/ 3 w 31"/>
                <a:gd name="T7" fmla="*/ 7 h 30"/>
                <a:gd name="T8" fmla="*/ 4 w 31"/>
                <a:gd name="T9" fmla="*/ 22 h 30"/>
                <a:gd name="T10" fmla="*/ 23 w 31"/>
                <a:gd name="T11" fmla="*/ 25 h 30"/>
                <a:gd name="T12" fmla="*/ 27 w 31"/>
                <a:gd name="T13" fmla="*/ 6 h 30"/>
                <a:gd name="T14" fmla="*/ 16 w 31"/>
                <a:gd name="T15" fmla="*/ 0 h 30"/>
                <a:gd name="T16" fmla="*/ 15 w 31"/>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 h="30">
                  <a:moveTo>
                    <a:pt x="15" y="0"/>
                  </a:moveTo>
                  <a:cubicBezTo>
                    <a:pt x="12" y="0"/>
                    <a:pt x="9" y="1"/>
                    <a:pt x="7" y="2"/>
                  </a:cubicBezTo>
                  <a:cubicBezTo>
                    <a:pt x="6" y="3"/>
                    <a:pt x="4" y="4"/>
                    <a:pt x="4" y="6"/>
                  </a:cubicBezTo>
                  <a:cubicBezTo>
                    <a:pt x="3" y="6"/>
                    <a:pt x="3" y="7"/>
                    <a:pt x="3" y="7"/>
                  </a:cubicBezTo>
                  <a:cubicBezTo>
                    <a:pt x="0" y="12"/>
                    <a:pt x="0" y="17"/>
                    <a:pt x="4" y="22"/>
                  </a:cubicBezTo>
                  <a:cubicBezTo>
                    <a:pt x="8" y="28"/>
                    <a:pt x="17" y="30"/>
                    <a:pt x="23" y="25"/>
                  </a:cubicBezTo>
                  <a:cubicBezTo>
                    <a:pt x="30" y="21"/>
                    <a:pt x="31" y="12"/>
                    <a:pt x="27" y="6"/>
                  </a:cubicBezTo>
                  <a:cubicBezTo>
                    <a:pt x="24" y="2"/>
                    <a:pt x="20" y="0"/>
                    <a:pt x="16" y="0"/>
                  </a:cubicBezTo>
                  <a:cubicBezTo>
                    <a:pt x="16" y="0"/>
                    <a:pt x="15" y="0"/>
                    <a:pt x="15"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59" name="Freeform 208">
              <a:extLst>
                <a:ext uri="{FF2B5EF4-FFF2-40B4-BE49-F238E27FC236}">
                  <a16:creationId xmlns="" xmlns:a16="http://schemas.microsoft.com/office/drawing/2014/main" id="{9F8FD00E-73E5-476C-9954-9AD51F4C8CA6}"/>
                </a:ext>
              </a:extLst>
            </p:cNvPr>
            <p:cNvSpPr>
              <a:spLocks/>
            </p:cNvSpPr>
            <p:nvPr/>
          </p:nvSpPr>
          <p:spPr bwMode="auto">
            <a:xfrm>
              <a:off x="21362988" y="704850"/>
              <a:ext cx="80963" cy="79375"/>
            </a:xfrm>
            <a:custGeom>
              <a:avLst/>
              <a:gdLst>
                <a:gd name="T0" fmla="*/ 24 w 30"/>
                <a:gd name="T1" fmla="*/ 27 h 30"/>
                <a:gd name="T2" fmla="*/ 28 w 30"/>
                <a:gd name="T3" fmla="*/ 22 h 30"/>
                <a:gd name="T4" fmla="*/ 29 w 30"/>
                <a:gd name="T5" fmla="*/ 21 h 30"/>
                <a:gd name="T6" fmla="*/ 27 w 30"/>
                <a:gd name="T7" fmla="*/ 8 h 30"/>
                <a:gd name="T8" fmla="*/ 7 w 30"/>
                <a:gd name="T9" fmla="*/ 4 h 30"/>
                <a:gd name="T10" fmla="*/ 4 w 30"/>
                <a:gd name="T11" fmla="*/ 24 h 30"/>
                <a:gd name="T12" fmla="*/ 9 w 30"/>
                <a:gd name="T13" fmla="*/ 28 h 30"/>
                <a:gd name="T14" fmla="*/ 10 w 30"/>
                <a:gd name="T15" fmla="*/ 29 h 30"/>
                <a:gd name="T16" fmla="*/ 24 w 30"/>
                <a:gd name="T17" fmla="*/ 2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30">
                  <a:moveTo>
                    <a:pt x="24" y="27"/>
                  </a:moveTo>
                  <a:cubicBezTo>
                    <a:pt x="25" y="26"/>
                    <a:pt x="27" y="24"/>
                    <a:pt x="28" y="22"/>
                  </a:cubicBezTo>
                  <a:cubicBezTo>
                    <a:pt x="28" y="22"/>
                    <a:pt x="28" y="21"/>
                    <a:pt x="29" y="21"/>
                  </a:cubicBezTo>
                  <a:cubicBezTo>
                    <a:pt x="30" y="17"/>
                    <a:pt x="30" y="12"/>
                    <a:pt x="27" y="8"/>
                  </a:cubicBezTo>
                  <a:cubicBezTo>
                    <a:pt x="23" y="1"/>
                    <a:pt x="14" y="0"/>
                    <a:pt x="7" y="4"/>
                  </a:cubicBezTo>
                  <a:cubicBezTo>
                    <a:pt x="1" y="9"/>
                    <a:pt x="0" y="17"/>
                    <a:pt x="4" y="24"/>
                  </a:cubicBezTo>
                  <a:cubicBezTo>
                    <a:pt x="5" y="26"/>
                    <a:pt x="7" y="27"/>
                    <a:pt x="9" y="28"/>
                  </a:cubicBezTo>
                  <a:cubicBezTo>
                    <a:pt x="9" y="28"/>
                    <a:pt x="10" y="29"/>
                    <a:pt x="10" y="29"/>
                  </a:cubicBezTo>
                  <a:cubicBezTo>
                    <a:pt x="15" y="30"/>
                    <a:pt x="20" y="30"/>
                    <a:pt x="24" y="27"/>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60" name="Freeform 209">
              <a:extLst>
                <a:ext uri="{FF2B5EF4-FFF2-40B4-BE49-F238E27FC236}">
                  <a16:creationId xmlns="" xmlns:a16="http://schemas.microsoft.com/office/drawing/2014/main" id="{F08E0D52-438C-4033-922F-12FA77EC4E14}"/>
                </a:ext>
              </a:extLst>
            </p:cNvPr>
            <p:cNvSpPr>
              <a:spLocks/>
            </p:cNvSpPr>
            <p:nvPr/>
          </p:nvSpPr>
          <p:spPr bwMode="auto">
            <a:xfrm>
              <a:off x="21058188" y="2139950"/>
              <a:ext cx="85725" cy="84138"/>
            </a:xfrm>
            <a:custGeom>
              <a:avLst/>
              <a:gdLst>
                <a:gd name="T0" fmla="*/ 24 w 32"/>
                <a:gd name="T1" fmla="*/ 3 h 31"/>
                <a:gd name="T2" fmla="*/ 12 w 32"/>
                <a:gd name="T3" fmla="*/ 1 h 31"/>
                <a:gd name="T4" fmla="*/ 10 w 32"/>
                <a:gd name="T5" fmla="*/ 2 h 31"/>
                <a:gd name="T6" fmla="*/ 7 w 32"/>
                <a:gd name="T7" fmla="*/ 3 h 31"/>
                <a:gd name="T8" fmla="*/ 4 w 32"/>
                <a:gd name="T9" fmla="*/ 23 h 31"/>
                <a:gd name="T10" fmla="*/ 24 w 32"/>
                <a:gd name="T11" fmla="*/ 26 h 31"/>
                <a:gd name="T12" fmla="*/ 27 w 32"/>
                <a:gd name="T13" fmla="*/ 7 h 31"/>
                <a:gd name="T14" fmla="*/ 25 w 32"/>
                <a:gd name="T15" fmla="*/ 4 h 31"/>
                <a:gd name="T16" fmla="*/ 24 w 32"/>
                <a:gd name="T17" fmla="*/ 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 h="31">
                  <a:moveTo>
                    <a:pt x="24" y="3"/>
                  </a:moveTo>
                  <a:cubicBezTo>
                    <a:pt x="21" y="1"/>
                    <a:pt x="16" y="0"/>
                    <a:pt x="12" y="1"/>
                  </a:cubicBezTo>
                  <a:cubicBezTo>
                    <a:pt x="11" y="1"/>
                    <a:pt x="11" y="1"/>
                    <a:pt x="10" y="2"/>
                  </a:cubicBezTo>
                  <a:cubicBezTo>
                    <a:pt x="9" y="2"/>
                    <a:pt x="8" y="2"/>
                    <a:pt x="7" y="3"/>
                  </a:cubicBezTo>
                  <a:cubicBezTo>
                    <a:pt x="1" y="8"/>
                    <a:pt x="0" y="16"/>
                    <a:pt x="4" y="23"/>
                  </a:cubicBezTo>
                  <a:cubicBezTo>
                    <a:pt x="8" y="29"/>
                    <a:pt x="17" y="31"/>
                    <a:pt x="24" y="26"/>
                  </a:cubicBezTo>
                  <a:cubicBezTo>
                    <a:pt x="30" y="22"/>
                    <a:pt x="32" y="13"/>
                    <a:pt x="27" y="7"/>
                  </a:cubicBezTo>
                  <a:cubicBezTo>
                    <a:pt x="27" y="6"/>
                    <a:pt x="26" y="5"/>
                    <a:pt x="25" y="4"/>
                  </a:cubicBezTo>
                  <a:cubicBezTo>
                    <a:pt x="25" y="4"/>
                    <a:pt x="24" y="4"/>
                    <a:pt x="24" y="3"/>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61" name="Freeform 210">
              <a:extLst>
                <a:ext uri="{FF2B5EF4-FFF2-40B4-BE49-F238E27FC236}">
                  <a16:creationId xmlns="" xmlns:a16="http://schemas.microsoft.com/office/drawing/2014/main" id="{0765C732-37B4-4855-AD70-79A0D939BAFC}"/>
                </a:ext>
              </a:extLst>
            </p:cNvPr>
            <p:cNvSpPr>
              <a:spLocks/>
            </p:cNvSpPr>
            <p:nvPr/>
          </p:nvSpPr>
          <p:spPr bwMode="auto">
            <a:xfrm>
              <a:off x="20637500" y="2265362"/>
              <a:ext cx="85725" cy="80963"/>
            </a:xfrm>
            <a:custGeom>
              <a:avLst/>
              <a:gdLst>
                <a:gd name="T0" fmla="*/ 8 w 32"/>
                <a:gd name="T1" fmla="*/ 3 h 30"/>
                <a:gd name="T2" fmla="*/ 4 w 32"/>
                <a:gd name="T3" fmla="*/ 23 h 30"/>
                <a:gd name="T4" fmla="*/ 8 w 32"/>
                <a:gd name="T5" fmla="*/ 27 h 30"/>
                <a:gd name="T6" fmla="*/ 9 w 32"/>
                <a:gd name="T7" fmla="*/ 27 h 30"/>
                <a:gd name="T8" fmla="*/ 24 w 32"/>
                <a:gd name="T9" fmla="*/ 27 h 30"/>
                <a:gd name="T10" fmla="*/ 28 w 32"/>
                <a:gd name="T11" fmla="*/ 7 h 30"/>
                <a:gd name="T12" fmla="*/ 26 w 32"/>
                <a:gd name="T13" fmla="*/ 5 h 30"/>
                <a:gd name="T14" fmla="*/ 24 w 32"/>
                <a:gd name="T15" fmla="*/ 4 h 30"/>
                <a:gd name="T16" fmla="*/ 8 w 32"/>
                <a:gd name="T17" fmla="*/ 3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 h="30">
                  <a:moveTo>
                    <a:pt x="8" y="3"/>
                  </a:moveTo>
                  <a:cubicBezTo>
                    <a:pt x="1" y="8"/>
                    <a:pt x="0" y="17"/>
                    <a:pt x="4" y="23"/>
                  </a:cubicBezTo>
                  <a:cubicBezTo>
                    <a:pt x="5" y="25"/>
                    <a:pt x="7" y="26"/>
                    <a:pt x="8" y="27"/>
                  </a:cubicBezTo>
                  <a:cubicBezTo>
                    <a:pt x="8" y="27"/>
                    <a:pt x="9" y="27"/>
                    <a:pt x="9" y="27"/>
                  </a:cubicBezTo>
                  <a:cubicBezTo>
                    <a:pt x="14" y="30"/>
                    <a:pt x="20" y="30"/>
                    <a:pt x="24" y="27"/>
                  </a:cubicBezTo>
                  <a:cubicBezTo>
                    <a:pt x="30" y="22"/>
                    <a:pt x="32" y="13"/>
                    <a:pt x="28" y="7"/>
                  </a:cubicBezTo>
                  <a:cubicBezTo>
                    <a:pt x="27" y="6"/>
                    <a:pt x="26" y="5"/>
                    <a:pt x="26" y="5"/>
                  </a:cubicBezTo>
                  <a:cubicBezTo>
                    <a:pt x="25" y="4"/>
                    <a:pt x="25" y="4"/>
                    <a:pt x="24" y="4"/>
                  </a:cubicBezTo>
                  <a:cubicBezTo>
                    <a:pt x="20" y="0"/>
                    <a:pt x="13" y="0"/>
                    <a:pt x="8" y="3"/>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62" name="Freeform 211">
              <a:extLst>
                <a:ext uri="{FF2B5EF4-FFF2-40B4-BE49-F238E27FC236}">
                  <a16:creationId xmlns="" xmlns:a16="http://schemas.microsoft.com/office/drawing/2014/main" id="{AF93219F-DDB4-4A1F-AB42-6F74059CFE2B}"/>
                </a:ext>
              </a:extLst>
            </p:cNvPr>
            <p:cNvSpPr>
              <a:spLocks/>
            </p:cNvSpPr>
            <p:nvPr/>
          </p:nvSpPr>
          <p:spPr bwMode="auto">
            <a:xfrm>
              <a:off x="20527963" y="1306512"/>
              <a:ext cx="85725" cy="85725"/>
            </a:xfrm>
            <a:custGeom>
              <a:avLst/>
              <a:gdLst>
                <a:gd name="T0" fmla="*/ 27 w 32"/>
                <a:gd name="T1" fmla="*/ 25 h 32"/>
                <a:gd name="T2" fmla="*/ 28 w 32"/>
                <a:gd name="T3" fmla="*/ 8 h 32"/>
                <a:gd name="T4" fmla="*/ 8 w 32"/>
                <a:gd name="T5" fmla="*/ 5 h 32"/>
                <a:gd name="T6" fmla="*/ 5 w 32"/>
                <a:gd name="T7" fmla="*/ 24 h 32"/>
                <a:gd name="T8" fmla="*/ 25 w 32"/>
                <a:gd name="T9" fmla="*/ 28 h 32"/>
                <a:gd name="T10" fmla="*/ 26 w 32"/>
                <a:gd name="T11" fmla="*/ 26 h 32"/>
                <a:gd name="T12" fmla="*/ 27 w 32"/>
                <a:gd name="T13" fmla="*/ 25 h 32"/>
              </a:gdLst>
              <a:ahLst/>
              <a:cxnLst>
                <a:cxn ang="0">
                  <a:pos x="T0" y="T1"/>
                </a:cxn>
                <a:cxn ang="0">
                  <a:pos x="T2" y="T3"/>
                </a:cxn>
                <a:cxn ang="0">
                  <a:pos x="T4" y="T5"/>
                </a:cxn>
                <a:cxn ang="0">
                  <a:pos x="T6" y="T7"/>
                </a:cxn>
                <a:cxn ang="0">
                  <a:pos x="T8" y="T9"/>
                </a:cxn>
                <a:cxn ang="0">
                  <a:pos x="T10" y="T11"/>
                </a:cxn>
                <a:cxn ang="0">
                  <a:pos x="T12" y="T13"/>
                </a:cxn>
              </a:cxnLst>
              <a:rect l="0" t="0" r="r" b="b"/>
              <a:pathLst>
                <a:path w="32" h="32">
                  <a:moveTo>
                    <a:pt x="27" y="25"/>
                  </a:moveTo>
                  <a:cubicBezTo>
                    <a:pt x="31" y="20"/>
                    <a:pt x="32" y="13"/>
                    <a:pt x="28" y="8"/>
                  </a:cubicBezTo>
                  <a:cubicBezTo>
                    <a:pt x="24" y="2"/>
                    <a:pt x="15" y="0"/>
                    <a:pt x="8" y="5"/>
                  </a:cubicBezTo>
                  <a:cubicBezTo>
                    <a:pt x="2" y="9"/>
                    <a:pt x="0" y="18"/>
                    <a:pt x="5" y="24"/>
                  </a:cubicBezTo>
                  <a:cubicBezTo>
                    <a:pt x="9" y="31"/>
                    <a:pt x="18" y="32"/>
                    <a:pt x="25" y="28"/>
                  </a:cubicBezTo>
                  <a:cubicBezTo>
                    <a:pt x="25" y="27"/>
                    <a:pt x="26" y="27"/>
                    <a:pt x="26" y="26"/>
                  </a:cubicBezTo>
                  <a:cubicBezTo>
                    <a:pt x="27" y="26"/>
                    <a:pt x="27" y="25"/>
                    <a:pt x="27" y="25"/>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63" name="Freeform 212">
              <a:extLst>
                <a:ext uri="{FF2B5EF4-FFF2-40B4-BE49-F238E27FC236}">
                  <a16:creationId xmlns="" xmlns:a16="http://schemas.microsoft.com/office/drawing/2014/main" id="{42BC0CA9-2102-48C8-912F-7AC19AEA0E79}"/>
                </a:ext>
              </a:extLst>
            </p:cNvPr>
            <p:cNvSpPr>
              <a:spLocks/>
            </p:cNvSpPr>
            <p:nvPr/>
          </p:nvSpPr>
          <p:spPr bwMode="auto">
            <a:xfrm>
              <a:off x="19516725" y="3073400"/>
              <a:ext cx="85725" cy="85725"/>
            </a:xfrm>
            <a:custGeom>
              <a:avLst/>
              <a:gdLst>
                <a:gd name="T0" fmla="*/ 27 w 32"/>
                <a:gd name="T1" fmla="*/ 6 h 32"/>
                <a:gd name="T2" fmla="*/ 8 w 32"/>
                <a:gd name="T3" fmla="*/ 4 h 32"/>
                <a:gd name="T4" fmla="*/ 5 w 32"/>
                <a:gd name="T5" fmla="*/ 24 h 32"/>
                <a:gd name="T6" fmla="*/ 24 w 32"/>
                <a:gd name="T7" fmla="*/ 27 h 32"/>
                <a:gd name="T8" fmla="*/ 28 w 32"/>
                <a:gd name="T9" fmla="*/ 8 h 32"/>
                <a:gd name="T10" fmla="*/ 28 w 32"/>
                <a:gd name="T11" fmla="*/ 7 h 32"/>
                <a:gd name="T12" fmla="*/ 27 w 32"/>
                <a:gd name="T13" fmla="*/ 6 h 32"/>
              </a:gdLst>
              <a:ahLst/>
              <a:cxnLst>
                <a:cxn ang="0">
                  <a:pos x="T0" y="T1"/>
                </a:cxn>
                <a:cxn ang="0">
                  <a:pos x="T2" y="T3"/>
                </a:cxn>
                <a:cxn ang="0">
                  <a:pos x="T4" y="T5"/>
                </a:cxn>
                <a:cxn ang="0">
                  <a:pos x="T6" y="T7"/>
                </a:cxn>
                <a:cxn ang="0">
                  <a:pos x="T8" y="T9"/>
                </a:cxn>
                <a:cxn ang="0">
                  <a:pos x="T10" y="T11"/>
                </a:cxn>
                <a:cxn ang="0">
                  <a:pos x="T12" y="T13"/>
                </a:cxn>
              </a:cxnLst>
              <a:rect l="0" t="0" r="r" b="b"/>
              <a:pathLst>
                <a:path w="32" h="32">
                  <a:moveTo>
                    <a:pt x="27" y="6"/>
                  </a:moveTo>
                  <a:cubicBezTo>
                    <a:pt x="22" y="1"/>
                    <a:pt x="14" y="0"/>
                    <a:pt x="8" y="4"/>
                  </a:cubicBezTo>
                  <a:cubicBezTo>
                    <a:pt x="2" y="8"/>
                    <a:pt x="0" y="17"/>
                    <a:pt x="5" y="24"/>
                  </a:cubicBezTo>
                  <a:cubicBezTo>
                    <a:pt x="9" y="30"/>
                    <a:pt x="18" y="32"/>
                    <a:pt x="24" y="27"/>
                  </a:cubicBezTo>
                  <a:cubicBezTo>
                    <a:pt x="31" y="23"/>
                    <a:pt x="32" y="14"/>
                    <a:pt x="28" y="8"/>
                  </a:cubicBezTo>
                  <a:cubicBezTo>
                    <a:pt x="28" y="8"/>
                    <a:pt x="28" y="8"/>
                    <a:pt x="28" y="7"/>
                  </a:cubicBezTo>
                  <a:cubicBezTo>
                    <a:pt x="28" y="7"/>
                    <a:pt x="27" y="7"/>
                    <a:pt x="27" y="6"/>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64" name="Freeform 213">
              <a:extLst>
                <a:ext uri="{FF2B5EF4-FFF2-40B4-BE49-F238E27FC236}">
                  <a16:creationId xmlns="" xmlns:a16="http://schemas.microsoft.com/office/drawing/2014/main" id="{E58FA866-A91A-4088-91A2-2ACDBD92C213}"/>
                </a:ext>
              </a:extLst>
            </p:cNvPr>
            <p:cNvSpPr>
              <a:spLocks/>
            </p:cNvSpPr>
            <p:nvPr/>
          </p:nvSpPr>
          <p:spPr bwMode="auto">
            <a:xfrm>
              <a:off x="18046700" y="3197225"/>
              <a:ext cx="4763" cy="28575"/>
            </a:xfrm>
            <a:custGeom>
              <a:avLst/>
              <a:gdLst>
                <a:gd name="T0" fmla="*/ 0 w 2"/>
                <a:gd name="T1" fmla="*/ 11 h 11"/>
                <a:gd name="T2" fmla="*/ 2 w 2"/>
                <a:gd name="T3" fmla="*/ 11 h 11"/>
                <a:gd name="T4" fmla="*/ 1 w 2"/>
                <a:gd name="T5" fmla="*/ 0 h 11"/>
                <a:gd name="T6" fmla="*/ 0 w 2"/>
                <a:gd name="T7" fmla="*/ 11 h 11"/>
              </a:gdLst>
              <a:ahLst/>
              <a:cxnLst>
                <a:cxn ang="0">
                  <a:pos x="T0" y="T1"/>
                </a:cxn>
                <a:cxn ang="0">
                  <a:pos x="T2" y="T3"/>
                </a:cxn>
                <a:cxn ang="0">
                  <a:pos x="T4" y="T5"/>
                </a:cxn>
                <a:cxn ang="0">
                  <a:pos x="T6" y="T7"/>
                </a:cxn>
              </a:cxnLst>
              <a:rect l="0" t="0" r="r" b="b"/>
              <a:pathLst>
                <a:path w="2" h="11">
                  <a:moveTo>
                    <a:pt x="0" y="11"/>
                  </a:moveTo>
                  <a:cubicBezTo>
                    <a:pt x="1" y="11"/>
                    <a:pt x="1" y="11"/>
                    <a:pt x="2" y="11"/>
                  </a:cubicBezTo>
                  <a:cubicBezTo>
                    <a:pt x="1" y="0"/>
                    <a:pt x="1" y="0"/>
                    <a:pt x="1" y="0"/>
                  </a:cubicBezTo>
                  <a:lnTo>
                    <a:pt x="0" y="11"/>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65" name="Freeform 214">
              <a:extLst>
                <a:ext uri="{FF2B5EF4-FFF2-40B4-BE49-F238E27FC236}">
                  <a16:creationId xmlns="" xmlns:a16="http://schemas.microsoft.com/office/drawing/2014/main" id="{DC29F9FF-1C68-438C-8CFB-6418CD8EC968}"/>
                </a:ext>
              </a:extLst>
            </p:cNvPr>
            <p:cNvSpPr>
              <a:spLocks/>
            </p:cNvSpPr>
            <p:nvPr/>
          </p:nvSpPr>
          <p:spPr bwMode="auto">
            <a:xfrm>
              <a:off x="15609888" y="841375"/>
              <a:ext cx="2395538" cy="2406650"/>
            </a:xfrm>
            <a:custGeom>
              <a:avLst/>
              <a:gdLst>
                <a:gd name="T0" fmla="*/ 893 w 895"/>
                <a:gd name="T1" fmla="*/ 900 h 900"/>
                <a:gd name="T2" fmla="*/ 895 w 895"/>
                <a:gd name="T3" fmla="*/ 899 h 900"/>
                <a:gd name="T4" fmla="*/ 2 w 895"/>
                <a:gd name="T5" fmla="*/ 0 h 900"/>
                <a:gd name="T6" fmla="*/ 0 w 895"/>
                <a:gd name="T7" fmla="*/ 2 h 900"/>
                <a:gd name="T8" fmla="*/ 893 w 895"/>
                <a:gd name="T9" fmla="*/ 900 h 900"/>
              </a:gdLst>
              <a:ahLst/>
              <a:cxnLst>
                <a:cxn ang="0">
                  <a:pos x="T0" y="T1"/>
                </a:cxn>
                <a:cxn ang="0">
                  <a:pos x="T2" y="T3"/>
                </a:cxn>
                <a:cxn ang="0">
                  <a:pos x="T4" y="T5"/>
                </a:cxn>
                <a:cxn ang="0">
                  <a:pos x="T6" y="T7"/>
                </a:cxn>
                <a:cxn ang="0">
                  <a:pos x="T8" y="T9"/>
                </a:cxn>
              </a:cxnLst>
              <a:rect l="0" t="0" r="r" b="b"/>
              <a:pathLst>
                <a:path w="895" h="900">
                  <a:moveTo>
                    <a:pt x="893" y="900"/>
                  </a:moveTo>
                  <a:cubicBezTo>
                    <a:pt x="894" y="900"/>
                    <a:pt x="894" y="899"/>
                    <a:pt x="895" y="899"/>
                  </a:cubicBezTo>
                  <a:cubicBezTo>
                    <a:pt x="2" y="0"/>
                    <a:pt x="2" y="0"/>
                    <a:pt x="2" y="0"/>
                  </a:cubicBezTo>
                  <a:cubicBezTo>
                    <a:pt x="2" y="1"/>
                    <a:pt x="1" y="2"/>
                    <a:pt x="0" y="2"/>
                  </a:cubicBezTo>
                  <a:lnTo>
                    <a:pt x="893" y="90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66" name="Freeform 215">
              <a:extLst>
                <a:ext uri="{FF2B5EF4-FFF2-40B4-BE49-F238E27FC236}">
                  <a16:creationId xmlns="" xmlns:a16="http://schemas.microsoft.com/office/drawing/2014/main" id="{4A361BCB-C932-4D4E-9861-8EFD8CEDF413}"/>
                </a:ext>
              </a:extLst>
            </p:cNvPr>
            <p:cNvSpPr>
              <a:spLocks/>
            </p:cNvSpPr>
            <p:nvPr/>
          </p:nvSpPr>
          <p:spPr bwMode="auto">
            <a:xfrm>
              <a:off x="16525875" y="-252413"/>
              <a:ext cx="1506538" cy="3481388"/>
            </a:xfrm>
            <a:custGeom>
              <a:avLst/>
              <a:gdLst>
                <a:gd name="T0" fmla="*/ 563 w 563"/>
                <a:gd name="T1" fmla="*/ 1302 h 1302"/>
                <a:gd name="T2" fmla="*/ 3 w 563"/>
                <a:gd name="T3" fmla="*/ 0 h 1302"/>
                <a:gd name="T4" fmla="*/ 1 w 563"/>
                <a:gd name="T5" fmla="*/ 1 h 1302"/>
                <a:gd name="T6" fmla="*/ 0 w 563"/>
                <a:gd name="T7" fmla="*/ 1 h 1302"/>
                <a:gd name="T8" fmla="*/ 560 w 563"/>
                <a:gd name="T9" fmla="*/ 1302 h 1302"/>
                <a:gd name="T10" fmla="*/ 560 w 563"/>
                <a:gd name="T11" fmla="*/ 1302 h 1302"/>
                <a:gd name="T12" fmla="*/ 563 w 563"/>
                <a:gd name="T13" fmla="*/ 1302 h 1302"/>
              </a:gdLst>
              <a:ahLst/>
              <a:cxnLst>
                <a:cxn ang="0">
                  <a:pos x="T0" y="T1"/>
                </a:cxn>
                <a:cxn ang="0">
                  <a:pos x="T2" y="T3"/>
                </a:cxn>
                <a:cxn ang="0">
                  <a:pos x="T4" y="T5"/>
                </a:cxn>
                <a:cxn ang="0">
                  <a:pos x="T6" y="T7"/>
                </a:cxn>
                <a:cxn ang="0">
                  <a:pos x="T8" y="T9"/>
                </a:cxn>
                <a:cxn ang="0">
                  <a:pos x="T10" y="T11"/>
                </a:cxn>
                <a:cxn ang="0">
                  <a:pos x="T12" y="T13"/>
                </a:cxn>
              </a:cxnLst>
              <a:rect l="0" t="0" r="r" b="b"/>
              <a:pathLst>
                <a:path w="563" h="1302">
                  <a:moveTo>
                    <a:pt x="563" y="1302"/>
                  </a:moveTo>
                  <a:cubicBezTo>
                    <a:pt x="3" y="0"/>
                    <a:pt x="3" y="0"/>
                    <a:pt x="3" y="0"/>
                  </a:cubicBezTo>
                  <a:cubicBezTo>
                    <a:pt x="2" y="0"/>
                    <a:pt x="1" y="0"/>
                    <a:pt x="1" y="1"/>
                  </a:cubicBezTo>
                  <a:cubicBezTo>
                    <a:pt x="1" y="1"/>
                    <a:pt x="1" y="1"/>
                    <a:pt x="0" y="1"/>
                  </a:cubicBezTo>
                  <a:cubicBezTo>
                    <a:pt x="560" y="1302"/>
                    <a:pt x="560" y="1302"/>
                    <a:pt x="560" y="1302"/>
                  </a:cubicBezTo>
                  <a:cubicBezTo>
                    <a:pt x="560" y="1302"/>
                    <a:pt x="560" y="1302"/>
                    <a:pt x="560" y="1302"/>
                  </a:cubicBezTo>
                  <a:cubicBezTo>
                    <a:pt x="561" y="1302"/>
                    <a:pt x="562" y="1302"/>
                    <a:pt x="563" y="1302"/>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67" name="Freeform 216">
              <a:extLst>
                <a:ext uri="{FF2B5EF4-FFF2-40B4-BE49-F238E27FC236}">
                  <a16:creationId xmlns="" xmlns:a16="http://schemas.microsoft.com/office/drawing/2014/main" id="{AAD1FE89-A782-4ABC-A600-D34C5130BF76}"/>
                </a:ext>
              </a:extLst>
            </p:cNvPr>
            <p:cNvSpPr>
              <a:spLocks/>
            </p:cNvSpPr>
            <p:nvPr/>
          </p:nvSpPr>
          <p:spPr bwMode="auto">
            <a:xfrm>
              <a:off x="17781588" y="950912"/>
              <a:ext cx="620713" cy="2274888"/>
            </a:xfrm>
            <a:custGeom>
              <a:avLst/>
              <a:gdLst>
                <a:gd name="T0" fmla="*/ 100 w 232"/>
                <a:gd name="T1" fmla="*/ 840 h 851"/>
                <a:gd name="T2" fmla="*/ 101 w 232"/>
                <a:gd name="T3" fmla="*/ 851 h 851"/>
                <a:gd name="T4" fmla="*/ 104 w 232"/>
                <a:gd name="T5" fmla="*/ 851 h 851"/>
                <a:gd name="T6" fmla="*/ 101 w 232"/>
                <a:gd name="T7" fmla="*/ 832 h 851"/>
                <a:gd name="T8" fmla="*/ 232 w 232"/>
                <a:gd name="T9" fmla="*/ 0 h 851"/>
                <a:gd name="T10" fmla="*/ 229 w 232"/>
                <a:gd name="T11" fmla="*/ 0 h 851"/>
                <a:gd name="T12" fmla="*/ 100 w 232"/>
                <a:gd name="T13" fmla="*/ 824 h 851"/>
                <a:gd name="T14" fmla="*/ 2 w 232"/>
                <a:gd name="T15" fmla="*/ 1 h 851"/>
                <a:gd name="T16" fmla="*/ 0 w 232"/>
                <a:gd name="T17" fmla="*/ 1 h 851"/>
                <a:gd name="T18" fmla="*/ 99 w 232"/>
                <a:gd name="T19" fmla="*/ 832 h 851"/>
                <a:gd name="T20" fmla="*/ 96 w 232"/>
                <a:gd name="T21" fmla="*/ 851 h 851"/>
                <a:gd name="T22" fmla="*/ 99 w 232"/>
                <a:gd name="T23" fmla="*/ 851 h 851"/>
                <a:gd name="T24" fmla="*/ 100 w 232"/>
                <a:gd name="T25" fmla="*/ 840 h 8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2" h="851">
                  <a:moveTo>
                    <a:pt x="100" y="840"/>
                  </a:moveTo>
                  <a:cubicBezTo>
                    <a:pt x="101" y="851"/>
                    <a:pt x="101" y="851"/>
                    <a:pt x="101" y="851"/>
                  </a:cubicBezTo>
                  <a:cubicBezTo>
                    <a:pt x="102" y="851"/>
                    <a:pt x="103" y="851"/>
                    <a:pt x="104" y="851"/>
                  </a:cubicBezTo>
                  <a:cubicBezTo>
                    <a:pt x="101" y="832"/>
                    <a:pt x="101" y="832"/>
                    <a:pt x="101" y="832"/>
                  </a:cubicBezTo>
                  <a:cubicBezTo>
                    <a:pt x="232" y="0"/>
                    <a:pt x="232" y="0"/>
                    <a:pt x="232" y="0"/>
                  </a:cubicBezTo>
                  <a:cubicBezTo>
                    <a:pt x="231" y="0"/>
                    <a:pt x="230" y="0"/>
                    <a:pt x="229" y="0"/>
                  </a:cubicBezTo>
                  <a:cubicBezTo>
                    <a:pt x="100" y="824"/>
                    <a:pt x="100" y="824"/>
                    <a:pt x="100" y="824"/>
                  </a:cubicBezTo>
                  <a:cubicBezTo>
                    <a:pt x="2" y="1"/>
                    <a:pt x="2" y="1"/>
                    <a:pt x="2" y="1"/>
                  </a:cubicBezTo>
                  <a:cubicBezTo>
                    <a:pt x="1" y="1"/>
                    <a:pt x="1" y="1"/>
                    <a:pt x="0" y="1"/>
                  </a:cubicBezTo>
                  <a:cubicBezTo>
                    <a:pt x="99" y="832"/>
                    <a:pt x="99" y="832"/>
                    <a:pt x="99" y="832"/>
                  </a:cubicBezTo>
                  <a:cubicBezTo>
                    <a:pt x="96" y="851"/>
                    <a:pt x="96" y="851"/>
                    <a:pt x="96" y="851"/>
                  </a:cubicBezTo>
                  <a:cubicBezTo>
                    <a:pt x="97" y="851"/>
                    <a:pt x="98" y="851"/>
                    <a:pt x="99" y="851"/>
                  </a:cubicBezTo>
                  <a:lnTo>
                    <a:pt x="100" y="84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68" name="Freeform 217">
              <a:extLst>
                <a:ext uri="{FF2B5EF4-FFF2-40B4-BE49-F238E27FC236}">
                  <a16:creationId xmlns="" xmlns:a16="http://schemas.microsoft.com/office/drawing/2014/main" id="{C57AF930-12DB-4CFD-893C-39C1781361B6}"/>
                </a:ext>
              </a:extLst>
            </p:cNvPr>
            <p:cNvSpPr>
              <a:spLocks/>
            </p:cNvSpPr>
            <p:nvPr/>
          </p:nvSpPr>
          <p:spPr bwMode="auto">
            <a:xfrm>
              <a:off x="17987963" y="3225800"/>
              <a:ext cx="120650" cy="117475"/>
            </a:xfrm>
            <a:custGeom>
              <a:avLst/>
              <a:gdLst>
                <a:gd name="T0" fmla="*/ 3 w 45"/>
                <a:gd name="T1" fmla="*/ 28 h 44"/>
                <a:gd name="T2" fmla="*/ 29 w 45"/>
                <a:gd name="T3" fmla="*/ 40 h 44"/>
                <a:gd name="T4" fmla="*/ 41 w 45"/>
                <a:gd name="T5" fmla="*/ 12 h 44"/>
                <a:gd name="T6" fmla="*/ 27 w 45"/>
                <a:gd name="T7" fmla="*/ 0 h 44"/>
                <a:gd name="T8" fmla="*/ 24 w 45"/>
                <a:gd name="T9" fmla="*/ 0 h 44"/>
                <a:gd name="T10" fmla="*/ 22 w 45"/>
                <a:gd name="T11" fmla="*/ 0 h 44"/>
                <a:gd name="T12" fmla="*/ 19 w 45"/>
                <a:gd name="T13" fmla="*/ 0 h 44"/>
                <a:gd name="T14" fmla="*/ 17 w 45"/>
                <a:gd name="T15" fmla="*/ 1 h 44"/>
                <a:gd name="T16" fmla="*/ 14 w 45"/>
                <a:gd name="T17" fmla="*/ 1 h 44"/>
                <a:gd name="T18" fmla="*/ 14 w 45"/>
                <a:gd name="T19" fmla="*/ 1 h 44"/>
                <a:gd name="T20" fmla="*/ 7 w 45"/>
                <a:gd name="T21" fmla="*/ 7 h 44"/>
                <a:gd name="T22" fmla="*/ 5 w 45"/>
                <a:gd name="T23" fmla="*/ 8 h 44"/>
                <a:gd name="T24" fmla="*/ 3 w 45"/>
                <a:gd name="T25" fmla="*/ 28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5" h="44">
                  <a:moveTo>
                    <a:pt x="3" y="28"/>
                  </a:moveTo>
                  <a:cubicBezTo>
                    <a:pt x="7" y="39"/>
                    <a:pt x="19" y="44"/>
                    <a:pt x="29" y="40"/>
                  </a:cubicBezTo>
                  <a:cubicBezTo>
                    <a:pt x="40" y="35"/>
                    <a:pt x="45" y="23"/>
                    <a:pt x="41" y="12"/>
                  </a:cubicBezTo>
                  <a:cubicBezTo>
                    <a:pt x="38" y="6"/>
                    <a:pt x="33" y="2"/>
                    <a:pt x="27" y="0"/>
                  </a:cubicBezTo>
                  <a:cubicBezTo>
                    <a:pt x="26" y="0"/>
                    <a:pt x="25" y="0"/>
                    <a:pt x="24" y="0"/>
                  </a:cubicBezTo>
                  <a:cubicBezTo>
                    <a:pt x="23" y="0"/>
                    <a:pt x="23" y="0"/>
                    <a:pt x="22" y="0"/>
                  </a:cubicBezTo>
                  <a:cubicBezTo>
                    <a:pt x="21" y="0"/>
                    <a:pt x="20" y="0"/>
                    <a:pt x="19" y="0"/>
                  </a:cubicBezTo>
                  <a:cubicBezTo>
                    <a:pt x="18" y="0"/>
                    <a:pt x="18" y="0"/>
                    <a:pt x="17" y="1"/>
                  </a:cubicBezTo>
                  <a:cubicBezTo>
                    <a:pt x="16" y="1"/>
                    <a:pt x="15" y="1"/>
                    <a:pt x="14" y="1"/>
                  </a:cubicBezTo>
                  <a:cubicBezTo>
                    <a:pt x="14" y="1"/>
                    <a:pt x="14" y="1"/>
                    <a:pt x="14" y="1"/>
                  </a:cubicBezTo>
                  <a:cubicBezTo>
                    <a:pt x="11" y="2"/>
                    <a:pt x="9" y="4"/>
                    <a:pt x="7" y="7"/>
                  </a:cubicBezTo>
                  <a:cubicBezTo>
                    <a:pt x="6" y="7"/>
                    <a:pt x="6" y="8"/>
                    <a:pt x="5" y="8"/>
                  </a:cubicBezTo>
                  <a:cubicBezTo>
                    <a:pt x="1" y="14"/>
                    <a:pt x="0" y="21"/>
                    <a:pt x="3" y="28"/>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69" name="Freeform 218">
              <a:extLst>
                <a:ext uri="{FF2B5EF4-FFF2-40B4-BE49-F238E27FC236}">
                  <a16:creationId xmlns="" xmlns:a16="http://schemas.microsoft.com/office/drawing/2014/main" id="{FF7D1A0D-1CC5-4235-A27C-56EC3D729DE5}"/>
                </a:ext>
              </a:extLst>
            </p:cNvPr>
            <p:cNvSpPr>
              <a:spLocks/>
            </p:cNvSpPr>
            <p:nvPr/>
          </p:nvSpPr>
          <p:spPr bwMode="auto">
            <a:xfrm>
              <a:off x="15513050" y="742950"/>
              <a:ext cx="120650" cy="125413"/>
            </a:xfrm>
            <a:custGeom>
              <a:avLst/>
              <a:gdLst>
                <a:gd name="T0" fmla="*/ 4 w 45"/>
                <a:gd name="T1" fmla="*/ 32 h 47"/>
                <a:gd name="T2" fmla="*/ 30 w 45"/>
                <a:gd name="T3" fmla="*/ 43 h 47"/>
                <a:gd name="T4" fmla="*/ 36 w 45"/>
                <a:gd name="T5" fmla="*/ 39 h 47"/>
                <a:gd name="T6" fmla="*/ 38 w 45"/>
                <a:gd name="T7" fmla="*/ 37 h 47"/>
                <a:gd name="T8" fmla="*/ 42 w 45"/>
                <a:gd name="T9" fmla="*/ 16 h 47"/>
                <a:gd name="T10" fmla="*/ 16 w 45"/>
                <a:gd name="T11" fmla="*/ 5 h 47"/>
                <a:gd name="T12" fmla="*/ 4 w 45"/>
                <a:gd name="T13" fmla="*/ 32 h 47"/>
              </a:gdLst>
              <a:ahLst/>
              <a:cxnLst>
                <a:cxn ang="0">
                  <a:pos x="T0" y="T1"/>
                </a:cxn>
                <a:cxn ang="0">
                  <a:pos x="T2" y="T3"/>
                </a:cxn>
                <a:cxn ang="0">
                  <a:pos x="T4" y="T5"/>
                </a:cxn>
                <a:cxn ang="0">
                  <a:pos x="T6" y="T7"/>
                </a:cxn>
                <a:cxn ang="0">
                  <a:pos x="T8" y="T9"/>
                </a:cxn>
                <a:cxn ang="0">
                  <a:pos x="T10" y="T11"/>
                </a:cxn>
                <a:cxn ang="0">
                  <a:pos x="T12" y="T13"/>
                </a:cxn>
              </a:cxnLst>
              <a:rect l="0" t="0" r="r" b="b"/>
              <a:pathLst>
                <a:path w="45" h="47">
                  <a:moveTo>
                    <a:pt x="4" y="32"/>
                  </a:moveTo>
                  <a:cubicBezTo>
                    <a:pt x="8" y="42"/>
                    <a:pt x="20" y="47"/>
                    <a:pt x="30" y="43"/>
                  </a:cubicBezTo>
                  <a:cubicBezTo>
                    <a:pt x="33" y="42"/>
                    <a:pt x="35" y="41"/>
                    <a:pt x="36" y="39"/>
                  </a:cubicBezTo>
                  <a:cubicBezTo>
                    <a:pt x="37" y="39"/>
                    <a:pt x="38" y="38"/>
                    <a:pt x="38" y="37"/>
                  </a:cubicBezTo>
                  <a:cubicBezTo>
                    <a:pt x="43" y="32"/>
                    <a:pt x="45" y="23"/>
                    <a:pt x="42" y="16"/>
                  </a:cubicBezTo>
                  <a:cubicBezTo>
                    <a:pt x="38" y="5"/>
                    <a:pt x="26" y="0"/>
                    <a:pt x="16" y="5"/>
                  </a:cubicBezTo>
                  <a:cubicBezTo>
                    <a:pt x="5" y="9"/>
                    <a:pt x="0" y="21"/>
                    <a:pt x="4" y="32"/>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70" name="Freeform 219">
              <a:extLst>
                <a:ext uri="{FF2B5EF4-FFF2-40B4-BE49-F238E27FC236}">
                  <a16:creationId xmlns="" xmlns:a16="http://schemas.microsoft.com/office/drawing/2014/main" id="{D084A2A5-0553-4C28-B27E-05068D6DF4C0}"/>
                </a:ext>
              </a:extLst>
            </p:cNvPr>
            <p:cNvSpPr>
              <a:spLocks/>
            </p:cNvSpPr>
            <p:nvPr/>
          </p:nvSpPr>
          <p:spPr bwMode="auto">
            <a:xfrm>
              <a:off x="16444913" y="-365126"/>
              <a:ext cx="123825" cy="125413"/>
            </a:xfrm>
            <a:custGeom>
              <a:avLst/>
              <a:gdLst>
                <a:gd name="T0" fmla="*/ 33 w 46"/>
                <a:gd name="T1" fmla="*/ 42 h 47"/>
                <a:gd name="T2" fmla="*/ 43 w 46"/>
                <a:gd name="T3" fmla="*/ 16 h 47"/>
                <a:gd name="T4" fmla="*/ 16 w 46"/>
                <a:gd name="T5" fmla="*/ 4 h 47"/>
                <a:gd name="T6" fmla="*/ 4 w 46"/>
                <a:gd name="T7" fmla="*/ 31 h 47"/>
                <a:gd name="T8" fmla="*/ 30 w 46"/>
                <a:gd name="T9" fmla="*/ 43 h 47"/>
                <a:gd name="T10" fmla="*/ 31 w 46"/>
                <a:gd name="T11" fmla="*/ 43 h 47"/>
                <a:gd name="T12" fmla="*/ 33 w 46"/>
                <a:gd name="T13" fmla="*/ 42 h 47"/>
              </a:gdLst>
              <a:ahLst/>
              <a:cxnLst>
                <a:cxn ang="0">
                  <a:pos x="T0" y="T1"/>
                </a:cxn>
                <a:cxn ang="0">
                  <a:pos x="T2" y="T3"/>
                </a:cxn>
                <a:cxn ang="0">
                  <a:pos x="T4" y="T5"/>
                </a:cxn>
                <a:cxn ang="0">
                  <a:pos x="T6" y="T7"/>
                </a:cxn>
                <a:cxn ang="0">
                  <a:pos x="T8" y="T9"/>
                </a:cxn>
                <a:cxn ang="0">
                  <a:pos x="T10" y="T11"/>
                </a:cxn>
                <a:cxn ang="0">
                  <a:pos x="T12" y="T13"/>
                </a:cxn>
              </a:cxnLst>
              <a:rect l="0" t="0" r="r" b="b"/>
              <a:pathLst>
                <a:path w="46" h="47">
                  <a:moveTo>
                    <a:pt x="33" y="42"/>
                  </a:moveTo>
                  <a:cubicBezTo>
                    <a:pt x="42" y="37"/>
                    <a:pt x="46" y="25"/>
                    <a:pt x="43" y="16"/>
                  </a:cubicBezTo>
                  <a:cubicBezTo>
                    <a:pt x="39" y="5"/>
                    <a:pt x="27" y="0"/>
                    <a:pt x="16" y="4"/>
                  </a:cubicBezTo>
                  <a:cubicBezTo>
                    <a:pt x="6" y="9"/>
                    <a:pt x="0" y="21"/>
                    <a:pt x="4" y="31"/>
                  </a:cubicBezTo>
                  <a:cubicBezTo>
                    <a:pt x="8" y="42"/>
                    <a:pt x="20" y="47"/>
                    <a:pt x="30" y="43"/>
                  </a:cubicBezTo>
                  <a:cubicBezTo>
                    <a:pt x="31" y="43"/>
                    <a:pt x="31" y="43"/>
                    <a:pt x="31" y="43"/>
                  </a:cubicBezTo>
                  <a:cubicBezTo>
                    <a:pt x="31" y="42"/>
                    <a:pt x="32" y="42"/>
                    <a:pt x="33" y="42"/>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71" name="Freeform 220">
              <a:extLst>
                <a:ext uri="{FF2B5EF4-FFF2-40B4-BE49-F238E27FC236}">
                  <a16:creationId xmlns="" xmlns:a16="http://schemas.microsoft.com/office/drawing/2014/main" id="{CB7D8D4E-F9FA-4032-A9D7-C8A2BCD022A6}"/>
                </a:ext>
              </a:extLst>
            </p:cNvPr>
            <p:cNvSpPr>
              <a:spLocks/>
            </p:cNvSpPr>
            <p:nvPr/>
          </p:nvSpPr>
          <p:spPr bwMode="auto">
            <a:xfrm>
              <a:off x="17714913" y="835025"/>
              <a:ext cx="125413" cy="120650"/>
            </a:xfrm>
            <a:custGeom>
              <a:avLst/>
              <a:gdLst>
                <a:gd name="T0" fmla="*/ 27 w 47"/>
                <a:gd name="T1" fmla="*/ 44 h 45"/>
                <a:gd name="T2" fmla="*/ 31 w 47"/>
                <a:gd name="T3" fmla="*/ 43 h 45"/>
                <a:gd name="T4" fmla="*/ 43 w 47"/>
                <a:gd name="T5" fmla="*/ 16 h 45"/>
                <a:gd name="T6" fmla="*/ 16 w 47"/>
                <a:gd name="T7" fmla="*/ 5 h 45"/>
                <a:gd name="T8" fmla="*/ 4 w 47"/>
                <a:gd name="T9" fmla="*/ 32 h 45"/>
                <a:gd name="T10" fmla="*/ 25 w 47"/>
                <a:gd name="T11" fmla="*/ 44 h 45"/>
                <a:gd name="T12" fmla="*/ 27 w 47"/>
                <a:gd name="T13" fmla="*/ 44 h 45"/>
              </a:gdLst>
              <a:ahLst/>
              <a:cxnLst>
                <a:cxn ang="0">
                  <a:pos x="T0" y="T1"/>
                </a:cxn>
                <a:cxn ang="0">
                  <a:pos x="T2" y="T3"/>
                </a:cxn>
                <a:cxn ang="0">
                  <a:pos x="T4" y="T5"/>
                </a:cxn>
                <a:cxn ang="0">
                  <a:pos x="T6" y="T7"/>
                </a:cxn>
                <a:cxn ang="0">
                  <a:pos x="T8" y="T9"/>
                </a:cxn>
                <a:cxn ang="0">
                  <a:pos x="T10" y="T11"/>
                </a:cxn>
                <a:cxn ang="0">
                  <a:pos x="T12" y="T13"/>
                </a:cxn>
              </a:cxnLst>
              <a:rect l="0" t="0" r="r" b="b"/>
              <a:pathLst>
                <a:path w="47" h="45">
                  <a:moveTo>
                    <a:pt x="27" y="44"/>
                  </a:moveTo>
                  <a:cubicBezTo>
                    <a:pt x="28" y="44"/>
                    <a:pt x="30" y="43"/>
                    <a:pt x="31" y="43"/>
                  </a:cubicBezTo>
                  <a:cubicBezTo>
                    <a:pt x="41" y="39"/>
                    <a:pt x="47" y="26"/>
                    <a:pt x="43" y="16"/>
                  </a:cubicBezTo>
                  <a:cubicBezTo>
                    <a:pt x="39" y="5"/>
                    <a:pt x="27" y="0"/>
                    <a:pt x="16" y="5"/>
                  </a:cubicBezTo>
                  <a:cubicBezTo>
                    <a:pt x="6" y="9"/>
                    <a:pt x="0" y="21"/>
                    <a:pt x="4" y="32"/>
                  </a:cubicBezTo>
                  <a:cubicBezTo>
                    <a:pt x="8" y="40"/>
                    <a:pt x="16" y="45"/>
                    <a:pt x="25" y="44"/>
                  </a:cubicBezTo>
                  <a:cubicBezTo>
                    <a:pt x="26" y="44"/>
                    <a:pt x="26" y="44"/>
                    <a:pt x="27" y="44"/>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72" name="Freeform 221">
              <a:extLst>
                <a:ext uri="{FF2B5EF4-FFF2-40B4-BE49-F238E27FC236}">
                  <a16:creationId xmlns="" xmlns:a16="http://schemas.microsoft.com/office/drawing/2014/main" id="{0B49632D-9BE5-45A9-A396-9E1596167CA6}"/>
                </a:ext>
              </a:extLst>
            </p:cNvPr>
            <p:cNvSpPr>
              <a:spLocks/>
            </p:cNvSpPr>
            <p:nvPr/>
          </p:nvSpPr>
          <p:spPr bwMode="auto">
            <a:xfrm>
              <a:off x="18330863" y="833437"/>
              <a:ext cx="125413" cy="120650"/>
            </a:xfrm>
            <a:custGeom>
              <a:avLst/>
              <a:gdLst>
                <a:gd name="T0" fmla="*/ 31 w 47"/>
                <a:gd name="T1" fmla="*/ 43 h 45"/>
                <a:gd name="T2" fmla="*/ 43 w 47"/>
                <a:gd name="T3" fmla="*/ 16 h 45"/>
                <a:gd name="T4" fmla="*/ 16 w 47"/>
                <a:gd name="T5" fmla="*/ 4 h 45"/>
                <a:gd name="T6" fmla="*/ 4 w 47"/>
                <a:gd name="T7" fmla="*/ 32 h 45"/>
                <a:gd name="T8" fmla="*/ 24 w 47"/>
                <a:gd name="T9" fmla="*/ 44 h 45"/>
                <a:gd name="T10" fmla="*/ 27 w 47"/>
                <a:gd name="T11" fmla="*/ 44 h 45"/>
                <a:gd name="T12" fmla="*/ 31 w 47"/>
                <a:gd name="T13" fmla="*/ 43 h 45"/>
              </a:gdLst>
              <a:ahLst/>
              <a:cxnLst>
                <a:cxn ang="0">
                  <a:pos x="T0" y="T1"/>
                </a:cxn>
                <a:cxn ang="0">
                  <a:pos x="T2" y="T3"/>
                </a:cxn>
                <a:cxn ang="0">
                  <a:pos x="T4" y="T5"/>
                </a:cxn>
                <a:cxn ang="0">
                  <a:pos x="T6" y="T7"/>
                </a:cxn>
                <a:cxn ang="0">
                  <a:pos x="T8" y="T9"/>
                </a:cxn>
                <a:cxn ang="0">
                  <a:pos x="T10" y="T11"/>
                </a:cxn>
                <a:cxn ang="0">
                  <a:pos x="T12" y="T13"/>
                </a:cxn>
              </a:cxnLst>
              <a:rect l="0" t="0" r="r" b="b"/>
              <a:pathLst>
                <a:path w="47" h="45">
                  <a:moveTo>
                    <a:pt x="31" y="43"/>
                  </a:moveTo>
                  <a:cubicBezTo>
                    <a:pt x="41" y="38"/>
                    <a:pt x="47" y="26"/>
                    <a:pt x="43" y="16"/>
                  </a:cubicBezTo>
                  <a:cubicBezTo>
                    <a:pt x="38" y="5"/>
                    <a:pt x="27" y="0"/>
                    <a:pt x="16" y="4"/>
                  </a:cubicBezTo>
                  <a:cubicBezTo>
                    <a:pt x="5" y="9"/>
                    <a:pt x="0" y="21"/>
                    <a:pt x="4" y="32"/>
                  </a:cubicBezTo>
                  <a:cubicBezTo>
                    <a:pt x="7" y="40"/>
                    <a:pt x="16" y="45"/>
                    <a:pt x="24" y="44"/>
                  </a:cubicBezTo>
                  <a:cubicBezTo>
                    <a:pt x="25" y="44"/>
                    <a:pt x="26" y="44"/>
                    <a:pt x="27" y="44"/>
                  </a:cubicBezTo>
                  <a:cubicBezTo>
                    <a:pt x="28" y="44"/>
                    <a:pt x="29" y="43"/>
                    <a:pt x="31" y="43"/>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392" name="组合 391">
            <a:extLst>
              <a:ext uri="{FF2B5EF4-FFF2-40B4-BE49-F238E27FC236}">
                <a16:creationId xmlns="" xmlns:a16="http://schemas.microsoft.com/office/drawing/2014/main" id="{41F47ABB-DFED-4D05-960A-B65A04A4D51C}"/>
              </a:ext>
            </a:extLst>
          </p:cNvPr>
          <p:cNvGrpSpPr/>
          <p:nvPr/>
        </p:nvGrpSpPr>
        <p:grpSpPr>
          <a:xfrm>
            <a:off x="5060987" y="1524919"/>
            <a:ext cx="3731401" cy="3781961"/>
            <a:chOff x="4337050" y="1651000"/>
            <a:chExt cx="3514726" cy="3562351"/>
          </a:xfrm>
        </p:grpSpPr>
        <p:sp>
          <p:nvSpPr>
            <p:cNvPr id="452" name="Line 225">
              <a:extLst>
                <a:ext uri="{FF2B5EF4-FFF2-40B4-BE49-F238E27FC236}">
                  <a16:creationId xmlns="" xmlns:a16="http://schemas.microsoft.com/office/drawing/2014/main" id="{37B3FF0B-CC55-4245-A023-BF9D9C97F697}"/>
                </a:ext>
              </a:extLst>
            </p:cNvPr>
            <p:cNvSpPr>
              <a:spLocks noChangeShapeType="1"/>
            </p:cNvSpPr>
            <p:nvPr/>
          </p:nvSpPr>
          <p:spPr bwMode="auto">
            <a:xfrm flipH="1">
              <a:off x="4511675" y="2112963"/>
              <a:ext cx="284163" cy="66992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3" name="Line 226">
              <a:extLst>
                <a:ext uri="{FF2B5EF4-FFF2-40B4-BE49-F238E27FC236}">
                  <a16:creationId xmlns="" xmlns:a16="http://schemas.microsoft.com/office/drawing/2014/main" id="{FDED719A-2FF8-4FBC-AE05-30F4A3888347}"/>
                </a:ext>
              </a:extLst>
            </p:cNvPr>
            <p:cNvSpPr>
              <a:spLocks noChangeShapeType="1"/>
            </p:cNvSpPr>
            <p:nvPr/>
          </p:nvSpPr>
          <p:spPr bwMode="auto">
            <a:xfrm flipV="1">
              <a:off x="4511675" y="2620963"/>
              <a:ext cx="568325" cy="16192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4" name="Line 227">
              <a:extLst>
                <a:ext uri="{FF2B5EF4-FFF2-40B4-BE49-F238E27FC236}">
                  <a16:creationId xmlns="" xmlns:a16="http://schemas.microsoft.com/office/drawing/2014/main" id="{DEEFB5B8-B2FA-4D7F-8BB6-3BC181A6376A}"/>
                </a:ext>
              </a:extLst>
            </p:cNvPr>
            <p:cNvSpPr>
              <a:spLocks noChangeShapeType="1"/>
            </p:cNvSpPr>
            <p:nvPr/>
          </p:nvSpPr>
          <p:spPr bwMode="auto">
            <a:xfrm flipV="1">
              <a:off x="5080000" y="1855788"/>
              <a:ext cx="268288" cy="77470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5" name="Line 228">
              <a:extLst>
                <a:ext uri="{FF2B5EF4-FFF2-40B4-BE49-F238E27FC236}">
                  <a16:creationId xmlns="" xmlns:a16="http://schemas.microsoft.com/office/drawing/2014/main" id="{39D082C7-DD41-4880-B267-584178CA7FCF}"/>
                </a:ext>
              </a:extLst>
            </p:cNvPr>
            <p:cNvSpPr>
              <a:spLocks noChangeShapeType="1"/>
            </p:cNvSpPr>
            <p:nvPr/>
          </p:nvSpPr>
          <p:spPr bwMode="auto">
            <a:xfrm>
              <a:off x="4789488" y="2128838"/>
              <a:ext cx="720725" cy="317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6" name="Line 229">
              <a:extLst>
                <a:ext uri="{FF2B5EF4-FFF2-40B4-BE49-F238E27FC236}">
                  <a16:creationId xmlns="" xmlns:a16="http://schemas.microsoft.com/office/drawing/2014/main" id="{AB5EDC4E-50B7-45C9-ADED-D995E23A4DF6}"/>
                </a:ext>
              </a:extLst>
            </p:cNvPr>
            <p:cNvSpPr>
              <a:spLocks noChangeShapeType="1"/>
            </p:cNvSpPr>
            <p:nvPr/>
          </p:nvSpPr>
          <p:spPr bwMode="auto">
            <a:xfrm flipV="1">
              <a:off x="5510213" y="1657350"/>
              <a:ext cx="504825" cy="47466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7" name="Line 230">
              <a:extLst>
                <a:ext uri="{FF2B5EF4-FFF2-40B4-BE49-F238E27FC236}">
                  <a16:creationId xmlns="" xmlns:a16="http://schemas.microsoft.com/office/drawing/2014/main" id="{F5C20EF0-F446-410F-BCB9-7F6815E3AD7D}"/>
                </a:ext>
              </a:extLst>
            </p:cNvPr>
            <p:cNvSpPr>
              <a:spLocks noChangeShapeType="1"/>
            </p:cNvSpPr>
            <p:nvPr/>
          </p:nvSpPr>
          <p:spPr bwMode="auto">
            <a:xfrm>
              <a:off x="6008688" y="1657350"/>
              <a:ext cx="611188" cy="32385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8" name="Line 231">
              <a:extLst>
                <a:ext uri="{FF2B5EF4-FFF2-40B4-BE49-F238E27FC236}">
                  <a16:creationId xmlns="" xmlns:a16="http://schemas.microsoft.com/office/drawing/2014/main" id="{49BB0913-260F-4FF6-8504-4B3BFB00FD63}"/>
                </a:ext>
              </a:extLst>
            </p:cNvPr>
            <p:cNvSpPr>
              <a:spLocks noChangeShapeType="1"/>
            </p:cNvSpPr>
            <p:nvPr/>
          </p:nvSpPr>
          <p:spPr bwMode="auto">
            <a:xfrm>
              <a:off x="6619875" y="1981200"/>
              <a:ext cx="366713" cy="38576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9" name="Line 232">
              <a:extLst>
                <a:ext uri="{FF2B5EF4-FFF2-40B4-BE49-F238E27FC236}">
                  <a16:creationId xmlns="" xmlns:a16="http://schemas.microsoft.com/office/drawing/2014/main" id="{7C064390-B6DF-4327-8011-9989D3C0FFFA}"/>
                </a:ext>
              </a:extLst>
            </p:cNvPr>
            <p:cNvSpPr>
              <a:spLocks noChangeShapeType="1"/>
            </p:cNvSpPr>
            <p:nvPr/>
          </p:nvSpPr>
          <p:spPr bwMode="auto">
            <a:xfrm flipV="1">
              <a:off x="6986588" y="2146300"/>
              <a:ext cx="474663" cy="22066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0" name="Line 233">
              <a:extLst>
                <a:ext uri="{FF2B5EF4-FFF2-40B4-BE49-F238E27FC236}">
                  <a16:creationId xmlns="" xmlns:a16="http://schemas.microsoft.com/office/drawing/2014/main" id="{59390DDE-9610-4102-A2BF-273DA4D4856B}"/>
                </a:ext>
              </a:extLst>
            </p:cNvPr>
            <p:cNvSpPr>
              <a:spLocks noChangeShapeType="1"/>
            </p:cNvSpPr>
            <p:nvPr/>
          </p:nvSpPr>
          <p:spPr bwMode="auto">
            <a:xfrm flipH="1">
              <a:off x="7335838" y="2139950"/>
              <a:ext cx="131763" cy="52387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1" name="Line 234">
              <a:extLst>
                <a:ext uri="{FF2B5EF4-FFF2-40B4-BE49-F238E27FC236}">
                  <a16:creationId xmlns="" xmlns:a16="http://schemas.microsoft.com/office/drawing/2014/main" id="{4EB40E81-C072-4C6D-990B-163A0F583E92}"/>
                </a:ext>
              </a:extLst>
            </p:cNvPr>
            <p:cNvSpPr>
              <a:spLocks noChangeShapeType="1"/>
            </p:cNvSpPr>
            <p:nvPr/>
          </p:nvSpPr>
          <p:spPr bwMode="auto">
            <a:xfrm>
              <a:off x="7335838" y="2663825"/>
              <a:ext cx="515938" cy="47466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2" name="Line 235">
              <a:extLst>
                <a:ext uri="{FF2B5EF4-FFF2-40B4-BE49-F238E27FC236}">
                  <a16:creationId xmlns="" xmlns:a16="http://schemas.microsoft.com/office/drawing/2014/main" id="{2CC4D0EF-ECC4-4660-85A6-5679FB627004}"/>
                </a:ext>
              </a:extLst>
            </p:cNvPr>
            <p:cNvSpPr>
              <a:spLocks noChangeShapeType="1"/>
            </p:cNvSpPr>
            <p:nvPr/>
          </p:nvSpPr>
          <p:spPr bwMode="auto">
            <a:xfrm flipH="1">
              <a:off x="7256463" y="3138488"/>
              <a:ext cx="595313" cy="39211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3" name="Line 236">
              <a:extLst>
                <a:ext uri="{FF2B5EF4-FFF2-40B4-BE49-F238E27FC236}">
                  <a16:creationId xmlns="" xmlns:a16="http://schemas.microsoft.com/office/drawing/2014/main" id="{A603FC97-5C64-4B45-AC66-B7C2905658A0}"/>
                </a:ext>
              </a:extLst>
            </p:cNvPr>
            <p:cNvSpPr>
              <a:spLocks noChangeShapeType="1"/>
            </p:cNvSpPr>
            <p:nvPr/>
          </p:nvSpPr>
          <p:spPr bwMode="auto">
            <a:xfrm>
              <a:off x="7256463" y="3530600"/>
              <a:ext cx="357188" cy="48260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4" name="Line 237">
              <a:extLst>
                <a:ext uri="{FF2B5EF4-FFF2-40B4-BE49-F238E27FC236}">
                  <a16:creationId xmlns="" xmlns:a16="http://schemas.microsoft.com/office/drawing/2014/main" id="{83E19362-5E27-41EE-BF74-C1735127B395}"/>
                </a:ext>
              </a:extLst>
            </p:cNvPr>
            <p:cNvSpPr>
              <a:spLocks noChangeShapeType="1"/>
            </p:cNvSpPr>
            <p:nvPr/>
          </p:nvSpPr>
          <p:spPr bwMode="auto">
            <a:xfrm flipH="1">
              <a:off x="7188200" y="4000500"/>
              <a:ext cx="422275" cy="24288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5" name="Line 238">
              <a:extLst>
                <a:ext uri="{FF2B5EF4-FFF2-40B4-BE49-F238E27FC236}">
                  <a16:creationId xmlns="" xmlns:a16="http://schemas.microsoft.com/office/drawing/2014/main" id="{8A30B08D-F28F-4183-B0F5-7A8C9404F98A}"/>
                </a:ext>
              </a:extLst>
            </p:cNvPr>
            <p:cNvSpPr>
              <a:spLocks noChangeShapeType="1"/>
            </p:cNvSpPr>
            <p:nvPr/>
          </p:nvSpPr>
          <p:spPr bwMode="auto">
            <a:xfrm flipH="1">
              <a:off x="7029450" y="4243388"/>
              <a:ext cx="158750" cy="50482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6" name="Line 239">
              <a:extLst>
                <a:ext uri="{FF2B5EF4-FFF2-40B4-BE49-F238E27FC236}">
                  <a16:creationId xmlns="" xmlns:a16="http://schemas.microsoft.com/office/drawing/2014/main" id="{F560BD46-68AF-4BFF-84E0-6850EDA50891}"/>
                </a:ext>
              </a:extLst>
            </p:cNvPr>
            <p:cNvSpPr>
              <a:spLocks noChangeShapeType="1"/>
            </p:cNvSpPr>
            <p:nvPr/>
          </p:nvSpPr>
          <p:spPr bwMode="auto">
            <a:xfrm flipH="1" flipV="1">
              <a:off x="6318250" y="4711700"/>
              <a:ext cx="711200" cy="3651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7" name="Line 240">
              <a:extLst>
                <a:ext uri="{FF2B5EF4-FFF2-40B4-BE49-F238E27FC236}">
                  <a16:creationId xmlns="" xmlns:a16="http://schemas.microsoft.com/office/drawing/2014/main" id="{BFD76770-D88C-43A4-8BEF-529B8D86C98F}"/>
                </a:ext>
              </a:extLst>
            </p:cNvPr>
            <p:cNvSpPr>
              <a:spLocks noChangeShapeType="1"/>
            </p:cNvSpPr>
            <p:nvPr/>
          </p:nvSpPr>
          <p:spPr bwMode="auto">
            <a:xfrm flipH="1">
              <a:off x="5734050" y="4708525"/>
              <a:ext cx="584200" cy="27146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8" name="Line 241">
              <a:extLst>
                <a:ext uri="{FF2B5EF4-FFF2-40B4-BE49-F238E27FC236}">
                  <a16:creationId xmlns="" xmlns:a16="http://schemas.microsoft.com/office/drawing/2014/main" id="{5A84067E-F200-425E-A3FE-BE54463D1241}"/>
                </a:ext>
              </a:extLst>
            </p:cNvPr>
            <p:cNvSpPr>
              <a:spLocks noChangeShapeType="1"/>
            </p:cNvSpPr>
            <p:nvPr/>
          </p:nvSpPr>
          <p:spPr bwMode="auto">
            <a:xfrm flipH="1" flipV="1">
              <a:off x="5400675" y="4629150"/>
              <a:ext cx="333375" cy="35083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9" name="Line 242">
              <a:extLst>
                <a:ext uri="{FF2B5EF4-FFF2-40B4-BE49-F238E27FC236}">
                  <a16:creationId xmlns="" xmlns:a16="http://schemas.microsoft.com/office/drawing/2014/main" id="{22363005-2D91-4130-8A9E-BE95FDF5D800}"/>
                </a:ext>
              </a:extLst>
            </p:cNvPr>
            <p:cNvSpPr>
              <a:spLocks noChangeShapeType="1"/>
            </p:cNvSpPr>
            <p:nvPr/>
          </p:nvSpPr>
          <p:spPr bwMode="auto">
            <a:xfrm flipH="1">
              <a:off x="4795838" y="4619625"/>
              <a:ext cx="620713" cy="9842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0" name="Line 243">
              <a:extLst>
                <a:ext uri="{FF2B5EF4-FFF2-40B4-BE49-F238E27FC236}">
                  <a16:creationId xmlns="" xmlns:a16="http://schemas.microsoft.com/office/drawing/2014/main" id="{EB79B7CC-89CC-408E-A6A7-FB3C51F07C6A}"/>
                </a:ext>
              </a:extLst>
            </p:cNvPr>
            <p:cNvSpPr>
              <a:spLocks noChangeShapeType="1"/>
            </p:cNvSpPr>
            <p:nvPr/>
          </p:nvSpPr>
          <p:spPr bwMode="auto">
            <a:xfrm flipH="1" flipV="1">
              <a:off x="4789488" y="4059238"/>
              <a:ext cx="6350" cy="65881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1" name="Line 244">
              <a:extLst>
                <a:ext uri="{FF2B5EF4-FFF2-40B4-BE49-F238E27FC236}">
                  <a16:creationId xmlns="" xmlns:a16="http://schemas.microsoft.com/office/drawing/2014/main" id="{0B7EBDE7-38F0-43DB-BB52-3805B59875A4}"/>
                </a:ext>
              </a:extLst>
            </p:cNvPr>
            <p:cNvSpPr>
              <a:spLocks noChangeShapeType="1"/>
            </p:cNvSpPr>
            <p:nvPr/>
          </p:nvSpPr>
          <p:spPr bwMode="auto">
            <a:xfrm flipH="1" flipV="1">
              <a:off x="4389438" y="3824288"/>
              <a:ext cx="400050" cy="23495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2" name="Line 245">
              <a:extLst>
                <a:ext uri="{FF2B5EF4-FFF2-40B4-BE49-F238E27FC236}">
                  <a16:creationId xmlns="" xmlns:a16="http://schemas.microsoft.com/office/drawing/2014/main" id="{AE8BE10D-5B2E-408E-BCEB-CF8F7F2F09A1}"/>
                </a:ext>
              </a:extLst>
            </p:cNvPr>
            <p:cNvSpPr>
              <a:spLocks noChangeShapeType="1"/>
            </p:cNvSpPr>
            <p:nvPr/>
          </p:nvSpPr>
          <p:spPr bwMode="auto">
            <a:xfrm flipV="1">
              <a:off x="4389438" y="3276600"/>
              <a:ext cx="293688" cy="54768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3" name="Line 246">
              <a:extLst>
                <a:ext uri="{FF2B5EF4-FFF2-40B4-BE49-F238E27FC236}">
                  <a16:creationId xmlns="" xmlns:a16="http://schemas.microsoft.com/office/drawing/2014/main" id="{0DDFCCC9-DF55-4906-8869-43005EDA5F6A}"/>
                </a:ext>
              </a:extLst>
            </p:cNvPr>
            <p:cNvSpPr>
              <a:spLocks noChangeShapeType="1"/>
            </p:cNvSpPr>
            <p:nvPr/>
          </p:nvSpPr>
          <p:spPr bwMode="auto">
            <a:xfrm flipH="1" flipV="1">
              <a:off x="4511675" y="2782888"/>
              <a:ext cx="171450" cy="49371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4" name="Line 247">
              <a:extLst>
                <a:ext uri="{FF2B5EF4-FFF2-40B4-BE49-F238E27FC236}">
                  <a16:creationId xmlns="" xmlns:a16="http://schemas.microsoft.com/office/drawing/2014/main" id="{CC175137-4915-402D-BDA0-8C9B37B6C9CA}"/>
                </a:ext>
              </a:extLst>
            </p:cNvPr>
            <p:cNvSpPr>
              <a:spLocks noChangeShapeType="1"/>
            </p:cNvSpPr>
            <p:nvPr/>
          </p:nvSpPr>
          <p:spPr bwMode="auto">
            <a:xfrm flipH="1">
              <a:off x="4443413" y="2630488"/>
              <a:ext cx="636588" cy="63341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5" name="Line 248">
              <a:extLst>
                <a:ext uri="{FF2B5EF4-FFF2-40B4-BE49-F238E27FC236}">
                  <a16:creationId xmlns="" xmlns:a16="http://schemas.microsoft.com/office/drawing/2014/main" id="{DC5B4003-0982-4FB7-9DD7-03D52CFE6746}"/>
                </a:ext>
              </a:extLst>
            </p:cNvPr>
            <p:cNvSpPr>
              <a:spLocks noChangeShapeType="1"/>
            </p:cNvSpPr>
            <p:nvPr/>
          </p:nvSpPr>
          <p:spPr bwMode="auto">
            <a:xfrm>
              <a:off x="4443413" y="3263900"/>
              <a:ext cx="309563" cy="39211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6" name="Line 249">
              <a:extLst>
                <a:ext uri="{FF2B5EF4-FFF2-40B4-BE49-F238E27FC236}">
                  <a16:creationId xmlns="" xmlns:a16="http://schemas.microsoft.com/office/drawing/2014/main" id="{27FC1F1B-34F3-4C6C-A163-6405DAC933BE}"/>
                </a:ext>
              </a:extLst>
            </p:cNvPr>
            <p:cNvSpPr>
              <a:spLocks noChangeShapeType="1"/>
            </p:cNvSpPr>
            <p:nvPr/>
          </p:nvSpPr>
          <p:spPr bwMode="auto">
            <a:xfrm flipH="1">
              <a:off x="4489450" y="3656013"/>
              <a:ext cx="263525" cy="44608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7" name="Line 250">
              <a:extLst>
                <a:ext uri="{FF2B5EF4-FFF2-40B4-BE49-F238E27FC236}">
                  <a16:creationId xmlns="" xmlns:a16="http://schemas.microsoft.com/office/drawing/2014/main" id="{5FD7E4C0-9DB9-44CC-ABD3-1A081EEE2315}"/>
                </a:ext>
              </a:extLst>
            </p:cNvPr>
            <p:cNvSpPr>
              <a:spLocks noChangeShapeType="1"/>
            </p:cNvSpPr>
            <p:nvPr/>
          </p:nvSpPr>
          <p:spPr bwMode="auto">
            <a:xfrm>
              <a:off x="4492625" y="4086225"/>
              <a:ext cx="627063" cy="1905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8" name="Line 251">
              <a:extLst>
                <a:ext uri="{FF2B5EF4-FFF2-40B4-BE49-F238E27FC236}">
                  <a16:creationId xmlns="" xmlns:a16="http://schemas.microsoft.com/office/drawing/2014/main" id="{ED5CA322-7D2E-48CB-A273-FA3A3A5F75C9}"/>
                </a:ext>
              </a:extLst>
            </p:cNvPr>
            <p:cNvSpPr>
              <a:spLocks noChangeShapeType="1"/>
            </p:cNvSpPr>
            <p:nvPr/>
          </p:nvSpPr>
          <p:spPr bwMode="auto">
            <a:xfrm>
              <a:off x="5119688" y="4105275"/>
              <a:ext cx="409575" cy="77152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9" name="Line 252">
              <a:extLst>
                <a:ext uri="{FF2B5EF4-FFF2-40B4-BE49-F238E27FC236}">
                  <a16:creationId xmlns="" xmlns:a16="http://schemas.microsoft.com/office/drawing/2014/main" id="{706B60C0-E578-4D24-88DB-E9919DE899FF}"/>
                </a:ext>
              </a:extLst>
            </p:cNvPr>
            <p:cNvSpPr>
              <a:spLocks noChangeShapeType="1"/>
            </p:cNvSpPr>
            <p:nvPr/>
          </p:nvSpPr>
          <p:spPr bwMode="auto">
            <a:xfrm flipV="1">
              <a:off x="5532438" y="4718050"/>
              <a:ext cx="274638" cy="15875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80" name="Line 253">
              <a:extLst>
                <a:ext uri="{FF2B5EF4-FFF2-40B4-BE49-F238E27FC236}">
                  <a16:creationId xmlns="" xmlns:a16="http://schemas.microsoft.com/office/drawing/2014/main" id="{955EF1D4-0EE8-4EF2-893C-8D750F096C5D}"/>
                </a:ext>
              </a:extLst>
            </p:cNvPr>
            <p:cNvSpPr>
              <a:spLocks noChangeShapeType="1"/>
            </p:cNvSpPr>
            <p:nvPr/>
          </p:nvSpPr>
          <p:spPr bwMode="auto">
            <a:xfrm>
              <a:off x="5803900" y="4718050"/>
              <a:ext cx="425450" cy="31750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81" name="Line 254">
              <a:extLst>
                <a:ext uri="{FF2B5EF4-FFF2-40B4-BE49-F238E27FC236}">
                  <a16:creationId xmlns="" xmlns:a16="http://schemas.microsoft.com/office/drawing/2014/main" id="{4BB86E80-6C1A-4659-8C73-2D2EB254EDCF}"/>
                </a:ext>
              </a:extLst>
            </p:cNvPr>
            <p:cNvSpPr>
              <a:spLocks noChangeShapeType="1"/>
            </p:cNvSpPr>
            <p:nvPr/>
          </p:nvSpPr>
          <p:spPr bwMode="auto">
            <a:xfrm flipV="1">
              <a:off x="6226175" y="4518025"/>
              <a:ext cx="293688" cy="51435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82" name="Line 255">
              <a:extLst>
                <a:ext uri="{FF2B5EF4-FFF2-40B4-BE49-F238E27FC236}">
                  <a16:creationId xmlns="" xmlns:a16="http://schemas.microsoft.com/office/drawing/2014/main" id="{763A23DE-9921-435E-BE84-0CD92367D680}"/>
                </a:ext>
              </a:extLst>
            </p:cNvPr>
            <p:cNvSpPr>
              <a:spLocks noChangeShapeType="1"/>
            </p:cNvSpPr>
            <p:nvPr/>
          </p:nvSpPr>
          <p:spPr bwMode="auto">
            <a:xfrm>
              <a:off x="6519863" y="4521200"/>
              <a:ext cx="577850" cy="16510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83" name="Line 256">
              <a:extLst>
                <a:ext uri="{FF2B5EF4-FFF2-40B4-BE49-F238E27FC236}">
                  <a16:creationId xmlns="" xmlns:a16="http://schemas.microsoft.com/office/drawing/2014/main" id="{45F90CC0-18EC-4C20-B63F-0CEC82C7718F}"/>
                </a:ext>
              </a:extLst>
            </p:cNvPr>
            <p:cNvSpPr>
              <a:spLocks noChangeShapeType="1"/>
            </p:cNvSpPr>
            <p:nvPr/>
          </p:nvSpPr>
          <p:spPr bwMode="auto">
            <a:xfrm flipV="1">
              <a:off x="7097713" y="4117975"/>
              <a:ext cx="204788" cy="56832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84" name="Line 257">
              <a:extLst>
                <a:ext uri="{FF2B5EF4-FFF2-40B4-BE49-F238E27FC236}">
                  <a16:creationId xmlns="" xmlns:a16="http://schemas.microsoft.com/office/drawing/2014/main" id="{3802E8DF-B3DA-4A8C-9FC7-2558D5BC2BAC}"/>
                </a:ext>
              </a:extLst>
            </p:cNvPr>
            <p:cNvSpPr>
              <a:spLocks noChangeShapeType="1"/>
            </p:cNvSpPr>
            <p:nvPr/>
          </p:nvSpPr>
          <p:spPr bwMode="auto">
            <a:xfrm flipV="1">
              <a:off x="7302500" y="3795713"/>
              <a:ext cx="357188" cy="32226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85" name="Line 258">
              <a:extLst>
                <a:ext uri="{FF2B5EF4-FFF2-40B4-BE49-F238E27FC236}">
                  <a16:creationId xmlns="" xmlns:a16="http://schemas.microsoft.com/office/drawing/2014/main" id="{19776238-AE07-451A-A27A-C87E4B4729A7}"/>
                </a:ext>
              </a:extLst>
            </p:cNvPr>
            <p:cNvSpPr>
              <a:spLocks noChangeShapeType="1"/>
            </p:cNvSpPr>
            <p:nvPr/>
          </p:nvSpPr>
          <p:spPr bwMode="auto">
            <a:xfrm flipH="1" flipV="1">
              <a:off x="7412038" y="3300413"/>
              <a:ext cx="247650" cy="49530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86" name="Line 259">
              <a:extLst>
                <a:ext uri="{FF2B5EF4-FFF2-40B4-BE49-F238E27FC236}">
                  <a16:creationId xmlns="" xmlns:a16="http://schemas.microsoft.com/office/drawing/2014/main" id="{FF56288E-303C-4A3C-ACE5-419EB47C1746}"/>
                </a:ext>
              </a:extLst>
            </p:cNvPr>
            <p:cNvSpPr>
              <a:spLocks noChangeShapeType="1"/>
            </p:cNvSpPr>
            <p:nvPr/>
          </p:nvSpPr>
          <p:spPr bwMode="auto">
            <a:xfrm flipV="1">
              <a:off x="7412038" y="2587625"/>
              <a:ext cx="287338" cy="71278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87" name="Line 260">
              <a:extLst>
                <a:ext uri="{FF2B5EF4-FFF2-40B4-BE49-F238E27FC236}">
                  <a16:creationId xmlns="" xmlns:a16="http://schemas.microsoft.com/office/drawing/2014/main" id="{73E99F37-4871-40CF-96AD-97CD4F27C40C}"/>
                </a:ext>
              </a:extLst>
            </p:cNvPr>
            <p:cNvSpPr>
              <a:spLocks noChangeShapeType="1"/>
            </p:cNvSpPr>
            <p:nvPr/>
          </p:nvSpPr>
          <p:spPr bwMode="auto">
            <a:xfrm flipH="1" flipV="1">
              <a:off x="7316788" y="2551113"/>
              <a:ext cx="382588" cy="3651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88" name="Line 261">
              <a:extLst>
                <a:ext uri="{FF2B5EF4-FFF2-40B4-BE49-F238E27FC236}">
                  <a16:creationId xmlns="" xmlns:a16="http://schemas.microsoft.com/office/drawing/2014/main" id="{7B8A7C4A-D8D2-446C-B417-C9467848FB80}"/>
                </a:ext>
              </a:extLst>
            </p:cNvPr>
            <p:cNvSpPr>
              <a:spLocks noChangeShapeType="1"/>
            </p:cNvSpPr>
            <p:nvPr/>
          </p:nvSpPr>
          <p:spPr bwMode="auto">
            <a:xfrm flipH="1" flipV="1">
              <a:off x="7259638" y="1997075"/>
              <a:ext cx="57150" cy="55403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89" name="Line 262">
              <a:extLst>
                <a:ext uri="{FF2B5EF4-FFF2-40B4-BE49-F238E27FC236}">
                  <a16:creationId xmlns="" xmlns:a16="http://schemas.microsoft.com/office/drawing/2014/main" id="{7A9CA8EB-F651-4833-BCD1-FFBF3C5C627B}"/>
                </a:ext>
              </a:extLst>
            </p:cNvPr>
            <p:cNvSpPr>
              <a:spLocks noChangeShapeType="1"/>
            </p:cNvSpPr>
            <p:nvPr/>
          </p:nvSpPr>
          <p:spPr bwMode="auto">
            <a:xfrm flipH="1">
              <a:off x="6623050" y="1997075"/>
              <a:ext cx="636588" cy="15557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90" name="Line 263">
              <a:extLst>
                <a:ext uri="{FF2B5EF4-FFF2-40B4-BE49-F238E27FC236}">
                  <a16:creationId xmlns="" xmlns:a16="http://schemas.microsoft.com/office/drawing/2014/main" id="{D30A4CB6-2FA8-4971-987F-ED0CBAFBB448}"/>
                </a:ext>
              </a:extLst>
            </p:cNvPr>
            <p:cNvSpPr>
              <a:spLocks noChangeShapeType="1"/>
            </p:cNvSpPr>
            <p:nvPr/>
          </p:nvSpPr>
          <p:spPr bwMode="auto">
            <a:xfrm flipH="1" flipV="1">
              <a:off x="6365875" y="1668463"/>
              <a:ext cx="266700" cy="48736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91" name="Line 264">
              <a:extLst>
                <a:ext uri="{FF2B5EF4-FFF2-40B4-BE49-F238E27FC236}">
                  <a16:creationId xmlns="" xmlns:a16="http://schemas.microsoft.com/office/drawing/2014/main" id="{FF54A9D2-5870-42D6-A3CA-4D07B5ACE684}"/>
                </a:ext>
              </a:extLst>
            </p:cNvPr>
            <p:cNvSpPr>
              <a:spLocks noChangeShapeType="1"/>
            </p:cNvSpPr>
            <p:nvPr/>
          </p:nvSpPr>
          <p:spPr bwMode="auto">
            <a:xfrm flipH="1">
              <a:off x="5908675" y="1668463"/>
              <a:ext cx="457200" cy="28257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92" name="Line 265">
              <a:extLst>
                <a:ext uri="{FF2B5EF4-FFF2-40B4-BE49-F238E27FC236}">
                  <a16:creationId xmlns="" xmlns:a16="http://schemas.microsoft.com/office/drawing/2014/main" id="{913C37EB-2FD6-4278-B8F2-068F106800C0}"/>
                </a:ext>
              </a:extLst>
            </p:cNvPr>
            <p:cNvSpPr>
              <a:spLocks noChangeShapeType="1"/>
            </p:cNvSpPr>
            <p:nvPr/>
          </p:nvSpPr>
          <p:spPr bwMode="auto">
            <a:xfrm flipH="1" flipV="1">
              <a:off x="5348288" y="1855788"/>
              <a:ext cx="560388" cy="9525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93" name="Line 266">
              <a:extLst>
                <a:ext uri="{FF2B5EF4-FFF2-40B4-BE49-F238E27FC236}">
                  <a16:creationId xmlns="" xmlns:a16="http://schemas.microsoft.com/office/drawing/2014/main" id="{629C5D1C-ABF8-4C46-AC88-0C1DA95C2F2A}"/>
                </a:ext>
              </a:extLst>
            </p:cNvPr>
            <p:cNvSpPr>
              <a:spLocks noChangeShapeType="1"/>
            </p:cNvSpPr>
            <p:nvPr/>
          </p:nvSpPr>
          <p:spPr bwMode="auto">
            <a:xfrm flipV="1">
              <a:off x="4832350" y="2125663"/>
              <a:ext cx="409575" cy="31750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94" name="Line 267">
              <a:extLst>
                <a:ext uri="{FF2B5EF4-FFF2-40B4-BE49-F238E27FC236}">
                  <a16:creationId xmlns="" xmlns:a16="http://schemas.microsoft.com/office/drawing/2014/main" id="{ADB832DB-8B73-4ADE-AF21-8B00E7CAFA13}"/>
                </a:ext>
              </a:extLst>
            </p:cNvPr>
            <p:cNvSpPr>
              <a:spLocks noChangeShapeType="1"/>
            </p:cNvSpPr>
            <p:nvPr/>
          </p:nvSpPr>
          <p:spPr bwMode="auto">
            <a:xfrm flipH="1" flipV="1">
              <a:off x="4789488" y="2128838"/>
              <a:ext cx="42863" cy="31432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95" name="Line 268">
              <a:extLst>
                <a:ext uri="{FF2B5EF4-FFF2-40B4-BE49-F238E27FC236}">
                  <a16:creationId xmlns="" xmlns:a16="http://schemas.microsoft.com/office/drawing/2014/main" id="{A460E5AD-0E8A-450B-B65A-00B52ED5B1C1}"/>
                </a:ext>
              </a:extLst>
            </p:cNvPr>
            <p:cNvSpPr>
              <a:spLocks noChangeShapeType="1"/>
            </p:cNvSpPr>
            <p:nvPr/>
          </p:nvSpPr>
          <p:spPr bwMode="auto">
            <a:xfrm flipV="1">
              <a:off x="5348288" y="1651000"/>
              <a:ext cx="263525" cy="20478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96" name="Line 269">
              <a:extLst>
                <a:ext uri="{FF2B5EF4-FFF2-40B4-BE49-F238E27FC236}">
                  <a16:creationId xmlns="" xmlns:a16="http://schemas.microsoft.com/office/drawing/2014/main" id="{AF4BE0D4-8F2D-4277-AF00-B5F551FBA389}"/>
                </a:ext>
              </a:extLst>
            </p:cNvPr>
            <p:cNvSpPr>
              <a:spLocks noChangeShapeType="1"/>
            </p:cNvSpPr>
            <p:nvPr/>
          </p:nvSpPr>
          <p:spPr bwMode="auto">
            <a:xfrm flipH="1" flipV="1">
              <a:off x="5611813" y="1651000"/>
              <a:ext cx="182563" cy="40005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97" name="Line 270">
              <a:extLst>
                <a:ext uri="{FF2B5EF4-FFF2-40B4-BE49-F238E27FC236}">
                  <a16:creationId xmlns="" xmlns:a16="http://schemas.microsoft.com/office/drawing/2014/main" id="{DD507347-A9E1-4AEC-B5BC-490D0092864B}"/>
                </a:ext>
              </a:extLst>
            </p:cNvPr>
            <p:cNvSpPr>
              <a:spLocks noChangeShapeType="1"/>
            </p:cNvSpPr>
            <p:nvPr/>
          </p:nvSpPr>
          <p:spPr bwMode="auto">
            <a:xfrm flipH="1">
              <a:off x="4511675" y="2443163"/>
              <a:ext cx="320675" cy="33972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98" name="Line 271">
              <a:extLst>
                <a:ext uri="{FF2B5EF4-FFF2-40B4-BE49-F238E27FC236}">
                  <a16:creationId xmlns="" xmlns:a16="http://schemas.microsoft.com/office/drawing/2014/main" id="{95F910EA-F53C-4D60-9FA7-018784907555}"/>
                </a:ext>
              </a:extLst>
            </p:cNvPr>
            <p:cNvSpPr>
              <a:spLocks noChangeShapeType="1"/>
            </p:cNvSpPr>
            <p:nvPr/>
          </p:nvSpPr>
          <p:spPr bwMode="auto">
            <a:xfrm flipH="1" flipV="1">
              <a:off x="4337050" y="3052763"/>
              <a:ext cx="274638" cy="3333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99" name="Line 272">
              <a:extLst>
                <a:ext uri="{FF2B5EF4-FFF2-40B4-BE49-F238E27FC236}">
                  <a16:creationId xmlns="" xmlns:a16="http://schemas.microsoft.com/office/drawing/2014/main" id="{CEB49AFE-0CE5-42C2-9F48-AFC4BF6B2824}"/>
                </a:ext>
              </a:extLst>
            </p:cNvPr>
            <p:cNvSpPr>
              <a:spLocks noChangeShapeType="1"/>
            </p:cNvSpPr>
            <p:nvPr/>
          </p:nvSpPr>
          <p:spPr bwMode="auto">
            <a:xfrm>
              <a:off x="4337050" y="3052763"/>
              <a:ext cx="106363" cy="21113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00" name="Line 273">
              <a:extLst>
                <a:ext uri="{FF2B5EF4-FFF2-40B4-BE49-F238E27FC236}">
                  <a16:creationId xmlns="" xmlns:a16="http://schemas.microsoft.com/office/drawing/2014/main" id="{2D9FEA22-BD81-4483-8A76-651C90FA8937}"/>
                </a:ext>
              </a:extLst>
            </p:cNvPr>
            <p:cNvSpPr>
              <a:spLocks noChangeShapeType="1"/>
            </p:cNvSpPr>
            <p:nvPr/>
          </p:nvSpPr>
          <p:spPr bwMode="auto">
            <a:xfrm>
              <a:off x="4489450" y="4102100"/>
              <a:ext cx="323850" cy="62388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01" name="Line 274">
              <a:extLst>
                <a:ext uri="{FF2B5EF4-FFF2-40B4-BE49-F238E27FC236}">
                  <a16:creationId xmlns="" xmlns:a16="http://schemas.microsoft.com/office/drawing/2014/main" id="{07CF2388-E8D9-4D20-8A97-4A01CF48815C}"/>
                </a:ext>
              </a:extLst>
            </p:cNvPr>
            <p:cNvSpPr>
              <a:spLocks noChangeShapeType="1"/>
            </p:cNvSpPr>
            <p:nvPr/>
          </p:nvSpPr>
          <p:spPr bwMode="auto">
            <a:xfrm>
              <a:off x="5529263" y="4876800"/>
              <a:ext cx="204788" cy="10318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02" name="Line 275">
              <a:extLst>
                <a:ext uri="{FF2B5EF4-FFF2-40B4-BE49-F238E27FC236}">
                  <a16:creationId xmlns="" xmlns:a16="http://schemas.microsoft.com/office/drawing/2014/main" id="{12D6E93F-9FA8-41F9-9B4E-FA2AC25087E4}"/>
                </a:ext>
              </a:extLst>
            </p:cNvPr>
            <p:cNvSpPr>
              <a:spLocks noChangeShapeType="1"/>
            </p:cNvSpPr>
            <p:nvPr/>
          </p:nvSpPr>
          <p:spPr bwMode="auto">
            <a:xfrm flipV="1">
              <a:off x="6519863" y="4243388"/>
              <a:ext cx="668338" cy="27463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03" name="Line 276">
              <a:extLst>
                <a:ext uri="{FF2B5EF4-FFF2-40B4-BE49-F238E27FC236}">
                  <a16:creationId xmlns="" xmlns:a16="http://schemas.microsoft.com/office/drawing/2014/main" id="{05D67A0E-E3A0-4369-9E35-2BACEFB6A65A}"/>
                </a:ext>
              </a:extLst>
            </p:cNvPr>
            <p:cNvSpPr>
              <a:spLocks noChangeShapeType="1"/>
            </p:cNvSpPr>
            <p:nvPr/>
          </p:nvSpPr>
          <p:spPr bwMode="auto">
            <a:xfrm flipV="1">
              <a:off x="7659688" y="3138488"/>
              <a:ext cx="192088" cy="65722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04" name="Line 277">
              <a:extLst>
                <a:ext uri="{FF2B5EF4-FFF2-40B4-BE49-F238E27FC236}">
                  <a16:creationId xmlns="" xmlns:a16="http://schemas.microsoft.com/office/drawing/2014/main" id="{28720E07-9082-46C4-B8DE-7F0954B75599}"/>
                </a:ext>
              </a:extLst>
            </p:cNvPr>
            <p:cNvSpPr>
              <a:spLocks noChangeShapeType="1"/>
            </p:cNvSpPr>
            <p:nvPr/>
          </p:nvSpPr>
          <p:spPr bwMode="auto">
            <a:xfrm>
              <a:off x="6365875" y="1668463"/>
              <a:ext cx="893763" cy="32861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05" name="Line 278">
              <a:extLst>
                <a:ext uri="{FF2B5EF4-FFF2-40B4-BE49-F238E27FC236}">
                  <a16:creationId xmlns="" xmlns:a16="http://schemas.microsoft.com/office/drawing/2014/main" id="{E8760F3C-021A-43F1-895E-0EAA0B9B7F55}"/>
                </a:ext>
              </a:extLst>
            </p:cNvPr>
            <p:cNvSpPr>
              <a:spLocks noChangeShapeType="1"/>
            </p:cNvSpPr>
            <p:nvPr/>
          </p:nvSpPr>
          <p:spPr bwMode="auto">
            <a:xfrm>
              <a:off x="6986588" y="2366963"/>
              <a:ext cx="349250" cy="29686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06" name="Line 279">
              <a:extLst>
                <a:ext uri="{FF2B5EF4-FFF2-40B4-BE49-F238E27FC236}">
                  <a16:creationId xmlns="" xmlns:a16="http://schemas.microsoft.com/office/drawing/2014/main" id="{C37D2B6E-B983-4A21-88C4-A54BD9BB370A}"/>
                </a:ext>
              </a:extLst>
            </p:cNvPr>
            <p:cNvSpPr>
              <a:spLocks noChangeShapeType="1"/>
            </p:cNvSpPr>
            <p:nvPr/>
          </p:nvSpPr>
          <p:spPr bwMode="auto">
            <a:xfrm flipV="1">
              <a:off x="5794375" y="1925638"/>
              <a:ext cx="703263" cy="12541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07" name="Line 280">
              <a:extLst>
                <a:ext uri="{FF2B5EF4-FFF2-40B4-BE49-F238E27FC236}">
                  <a16:creationId xmlns="" xmlns:a16="http://schemas.microsoft.com/office/drawing/2014/main" id="{8CFDEE18-DC41-434B-8C11-413EBDDA3BBA}"/>
                </a:ext>
              </a:extLst>
            </p:cNvPr>
            <p:cNvSpPr>
              <a:spLocks noChangeShapeType="1"/>
            </p:cNvSpPr>
            <p:nvPr/>
          </p:nvSpPr>
          <p:spPr bwMode="auto">
            <a:xfrm>
              <a:off x="7699375" y="2587625"/>
              <a:ext cx="73025" cy="19843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08" name="Line 281">
              <a:extLst>
                <a:ext uri="{FF2B5EF4-FFF2-40B4-BE49-F238E27FC236}">
                  <a16:creationId xmlns="" xmlns:a16="http://schemas.microsoft.com/office/drawing/2014/main" id="{10B82D69-62DC-4126-AC7F-4200F490F58D}"/>
                </a:ext>
              </a:extLst>
            </p:cNvPr>
            <p:cNvSpPr>
              <a:spLocks noChangeShapeType="1"/>
            </p:cNvSpPr>
            <p:nvPr/>
          </p:nvSpPr>
          <p:spPr bwMode="auto">
            <a:xfrm flipH="1">
              <a:off x="7296150" y="2786063"/>
              <a:ext cx="476250" cy="20796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09" name="Line 282">
              <a:extLst>
                <a:ext uri="{FF2B5EF4-FFF2-40B4-BE49-F238E27FC236}">
                  <a16:creationId xmlns="" xmlns:a16="http://schemas.microsoft.com/office/drawing/2014/main" id="{C54F5FCD-15B0-4EE0-8BD1-E98AA2FD50E1}"/>
                </a:ext>
              </a:extLst>
            </p:cNvPr>
            <p:cNvSpPr>
              <a:spLocks noChangeShapeType="1"/>
            </p:cNvSpPr>
            <p:nvPr/>
          </p:nvSpPr>
          <p:spPr bwMode="auto">
            <a:xfrm>
              <a:off x="7296150" y="2994025"/>
              <a:ext cx="115888" cy="30638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10" name="Line 283">
              <a:extLst>
                <a:ext uri="{FF2B5EF4-FFF2-40B4-BE49-F238E27FC236}">
                  <a16:creationId xmlns="" xmlns:a16="http://schemas.microsoft.com/office/drawing/2014/main" id="{C817DE70-5CA4-4630-B522-30DA19CF93A2}"/>
                </a:ext>
              </a:extLst>
            </p:cNvPr>
            <p:cNvSpPr>
              <a:spLocks noChangeShapeType="1"/>
            </p:cNvSpPr>
            <p:nvPr/>
          </p:nvSpPr>
          <p:spPr bwMode="auto">
            <a:xfrm>
              <a:off x="5734050" y="4965700"/>
              <a:ext cx="492125" cy="24765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11" name="Line 284">
              <a:extLst>
                <a:ext uri="{FF2B5EF4-FFF2-40B4-BE49-F238E27FC236}">
                  <a16:creationId xmlns="" xmlns:a16="http://schemas.microsoft.com/office/drawing/2014/main" id="{EE0C0137-84A2-41B7-858F-8683B58377F7}"/>
                </a:ext>
              </a:extLst>
            </p:cNvPr>
            <p:cNvSpPr>
              <a:spLocks noChangeShapeType="1"/>
            </p:cNvSpPr>
            <p:nvPr/>
          </p:nvSpPr>
          <p:spPr bwMode="auto">
            <a:xfrm flipV="1">
              <a:off x="6226175" y="4729163"/>
              <a:ext cx="406400" cy="48418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grpSp>
      <p:sp>
        <p:nvSpPr>
          <p:cNvPr id="393" name="Freeform 288">
            <a:extLst>
              <a:ext uri="{FF2B5EF4-FFF2-40B4-BE49-F238E27FC236}">
                <a16:creationId xmlns="" xmlns:a16="http://schemas.microsoft.com/office/drawing/2014/main" id="{20640AD7-77B9-4B36-8E84-7BAE9BB57D79}"/>
              </a:ext>
            </a:extLst>
          </p:cNvPr>
          <p:cNvSpPr>
            <a:spLocks/>
          </p:cNvSpPr>
          <p:nvPr/>
        </p:nvSpPr>
        <p:spPr bwMode="auto">
          <a:xfrm>
            <a:off x="6518829" y="1784465"/>
            <a:ext cx="52247" cy="55618"/>
          </a:xfrm>
          <a:custGeom>
            <a:avLst/>
            <a:gdLst>
              <a:gd name="T0" fmla="*/ 14 w 15"/>
              <a:gd name="T1" fmla="*/ 9 h 16"/>
              <a:gd name="T2" fmla="*/ 6 w 15"/>
              <a:gd name="T3" fmla="*/ 15 h 16"/>
              <a:gd name="T4" fmla="*/ 0 w 15"/>
              <a:gd name="T5" fmla="*/ 7 h 16"/>
              <a:gd name="T6" fmla="*/ 8 w 15"/>
              <a:gd name="T7" fmla="*/ 1 h 16"/>
              <a:gd name="T8" fmla="*/ 14 w 15"/>
              <a:gd name="T9" fmla="*/ 9 h 16"/>
            </a:gdLst>
            <a:ahLst/>
            <a:cxnLst>
              <a:cxn ang="0">
                <a:pos x="T0" y="T1"/>
              </a:cxn>
              <a:cxn ang="0">
                <a:pos x="T2" y="T3"/>
              </a:cxn>
              <a:cxn ang="0">
                <a:pos x="T4" y="T5"/>
              </a:cxn>
              <a:cxn ang="0">
                <a:pos x="T6" y="T7"/>
              </a:cxn>
              <a:cxn ang="0">
                <a:pos x="T8" y="T9"/>
              </a:cxn>
            </a:cxnLst>
            <a:rect l="0" t="0" r="r" b="b"/>
            <a:pathLst>
              <a:path w="15" h="16">
                <a:moveTo>
                  <a:pt x="14" y="9"/>
                </a:moveTo>
                <a:cubicBezTo>
                  <a:pt x="14" y="13"/>
                  <a:pt x="10" y="16"/>
                  <a:pt x="6" y="15"/>
                </a:cubicBezTo>
                <a:cubicBezTo>
                  <a:pt x="2" y="15"/>
                  <a:pt x="0" y="11"/>
                  <a:pt x="0" y="7"/>
                </a:cubicBezTo>
                <a:cubicBezTo>
                  <a:pt x="1" y="3"/>
                  <a:pt x="4" y="0"/>
                  <a:pt x="8" y="1"/>
                </a:cubicBezTo>
                <a:cubicBezTo>
                  <a:pt x="12" y="1"/>
                  <a:pt x="15" y="5"/>
                  <a:pt x="14" y="9"/>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4" name="Freeform 289">
            <a:extLst>
              <a:ext uri="{FF2B5EF4-FFF2-40B4-BE49-F238E27FC236}">
                <a16:creationId xmlns="" xmlns:a16="http://schemas.microsoft.com/office/drawing/2014/main" id="{CAB42FD9-14F9-47A7-AF97-D1B9851BD53D}"/>
              </a:ext>
            </a:extLst>
          </p:cNvPr>
          <p:cNvSpPr>
            <a:spLocks/>
          </p:cNvSpPr>
          <p:nvPr/>
        </p:nvSpPr>
        <p:spPr bwMode="auto">
          <a:xfrm>
            <a:off x="6272766" y="2011990"/>
            <a:ext cx="52247" cy="52247"/>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1" y="3"/>
                  <a:pt x="4" y="0"/>
                  <a:pt x="8" y="0"/>
                </a:cubicBezTo>
                <a:cubicBezTo>
                  <a:pt x="12" y="1"/>
                  <a:pt x="15" y="4"/>
                  <a:pt x="14"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5" name="Freeform 290">
            <a:extLst>
              <a:ext uri="{FF2B5EF4-FFF2-40B4-BE49-F238E27FC236}">
                <a16:creationId xmlns="" xmlns:a16="http://schemas.microsoft.com/office/drawing/2014/main" id="{45B4BAE2-F236-4DD3-9DE2-FC27D807A481}"/>
              </a:ext>
            </a:extLst>
          </p:cNvPr>
          <p:cNvSpPr>
            <a:spLocks/>
          </p:cNvSpPr>
          <p:nvPr/>
        </p:nvSpPr>
        <p:spPr bwMode="auto">
          <a:xfrm>
            <a:off x="5561541" y="2330524"/>
            <a:ext cx="52247" cy="52247"/>
          </a:xfrm>
          <a:custGeom>
            <a:avLst/>
            <a:gdLst>
              <a:gd name="T0" fmla="*/ 14 w 15"/>
              <a:gd name="T1" fmla="*/ 8 h 15"/>
              <a:gd name="T2" fmla="*/ 6 w 15"/>
              <a:gd name="T3" fmla="*/ 15 h 15"/>
              <a:gd name="T4" fmla="*/ 0 w 15"/>
              <a:gd name="T5" fmla="*/ 7 h 15"/>
              <a:gd name="T6" fmla="*/ 8 w 15"/>
              <a:gd name="T7" fmla="*/ 1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5"/>
                </a:cubicBezTo>
                <a:cubicBezTo>
                  <a:pt x="3" y="14"/>
                  <a:pt x="0" y="11"/>
                  <a:pt x="0" y="7"/>
                </a:cubicBezTo>
                <a:cubicBezTo>
                  <a:pt x="1" y="3"/>
                  <a:pt x="4" y="0"/>
                  <a:pt x="8" y="1"/>
                </a:cubicBezTo>
                <a:cubicBezTo>
                  <a:pt x="12" y="1"/>
                  <a:pt x="15" y="5"/>
                  <a:pt x="14"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6" name="Freeform 291">
            <a:extLst>
              <a:ext uri="{FF2B5EF4-FFF2-40B4-BE49-F238E27FC236}">
                <a16:creationId xmlns="" xmlns:a16="http://schemas.microsoft.com/office/drawing/2014/main" id="{900ADE83-A7C9-4C01-B43A-C02CEEEED445}"/>
              </a:ext>
            </a:extLst>
          </p:cNvPr>
          <p:cNvSpPr>
            <a:spLocks/>
          </p:cNvSpPr>
          <p:nvPr/>
        </p:nvSpPr>
        <p:spPr bwMode="auto">
          <a:xfrm>
            <a:off x="5817717" y="2537824"/>
            <a:ext cx="55618" cy="52247"/>
          </a:xfrm>
          <a:custGeom>
            <a:avLst/>
            <a:gdLst>
              <a:gd name="T0" fmla="*/ 15 w 16"/>
              <a:gd name="T1" fmla="*/ 8 h 15"/>
              <a:gd name="T2" fmla="*/ 7 w 16"/>
              <a:gd name="T3" fmla="*/ 14 h 15"/>
              <a:gd name="T4" fmla="*/ 1 w 16"/>
              <a:gd name="T5" fmla="*/ 6 h 15"/>
              <a:gd name="T6" fmla="*/ 9 w 16"/>
              <a:gd name="T7" fmla="*/ 0 h 15"/>
              <a:gd name="T8" fmla="*/ 15 w 16"/>
              <a:gd name="T9" fmla="*/ 8 h 15"/>
            </a:gdLst>
            <a:ahLst/>
            <a:cxnLst>
              <a:cxn ang="0">
                <a:pos x="T0" y="T1"/>
              </a:cxn>
              <a:cxn ang="0">
                <a:pos x="T2" y="T3"/>
              </a:cxn>
              <a:cxn ang="0">
                <a:pos x="T4" y="T5"/>
              </a:cxn>
              <a:cxn ang="0">
                <a:pos x="T6" y="T7"/>
              </a:cxn>
              <a:cxn ang="0">
                <a:pos x="T8" y="T9"/>
              </a:cxn>
            </a:cxnLst>
            <a:rect l="0" t="0" r="r" b="b"/>
            <a:pathLst>
              <a:path w="16" h="15">
                <a:moveTo>
                  <a:pt x="15" y="8"/>
                </a:moveTo>
                <a:cubicBezTo>
                  <a:pt x="15" y="12"/>
                  <a:pt x="11" y="15"/>
                  <a:pt x="7" y="14"/>
                </a:cubicBezTo>
                <a:cubicBezTo>
                  <a:pt x="3" y="14"/>
                  <a:pt x="0" y="10"/>
                  <a:pt x="1" y="6"/>
                </a:cubicBezTo>
                <a:cubicBezTo>
                  <a:pt x="1" y="2"/>
                  <a:pt x="5" y="0"/>
                  <a:pt x="9" y="0"/>
                </a:cubicBezTo>
                <a:cubicBezTo>
                  <a:pt x="13" y="1"/>
                  <a:pt x="16" y="4"/>
                  <a:pt x="15"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7" name="Freeform 292">
            <a:extLst>
              <a:ext uri="{FF2B5EF4-FFF2-40B4-BE49-F238E27FC236}">
                <a16:creationId xmlns="" xmlns:a16="http://schemas.microsoft.com/office/drawing/2014/main" id="{CCBB7AEE-723F-43BB-8F83-5DB077B30684}"/>
              </a:ext>
            </a:extLst>
          </p:cNvPr>
          <p:cNvSpPr>
            <a:spLocks/>
          </p:cNvSpPr>
          <p:nvPr/>
        </p:nvSpPr>
        <p:spPr bwMode="auto">
          <a:xfrm>
            <a:off x="5334017" y="3026580"/>
            <a:ext cx="52247" cy="53932"/>
          </a:xfrm>
          <a:custGeom>
            <a:avLst/>
            <a:gdLst>
              <a:gd name="T0" fmla="*/ 14 w 15"/>
              <a:gd name="T1" fmla="*/ 8 h 15"/>
              <a:gd name="T2" fmla="*/ 6 w 15"/>
              <a:gd name="T3" fmla="*/ 15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5"/>
                </a:cubicBezTo>
                <a:cubicBezTo>
                  <a:pt x="3" y="14"/>
                  <a:pt x="0" y="11"/>
                  <a:pt x="0" y="7"/>
                </a:cubicBezTo>
                <a:cubicBezTo>
                  <a:pt x="1" y="3"/>
                  <a:pt x="4" y="0"/>
                  <a:pt x="8" y="0"/>
                </a:cubicBezTo>
                <a:cubicBezTo>
                  <a:pt x="12" y="1"/>
                  <a:pt x="15" y="5"/>
                  <a:pt x="14"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8" name="Freeform 293">
            <a:extLst>
              <a:ext uri="{FF2B5EF4-FFF2-40B4-BE49-F238E27FC236}">
                <a16:creationId xmlns="" xmlns:a16="http://schemas.microsoft.com/office/drawing/2014/main" id="{060D8915-6E3B-4823-B68E-169F9E5B6EA5}"/>
              </a:ext>
            </a:extLst>
          </p:cNvPr>
          <p:cNvSpPr>
            <a:spLocks/>
          </p:cNvSpPr>
          <p:nvPr/>
        </p:nvSpPr>
        <p:spPr bwMode="auto">
          <a:xfrm>
            <a:off x="5143570" y="3208600"/>
            <a:ext cx="53932" cy="57302"/>
          </a:xfrm>
          <a:custGeom>
            <a:avLst/>
            <a:gdLst>
              <a:gd name="T0" fmla="*/ 15 w 15"/>
              <a:gd name="T1" fmla="*/ 9 h 16"/>
              <a:gd name="T2" fmla="*/ 7 w 15"/>
              <a:gd name="T3" fmla="*/ 15 h 16"/>
              <a:gd name="T4" fmla="*/ 1 w 15"/>
              <a:gd name="T5" fmla="*/ 7 h 16"/>
              <a:gd name="T6" fmla="*/ 9 w 15"/>
              <a:gd name="T7" fmla="*/ 1 h 16"/>
              <a:gd name="T8" fmla="*/ 15 w 15"/>
              <a:gd name="T9" fmla="*/ 9 h 16"/>
            </a:gdLst>
            <a:ahLst/>
            <a:cxnLst>
              <a:cxn ang="0">
                <a:pos x="T0" y="T1"/>
              </a:cxn>
              <a:cxn ang="0">
                <a:pos x="T2" y="T3"/>
              </a:cxn>
              <a:cxn ang="0">
                <a:pos x="T4" y="T5"/>
              </a:cxn>
              <a:cxn ang="0">
                <a:pos x="T6" y="T7"/>
              </a:cxn>
              <a:cxn ang="0">
                <a:pos x="T8" y="T9"/>
              </a:cxn>
            </a:cxnLst>
            <a:rect l="0" t="0" r="r" b="b"/>
            <a:pathLst>
              <a:path w="15" h="16">
                <a:moveTo>
                  <a:pt x="15" y="9"/>
                </a:moveTo>
                <a:cubicBezTo>
                  <a:pt x="14" y="13"/>
                  <a:pt x="11" y="16"/>
                  <a:pt x="7" y="15"/>
                </a:cubicBezTo>
                <a:cubicBezTo>
                  <a:pt x="3" y="15"/>
                  <a:pt x="0" y="11"/>
                  <a:pt x="1" y="7"/>
                </a:cubicBezTo>
                <a:cubicBezTo>
                  <a:pt x="1" y="3"/>
                  <a:pt x="5" y="0"/>
                  <a:pt x="9" y="1"/>
                </a:cubicBezTo>
                <a:cubicBezTo>
                  <a:pt x="13" y="1"/>
                  <a:pt x="15" y="5"/>
                  <a:pt x="15" y="9"/>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9" name="Freeform 294">
            <a:extLst>
              <a:ext uri="{FF2B5EF4-FFF2-40B4-BE49-F238E27FC236}">
                <a16:creationId xmlns="" xmlns:a16="http://schemas.microsoft.com/office/drawing/2014/main" id="{81AC65B7-4E5D-4AE4-8947-EC055C0637CD}"/>
              </a:ext>
            </a:extLst>
          </p:cNvPr>
          <p:cNvSpPr>
            <a:spLocks/>
          </p:cNvSpPr>
          <p:nvPr/>
        </p:nvSpPr>
        <p:spPr bwMode="auto">
          <a:xfrm>
            <a:off x="5403117" y="3227138"/>
            <a:ext cx="53932" cy="52247"/>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0" y="6"/>
                </a:cubicBezTo>
                <a:cubicBezTo>
                  <a:pt x="1" y="2"/>
                  <a:pt x="4" y="0"/>
                  <a:pt x="8" y="0"/>
                </a:cubicBezTo>
                <a:cubicBezTo>
                  <a:pt x="12" y="1"/>
                  <a:pt x="15" y="4"/>
                  <a:pt x="15"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0" name="Freeform 295">
            <a:extLst>
              <a:ext uri="{FF2B5EF4-FFF2-40B4-BE49-F238E27FC236}">
                <a16:creationId xmlns="" xmlns:a16="http://schemas.microsoft.com/office/drawing/2014/main" id="{649BE466-3D5E-4AB5-949F-0175B8C3F6F6}"/>
              </a:ext>
            </a:extLst>
          </p:cNvPr>
          <p:cNvSpPr>
            <a:spLocks/>
          </p:cNvSpPr>
          <p:nvPr/>
        </p:nvSpPr>
        <p:spPr bwMode="auto">
          <a:xfrm>
            <a:off x="5301995" y="3415899"/>
            <a:ext cx="52247" cy="52247"/>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0" y="2"/>
                  <a:pt x="4" y="0"/>
                  <a:pt x="8" y="0"/>
                </a:cubicBezTo>
                <a:cubicBezTo>
                  <a:pt x="12" y="0"/>
                  <a:pt x="15" y="4"/>
                  <a:pt x="14"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1" name="Freeform 296">
            <a:extLst>
              <a:ext uri="{FF2B5EF4-FFF2-40B4-BE49-F238E27FC236}">
                <a16:creationId xmlns="" xmlns:a16="http://schemas.microsoft.com/office/drawing/2014/main" id="{CF7D6973-D465-4298-A440-BACEB9A383EF}"/>
              </a:ext>
            </a:extLst>
          </p:cNvPr>
          <p:cNvSpPr>
            <a:spLocks/>
          </p:cNvSpPr>
          <p:nvPr/>
        </p:nvSpPr>
        <p:spPr bwMode="auto">
          <a:xfrm>
            <a:off x="5087954" y="3805219"/>
            <a:ext cx="52247" cy="52247"/>
          </a:xfrm>
          <a:custGeom>
            <a:avLst/>
            <a:gdLst>
              <a:gd name="T0" fmla="*/ 15 w 15"/>
              <a:gd name="T1" fmla="*/ 8 h 15"/>
              <a:gd name="T2" fmla="*/ 7 w 15"/>
              <a:gd name="T3" fmla="*/ 15 h 15"/>
              <a:gd name="T4" fmla="*/ 1 w 15"/>
              <a:gd name="T5" fmla="*/ 7 h 15"/>
              <a:gd name="T6" fmla="*/ 9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5" y="12"/>
                  <a:pt x="11" y="15"/>
                  <a:pt x="7" y="15"/>
                </a:cubicBezTo>
                <a:cubicBezTo>
                  <a:pt x="3" y="14"/>
                  <a:pt x="0" y="11"/>
                  <a:pt x="1" y="7"/>
                </a:cubicBezTo>
                <a:cubicBezTo>
                  <a:pt x="1" y="3"/>
                  <a:pt x="5" y="0"/>
                  <a:pt x="9" y="0"/>
                </a:cubicBezTo>
                <a:cubicBezTo>
                  <a:pt x="13" y="1"/>
                  <a:pt x="15" y="5"/>
                  <a:pt x="15"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2" name="Freeform 297">
            <a:extLst>
              <a:ext uri="{FF2B5EF4-FFF2-40B4-BE49-F238E27FC236}">
                <a16:creationId xmlns="" xmlns:a16="http://schemas.microsoft.com/office/drawing/2014/main" id="{240CCA12-D706-4344-B8D6-F8B9C8A8425B}"/>
              </a:ext>
            </a:extLst>
          </p:cNvPr>
          <p:cNvSpPr>
            <a:spLocks/>
          </p:cNvSpPr>
          <p:nvPr/>
        </p:nvSpPr>
        <p:spPr bwMode="auto">
          <a:xfrm>
            <a:off x="5473902" y="3629941"/>
            <a:ext cx="52247" cy="52247"/>
          </a:xfrm>
          <a:custGeom>
            <a:avLst/>
            <a:gdLst>
              <a:gd name="T0" fmla="*/ 15 w 15"/>
              <a:gd name="T1" fmla="*/ 8 h 15"/>
              <a:gd name="T2" fmla="*/ 7 w 15"/>
              <a:gd name="T3" fmla="*/ 15 h 15"/>
              <a:gd name="T4" fmla="*/ 0 w 15"/>
              <a:gd name="T5" fmla="*/ 7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5"/>
                </a:cubicBezTo>
                <a:cubicBezTo>
                  <a:pt x="3" y="14"/>
                  <a:pt x="0" y="11"/>
                  <a:pt x="0" y="7"/>
                </a:cubicBezTo>
                <a:cubicBezTo>
                  <a:pt x="1" y="3"/>
                  <a:pt x="4" y="0"/>
                  <a:pt x="8" y="0"/>
                </a:cubicBezTo>
                <a:cubicBezTo>
                  <a:pt x="12" y="1"/>
                  <a:pt x="15" y="4"/>
                  <a:pt x="15"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3" name="Freeform 298">
            <a:extLst>
              <a:ext uri="{FF2B5EF4-FFF2-40B4-BE49-F238E27FC236}">
                <a16:creationId xmlns="" xmlns:a16="http://schemas.microsoft.com/office/drawing/2014/main" id="{26356CC1-274F-4002-9AAC-C5DECC38EADF}"/>
              </a:ext>
            </a:extLst>
          </p:cNvPr>
          <p:cNvSpPr>
            <a:spLocks/>
          </p:cNvSpPr>
          <p:nvPr/>
        </p:nvSpPr>
        <p:spPr bwMode="auto">
          <a:xfrm>
            <a:off x="5298624" y="3926566"/>
            <a:ext cx="52247" cy="52247"/>
          </a:xfrm>
          <a:custGeom>
            <a:avLst/>
            <a:gdLst>
              <a:gd name="T0" fmla="*/ 14 w 15"/>
              <a:gd name="T1" fmla="*/ 8 h 15"/>
              <a:gd name="T2" fmla="*/ 6 w 15"/>
              <a:gd name="T3" fmla="*/ 15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5"/>
                </a:cubicBezTo>
                <a:cubicBezTo>
                  <a:pt x="2" y="14"/>
                  <a:pt x="0" y="11"/>
                  <a:pt x="0" y="7"/>
                </a:cubicBezTo>
                <a:cubicBezTo>
                  <a:pt x="0" y="3"/>
                  <a:pt x="4" y="0"/>
                  <a:pt x="8" y="0"/>
                </a:cubicBezTo>
                <a:cubicBezTo>
                  <a:pt x="12" y="1"/>
                  <a:pt x="15" y="5"/>
                  <a:pt x="14"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4" name="Freeform 299">
            <a:extLst>
              <a:ext uri="{FF2B5EF4-FFF2-40B4-BE49-F238E27FC236}">
                <a16:creationId xmlns="" xmlns:a16="http://schemas.microsoft.com/office/drawing/2014/main" id="{64BC4EB5-2A5A-40F2-BBCA-C269A4DB3F03}"/>
              </a:ext>
            </a:extLst>
          </p:cNvPr>
          <p:cNvSpPr>
            <a:spLocks/>
          </p:cNvSpPr>
          <p:nvPr/>
        </p:nvSpPr>
        <p:spPr bwMode="auto">
          <a:xfrm>
            <a:off x="5204244" y="4091731"/>
            <a:ext cx="52247" cy="52247"/>
          </a:xfrm>
          <a:custGeom>
            <a:avLst/>
            <a:gdLst>
              <a:gd name="T0" fmla="*/ 14 w 15"/>
              <a:gd name="T1" fmla="*/ 8 h 15"/>
              <a:gd name="T2" fmla="*/ 6 w 15"/>
              <a:gd name="T3" fmla="*/ 14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7"/>
                </a:cubicBezTo>
                <a:cubicBezTo>
                  <a:pt x="0" y="3"/>
                  <a:pt x="4" y="0"/>
                  <a:pt x="8" y="0"/>
                </a:cubicBezTo>
                <a:cubicBezTo>
                  <a:pt x="12" y="1"/>
                  <a:pt x="15" y="4"/>
                  <a:pt x="14"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5" name="Freeform 300">
            <a:extLst>
              <a:ext uri="{FF2B5EF4-FFF2-40B4-BE49-F238E27FC236}">
                <a16:creationId xmlns="" xmlns:a16="http://schemas.microsoft.com/office/drawing/2014/main" id="{C46E0383-C3CE-4D2E-A8D4-27C9916497B6}"/>
              </a:ext>
            </a:extLst>
          </p:cNvPr>
          <p:cNvSpPr>
            <a:spLocks/>
          </p:cNvSpPr>
          <p:nvPr/>
        </p:nvSpPr>
        <p:spPr bwMode="auto">
          <a:xfrm>
            <a:off x="5516037" y="4052968"/>
            <a:ext cx="52247" cy="52247"/>
          </a:xfrm>
          <a:custGeom>
            <a:avLst/>
            <a:gdLst>
              <a:gd name="T0" fmla="*/ 15 w 15"/>
              <a:gd name="T1" fmla="*/ 9 h 15"/>
              <a:gd name="T2" fmla="*/ 7 w 15"/>
              <a:gd name="T3" fmla="*/ 15 h 15"/>
              <a:gd name="T4" fmla="*/ 0 w 15"/>
              <a:gd name="T5" fmla="*/ 7 h 15"/>
              <a:gd name="T6" fmla="*/ 8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3"/>
                  <a:pt x="11" y="15"/>
                  <a:pt x="7" y="15"/>
                </a:cubicBezTo>
                <a:cubicBezTo>
                  <a:pt x="3" y="14"/>
                  <a:pt x="0" y="11"/>
                  <a:pt x="0" y="7"/>
                </a:cubicBezTo>
                <a:cubicBezTo>
                  <a:pt x="1" y="3"/>
                  <a:pt x="4" y="0"/>
                  <a:pt x="8" y="1"/>
                </a:cubicBezTo>
                <a:cubicBezTo>
                  <a:pt x="12" y="1"/>
                  <a:pt x="15" y="5"/>
                  <a:pt x="15" y="9"/>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6" name="Freeform 301">
            <a:extLst>
              <a:ext uri="{FF2B5EF4-FFF2-40B4-BE49-F238E27FC236}">
                <a16:creationId xmlns="" xmlns:a16="http://schemas.microsoft.com/office/drawing/2014/main" id="{9D3834CF-5B16-4B21-837B-16340748382C}"/>
              </a:ext>
            </a:extLst>
          </p:cNvPr>
          <p:cNvSpPr>
            <a:spLocks/>
          </p:cNvSpPr>
          <p:nvPr/>
        </p:nvSpPr>
        <p:spPr bwMode="auto">
          <a:xfrm>
            <a:off x="5859852" y="4105214"/>
            <a:ext cx="52247" cy="52247"/>
          </a:xfrm>
          <a:custGeom>
            <a:avLst/>
            <a:gdLst>
              <a:gd name="T0" fmla="*/ 15 w 15"/>
              <a:gd name="T1" fmla="*/ 9 h 15"/>
              <a:gd name="T2" fmla="*/ 7 w 15"/>
              <a:gd name="T3" fmla="*/ 15 h 15"/>
              <a:gd name="T4" fmla="*/ 0 w 15"/>
              <a:gd name="T5" fmla="*/ 7 h 15"/>
              <a:gd name="T6" fmla="*/ 8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3"/>
                  <a:pt x="11" y="15"/>
                  <a:pt x="7" y="15"/>
                </a:cubicBezTo>
                <a:cubicBezTo>
                  <a:pt x="3" y="14"/>
                  <a:pt x="0" y="11"/>
                  <a:pt x="0" y="7"/>
                </a:cubicBezTo>
                <a:cubicBezTo>
                  <a:pt x="1" y="3"/>
                  <a:pt x="4" y="0"/>
                  <a:pt x="8" y="1"/>
                </a:cubicBezTo>
                <a:cubicBezTo>
                  <a:pt x="12" y="1"/>
                  <a:pt x="15" y="5"/>
                  <a:pt x="15" y="9"/>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7" name="Freeform 302">
            <a:extLst>
              <a:ext uri="{FF2B5EF4-FFF2-40B4-BE49-F238E27FC236}">
                <a16:creationId xmlns="" xmlns:a16="http://schemas.microsoft.com/office/drawing/2014/main" id="{1462D743-07CF-4A0D-92DC-7C63534BF826}"/>
              </a:ext>
            </a:extLst>
          </p:cNvPr>
          <p:cNvSpPr>
            <a:spLocks/>
          </p:cNvSpPr>
          <p:nvPr/>
        </p:nvSpPr>
        <p:spPr bwMode="auto">
          <a:xfrm>
            <a:off x="5526149" y="4749024"/>
            <a:ext cx="52247" cy="52247"/>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0" y="6"/>
                </a:cubicBezTo>
                <a:cubicBezTo>
                  <a:pt x="1" y="2"/>
                  <a:pt x="4" y="0"/>
                  <a:pt x="8" y="0"/>
                </a:cubicBezTo>
                <a:cubicBezTo>
                  <a:pt x="12" y="1"/>
                  <a:pt x="15" y="4"/>
                  <a:pt x="15"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8" name="Freeform 303">
            <a:extLst>
              <a:ext uri="{FF2B5EF4-FFF2-40B4-BE49-F238E27FC236}">
                <a16:creationId xmlns="" xmlns:a16="http://schemas.microsoft.com/office/drawing/2014/main" id="{7DD45F79-2C46-45B7-BF5A-ACD377D28FD6}"/>
              </a:ext>
            </a:extLst>
          </p:cNvPr>
          <p:cNvSpPr>
            <a:spLocks/>
          </p:cNvSpPr>
          <p:nvPr/>
        </p:nvSpPr>
        <p:spPr bwMode="auto">
          <a:xfrm>
            <a:off x="6164902" y="4654644"/>
            <a:ext cx="52247" cy="52247"/>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3"/>
                  <a:pt x="10" y="15"/>
                  <a:pt x="6" y="15"/>
                </a:cubicBezTo>
                <a:cubicBezTo>
                  <a:pt x="2" y="14"/>
                  <a:pt x="0" y="11"/>
                  <a:pt x="0" y="7"/>
                </a:cubicBezTo>
                <a:cubicBezTo>
                  <a:pt x="1" y="3"/>
                  <a:pt x="4" y="0"/>
                  <a:pt x="8" y="1"/>
                </a:cubicBezTo>
                <a:cubicBezTo>
                  <a:pt x="12" y="1"/>
                  <a:pt x="15" y="5"/>
                  <a:pt x="14" y="9"/>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9" name="Freeform 304">
            <a:extLst>
              <a:ext uri="{FF2B5EF4-FFF2-40B4-BE49-F238E27FC236}">
                <a16:creationId xmlns="" xmlns:a16="http://schemas.microsoft.com/office/drawing/2014/main" id="{1A839DA3-3E44-431B-85BE-0D2FA297E16C}"/>
              </a:ext>
            </a:extLst>
          </p:cNvPr>
          <p:cNvSpPr>
            <a:spLocks/>
          </p:cNvSpPr>
          <p:nvPr/>
        </p:nvSpPr>
        <p:spPr bwMode="auto">
          <a:xfrm>
            <a:off x="6594671" y="4760821"/>
            <a:ext cx="53932" cy="52247"/>
          </a:xfrm>
          <a:custGeom>
            <a:avLst/>
            <a:gdLst>
              <a:gd name="T0" fmla="*/ 15 w 15"/>
              <a:gd name="T1" fmla="*/ 9 h 15"/>
              <a:gd name="T2" fmla="*/ 7 w 15"/>
              <a:gd name="T3" fmla="*/ 15 h 15"/>
              <a:gd name="T4" fmla="*/ 1 w 15"/>
              <a:gd name="T5" fmla="*/ 7 h 15"/>
              <a:gd name="T6" fmla="*/ 9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2"/>
                  <a:pt x="11" y="15"/>
                  <a:pt x="7" y="15"/>
                </a:cubicBezTo>
                <a:cubicBezTo>
                  <a:pt x="3" y="14"/>
                  <a:pt x="0" y="11"/>
                  <a:pt x="1" y="7"/>
                </a:cubicBezTo>
                <a:cubicBezTo>
                  <a:pt x="1" y="3"/>
                  <a:pt x="5" y="0"/>
                  <a:pt x="9" y="1"/>
                </a:cubicBezTo>
                <a:cubicBezTo>
                  <a:pt x="13" y="1"/>
                  <a:pt x="15" y="5"/>
                  <a:pt x="15" y="9"/>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0" name="Freeform 305">
            <a:extLst>
              <a:ext uri="{FF2B5EF4-FFF2-40B4-BE49-F238E27FC236}">
                <a16:creationId xmlns="" xmlns:a16="http://schemas.microsoft.com/office/drawing/2014/main" id="{6D159BF9-6C9D-4C42-B308-C80D84AABCA3}"/>
              </a:ext>
            </a:extLst>
          </p:cNvPr>
          <p:cNvSpPr>
            <a:spLocks/>
          </p:cNvSpPr>
          <p:nvPr/>
        </p:nvSpPr>
        <p:spPr bwMode="auto">
          <a:xfrm>
            <a:off x="7041293" y="5089468"/>
            <a:ext cx="52247" cy="52247"/>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1" y="2"/>
                  <a:pt x="4" y="0"/>
                  <a:pt x="8" y="0"/>
                </a:cubicBezTo>
                <a:cubicBezTo>
                  <a:pt x="12" y="0"/>
                  <a:pt x="15" y="4"/>
                  <a:pt x="14"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1" name="Freeform 306">
            <a:extLst>
              <a:ext uri="{FF2B5EF4-FFF2-40B4-BE49-F238E27FC236}">
                <a16:creationId xmlns="" xmlns:a16="http://schemas.microsoft.com/office/drawing/2014/main" id="{CA637381-2CD5-40A6-B217-9CBD61E8DDF0}"/>
              </a:ext>
            </a:extLst>
          </p:cNvPr>
          <p:cNvSpPr>
            <a:spLocks/>
          </p:cNvSpPr>
          <p:nvPr/>
        </p:nvSpPr>
        <p:spPr bwMode="auto">
          <a:xfrm>
            <a:off x="7037922" y="5274858"/>
            <a:ext cx="52247" cy="52247"/>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3"/>
                  <a:pt x="10" y="15"/>
                  <a:pt x="6" y="15"/>
                </a:cubicBezTo>
                <a:cubicBezTo>
                  <a:pt x="3" y="14"/>
                  <a:pt x="0" y="11"/>
                  <a:pt x="0" y="7"/>
                </a:cubicBezTo>
                <a:cubicBezTo>
                  <a:pt x="1" y="3"/>
                  <a:pt x="4" y="0"/>
                  <a:pt x="8" y="1"/>
                </a:cubicBezTo>
                <a:cubicBezTo>
                  <a:pt x="12" y="1"/>
                  <a:pt x="15" y="5"/>
                  <a:pt x="14" y="9"/>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2" name="Freeform 307">
            <a:extLst>
              <a:ext uri="{FF2B5EF4-FFF2-40B4-BE49-F238E27FC236}">
                <a16:creationId xmlns="" xmlns:a16="http://schemas.microsoft.com/office/drawing/2014/main" id="{D1E71799-3436-4029-9FEF-1E0B327AE216}"/>
              </a:ext>
            </a:extLst>
          </p:cNvPr>
          <p:cNvSpPr>
            <a:spLocks/>
          </p:cNvSpPr>
          <p:nvPr/>
        </p:nvSpPr>
        <p:spPr bwMode="auto">
          <a:xfrm>
            <a:off x="7132302" y="4749024"/>
            <a:ext cx="52247" cy="52247"/>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1" y="2"/>
                  <a:pt x="4" y="0"/>
                  <a:pt x="8" y="0"/>
                </a:cubicBezTo>
                <a:cubicBezTo>
                  <a:pt x="12" y="1"/>
                  <a:pt x="15" y="4"/>
                  <a:pt x="14"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3" name="Freeform 308">
            <a:extLst>
              <a:ext uri="{FF2B5EF4-FFF2-40B4-BE49-F238E27FC236}">
                <a16:creationId xmlns="" xmlns:a16="http://schemas.microsoft.com/office/drawing/2014/main" id="{2B146EF4-441C-4866-97DF-B15AC123E3CF}"/>
              </a:ext>
            </a:extLst>
          </p:cNvPr>
          <p:cNvSpPr>
            <a:spLocks/>
          </p:cNvSpPr>
          <p:nvPr/>
        </p:nvSpPr>
        <p:spPr bwMode="auto">
          <a:xfrm>
            <a:off x="7353086" y="4553522"/>
            <a:ext cx="52247" cy="52247"/>
          </a:xfrm>
          <a:custGeom>
            <a:avLst/>
            <a:gdLst>
              <a:gd name="T0" fmla="*/ 15 w 15"/>
              <a:gd name="T1" fmla="*/ 8 h 15"/>
              <a:gd name="T2" fmla="*/ 7 w 15"/>
              <a:gd name="T3" fmla="*/ 15 h 15"/>
              <a:gd name="T4" fmla="*/ 0 w 15"/>
              <a:gd name="T5" fmla="*/ 7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5"/>
                </a:cubicBezTo>
                <a:cubicBezTo>
                  <a:pt x="3" y="14"/>
                  <a:pt x="0" y="11"/>
                  <a:pt x="0" y="7"/>
                </a:cubicBezTo>
                <a:cubicBezTo>
                  <a:pt x="1" y="3"/>
                  <a:pt x="4" y="0"/>
                  <a:pt x="8" y="0"/>
                </a:cubicBezTo>
                <a:cubicBezTo>
                  <a:pt x="12" y="1"/>
                  <a:pt x="15" y="4"/>
                  <a:pt x="15"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4" name="Freeform 309">
            <a:extLst>
              <a:ext uri="{FF2B5EF4-FFF2-40B4-BE49-F238E27FC236}">
                <a16:creationId xmlns="" xmlns:a16="http://schemas.microsoft.com/office/drawing/2014/main" id="{337C80E0-974A-4CED-BC1C-8E3F34E87FD1}"/>
              </a:ext>
            </a:extLst>
          </p:cNvPr>
          <p:cNvSpPr>
            <a:spLocks/>
          </p:cNvSpPr>
          <p:nvPr/>
        </p:nvSpPr>
        <p:spPr bwMode="auto">
          <a:xfrm>
            <a:off x="7963188" y="4718687"/>
            <a:ext cx="52247" cy="52247"/>
          </a:xfrm>
          <a:custGeom>
            <a:avLst/>
            <a:gdLst>
              <a:gd name="T0" fmla="*/ 14 w 15"/>
              <a:gd name="T1" fmla="*/ 8 h 15"/>
              <a:gd name="T2" fmla="*/ 7 w 15"/>
              <a:gd name="T3" fmla="*/ 15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7" y="15"/>
                </a:cubicBezTo>
                <a:cubicBezTo>
                  <a:pt x="3" y="14"/>
                  <a:pt x="0" y="11"/>
                  <a:pt x="0" y="7"/>
                </a:cubicBezTo>
                <a:cubicBezTo>
                  <a:pt x="1" y="3"/>
                  <a:pt x="4" y="0"/>
                  <a:pt x="8" y="0"/>
                </a:cubicBezTo>
                <a:cubicBezTo>
                  <a:pt x="12" y="1"/>
                  <a:pt x="15" y="4"/>
                  <a:pt x="14"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5" name="Freeform 310">
            <a:extLst>
              <a:ext uri="{FF2B5EF4-FFF2-40B4-BE49-F238E27FC236}">
                <a16:creationId xmlns="" xmlns:a16="http://schemas.microsoft.com/office/drawing/2014/main" id="{717E4D35-C498-428E-9950-DB354E5359EC}"/>
              </a:ext>
            </a:extLst>
          </p:cNvPr>
          <p:cNvSpPr>
            <a:spLocks/>
          </p:cNvSpPr>
          <p:nvPr/>
        </p:nvSpPr>
        <p:spPr bwMode="auto">
          <a:xfrm>
            <a:off x="7892403" y="4781045"/>
            <a:ext cx="52247" cy="52247"/>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3"/>
                  <a:pt x="10" y="15"/>
                  <a:pt x="6" y="15"/>
                </a:cubicBezTo>
                <a:cubicBezTo>
                  <a:pt x="2" y="15"/>
                  <a:pt x="0" y="11"/>
                  <a:pt x="0" y="7"/>
                </a:cubicBezTo>
                <a:cubicBezTo>
                  <a:pt x="0" y="3"/>
                  <a:pt x="4" y="0"/>
                  <a:pt x="8" y="1"/>
                </a:cubicBezTo>
                <a:cubicBezTo>
                  <a:pt x="12" y="1"/>
                  <a:pt x="15" y="5"/>
                  <a:pt x="14" y="9"/>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6" name="Freeform 311">
            <a:extLst>
              <a:ext uri="{FF2B5EF4-FFF2-40B4-BE49-F238E27FC236}">
                <a16:creationId xmlns="" xmlns:a16="http://schemas.microsoft.com/office/drawing/2014/main" id="{F7157B8A-FDE4-440C-8A04-386203248BA9}"/>
              </a:ext>
            </a:extLst>
          </p:cNvPr>
          <p:cNvSpPr>
            <a:spLocks/>
          </p:cNvSpPr>
          <p:nvPr/>
        </p:nvSpPr>
        <p:spPr bwMode="auto">
          <a:xfrm>
            <a:off x="8148579" y="4196224"/>
            <a:ext cx="52247" cy="55618"/>
          </a:xfrm>
          <a:custGeom>
            <a:avLst/>
            <a:gdLst>
              <a:gd name="T0" fmla="*/ 15 w 15"/>
              <a:gd name="T1" fmla="*/ 9 h 16"/>
              <a:gd name="T2" fmla="*/ 7 w 15"/>
              <a:gd name="T3" fmla="*/ 15 h 16"/>
              <a:gd name="T4" fmla="*/ 1 w 15"/>
              <a:gd name="T5" fmla="*/ 7 h 16"/>
              <a:gd name="T6" fmla="*/ 8 w 15"/>
              <a:gd name="T7" fmla="*/ 1 h 16"/>
              <a:gd name="T8" fmla="*/ 15 w 15"/>
              <a:gd name="T9" fmla="*/ 9 h 16"/>
            </a:gdLst>
            <a:ahLst/>
            <a:cxnLst>
              <a:cxn ang="0">
                <a:pos x="T0" y="T1"/>
              </a:cxn>
              <a:cxn ang="0">
                <a:pos x="T2" y="T3"/>
              </a:cxn>
              <a:cxn ang="0">
                <a:pos x="T4" y="T5"/>
              </a:cxn>
              <a:cxn ang="0">
                <a:pos x="T6" y="T7"/>
              </a:cxn>
              <a:cxn ang="0">
                <a:pos x="T8" y="T9"/>
              </a:cxn>
            </a:cxnLst>
            <a:rect l="0" t="0" r="r" b="b"/>
            <a:pathLst>
              <a:path w="15" h="16">
                <a:moveTo>
                  <a:pt x="15" y="9"/>
                </a:moveTo>
                <a:cubicBezTo>
                  <a:pt x="14" y="13"/>
                  <a:pt x="11" y="16"/>
                  <a:pt x="7" y="15"/>
                </a:cubicBezTo>
                <a:cubicBezTo>
                  <a:pt x="3" y="15"/>
                  <a:pt x="0" y="11"/>
                  <a:pt x="1" y="7"/>
                </a:cubicBezTo>
                <a:cubicBezTo>
                  <a:pt x="1" y="3"/>
                  <a:pt x="5" y="0"/>
                  <a:pt x="8" y="1"/>
                </a:cubicBezTo>
                <a:cubicBezTo>
                  <a:pt x="12" y="1"/>
                  <a:pt x="15" y="5"/>
                  <a:pt x="15" y="9"/>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7" name="Freeform 312">
            <a:extLst>
              <a:ext uri="{FF2B5EF4-FFF2-40B4-BE49-F238E27FC236}">
                <a16:creationId xmlns="" xmlns:a16="http://schemas.microsoft.com/office/drawing/2014/main" id="{BE5B5934-8224-4AC5-AE34-79D29B1E16AB}"/>
              </a:ext>
            </a:extLst>
          </p:cNvPr>
          <p:cNvSpPr>
            <a:spLocks/>
          </p:cNvSpPr>
          <p:nvPr/>
        </p:nvSpPr>
        <p:spPr bwMode="auto">
          <a:xfrm>
            <a:off x="8505876" y="3997351"/>
            <a:ext cx="52247" cy="52247"/>
          </a:xfrm>
          <a:custGeom>
            <a:avLst/>
            <a:gdLst>
              <a:gd name="T0" fmla="*/ 15 w 15"/>
              <a:gd name="T1" fmla="*/ 8 h 15"/>
              <a:gd name="T2" fmla="*/ 7 w 15"/>
              <a:gd name="T3" fmla="*/ 14 h 15"/>
              <a:gd name="T4" fmla="*/ 1 w 15"/>
              <a:gd name="T5" fmla="*/ 6 h 15"/>
              <a:gd name="T6" fmla="*/ 9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1" y="6"/>
                </a:cubicBezTo>
                <a:cubicBezTo>
                  <a:pt x="1" y="3"/>
                  <a:pt x="5" y="0"/>
                  <a:pt x="9" y="0"/>
                </a:cubicBezTo>
                <a:cubicBezTo>
                  <a:pt x="12" y="1"/>
                  <a:pt x="15" y="4"/>
                  <a:pt x="15"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8" name="Freeform 313">
            <a:extLst>
              <a:ext uri="{FF2B5EF4-FFF2-40B4-BE49-F238E27FC236}">
                <a16:creationId xmlns="" xmlns:a16="http://schemas.microsoft.com/office/drawing/2014/main" id="{DDB3A01B-6E29-495A-BCC8-220DD6A622E7}"/>
              </a:ext>
            </a:extLst>
          </p:cNvPr>
          <p:cNvSpPr>
            <a:spLocks/>
          </p:cNvSpPr>
          <p:nvPr/>
        </p:nvSpPr>
        <p:spPr bwMode="auto">
          <a:xfrm>
            <a:off x="8130039" y="3506909"/>
            <a:ext cx="53932" cy="52247"/>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3" y="14"/>
                  <a:pt x="0" y="10"/>
                  <a:pt x="0" y="6"/>
                </a:cubicBezTo>
                <a:cubicBezTo>
                  <a:pt x="1" y="2"/>
                  <a:pt x="4" y="0"/>
                  <a:pt x="8" y="0"/>
                </a:cubicBezTo>
                <a:cubicBezTo>
                  <a:pt x="12" y="1"/>
                  <a:pt x="15" y="4"/>
                  <a:pt x="14"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9" name="Freeform 314">
            <a:extLst>
              <a:ext uri="{FF2B5EF4-FFF2-40B4-BE49-F238E27FC236}">
                <a16:creationId xmlns="" xmlns:a16="http://schemas.microsoft.com/office/drawing/2014/main" id="{EE608CC6-3075-4CC6-9ADC-5DDA58F22E01}"/>
              </a:ext>
            </a:extLst>
          </p:cNvPr>
          <p:cNvSpPr>
            <a:spLocks/>
          </p:cNvSpPr>
          <p:nvPr/>
        </p:nvSpPr>
        <p:spPr bwMode="auto">
          <a:xfrm>
            <a:off x="8558122" y="3769826"/>
            <a:ext cx="52247" cy="52247"/>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0" y="6"/>
                </a:cubicBezTo>
                <a:cubicBezTo>
                  <a:pt x="1" y="2"/>
                  <a:pt x="4" y="0"/>
                  <a:pt x="8" y="0"/>
                </a:cubicBezTo>
                <a:cubicBezTo>
                  <a:pt x="12" y="1"/>
                  <a:pt x="15" y="4"/>
                  <a:pt x="15"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20" name="Freeform 315">
            <a:extLst>
              <a:ext uri="{FF2B5EF4-FFF2-40B4-BE49-F238E27FC236}">
                <a16:creationId xmlns="" xmlns:a16="http://schemas.microsoft.com/office/drawing/2014/main" id="{C7DEE283-F35B-4555-8255-8442CA423915}"/>
              </a:ext>
            </a:extLst>
          </p:cNvPr>
          <p:cNvSpPr>
            <a:spLocks/>
          </p:cNvSpPr>
          <p:nvPr/>
        </p:nvSpPr>
        <p:spPr bwMode="auto">
          <a:xfrm>
            <a:off x="8295205" y="3247363"/>
            <a:ext cx="52247" cy="57302"/>
          </a:xfrm>
          <a:custGeom>
            <a:avLst/>
            <a:gdLst>
              <a:gd name="T0" fmla="*/ 14 w 15"/>
              <a:gd name="T1" fmla="*/ 9 h 16"/>
              <a:gd name="T2" fmla="*/ 6 w 15"/>
              <a:gd name="T3" fmla="*/ 15 h 16"/>
              <a:gd name="T4" fmla="*/ 0 w 15"/>
              <a:gd name="T5" fmla="*/ 7 h 16"/>
              <a:gd name="T6" fmla="*/ 8 w 15"/>
              <a:gd name="T7" fmla="*/ 1 h 16"/>
              <a:gd name="T8" fmla="*/ 14 w 15"/>
              <a:gd name="T9" fmla="*/ 9 h 16"/>
            </a:gdLst>
            <a:ahLst/>
            <a:cxnLst>
              <a:cxn ang="0">
                <a:pos x="T0" y="T1"/>
              </a:cxn>
              <a:cxn ang="0">
                <a:pos x="T2" y="T3"/>
              </a:cxn>
              <a:cxn ang="0">
                <a:pos x="T4" y="T5"/>
              </a:cxn>
              <a:cxn ang="0">
                <a:pos x="T6" y="T7"/>
              </a:cxn>
              <a:cxn ang="0">
                <a:pos x="T8" y="T9"/>
              </a:cxn>
            </a:cxnLst>
            <a:rect l="0" t="0" r="r" b="b"/>
            <a:pathLst>
              <a:path w="15" h="16">
                <a:moveTo>
                  <a:pt x="14" y="9"/>
                </a:moveTo>
                <a:cubicBezTo>
                  <a:pt x="14" y="13"/>
                  <a:pt x="10" y="16"/>
                  <a:pt x="6" y="15"/>
                </a:cubicBezTo>
                <a:cubicBezTo>
                  <a:pt x="2" y="15"/>
                  <a:pt x="0" y="11"/>
                  <a:pt x="0" y="7"/>
                </a:cubicBezTo>
                <a:cubicBezTo>
                  <a:pt x="1" y="3"/>
                  <a:pt x="4" y="0"/>
                  <a:pt x="8" y="1"/>
                </a:cubicBezTo>
                <a:cubicBezTo>
                  <a:pt x="12" y="1"/>
                  <a:pt x="15" y="5"/>
                  <a:pt x="14" y="9"/>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21" name="Freeform 316">
            <a:extLst>
              <a:ext uri="{FF2B5EF4-FFF2-40B4-BE49-F238E27FC236}">
                <a16:creationId xmlns="" xmlns:a16="http://schemas.microsoft.com/office/drawing/2014/main" id="{25C8677D-F66A-4CD4-BB89-B1F4B7DBA744}"/>
              </a:ext>
            </a:extLst>
          </p:cNvPr>
          <p:cNvSpPr>
            <a:spLocks/>
          </p:cNvSpPr>
          <p:nvPr/>
        </p:nvSpPr>
        <p:spPr bwMode="auto">
          <a:xfrm>
            <a:off x="8758681" y="3083883"/>
            <a:ext cx="52247" cy="52247"/>
          </a:xfrm>
          <a:custGeom>
            <a:avLst/>
            <a:gdLst>
              <a:gd name="T0" fmla="*/ 15 w 15"/>
              <a:gd name="T1" fmla="*/ 8 h 15"/>
              <a:gd name="T2" fmla="*/ 7 w 15"/>
              <a:gd name="T3" fmla="*/ 15 h 15"/>
              <a:gd name="T4" fmla="*/ 1 w 15"/>
              <a:gd name="T5" fmla="*/ 7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5"/>
                </a:cubicBezTo>
                <a:cubicBezTo>
                  <a:pt x="3" y="14"/>
                  <a:pt x="0" y="10"/>
                  <a:pt x="1" y="7"/>
                </a:cubicBezTo>
                <a:cubicBezTo>
                  <a:pt x="1" y="3"/>
                  <a:pt x="5" y="0"/>
                  <a:pt x="8" y="0"/>
                </a:cubicBezTo>
                <a:cubicBezTo>
                  <a:pt x="12" y="1"/>
                  <a:pt x="15" y="4"/>
                  <a:pt x="15"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22" name="Freeform 317">
            <a:extLst>
              <a:ext uri="{FF2B5EF4-FFF2-40B4-BE49-F238E27FC236}">
                <a16:creationId xmlns="" xmlns:a16="http://schemas.microsoft.com/office/drawing/2014/main" id="{144B1499-8B6E-45AF-A670-74BB29CF7C18}"/>
              </a:ext>
            </a:extLst>
          </p:cNvPr>
          <p:cNvSpPr>
            <a:spLocks/>
          </p:cNvSpPr>
          <p:nvPr/>
        </p:nvSpPr>
        <p:spPr bwMode="auto">
          <a:xfrm>
            <a:off x="8175544" y="2925458"/>
            <a:ext cx="53932" cy="52247"/>
          </a:xfrm>
          <a:custGeom>
            <a:avLst/>
            <a:gdLst>
              <a:gd name="T0" fmla="*/ 15 w 15"/>
              <a:gd name="T1" fmla="*/ 9 h 15"/>
              <a:gd name="T2" fmla="*/ 7 w 15"/>
              <a:gd name="T3" fmla="*/ 15 h 15"/>
              <a:gd name="T4" fmla="*/ 1 w 15"/>
              <a:gd name="T5" fmla="*/ 7 h 15"/>
              <a:gd name="T6" fmla="*/ 9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3"/>
                  <a:pt x="11" y="15"/>
                  <a:pt x="7" y="15"/>
                </a:cubicBezTo>
                <a:cubicBezTo>
                  <a:pt x="3" y="14"/>
                  <a:pt x="0" y="11"/>
                  <a:pt x="1" y="7"/>
                </a:cubicBezTo>
                <a:cubicBezTo>
                  <a:pt x="1" y="3"/>
                  <a:pt x="5" y="0"/>
                  <a:pt x="9" y="1"/>
                </a:cubicBezTo>
                <a:cubicBezTo>
                  <a:pt x="13" y="1"/>
                  <a:pt x="15" y="5"/>
                  <a:pt x="15" y="9"/>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23" name="Freeform 318">
            <a:extLst>
              <a:ext uri="{FF2B5EF4-FFF2-40B4-BE49-F238E27FC236}">
                <a16:creationId xmlns="" xmlns:a16="http://schemas.microsoft.com/office/drawing/2014/main" id="{1F899483-535E-40C3-BCF5-5EBE6310E9F8}"/>
              </a:ext>
            </a:extLst>
          </p:cNvPr>
          <p:cNvSpPr>
            <a:spLocks/>
          </p:cNvSpPr>
          <p:nvPr/>
        </p:nvSpPr>
        <p:spPr bwMode="auto">
          <a:xfrm>
            <a:off x="8681154" y="2704675"/>
            <a:ext cx="52247" cy="53932"/>
          </a:xfrm>
          <a:custGeom>
            <a:avLst/>
            <a:gdLst>
              <a:gd name="T0" fmla="*/ 15 w 15"/>
              <a:gd name="T1" fmla="*/ 9 h 15"/>
              <a:gd name="T2" fmla="*/ 7 w 15"/>
              <a:gd name="T3" fmla="*/ 15 h 15"/>
              <a:gd name="T4" fmla="*/ 1 w 15"/>
              <a:gd name="T5" fmla="*/ 7 h 15"/>
              <a:gd name="T6" fmla="*/ 9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3"/>
                  <a:pt x="11" y="15"/>
                  <a:pt x="7" y="15"/>
                </a:cubicBezTo>
                <a:cubicBezTo>
                  <a:pt x="3" y="15"/>
                  <a:pt x="0" y="11"/>
                  <a:pt x="1" y="7"/>
                </a:cubicBezTo>
                <a:cubicBezTo>
                  <a:pt x="1" y="3"/>
                  <a:pt x="5" y="0"/>
                  <a:pt x="9" y="1"/>
                </a:cubicBezTo>
                <a:cubicBezTo>
                  <a:pt x="13" y="1"/>
                  <a:pt x="15" y="5"/>
                  <a:pt x="15" y="9"/>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24" name="Freeform 319">
            <a:extLst>
              <a:ext uri="{FF2B5EF4-FFF2-40B4-BE49-F238E27FC236}">
                <a16:creationId xmlns="" xmlns:a16="http://schemas.microsoft.com/office/drawing/2014/main" id="{4F7AEB82-FC3C-45F6-BFA9-BDB999A09FD0}"/>
              </a:ext>
            </a:extLst>
          </p:cNvPr>
          <p:cNvSpPr>
            <a:spLocks/>
          </p:cNvSpPr>
          <p:nvPr/>
        </p:nvSpPr>
        <p:spPr bwMode="auto">
          <a:xfrm>
            <a:off x="8600257" y="2495690"/>
            <a:ext cx="52247" cy="52247"/>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0" y="2"/>
                  <a:pt x="4" y="0"/>
                  <a:pt x="8" y="0"/>
                </a:cubicBezTo>
                <a:cubicBezTo>
                  <a:pt x="12" y="0"/>
                  <a:pt x="15" y="4"/>
                  <a:pt x="14"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25" name="Freeform 320">
            <a:extLst>
              <a:ext uri="{FF2B5EF4-FFF2-40B4-BE49-F238E27FC236}">
                <a16:creationId xmlns="" xmlns:a16="http://schemas.microsoft.com/office/drawing/2014/main" id="{476E1EDD-B8EB-4084-9CB1-9ECCC1F93DB7}"/>
              </a:ext>
            </a:extLst>
          </p:cNvPr>
          <p:cNvSpPr>
            <a:spLocks/>
          </p:cNvSpPr>
          <p:nvPr/>
        </p:nvSpPr>
        <p:spPr bwMode="auto">
          <a:xfrm>
            <a:off x="8217678" y="2576587"/>
            <a:ext cx="53932" cy="55618"/>
          </a:xfrm>
          <a:custGeom>
            <a:avLst/>
            <a:gdLst>
              <a:gd name="T0" fmla="*/ 14 w 15"/>
              <a:gd name="T1" fmla="*/ 9 h 16"/>
              <a:gd name="T2" fmla="*/ 7 w 15"/>
              <a:gd name="T3" fmla="*/ 15 h 16"/>
              <a:gd name="T4" fmla="*/ 0 w 15"/>
              <a:gd name="T5" fmla="*/ 7 h 16"/>
              <a:gd name="T6" fmla="*/ 8 w 15"/>
              <a:gd name="T7" fmla="*/ 1 h 16"/>
              <a:gd name="T8" fmla="*/ 14 w 15"/>
              <a:gd name="T9" fmla="*/ 9 h 16"/>
            </a:gdLst>
            <a:ahLst/>
            <a:cxnLst>
              <a:cxn ang="0">
                <a:pos x="T0" y="T1"/>
              </a:cxn>
              <a:cxn ang="0">
                <a:pos x="T2" y="T3"/>
              </a:cxn>
              <a:cxn ang="0">
                <a:pos x="T4" y="T5"/>
              </a:cxn>
              <a:cxn ang="0">
                <a:pos x="T6" y="T7"/>
              </a:cxn>
              <a:cxn ang="0">
                <a:pos x="T8" y="T9"/>
              </a:cxn>
            </a:cxnLst>
            <a:rect l="0" t="0" r="r" b="b"/>
            <a:pathLst>
              <a:path w="15" h="16">
                <a:moveTo>
                  <a:pt x="14" y="9"/>
                </a:moveTo>
                <a:cubicBezTo>
                  <a:pt x="14" y="13"/>
                  <a:pt x="10" y="16"/>
                  <a:pt x="7" y="15"/>
                </a:cubicBezTo>
                <a:cubicBezTo>
                  <a:pt x="3" y="15"/>
                  <a:pt x="0" y="11"/>
                  <a:pt x="0" y="7"/>
                </a:cubicBezTo>
                <a:cubicBezTo>
                  <a:pt x="1" y="3"/>
                  <a:pt x="4" y="0"/>
                  <a:pt x="8" y="1"/>
                </a:cubicBezTo>
                <a:cubicBezTo>
                  <a:pt x="12" y="1"/>
                  <a:pt x="15" y="5"/>
                  <a:pt x="14" y="9"/>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26" name="Freeform 321">
            <a:extLst>
              <a:ext uri="{FF2B5EF4-FFF2-40B4-BE49-F238E27FC236}">
                <a16:creationId xmlns="" xmlns:a16="http://schemas.microsoft.com/office/drawing/2014/main" id="{043AC9E6-B7D4-452F-B292-31FCEE546565}"/>
              </a:ext>
            </a:extLst>
          </p:cNvPr>
          <p:cNvSpPr>
            <a:spLocks/>
          </p:cNvSpPr>
          <p:nvPr/>
        </p:nvSpPr>
        <p:spPr bwMode="auto">
          <a:xfrm>
            <a:off x="8473854" y="2804112"/>
            <a:ext cx="52247" cy="52247"/>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0" y="2"/>
                  <a:pt x="4" y="0"/>
                  <a:pt x="8" y="0"/>
                </a:cubicBezTo>
                <a:cubicBezTo>
                  <a:pt x="12" y="0"/>
                  <a:pt x="15" y="4"/>
                  <a:pt x="14"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27" name="Freeform 322">
            <a:extLst>
              <a:ext uri="{FF2B5EF4-FFF2-40B4-BE49-F238E27FC236}">
                <a16:creationId xmlns="" xmlns:a16="http://schemas.microsoft.com/office/drawing/2014/main" id="{29F8EF0B-0C55-410A-8B91-662E4D73BA65}"/>
              </a:ext>
            </a:extLst>
          </p:cNvPr>
          <p:cNvSpPr>
            <a:spLocks/>
          </p:cNvSpPr>
          <p:nvPr/>
        </p:nvSpPr>
        <p:spPr bwMode="auto">
          <a:xfrm>
            <a:off x="8194083" y="2453556"/>
            <a:ext cx="52247" cy="52247"/>
          </a:xfrm>
          <a:custGeom>
            <a:avLst/>
            <a:gdLst>
              <a:gd name="T0" fmla="*/ 15 w 15"/>
              <a:gd name="T1" fmla="*/ 9 h 15"/>
              <a:gd name="T2" fmla="*/ 7 w 15"/>
              <a:gd name="T3" fmla="*/ 15 h 15"/>
              <a:gd name="T4" fmla="*/ 1 w 15"/>
              <a:gd name="T5" fmla="*/ 7 h 15"/>
              <a:gd name="T6" fmla="*/ 9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2"/>
                  <a:pt x="11" y="15"/>
                  <a:pt x="7" y="15"/>
                </a:cubicBezTo>
                <a:cubicBezTo>
                  <a:pt x="3" y="14"/>
                  <a:pt x="0" y="11"/>
                  <a:pt x="1" y="7"/>
                </a:cubicBezTo>
                <a:cubicBezTo>
                  <a:pt x="1" y="3"/>
                  <a:pt x="5" y="0"/>
                  <a:pt x="9" y="1"/>
                </a:cubicBezTo>
                <a:cubicBezTo>
                  <a:pt x="13" y="1"/>
                  <a:pt x="15" y="5"/>
                  <a:pt x="15" y="9"/>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28" name="Freeform 323">
            <a:extLst>
              <a:ext uri="{FF2B5EF4-FFF2-40B4-BE49-F238E27FC236}">
                <a16:creationId xmlns="" xmlns:a16="http://schemas.microsoft.com/office/drawing/2014/main" id="{639C07A4-8268-45AD-8B59-AFE703B7F736}"/>
              </a:ext>
            </a:extLst>
          </p:cNvPr>
          <p:cNvSpPr>
            <a:spLocks/>
          </p:cNvSpPr>
          <p:nvPr/>
        </p:nvSpPr>
        <p:spPr bwMode="auto">
          <a:xfrm>
            <a:off x="7846898" y="2258054"/>
            <a:ext cx="52247" cy="52247"/>
          </a:xfrm>
          <a:custGeom>
            <a:avLst/>
            <a:gdLst>
              <a:gd name="T0" fmla="*/ 15 w 15"/>
              <a:gd name="T1" fmla="*/ 8 h 15"/>
              <a:gd name="T2" fmla="*/ 7 w 15"/>
              <a:gd name="T3" fmla="*/ 15 h 15"/>
              <a:gd name="T4" fmla="*/ 1 w 15"/>
              <a:gd name="T5" fmla="*/ 7 h 15"/>
              <a:gd name="T6" fmla="*/ 9 w 15"/>
              <a:gd name="T7" fmla="*/ 1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5"/>
                </a:cubicBezTo>
                <a:cubicBezTo>
                  <a:pt x="3" y="14"/>
                  <a:pt x="0" y="11"/>
                  <a:pt x="1" y="7"/>
                </a:cubicBezTo>
                <a:cubicBezTo>
                  <a:pt x="1" y="3"/>
                  <a:pt x="5" y="0"/>
                  <a:pt x="9" y="1"/>
                </a:cubicBezTo>
                <a:cubicBezTo>
                  <a:pt x="13" y="1"/>
                  <a:pt x="15" y="5"/>
                  <a:pt x="15"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29" name="Freeform 324">
            <a:extLst>
              <a:ext uri="{FF2B5EF4-FFF2-40B4-BE49-F238E27FC236}">
                <a16:creationId xmlns="" xmlns:a16="http://schemas.microsoft.com/office/drawing/2014/main" id="{F80EEB0B-41F0-4D64-A64B-E796AA4C59C3}"/>
              </a:ext>
            </a:extLst>
          </p:cNvPr>
          <p:cNvSpPr>
            <a:spLocks/>
          </p:cNvSpPr>
          <p:nvPr/>
        </p:nvSpPr>
        <p:spPr bwMode="auto">
          <a:xfrm>
            <a:off x="8135096" y="1872104"/>
            <a:ext cx="52247" cy="52247"/>
          </a:xfrm>
          <a:custGeom>
            <a:avLst/>
            <a:gdLst>
              <a:gd name="T0" fmla="*/ 15 w 15"/>
              <a:gd name="T1" fmla="*/ 9 h 15"/>
              <a:gd name="T2" fmla="*/ 7 w 15"/>
              <a:gd name="T3" fmla="*/ 15 h 15"/>
              <a:gd name="T4" fmla="*/ 1 w 15"/>
              <a:gd name="T5" fmla="*/ 7 h 15"/>
              <a:gd name="T6" fmla="*/ 8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2"/>
                  <a:pt x="11" y="15"/>
                  <a:pt x="7" y="15"/>
                </a:cubicBezTo>
                <a:cubicBezTo>
                  <a:pt x="3" y="14"/>
                  <a:pt x="0" y="11"/>
                  <a:pt x="1" y="7"/>
                </a:cubicBezTo>
                <a:cubicBezTo>
                  <a:pt x="1" y="3"/>
                  <a:pt x="5" y="0"/>
                  <a:pt x="8" y="1"/>
                </a:cubicBezTo>
                <a:cubicBezTo>
                  <a:pt x="12" y="1"/>
                  <a:pt x="15" y="5"/>
                  <a:pt x="15" y="9"/>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0" name="Freeform 325">
            <a:extLst>
              <a:ext uri="{FF2B5EF4-FFF2-40B4-BE49-F238E27FC236}">
                <a16:creationId xmlns="" xmlns:a16="http://schemas.microsoft.com/office/drawing/2014/main" id="{FD501167-24B8-4782-95C6-1D56CCB422DD}"/>
              </a:ext>
            </a:extLst>
          </p:cNvPr>
          <p:cNvSpPr>
            <a:spLocks/>
          </p:cNvSpPr>
          <p:nvPr/>
        </p:nvSpPr>
        <p:spPr bwMode="auto">
          <a:xfrm>
            <a:off x="7467691" y="2030529"/>
            <a:ext cx="53932" cy="52247"/>
          </a:xfrm>
          <a:custGeom>
            <a:avLst/>
            <a:gdLst>
              <a:gd name="T0" fmla="*/ 14 w 15"/>
              <a:gd name="T1" fmla="*/ 8 h 15"/>
              <a:gd name="T2" fmla="*/ 6 w 15"/>
              <a:gd name="T3" fmla="*/ 14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7"/>
                </a:cubicBezTo>
                <a:cubicBezTo>
                  <a:pt x="1" y="3"/>
                  <a:pt x="4" y="0"/>
                  <a:pt x="8" y="0"/>
                </a:cubicBezTo>
                <a:cubicBezTo>
                  <a:pt x="12" y="1"/>
                  <a:pt x="15" y="4"/>
                  <a:pt x="14"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1" name="Freeform 326">
            <a:extLst>
              <a:ext uri="{FF2B5EF4-FFF2-40B4-BE49-F238E27FC236}">
                <a16:creationId xmlns="" xmlns:a16="http://schemas.microsoft.com/office/drawing/2014/main" id="{6ABE779D-0DE9-4BA5-BF3E-BBEE235E7779}"/>
              </a:ext>
            </a:extLst>
          </p:cNvPr>
          <p:cNvSpPr>
            <a:spLocks/>
          </p:cNvSpPr>
          <p:nvPr/>
        </p:nvSpPr>
        <p:spPr bwMode="auto">
          <a:xfrm>
            <a:off x="7334546" y="1791207"/>
            <a:ext cx="53932" cy="52247"/>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0" y="15"/>
                  <a:pt x="7" y="14"/>
                </a:cubicBezTo>
                <a:cubicBezTo>
                  <a:pt x="3" y="14"/>
                  <a:pt x="0" y="10"/>
                  <a:pt x="0" y="6"/>
                </a:cubicBezTo>
                <a:cubicBezTo>
                  <a:pt x="1" y="2"/>
                  <a:pt x="4" y="0"/>
                  <a:pt x="8" y="0"/>
                </a:cubicBezTo>
                <a:cubicBezTo>
                  <a:pt x="12" y="1"/>
                  <a:pt x="15" y="4"/>
                  <a:pt x="15"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2" name="Freeform 327">
            <a:extLst>
              <a:ext uri="{FF2B5EF4-FFF2-40B4-BE49-F238E27FC236}">
                <a16:creationId xmlns="" xmlns:a16="http://schemas.microsoft.com/office/drawing/2014/main" id="{0C282616-F6AA-4007-AE0D-3EE86179C408}"/>
              </a:ext>
            </a:extLst>
          </p:cNvPr>
          <p:cNvSpPr>
            <a:spLocks/>
          </p:cNvSpPr>
          <p:nvPr/>
        </p:nvSpPr>
        <p:spPr bwMode="auto">
          <a:xfrm>
            <a:off x="7191291" y="1518178"/>
            <a:ext cx="52247" cy="52247"/>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3"/>
                  <a:pt x="10" y="15"/>
                  <a:pt x="6" y="15"/>
                </a:cubicBezTo>
                <a:cubicBezTo>
                  <a:pt x="2" y="14"/>
                  <a:pt x="0" y="11"/>
                  <a:pt x="0" y="7"/>
                </a:cubicBezTo>
                <a:cubicBezTo>
                  <a:pt x="1" y="3"/>
                  <a:pt x="4" y="0"/>
                  <a:pt x="8" y="1"/>
                </a:cubicBezTo>
                <a:cubicBezTo>
                  <a:pt x="12" y="1"/>
                  <a:pt x="15" y="5"/>
                  <a:pt x="14" y="9"/>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3" name="Freeform 328">
            <a:extLst>
              <a:ext uri="{FF2B5EF4-FFF2-40B4-BE49-F238E27FC236}">
                <a16:creationId xmlns="" xmlns:a16="http://schemas.microsoft.com/office/drawing/2014/main" id="{1996A4F0-DCFE-406D-8B45-2DDB73A992A6}"/>
              </a:ext>
            </a:extLst>
          </p:cNvPr>
          <p:cNvSpPr>
            <a:spLocks/>
          </p:cNvSpPr>
          <p:nvPr/>
        </p:nvSpPr>
        <p:spPr bwMode="auto">
          <a:xfrm>
            <a:off x="6581188" y="1920981"/>
            <a:ext cx="52247" cy="52247"/>
          </a:xfrm>
          <a:custGeom>
            <a:avLst/>
            <a:gdLst>
              <a:gd name="T0" fmla="*/ 15 w 15"/>
              <a:gd name="T1" fmla="*/ 8 h 15"/>
              <a:gd name="T2" fmla="*/ 7 w 15"/>
              <a:gd name="T3" fmla="*/ 14 h 15"/>
              <a:gd name="T4" fmla="*/ 1 w 15"/>
              <a:gd name="T5" fmla="*/ 6 h 15"/>
              <a:gd name="T6" fmla="*/ 9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1" y="6"/>
                </a:cubicBezTo>
                <a:cubicBezTo>
                  <a:pt x="1" y="3"/>
                  <a:pt x="5" y="0"/>
                  <a:pt x="9" y="0"/>
                </a:cubicBezTo>
                <a:cubicBezTo>
                  <a:pt x="13" y="1"/>
                  <a:pt x="15" y="4"/>
                  <a:pt x="15"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4" name="Freeform 329">
            <a:extLst>
              <a:ext uri="{FF2B5EF4-FFF2-40B4-BE49-F238E27FC236}">
                <a16:creationId xmlns="" xmlns:a16="http://schemas.microsoft.com/office/drawing/2014/main" id="{D079C275-5AD2-4E85-803F-ADEC4F6DFABA}"/>
              </a:ext>
            </a:extLst>
          </p:cNvPr>
          <p:cNvSpPr>
            <a:spLocks/>
          </p:cNvSpPr>
          <p:nvPr/>
        </p:nvSpPr>
        <p:spPr bwMode="auto">
          <a:xfrm>
            <a:off x="6700849" y="1819859"/>
            <a:ext cx="52247" cy="52247"/>
          </a:xfrm>
          <a:custGeom>
            <a:avLst/>
            <a:gdLst>
              <a:gd name="T0" fmla="*/ 14 w 15"/>
              <a:gd name="T1" fmla="*/ 9 h 15"/>
              <a:gd name="T2" fmla="*/ 7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3"/>
                  <a:pt x="10" y="15"/>
                  <a:pt x="7" y="15"/>
                </a:cubicBezTo>
                <a:cubicBezTo>
                  <a:pt x="3" y="15"/>
                  <a:pt x="0" y="11"/>
                  <a:pt x="0" y="7"/>
                </a:cubicBezTo>
                <a:cubicBezTo>
                  <a:pt x="1" y="3"/>
                  <a:pt x="4" y="0"/>
                  <a:pt x="8" y="1"/>
                </a:cubicBezTo>
                <a:cubicBezTo>
                  <a:pt x="12" y="1"/>
                  <a:pt x="15" y="5"/>
                  <a:pt x="14" y="9"/>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5" name="Freeform 330">
            <a:extLst>
              <a:ext uri="{FF2B5EF4-FFF2-40B4-BE49-F238E27FC236}">
                <a16:creationId xmlns="" xmlns:a16="http://schemas.microsoft.com/office/drawing/2014/main" id="{80FB8021-ED3D-4DC2-9907-5917B5A32047}"/>
              </a:ext>
            </a:extLst>
          </p:cNvPr>
          <p:cNvSpPr>
            <a:spLocks/>
          </p:cNvSpPr>
          <p:nvPr/>
        </p:nvSpPr>
        <p:spPr bwMode="auto">
          <a:xfrm>
            <a:off x="6518829" y="5022053"/>
            <a:ext cx="52247" cy="52247"/>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2"/>
                  <a:pt x="10" y="15"/>
                  <a:pt x="6" y="15"/>
                </a:cubicBezTo>
                <a:cubicBezTo>
                  <a:pt x="2" y="14"/>
                  <a:pt x="0" y="11"/>
                  <a:pt x="0" y="7"/>
                </a:cubicBezTo>
                <a:cubicBezTo>
                  <a:pt x="1" y="3"/>
                  <a:pt x="4" y="0"/>
                  <a:pt x="8" y="1"/>
                </a:cubicBezTo>
                <a:cubicBezTo>
                  <a:pt x="12" y="1"/>
                  <a:pt x="15" y="5"/>
                  <a:pt x="14" y="9"/>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6" name="Freeform 331">
            <a:extLst>
              <a:ext uri="{FF2B5EF4-FFF2-40B4-BE49-F238E27FC236}">
                <a16:creationId xmlns="" xmlns:a16="http://schemas.microsoft.com/office/drawing/2014/main" id="{EEA16FED-26E0-482D-A2CE-BA403667313D}"/>
              </a:ext>
            </a:extLst>
          </p:cNvPr>
          <p:cNvSpPr>
            <a:spLocks/>
          </p:cNvSpPr>
          <p:nvPr/>
        </p:nvSpPr>
        <p:spPr bwMode="auto">
          <a:xfrm>
            <a:off x="6301417" y="4927673"/>
            <a:ext cx="52247" cy="52247"/>
          </a:xfrm>
          <a:custGeom>
            <a:avLst/>
            <a:gdLst>
              <a:gd name="T0" fmla="*/ 15 w 15"/>
              <a:gd name="T1" fmla="*/ 9 h 15"/>
              <a:gd name="T2" fmla="*/ 7 w 15"/>
              <a:gd name="T3" fmla="*/ 15 h 15"/>
              <a:gd name="T4" fmla="*/ 1 w 15"/>
              <a:gd name="T5" fmla="*/ 7 h 15"/>
              <a:gd name="T6" fmla="*/ 9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5" y="13"/>
                  <a:pt x="11" y="15"/>
                  <a:pt x="7" y="15"/>
                </a:cubicBezTo>
                <a:cubicBezTo>
                  <a:pt x="3" y="14"/>
                  <a:pt x="0" y="11"/>
                  <a:pt x="1" y="7"/>
                </a:cubicBezTo>
                <a:cubicBezTo>
                  <a:pt x="1" y="3"/>
                  <a:pt x="5" y="0"/>
                  <a:pt x="9" y="1"/>
                </a:cubicBezTo>
                <a:cubicBezTo>
                  <a:pt x="13" y="1"/>
                  <a:pt x="15" y="5"/>
                  <a:pt x="15" y="9"/>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7" name="Freeform 332">
            <a:extLst>
              <a:ext uri="{FF2B5EF4-FFF2-40B4-BE49-F238E27FC236}">
                <a16:creationId xmlns="" xmlns:a16="http://schemas.microsoft.com/office/drawing/2014/main" id="{F5206525-E37F-4D10-AC2A-0CD4005F98EC}"/>
              </a:ext>
            </a:extLst>
          </p:cNvPr>
          <p:cNvSpPr>
            <a:spLocks/>
          </p:cNvSpPr>
          <p:nvPr/>
        </p:nvSpPr>
        <p:spPr bwMode="auto">
          <a:xfrm>
            <a:off x="6389056" y="1501324"/>
            <a:ext cx="52247" cy="52247"/>
          </a:xfrm>
          <a:custGeom>
            <a:avLst/>
            <a:gdLst>
              <a:gd name="T0" fmla="*/ 14 w 15"/>
              <a:gd name="T1" fmla="*/ 9 h 15"/>
              <a:gd name="T2" fmla="*/ 7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2"/>
                  <a:pt x="10" y="15"/>
                  <a:pt x="7" y="15"/>
                </a:cubicBezTo>
                <a:cubicBezTo>
                  <a:pt x="3" y="14"/>
                  <a:pt x="0" y="11"/>
                  <a:pt x="0" y="7"/>
                </a:cubicBezTo>
                <a:cubicBezTo>
                  <a:pt x="1" y="3"/>
                  <a:pt x="4" y="0"/>
                  <a:pt x="8" y="1"/>
                </a:cubicBezTo>
                <a:cubicBezTo>
                  <a:pt x="12" y="1"/>
                  <a:pt x="15" y="5"/>
                  <a:pt x="14" y="9"/>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8" name="Freeform 333">
            <a:extLst>
              <a:ext uri="{FF2B5EF4-FFF2-40B4-BE49-F238E27FC236}">
                <a16:creationId xmlns="" xmlns:a16="http://schemas.microsoft.com/office/drawing/2014/main" id="{6DB9ED94-6EE4-4F51-AA63-F243EEBAEEB0}"/>
              </a:ext>
            </a:extLst>
          </p:cNvPr>
          <p:cNvSpPr>
            <a:spLocks/>
          </p:cNvSpPr>
          <p:nvPr/>
        </p:nvSpPr>
        <p:spPr bwMode="auto">
          <a:xfrm>
            <a:off x="6107600" y="1711995"/>
            <a:ext cx="53932" cy="52247"/>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1" y="2"/>
                  <a:pt x="4" y="0"/>
                  <a:pt x="8" y="0"/>
                </a:cubicBezTo>
                <a:cubicBezTo>
                  <a:pt x="12" y="1"/>
                  <a:pt x="15" y="4"/>
                  <a:pt x="14"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9" name="Freeform 334">
            <a:extLst>
              <a:ext uri="{FF2B5EF4-FFF2-40B4-BE49-F238E27FC236}">
                <a16:creationId xmlns="" xmlns:a16="http://schemas.microsoft.com/office/drawing/2014/main" id="{EABFA581-86CA-44CC-BCA6-71A3D18CD533}"/>
              </a:ext>
            </a:extLst>
          </p:cNvPr>
          <p:cNvSpPr>
            <a:spLocks/>
          </p:cNvSpPr>
          <p:nvPr/>
        </p:nvSpPr>
        <p:spPr bwMode="auto">
          <a:xfrm>
            <a:off x="5999736" y="2011990"/>
            <a:ext cx="52247" cy="52247"/>
          </a:xfrm>
          <a:custGeom>
            <a:avLst/>
            <a:gdLst>
              <a:gd name="T0" fmla="*/ 15 w 15"/>
              <a:gd name="T1" fmla="*/ 8 h 15"/>
              <a:gd name="T2" fmla="*/ 7 w 15"/>
              <a:gd name="T3" fmla="*/ 15 h 15"/>
              <a:gd name="T4" fmla="*/ 1 w 15"/>
              <a:gd name="T5" fmla="*/ 7 h 15"/>
              <a:gd name="T6" fmla="*/ 9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5" y="12"/>
                  <a:pt x="11" y="15"/>
                  <a:pt x="7" y="15"/>
                </a:cubicBezTo>
                <a:cubicBezTo>
                  <a:pt x="3" y="14"/>
                  <a:pt x="0" y="11"/>
                  <a:pt x="1" y="7"/>
                </a:cubicBezTo>
                <a:cubicBezTo>
                  <a:pt x="1" y="3"/>
                  <a:pt x="5" y="0"/>
                  <a:pt x="9" y="0"/>
                </a:cubicBezTo>
                <a:cubicBezTo>
                  <a:pt x="13" y="1"/>
                  <a:pt x="15" y="4"/>
                  <a:pt x="15"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0" name="Freeform 335">
            <a:extLst>
              <a:ext uri="{FF2B5EF4-FFF2-40B4-BE49-F238E27FC236}">
                <a16:creationId xmlns="" xmlns:a16="http://schemas.microsoft.com/office/drawing/2014/main" id="{10026BED-E619-4B8E-8DD9-12AFDFD85B9B}"/>
              </a:ext>
            </a:extLst>
          </p:cNvPr>
          <p:cNvSpPr>
            <a:spLocks/>
          </p:cNvSpPr>
          <p:nvPr/>
        </p:nvSpPr>
        <p:spPr bwMode="auto">
          <a:xfrm>
            <a:off x="5512666" y="2005249"/>
            <a:ext cx="55618" cy="52247"/>
          </a:xfrm>
          <a:custGeom>
            <a:avLst/>
            <a:gdLst>
              <a:gd name="T0" fmla="*/ 15 w 16"/>
              <a:gd name="T1" fmla="*/ 8 h 15"/>
              <a:gd name="T2" fmla="*/ 7 w 16"/>
              <a:gd name="T3" fmla="*/ 15 h 15"/>
              <a:gd name="T4" fmla="*/ 1 w 16"/>
              <a:gd name="T5" fmla="*/ 7 h 15"/>
              <a:gd name="T6" fmla="*/ 9 w 16"/>
              <a:gd name="T7" fmla="*/ 1 h 15"/>
              <a:gd name="T8" fmla="*/ 15 w 16"/>
              <a:gd name="T9" fmla="*/ 8 h 15"/>
            </a:gdLst>
            <a:ahLst/>
            <a:cxnLst>
              <a:cxn ang="0">
                <a:pos x="T0" y="T1"/>
              </a:cxn>
              <a:cxn ang="0">
                <a:pos x="T2" y="T3"/>
              </a:cxn>
              <a:cxn ang="0">
                <a:pos x="T4" y="T5"/>
              </a:cxn>
              <a:cxn ang="0">
                <a:pos x="T6" y="T7"/>
              </a:cxn>
              <a:cxn ang="0">
                <a:pos x="T8" y="T9"/>
              </a:cxn>
            </a:cxnLst>
            <a:rect l="0" t="0" r="r" b="b"/>
            <a:pathLst>
              <a:path w="16" h="15">
                <a:moveTo>
                  <a:pt x="15" y="8"/>
                </a:moveTo>
                <a:cubicBezTo>
                  <a:pt x="15" y="12"/>
                  <a:pt x="11" y="15"/>
                  <a:pt x="7" y="15"/>
                </a:cubicBezTo>
                <a:cubicBezTo>
                  <a:pt x="3" y="14"/>
                  <a:pt x="0" y="11"/>
                  <a:pt x="1" y="7"/>
                </a:cubicBezTo>
                <a:cubicBezTo>
                  <a:pt x="1" y="3"/>
                  <a:pt x="5" y="0"/>
                  <a:pt x="9" y="1"/>
                </a:cubicBezTo>
                <a:cubicBezTo>
                  <a:pt x="13" y="1"/>
                  <a:pt x="16" y="5"/>
                  <a:pt x="15"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1" name="Freeform 336">
            <a:extLst>
              <a:ext uri="{FF2B5EF4-FFF2-40B4-BE49-F238E27FC236}">
                <a16:creationId xmlns="" xmlns:a16="http://schemas.microsoft.com/office/drawing/2014/main" id="{780F924B-72D4-4A1B-8249-107E7016719C}"/>
              </a:ext>
            </a:extLst>
          </p:cNvPr>
          <p:cNvSpPr>
            <a:spLocks/>
          </p:cNvSpPr>
          <p:nvPr/>
        </p:nvSpPr>
        <p:spPr bwMode="auto">
          <a:xfrm>
            <a:off x="5217727" y="2701304"/>
            <a:ext cx="52247" cy="52247"/>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0" y="6"/>
                </a:cubicBezTo>
                <a:cubicBezTo>
                  <a:pt x="1" y="2"/>
                  <a:pt x="4" y="0"/>
                  <a:pt x="8" y="0"/>
                </a:cubicBezTo>
                <a:cubicBezTo>
                  <a:pt x="12" y="0"/>
                  <a:pt x="15" y="4"/>
                  <a:pt x="15"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2" name="Freeform 337">
            <a:extLst>
              <a:ext uri="{FF2B5EF4-FFF2-40B4-BE49-F238E27FC236}">
                <a16:creationId xmlns="" xmlns:a16="http://schemas.microsoft.com/office/drawing/2014/main" id="{5BE98203-9FE6-4F59-AEC5-9B8C24B4C50B}"/>
              </a:ext>
            </a:extLst>
          </p:cNvPr>
          <p:cNvSpPr>
            <a:spLocks/>
          </p:cNvSpPr>
          <p:nvPr/>
        </p:nvSpPr>
        <p:spPr bwMode="auto">
          <a:xfrm>
            <a:off x="5035707" y="2996244"/>
            <a:ext cx="52247" cy="55618"/>
          </a:xfrm>
          <a:custGeom>
            <a:avLst/>
            <a:gdLst>
              <a:gd name="T0" fmla="*/ 15 w 15"/>
              <a:gd name="T1" fmla="*/ 9 h 16"/>
              <a:gd name="T2" fmla="*/ 7 w 15"/>
              <a:gd name="T3" fmla="*/ 15 h 16"/>
              <a:gd name="T4" fmla="*/ 0 w 15"/>
              <a:gd name="T5" fmla="*/ 7 h 16"/>
              <a:gd name="T6" fmla="*/ 8 w 15"/>
              <a:gd name="T7" fmla="*/ 1 h 16"/>
              <a:gd name="T8" fmla="*/ 15 w 15"/>
              <a:gd name="T9" fmla="*/ 9 h 16"/>
            </a:gdLst>
            <a:ahLst/>
            <a:cxnLst>
              <a:cxn ang="0">
                <a:pos x="T0" y="T1"/>
              </a:cxn>
              <a:cxn ang="0">
                <a:pos x="T2" y="T3"/>
              </a:cxn>
              <a:cxn ang="0">
                <a:pos x="T4" y="T5"/>
              </a:cxn>
              <a:cxn ang="0">
                <a:pos x="T6" y="T7"/>
              </a:cxn>
              <a:cxn ang="0">
                <a:pos x="T8" y="T9"/>
              </a:cxn>
            </a:cxnLst>
            <a:rect l="0" t="0" r="r" b="b"/>
            <a:pathLst>
              <a:path w="15" h="16">
                <a:moveTo>
                  <a:pt x="15" y="9"/>
                </a:moveTo>
                <a:cubicBezTo>
                  <a:pt x="14" y="13"/>
                  <a:pt x="11" y="16"/>
                  <a:pt x="7" y="15"/>
                </a:cubicBezTo>
                <a:cubicBezTo>
                  <a:pt x="3" y="15"/>
                  <a:pt x="0" y="11"/>
                  <a:pt x="0" y="7"/>
                </a:cubicBezTo>
                <a:cubicBezTo>
                  <a:pt x="1" y="3"/>
                  <a:pt x="4" y="0"/>
                  <a:pt x="8" y="1"/>
                </a:cubicBezTo>
                <a:cubicBezTo>
                  <a:pt x="12" y="1"/>
                  <a:pt x="15" y="5"/>
                  <a:pt x="15" y="9"/>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3" name="Freeform 338">
            <a:extLst>
              <a:ext uri="{FF2B5EF4-FFF2-40B4-BE49-F238E27FC236}">
                <a16:creationId xmlns="" xmlns:a16="http://schemas.microsoft.com/office/drawing/2014/main" id="{F4C1F327-283F-433F-8DA9-72EA4E3CA3D6}"/>
              </a:ext>
            </a:extLst>
          </p:cNvPr>
          <p:cNvSpPr>
            <a:spLocks/>
          </p:cNvSpPr>
          <p:nvPr/>
        </p:nvSpPr>
        <p:spPr bwMode="auto">
          <a:xfrm>
            <a:off x="6812083" y="1511436"/>
            <a:ext cx="53932" cy="52247"/>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2"/>
                  <a:pt x="10" y="15"/>
                  <a:pt x="6" y="15"/>
                </a:cubicBezTo>
                <a:cubicBezTo>
                  <a:pt x="3" y="14"/>
                  <a:pt x="0" y="11"/>
                  <a:pt x="0" y="7"/>
                </a:cubicBezTo>
                <a:cubicBezTo>
                  <a:pt x="1" y="3"/>
                  <a:pt x="4" y="0"/>
                  <a:pt x="8" y="1"/>
                </a:cubicBezTo>
                <a:cubicBezTo>
                  <a:pt x="12" y="1"/>
                  <a:pt x="15" y="5"/>
                  <a:pt x="14" y="9"/>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4" name="Freeform 339">
            <a:extLst>
              <a:ext uri="{FF2B5EF4-FFF2-40B4-BE49-F238E27FC236}">
                <a16:creationId xmlns="" xmlns:a16="http://schemas.microsoft.com/office/drawing/2014/main" id="{2E16941D-07D5-47D8-9D29-9FF7D8018938}"/>
              </a:ext>
            </a:extLst>
          </p:cNvPr>
          <p:cNvSpPr>
            <a:spLocks/>
          </p:cNvSpPr>
          <p:nvPr/>
        </p:nvSpPr>
        <p:spPr bwMode="auto">
          <a:xfrm>
            <a:off x="6389056" y="1501324"/>
            <a:ext cx="52247" cy="52247"/>
          </a:xfrm>
          <a:custGeom>
            <a:avLst/>
            <a:gdLst>
              <a:gd name="T0" fmla="*/ 14 w 15"/>
              <a:gd name="T1" fmla="*/ 9 h 15"/>
              <a:gd name="T2" fmla="*/ 7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2"/>
                  <a:pt x="10" y="15"/>
                  <a:pt x="7" y="15"/>
                </a:cubicBezTo>
                <a:cubicBezTo>
                  <a:pt x="3" y="14"/>
                  <a:pt x="0" y="11"/>
                  <a:pt x="0" y="7"/>
                </a:cubicBezTo>
                <a:cubicBezTo>
                  <a:pt x="1" y="3"/>
                  <a:pt x="4" y="0"/>
                  <a:pt x="8" y="1"/>
                </a:cubicBezTo>
                <a:cubicBezTo>
                  <a:pt x="12" y="1"/>
                  <a:pt x="15" y="5"/>
                  <a:pt x="14" y="9"/>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5" name="Freeform 340">
            <a:extLst>
              <a:ext uri="{FF2B5EF4-FFF2-40B4-BE49-F238E27FC236}">
                <a16:creationId xmlns="" xmlns:a16="http://schemas.microsoft.com/office/drawing/2014/main" id="{BA21C8D7-B89C-4FAB-94A8-10DD95CD4369}"/>
              </a:ext>
            </a:extLst>
          </p:cNvPr>
          <p:cNvSpPr>
            <a:spLocks/>
          </p:cNvSpPr>
          <p:nvPr/>
        </p:nvSpPr>
        <p:spPr bwMode="auto">
          <a:xfrm>
            <a:off x="6107600" y="1711995"/>
            <a:ext cx="53932" cy="52247"/>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1" y="2"/>
                  <a:pt x="4" y="0"/>
                  <a:pt x="8" y="0"/>
                </a:cubicBezTo>
                <a:cubicBezTo>
                  <a:pt x="12" y="1"/>
                  <a:pt x="15" y="4"/>
                  <a:pt x="14"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6" name="Freeform 341">
            <a:extLst>
              <a:ext uri="{FF2B5EF4-FFF2-40B4-BE49-F238E27FC236}">
                <a16:creationId xmlns="" xmlns:a16="http://schemas.microsoft.com/office/drawing/2014/main" id="{E79D7C70-0233-46F8-863C-6F8417F2C772}"/>
              </a:ext>
            </a:extLst>
          </p:cNvPr>
          <p:cNvSpPr>
            <a:spLocks/>
          </p:cNvSpPr>
          <p:nvPr/>
        </p:nvSpPr>
        <p:spPr bwMode="auto">
          <a:xfrm>
            <a:off x="5999736" y="2011990"/>
            <a:ext cx="52247" cy="52247"/>
          </a:xfrm>
          <a:custGeom>
            <a:avLst/>
            <a:gdLst>
              <a:gd name="T0" fmla="*/ 15 w 15"/>
              <a:gd name="T1" fmla="*/ 8 h 15"/>
              <a:gd name="T2" fmla="*/ 7 w 15"/>
              <a:gd name="T3" fmla="*/ 15 h 15"/>
              <a:gd name="T4" fmla="*/ 1 w 15"/>
              <a:gd name="T5" fmla="*/ 7 h 15"/>
              <a:gd name="T6" fmla="*/ 9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5" y="12"/>
                  <a:pt x="11" y="15"/>
                  <a:pt x="7" y="15"/>
                </a:cubicBezTo>
                <a:cubicBezTo>
                  <a:pt x="3" y="14"/>
                  <a:pt x="0" y="11"/>
                  <a:pt x="1" y="7"/>
                </a:cubicBezTo>
                <a:cubicBezTo>
                  <a:pt x="1" y="3"/>
                  <a:pt x="5" y="0"/>
                  <a:pt x="9" y="0"/>
                </a:cubicBezTo>
                <a:cubicBezTo>
                  <a:pt x="13" y="1"/>
                  <a:pt x="15" y="4"/>
                  <a:pt x="15"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7" name="Freeform 342">
            <a:extLst>
              <a:ext uri="{FF2B5EF4-FFF2-40B4-BE49-F238E27FC236}">
                <a16:creationId xmlns="" xmlns:a16="http://schemas.microsoft.com/office/drawing/2014/main" id="{7E8F96D4-293F-44EA-B9DA-C39F8DD44315}"/>
              </a:ext>
            </a:extLst>
          </p:cNvPr>
          <p:cNvSpPr>
            <a:spLocks/>
          </p:cNvSpPr>
          <p:nvPr/>
        </p:nvSpPr>
        <p:spPr bwMode="auto">
          <a:xfrm>
            <a:off x="5512666" y="2005249"/>
            <a:ext cx="55618" cy="52247"/>
          </a:xfrm>
          <a:custGeom>
            <a:avLst/>
            <a:gdLst>
              <a:gd name="T0" fmla="*/ 15 w 16"/>
              <a:gd name="T1" fmla="*/ 8 h 15"/>
              <a:gd name="T2" fmla="*/ 7 w 16"/>
              <a:gd name="T3" fmla="*/ 15 h 15"/>
              <a:gd name="T4" fmla="*/ 1 w 16"/>
              <a:gd name="T5" fmla="*/ 7 h 15"/>
              <a:gd name="T6" fmla="*/ 9 w 16"/>
              <a:gd name="T7" fmla="*/ 1 h 15"/>
              <a:gd name="T8" fmla="*/ 15 w 16"/>
              <a:gd name="T9" fmla="*/ 8 h 15"/>
            </a:gdLst>
            <a:ahLst/>
            <a:cxnLst>
              <a:cxn ang="0">
                <a:pos x="T0" y="T1"/>
              </a:cxn>
              <a:cxn ang="0">
                <a:pos x="T2" y="T3"/>
              </a:cxn>
              <a:cxn ang="0">
                <a:pos x="T4" y="T5"/>
              </a:cxn>
              <a:cxn ang="0">
                <a:pos x="T6" y="T7"/>
              </a:cxn>
              <a:cxn ang="0">
                <a:pos x="T8" y="T9"/>
              </a:cxn>
            </a:cxnLst>
            <a:rect l="0" t="0" r="r" b="b"/>
            <a:pathLst>
              <a:path w="16" h="15">
                <a:moveTo>
                  <a:pt x="15" y="8"/>
                </a:moveTo>
                <a:cubicBezTo>
                  <a:pt x="15" y="12"/>
                  <a:pt x="11" y="15"/>
                  <a:pt x="7" y="15"/>
                </a:cubicBezTo>
                <a:cubicBezTo>
                  <a:pt x="3" y="14"/>
                  <a:pt x="0" y="11"/>
                  <a:pt x="1" y="7"/>
                </a:cubicBezTo>
                <a:cubicBezTo>
                  <a:pt x="1" y="3"/>
                  <a:pt x="5" y="0"/>
                  <a:pt x="9" y="1"/>
                </a:cubicBezTo>
                <a:cubicBezTo>
                  <a:pt x="13" y="1"/>
                  <a:pt x="16" y="5"/>
                  <a:pt x="15"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8" name="Freeform 343">
            <a:extLst>
              <a:ext uri="{FF2B5EF4-FFF2-40B4-BE49-F238E27FC236}">
                <a16:creationId xmlns="" xmlns:a16="http://schemas.microsoft.com/office/drawing/2014/main" id="{BA796178-4CC4-42CB-8EC0-455334C01737}"/>
              </a:ext>
            </a:extLst>
          </p:cNvPr>
          <p:cNvSpPr>
            <a:spLocks/>
          </p:cNvSpPr>
          <p:nvPr/>
        </p:nvSpPr>
        <p:spPr bwMode="auto">
          <a:xfrm>
            <a:off x="5217727" y="2701304"/>
            <a:ext cx="52247" cy="52247"/>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0" y="6"/>
                </a:cubicBezTo>
                <a:cubicBezTo>
                  <a:pt x="1" y="2"/>
                  <a:pt x="4" y="0"/>
                  <a:pt x="8" y="0"/>
                </a:cubicBezTo>
                <a:cubicBezTo>
                  <a:pt x="12" y="0"/>
                  <a:pt x="15" y="4"/>
                  <a:pt x="15"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9" name="Freeform 344">
            <a:extLst>
              <a:ext uri="{FF2B5EF4-FFF2-40B4-BE49-F238E27FC236}">
                <a16:creationId xmlns="" xmlns:a16="http://schemas.microsoft.com/office/drawing/2014/main" id="{F078D941-2B28-4607-8F17-0C2C34362F08}"/>
              </a:ext>
            </a:extLst>
          </p:cNvPr>
          <p:cNvSpPr>
            <a:spLocks/>
          </p:cNvSpPr>
          <p:nvPr/>
        </p:nvSpPr>
        <p:spPr bwMode="auto">
          <a:xfrm>
            <a:off x="5035707" y="2996244"/>
            <a:ext cx="52247" cy="55618"/>
          </a:xfrm>
          <a:custGeom>
            <a:avLst/>
            <a:gdLst>
              <a:gd name="T0" fmla="*/ 15 w 15"/>
              <a:gd name="T1" fmla="*/ 9 h 16"/>
              <a:gd name="T2" fmla="*/ 7 w 15"/>
              <a:gd name="T3" fmla="*/ 15 h 16"/>
              <a:gd name="T4" fmla="*/ 0 w 15"/>
              <a:gd name="T5" fmla="*/ 7 h 16"/>
              <a:gd name="T6" fmla="*/ 8 w 15"/>
              <a:gd name="T7" fmla="*/ 1 h 16"/>
              <a:gd name="T8" fmla="*/ 15 w 15"/>
              <a:gd name="T9" fmla="*/ 9 h 16"/>
            </a:gdLst>
            <a:ahLst/>
            <a:cxnLst>
              <a:cxn ang="0">
                <a:pos x="T0" y="T1"/>
              </a:cxn>
              <a:cxn ang="0">
                <a:pos x="T2" y="T3"/>
              </a:cxn>
              <a:cxn ang="0">
                <a:pos x="T4" y="T5"/>
              </a:cxn>
              <a:cxn ang="0">
                <a:pos x="T6" y="T7"/>
              </a:cxn>
              <a:cxn ang="0">
                <a:pos x="T8" y="T9"/>
              </a:cxn>
            </a:cxnLst>
            <a:rect l="0" t="0" r="r" b="b"/>
            <a:pathLst>
              <a:path w="15" h="16">
                <a:moveTo>
                  <a:pt x="15" y="9"/>
                </a:moveTo>
                <a:cubicBezTo>
                  <a:pt x="14" y="13"/>
                  <a:pt x="11" y="16"/>
                  <a:pt x="7" y="15"/>
                </a:cubicBezTo>
                <a:cubicBezTo>
                  <a:pt x="3" y="15"/>
                  <a:pt x="0" y="11"/>
                  <a:pt x="0" y="7"/>
                </a:cubicBezTo>
                <a:cubicBezTo>
                  <a:pt x="1" y="3"/>
                  <a:pt x="4" y="0"/>
                  <a:pt x="8" y="1"/>
                </a:cubicBezTo>
                <a:cubicBezTo>
                  <a:pt x="12" y="1"/>
                  <a:pt x="15" y="5"/>
                  <a:pt x="15" y="9"/>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50" name="Freeform 345">
            <a:extLst>
              <a:ext uri="{FF2B5EF4-FFF2-40B4-BE49-F238E27FC236}">
                <a16:creationId xmlns="" xmlns:a16="http://schemas.microsoft.com/office/drawing/2014/main" id="{76EC1AB6-1AA9-4032-A714-C4B4EADED462}"/>
              </a:ext>
            </a:extLst>
          </p:cNvPr>
          <p:cNvSpPr>
            <a:spLocks/>
          </p:cNvSpPr>
          <p:nvPr/>
        </p:nvSpPr>
        <p:spPr bwMode="auto">
          <a:xfrm>
            <a:off x="6812083" y="1511436"/>
            <a:ext cx="53932" cy="52247"/>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2"/>
                  <a:pt x="10" y="15"/>
                  <a:pt x="6" y="15"/>
                </a:cubicBezTo>
                <a:cubicBezTo>
                  <a:pt x="3" y="14"/>
                  <a:pt x="0" y="11"/>
                  <a:pt x="0" y="7"/>
                </a:cubicBezTo>
                <a:cubicBezTo>
                  <a:pt x="1" y="3"/>
                  <a:pt x="4" y="0"/>
                  <a:pt x="8" y="1"/>
                </a:cubicBezTo>
                <a:cubicBezTo>
                  <a:pt x="12" y="1"/>
                  <a:pt x="15" y="5"/>
                  <a:pt x="14" y="9"/>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51" name="Freeform 346">
            <a:extLst>
              <a:ext uri="{FF2B5EF4-FFF2-40B4-BE49-F238E27FC236}">
                <a16:creationId xmlns="" xmlns:a16="http://schemas.microsoft.com/office/drawing/2014/main" id="{DB17EF43-32A8-4826-B4C8-7412FCB4003F}"/>
              </a:ext>
            </a:extLst>
          </p:cNvPr>
          <p:cNvSpPr>
            <a:spLocks/>
          </p:cNvSpPr>
          <p:nvPr/>
        </p:nvSpPr>
        <p:spPr bwMode="auto">
          <a:xfrm>
            <a:off x="8355878" y="2025473"/>
            <a:ext cx="52247" cy="53932"/>
          </a:xfrm>
          <a:custGeom>
            <a:avLst/>
            <a:gdLst>
              <a:gd name="T0" fmla="*/ 14 w 15"/>
              <a:gd name="T1" fmla="*/ 8 h 15"/>
              <a:gd name="T2" fmla="*/ 6 w 15"/>
              <a:gd name="T3" fmla="*/ 14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7"/>
                </a:cubicBezTo>
                <a:cubicBezTo>
                  <a:pt x="0" y="3"/>
                  <a:pt x="4" y="0"/>
                  <a:pt x="8" y="0"/>
                </a:cubicBezTo>
                <a:cubicBezTo>
                  <a:pt x="12" y="1"/>
                  <a:pt x="15" y="4"/>
                  <a:pt x="14" y="8"/>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0" name="标题 1"/>
          <p:cNvSpPr>
            <a:spLocks noGrp="1"/>
          </p:cNvSpPr>
          <p:nvPr>
            <p:ph type="title" hasCustomPrompt="1"/>
          </p:nvPr>
        </p:nvSpPr>
        <p:spPr>
          <a:xfrm>
            <a:off x="502444" y="2557694"/>
            <a:ext cx="5551994" cy="656792"/>
          </a:xfrm>
        </p:spPr>
        <p:txBody>
          <a:bodyPr anchor="ctr">
            <a:normAutofit/>
          </a:bodyPr>
          <a:lstStyle>
            <a:lvl1pPr algn="l">
              <a:defRPr sz="2400" b="1">
                <a:solidFill>
                  <a:schemeClr val="tx1"/>
                </a:solidFill>
              </a:defRPr>
            </a:lvl1pPr>
          </a:lstStyle>
          <a:p>
            <a:r>
              <a:rPr lang="zh-CN" altLang="en-US" dirty="0"/>
              <a:t>单击此处添加幻灯片章节标题</a:t>
            </a:r>
          </a:p>
        </p:txBody>
      </p:sp>
      <p:sp>
        <p:nvSpPr>
          <p:cNvPr id="21" name="文本占位符 2"/>
          <p:cNvSpPr>
            <a:spLocks noGrp="1"/>
          </p:cNvSpPr>
          <p:nvPr>
            <p:ph type="body" idx="1"/>
          </p:nvPr>
        </p:nvSpPr>
        <p:spPr>
          <a:xfrm>
            <a:off x="502444" y="3495896"/>
            <a:ext cx="5551994" cy="1015623"/>
          </a:xfrm>
        </p:spPr>
        <p:txBody>
          <a:bodyPr anchor="t">
            <a:normAutofit/>
          </a:bodyPr>
          <a:lstStyle>
            <a:lvl1pPr marL="0" indent="0" algn="l">
              <a:buNone/>
              <a:defRPr sz="1100">
                <a:solidFill>
                  <a:schemeClr val="tx1"/>
                </a:solidFill>
              </a:defRPr>
            </a:lvl1pPr>
            <a:lvl2pPr marL="457178" indent="0">
              <a:buNone/>
              <a:defRPr sz="2000">
                <a:solidFill>
                  <a:schemeClr val="tx1">
                    <a:tint val="75000"/>
                  </a:schemeClr>
                </a:solidFill>
              </a:defRPr>
            </a:lvl2pPr>
            <a:lvl3pPr marL="914354" indent="0">
              <a:buNone/>
              <a:defRPr sz="1800">
                <a:solidFill>
                  <a:schemeClr val="tx1">
                    <a:tint val="75000"/>
                  </a:schemeClr>
                </a:solidFill>
              </a:defRPr>
            </a:lvl3pPr>
            <a:lvl4pPr marL="1371532" indent="0">
              <a:buNone/>
              <a:defRPr sz="1600">
                <a:solidFill>
                  <a:schemeClr val="tx1">
                    <a:tint val="75000"/>
                  </a:schemeClr>
                </a:solidFill>
              </a:defRPr>
            </a:lvl4pPr>
            <a:lvl5pPr marL="1828709" indent="0">
              <a:buNone/>
              <a:defRPr sz="1600">
                <a:solidFill>
                  <a:schemeClr val="tx1">
                    <a:tint val="75000"/>
                  </a:schemeClr>
                </a:solidFill>
              </a:defRPr>
            </a:lvl5pPr>
            <a:lvl6pPr marL="2285886" indent="0">
              <a:buNone/>
              <a:defRPr sz="1600">
                <a:solidFill>
                  <a:schemeClr val="tx1">
                    <a:tint val="75000"/>
                  </a:schemeClr>
                </a:solidFill>
              </a:defRPr>
            </a:lvl6pPr>
            <a:lvl7pPr marL="2743062" indent="0">
              <a:buNone/>
              <a:defRPr sz="1600">
                <a:solidFill>
                  <a:schemeClr val="tx1">
                    <a:tint val="75000"/>
                  </a:schemeClr>
                </a:solidFill>
              </a:defRPr>
            </a:lvl7pPr>
            <a:lvl8pPr marL="3200240" indent="0">
              <a:buNone/>
              <a:defRPr sz="1600">
                <a:solidFill>
                  <a:schemeClr val="tx1">
                    <a:tint val="75000"/>
                  </a:schemeClr>
                </a:solidFill>
              </a:defRPr>
            </a:lvl8pPr>
            <a:lvl9pPr marL="3657418" indent="0">
              <a:buNone/>
              <a:defRPr sz="1600">
                <a:solidFill>
                  <a:schemeClr val="tx1">
                    <a:tint val="75000"/>
                  </a:schemeClr>
                </a:solidFill>
              </a:defRPr>
            </a:lvl9pPr>
          </a:lstStyle>
          <a:p>
            <a:pPr lvl="0"/>
            <a:r>
              <a:rPr lang="zh-CN" altLang="en-US"/>
              <a:t>单击此处编辑母版文本样式</a:t>
            </a:r>
          </a:p>
        </p:txBody>
      </p:sp>
      <p:sp>
        <p:nvSpPr>
          <p:cNvPr id="574" name="Freeform 293">
            <a:extLst>
              <a:ext uri="{FF2B5EF4-FFF2-40B4-BE49-F238E27FC236}">
                <a16:creationId xmlns="" xmlns:a16="http://schemas.microsoft.com/office/drawing/2014/main" id="{55CA15B9-5F3C-4096-8406-8303641B14F4}"/>
              </a:ext>
            </a:extLst>
          </p:cNvPr>
          <p:cNvSpPr>
            <a:spLocks/>
          </p:cNvSpPr>
          <p:nvPr userDrawn="1"/>
        </p:nvSpPr>
        <p:spPr bwMode="auto">
          <a:xfrm>
            <a:off x="476272" y="3198281"/>
            <a:ext cx="53932" cy="57302"/>
          </a:xfrm>
          <a:custGeom>
            <a:avLst/>
            <a:gdLst>
              <a:gd name="T0" fmla="*/ 15 w 15"/>
              <a:gd name="T1" fmla="*/ 9 h 16"/>
              <a:gd name="T2" fmla="*/ 7 w 15"/>
              <a:gd name="T3" fmla="*/ 15 h 16"/>
              <a:gd name="T4" fmla="*/ 1 w 15"/>
              <a:gd name="T5" fmla="*/ 7 h 16"/>
              <a:gd name="T6" fmla="*/ 9 w 15"/>
              <a:gd name="T7" fmla="*/ 1 h 16"/>
              <a:gd name="T8" fmla="*/ 15 w 15"/>
              <a:gd name="T9" fmla="*/ 9 h 16"/>
            </a:gdLst>
            <a:ahLst/>
            <a:cxnLst>
              <a:cxn ang="0">
                <a:pos x="T0" y="T1"/>
              </a:cxn>
              <a:cxn ang="0">
                <a:pos x="T2" y="T3"/>
              </a:cxn>
              <a:cxn ang="0">
                <a:pos x="T4" y="T5"/>
              </a:cxn>
              <a:cxn ang="0">
                <a:pos x="T6" y="T7"/>
              </a:cxn>
              <a:cxn ang="0">
                <a:pos x="T8" y="T9"/>
              </a:cxn>
            </a:cxnLst>
            <a:rect l="0" t="0" r="r" b="b"/>
            <a:pathLst>
              <a:path w="15" h="16">
                <a:moveTo>
                  <a:pt x="15" y="9"/>
                </a:moveTo>
                <a:cubicBezTo>
                  <a:pt x="14" y="13"/>
                  <a:pt x="11" y="16"/>
                  <a:pt x="7" y="15"/>
                </a:cubicBezTo>
                <a:cubicBezTo>
                  <a:pt x="3" y="15"/>
                  <a:pt x="0" y="11"/>
                  <a:pt x="1" y="7"/>
                </a:cubicBezTo>
                <a:cubicBezTo>
                  <a:pt x="1" y="3"/>
                  <a:pt x="5" y="0"/>
                  <a:pt x="9" y="1"/>
                </a:cubicBezTo>
                <a:cubicBezTo>
                  <a:pt x="13" y="1"/>
                  <a:pt x="15" y="5"/>
                  <a:pt x="15" y="9"/>
                </a:cubicBezTo>
                <a:close/>
              </a:path>
            </a:pathLst>
          </a:custGeom>
          <a:solidFill>
            <a:srgbClr val="161714">
              <a:alpha val="81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Tree>
    <p:extLst>
      <p:ext uri="{BB962C8B-B14F-4D97-AF65-F5344CB8AC3E}">
        <p14:creationId xmlns="" xmlns:p14="http://schemas.microsoft.com/office/powerpoint/2010/main" val="2853334272"/>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6489D9C7-5DC6-4263-87FF-7C99F6FB63C3}" type="datetime1">
              <a:rPr lang="zh-CN" altLang="en-US" smtClean="0"/>
              <a:pPr/>
              <a:t>2018/4/17</a:t>
            </a:fld>
            <a:endParaRPr lang="zh-CN" altLang="en-US"/>
          </a:p>
        </p:txBody>
      </p:sp>
      <p:sp>
        <p:nvSpPr>
          <p:cNvPr id="8" name="页脚占位符 7"/>
          <p:cNvSpPr>
            <a:spLocks noGrp="1"/>
          </p:cNvSpPr>
          <p:nvPr>
            <p:ph type="ftr" sz="quarter" idx="11"/>
          </p:nvPr>
        </p:nvSpPr>
        <p:spPr/>
        <p:txBody>
          <a:bodyPr/>
          <a:lstStyle/>
          <a:p>
            <a:r>
              <a:rPr lang="en-US" altLang="zh-CN"/>
              <a:t>www.islide.cc </a:t>
            </a:r>
            <a:r>
              <a:rPr lang="zh-CN" altLang="en-US"/>
              <a:t>「 让</a:t>
            </a:r>
            <a:r>
              <a:rPr lang="en-US" altLang="zh-CN"/>
              <a:t>PPT</a:t>
            </a:r>
            <a:r>
              <a:rPr lang="zh-CN" altLang="en-US"/>
              <a:t>设计简单起来！」</a:t>
            </a:r>
          </a:p>
        </p:txBody>
      </p:sp>
      <p:sp>
        <p:nvSpPr>
          <p:cNvPr id="9" name="灯片编号占位符 8"/>
          <p:cNvSpPr>
            <a:spLocks noGrp="1"/>
          </p:cNvSpPr>
          <p:nvPr>
            <p:ph type="sldNum" sz="quarter" idx="12"/>
          </p:nvPr>
        </p:nvSpPr>
        <p:spPr/>
        <p:txBody>
          <a:bodyPr/>
          <a:lstStyle/>
          <a:p>
            <a:fld id="{5DD3DB80-B894-403A-B48E-6FDC1A72010E}" type="slidenum">
              <a:rPr lang="zh-CN" altLang="en-US" smtClean="0"/>
              <a:pPr/>
              <a:t>‹#›</a:t>
            </a:fld>
            <a:endParaRPr lang="zh-CN" altLang="en-US"/>
          </a:p>
        </p:txBody>
      </p:sp>
    </p:spTree>
    <p:extLst>
      <p:ext uri="{BB962C8B-B14F-4D97-AF65-F5344CB8AC3E}">
        <p14:creationId xmlns="" xmlns:p14="http://schemas.microsoft.com/office/powerpoint/2010/main" val="568967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6" name="日期占位符 5"/>
          <p:cNvSpPr>
            <a:spLocks noGrp="1"/>
          </p:cNvSpPr>
          <p:nvPr>
            <p:ph type="dt" sz="half" idx="10"/>
          </p:nvPr>
        </p:nvSpPr>
        <p:spPr/>
        <p:txBody>
          <a:bodyPr/>
          <a:lstStyle/>
          <a:p>
            <a:fld id="{6489D9C7-5DC6-4263-87FF-7C99F6FB63C3}" type="datetime1">
              <a:rPr lang="zh-CN" altLang="en-US" smtClean="0"/>
              <a:pPr/>
              <a:t>2018/4/17</a:t>
            </a:fld>
            <a:endParaRPr lang="zh-CN" altLang="en-US"/>
          </a:p>
        </p:txBody>
      </p:sp>
      <p:sp>
        <p:nvSpPr>
          <p:cNvPr id="7" name="页脚占位符 6"/>
          <p:cNvSpPr>
            <a:spLocks noGrp="1"/>
          </p:cNvSpPr>
          <p:nvPr>
            <p:ph type="ftr" sz="quarter" idx="11"/>
          </p:nvPr>
        </p:nvSpPr>
        <p:spPr/>
        <p:txBody>
          <a:bodyPr/>
          <a:lstStyle/>
          <a:p>
            <a:r>
              <a:rPr lang="en-US" altLang="zh-CN"/>
              <a:t>www.islide.cc </a:t>
            </a:r>
            <a:r>
              <a:rPr lang="zh-CN" altLang="en-US"/>
              <a:t>「 让</a:t>
            </a:r>
            <a:r>
              <a:rPr lang="en-US" altLang="zh-CN"/>
              <a:t>PPT</a:t>
            </a:r>
            <a:r>
              <a:rPr lang="zh-CN" altLang="en-US"/>
              <a:t>设计简单起来！」</a:t>
            </a:r>
          </a:p>
        </p:txBody>
      </p:sp>
      <p:sp>
        <p:nvSpPr>
          <p:cNvPr id="8" name="灯片编号占位符 7"/>
          <p:cNvSpPr>
            <a:spLocks noGrp="1"/>
          </p:cNvSpPr>
          <p:nvPr>
            <p:ph type="sldNum" sz="quarter" idx="12"/>
          </p:nvPr>
        </p:nvSpPr>
        <p:spPr/>
        <p:txBody>
          <a:bodyPr/>
          <a:lstStyle/>
          <a:p>
            <a:fld id="{5DD3DB80-B894-403A-B48E-6FDC1A72010E}" type="slidenum">
              <a:rPr lang="zh-CN" altLang="en-US" smtClean="0"/>
              <a:pPr/>
              <a:t>‹#›</a:t>
            </a:fld>
            <a:endParaRPr lang="zh-CN" altLang="en-US"/>
          </a:p>
        </p:txBody>
      </p:sp>
    </p:spTree>
    <p:extLst>
      <p:ext uri="{BB962C8B-B14F-4D97-AF65-F5344CB8AC3E}">
        <p14:creationId xmlns="" xmlns:p14="http://schemas.microsoft.com/office/powerpoint/2010/main" val="75817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3417728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末尾幻灯片">
    <p:bg>
      <p:bgPr>
        <a:gradFill>
          <a:gsLst>
            <a:gs pos="0">
              <a:schemeClr val="bg1"/>
            </a:gs>
            <a:gs pos="68000">
              <a:srgbClr val="EEEEEE"/>
            </a:gs>
            <a:gs pos="100000">
              <a:srgbClr val="D1D1D1"/>
            </a:gs>
          </a:gsLst>
          <a:path path="circle">
            <a:fillToRect l="50000" t="130000" r="50000" b="-30000"/>
          </a:path>
        </a:gradFill>
        <a:effectLst/>
      </p:bgPr>
    </p:bg>
    <p:spTree>
      <p:nvGrpSpPr>
        <p:cNvPr id="1" name=""/>
        <p:cNvGrpSpPr/>
        <p:nvPr/>
      </p:nvGrpSpPr>
      <p:grpSpPr>
        <a:xfrm>
          <a:off x="0" y="0"/>
          <a:ext cx="0" cy="0"/>
          <a:chOff x="0" y="0"/>
          <a:chExt cx="0" cy="0"/>
        </a:xfrm>
      </p:grpSpPr>
      <p:sp>
        <p:nvSpPr>
          <p:cNvPr id="297" name="矩形 296">
            <a:extLst>
              <a:ext uri="{FF2B5EF4-FFF2-40B4-BE49-F238E27FC236}">
                <a16:creationId xmlns="" xmlns:a16="http://schemas.microsoft.com/office/drawing/2014/main" id="{456CB4B5-068C-4BC9-A4CB-C69DD4C69782}"/>
              </a:ext>
            </a:extLst>
          </p:cNvPr>
          <p:cNvSpPr/>
          <p:nvPr userDrawn="1"/>
        </p:nvSpPr>
        <p:spPr>
          <a:xfrm rot="10800000">
            <a:off x="0" y="0"/>
            <a:ext cx="9144000" cy="6858000"/>
          </a:xfrm>
          <a:prstGeom prst="rect">
            <a:avLst/>
          </a:prstGeom>
          <a:blipFill>
            <a:blip r:embed="rId2" cstate="print"/>
            <a:srcRect/>
            <a:stretch>
              <a:fillRect t="-8797" b="-8797"/>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298" name="组合 297">
            <a:extLst>
              <a:ext uri="{FF2B5EF4-FFF2-40B4-BE49-F238E27FC236}">
                <a16:creationId xmlns="" xmlns:a16="http://schemas.microsoft.com/office/drawing/2014/main" id="{2D256B89-D4DC-4831-85D8-10585DAFE219}"/>
              </a:ext>
            </a:extLst>
          </p:cNvPr>
          <p:cNvGrpSpPr/>
          <p:nvPr userDrawn="1"/>
        </p:nvGrpSpPr>
        <p:grpSpPr>
          <a:xfrm>
            <a:off x="1026998" y="0"/>
            <a:ext cx="7770497" cy="6858000"/>
            <a:chOff x="15513050" y="-365126"/>
            <a:chExt cx="7786688" cy="6872289"/>
          </a:xfrm>
        </p:grpSpPr>
        <p:sp>
          <p:nvSpPr>
            <p:cNvPr id="299" name="Freeform 161">
              <a:extLst>
                <a:ext uri="{FF2B5EF4-FFF2-40B4-BE49-F238E27FC236}">
                  <a16:creationId xmlns="" xmlns:a16="http://schemas.microsoft.com/office/drawing/2014/main" id="{EEFBB63C-5815-4AFE-9799-36CEE7DB372D}"/>
                </a:ext>
              </a:extLst>
            </p:cNvPr>
            <p:cNvSpPr>
              <a:spLocks/>
            </p:cNvSpPr>
            <p:nvPr/>
          </p:nvSpPr>
          <p:spPr bwMode="auto">
            <a:xfrm>
              <a:off x="17467263" y="3092450"/>
              <a:ext cx="376238" cy="641350"/>
            </a:xfrm>
            <a:custGeom>
              <a:avLst/>
              <a:gdLst>
                <a:gd name="T0" fmla="*/ 1 w 140"/>
                <a:gd name="T1" fmla="*/ 0 h 240"/>
                <a:gd name="T2" fmla="*/ 0 w 140"/>
                <a:gd name="T3" fmla="*/ 0 h 240"/>
                <a:gd name="T4" fmla="*/ 138 w 140"/>
                <a:gd name="T5" fmla="*/ 240 h 240"/>
                <a:gd name="T6" fmla="*/ 140 w 140"/>
                <a:gd name="T7" fmla="*/ 240 h 240"/>
                <a:gd name="T8" fmla="*/ 1 w 140"/>
                <a:gd name="T9" fmla="*/ 0 h 240"/>
              </a:gdLst>
              <a:ahLst/>
              <a:cxnLst>
                <a:cxn ang="0">
                  <a:pos x="T0" y="T1"/>
                </a:cxn>
                <a:cxn ang="0">
                  <a:pos x="T2" y="T3"/>
                </a:cxn>
                <a:cxn ang="0">
                  <a:pos x="T4" y="T5"/>
                </a:cxn>
                <a:cxn ang="0">
                  <a:pos x="T6" y="T7"/>
                </a:cxn>
                <a:cxn ang="0">
                  <a:pos x="T8" y="T9"/>
                </a:cxn>
              </a:cxnLst>
              <a:rect l="0" t="0" r="r" b="b"/>
              <a:pathLst>
                <a:path w="140" h="240">
                  <a:moveTo>
                    <a:pt x="1" y="0"/>
                  </a:moveTo>
                  <a:cubicBezTo>
                    <a:pt x="1" y="0"/>
                    <a:pt x="0" y="0"/>
                    <a:pt x="0" y="0"/>
                  </a:cubicBezTo>
                  <a:cubicBezTo>
                    <a:pt x="138" y="240"/>
                    <a:pt x="138" y="240"/>
                    <a:pt x="138" y="240"/>
                  </a:cubicBezTo>
                  <a:cubicBezTo>
                    <a:pt x="139" y="240"/>
                    <a:pt x="139" y="240"/>
                    <a:pt x="140" y="240"/>
                  </a:cubicBezTo>
                  <a:lnTo>
                    <a:pt x="1" y="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0" name="Freeform 162">
              <a:extLst>
                <a:ext uri="{FF2B5EF4-FFF2-40B4-BE49-F238E27FC236}">
                  <a16:creationId xmlns="" xmlns:a16="http://schemas.microsoft.com/office/drawing/2014/main" id="{9AE9DE0B-F021-4B05-B71B-F13EDAD0E741}"/>
                </a:ext>
              </a:extLst>
            </p:cNvPr>
            <p:cNvSpPr>
              <a:spLocks/>
            </p:cNvSpPr>
            <p:nvPr/>
          </p:nvSpPr>
          <p:spPr bwMode="auto">
            <a:xfrm>
              <a:off x="16673513" y="3795713"/>
              <a:ext cx="1144588" cy="1328738"/>
            </a:xfrm>
            <a:custGeom>
              <a:avLst/>
              <a:gdLst>
                <a:gd name="T0" fmla="*/ 0 w 428"/>
                <a:gd name="T1" fmla="*/ 496 h 497"/>
                <a:gd name="T2" fmla="*/ 1 w 428"/>
                <a:gd name="T3" fmla="*/ 497 h 497"/>
                <a:gd name="T4" fmla="*/ 428 w 428"/>
                <a:gd name="T5" fmla="*/ 0 h 497"/>
                <a:gd name="T6" fmla="*/ 427 w 428"/>
                <a:gd name="T7" fmla="*/ 0 h 497"/>
                <a:gd name="T8" fmla="*/ 0 w 428"/>
                <a:gd name="T9" fmla="*/ 496 h 497"/>
              </a:gdLst>
              <a:ahLst/>
              <a:cxnLst>
                <a:cxn ang="0">
                  <a:pos x="T0" y="T1"/>
                </a:cxn>
                <a:cxn ang="0">
                  <a:pos x="T2" y="T3"/>
                </a:cxn>
                <a:cxn ang="0">
                  <a:pos x="T4" y="T5"/>
                </a:cxn>
                <a:cxn ang="0">
                  <a:pos x="T6" y="T7"/>
                </a:cxn>
                <a:cxn ang="0">
                  <a:pos x="T8" y="T9"/>
                </a:cxn>
              </a:cxnLst>
              <a:rect l="0" t="0" r="r" b="b"/>
              <a:pathLst>
                <a:path w="428" h="497">
                  <a:moveTo>
                    <a:pt x="0" y="496"/>
                  </a:moveTo>
                  <a:cubicBezTo>
                    <a:pt x="1" y="497"/>
                    <a:pt x="1" y="497"/>
                    <a:pt x="1" y="497"/>
                  </a:cubicBezTo>
                  <a:cubicBezTo>
                    <a:pt x="428" y="0"/>
                    <a:pt x="428" y="0"/>
                    <a:pt x="428" y="0"/>
                  </a:cubicBezTo>
                  <a:cubicBezTo>
                    <a:pt x="428" y="0"/>
                    <a:pt x="427" y="0"/>
                    <a:pt x="427" y="0"/>
                  </a:cubicBezTo>
                  <a:lnTo>
                    <a:pt x="0" y="496"/>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1" name="Freeform 163">
              <a:extLst>
                <a:ext uri="{FF2B5EF4-FFF2-40B4-BE49-F238E27FC236}">
                  <a16:creationId xmlns="" xmlns:a16="http://schemas.microsoft.com/office/drawing/2014/main" id="{8F48560F-4B01-48BE-8F78-BED2B9AFE4B7}"/>
                </a:ext>
              </a:extLst>
            </p:cNvPr>
            <p:cNvSpPr>
              <a:spLocks/>
            </p:cNvSpPr>
            <p:nvPr/>
          </p:nvSpPr>
          <p:spPr bwMode="auto">
            <a:xfrm>
              <a:off x="16670338" y="5175250"/>
              <a:ext cx="334963" cy="122238"/>
            </a:xfrm>
            <a:custGeom>
              <a:avLst/>
              <a:gdLst>
                <a:gd name="T0" fmla="*/ 124 w 125"/>
                <a:gd name="T1" fmla="*/ 46 h 46"/>
                <a:gd name="T2" fmla="*/ 125 w 125"/>
                <a:gd name="T3" fmla="*/ 45 h 46"/>
                <a:gd name="T4" fmla="*/ 2 w 125"/>
                <a:gd name="T5" fmla="*/ 0 h 46"/>
                <a:gd name="T6" fmla="*/ 0 w 125"/>
                <a:gd name="T7" fmla="*/ 1 h 46"/>
                <a:gd name="T8" fmla="*/ 124 w 125"/>
                <a:gd name="T9" fmla="*/ 46 h 46"/>
              </a:gdLst>
              <a:ahLst/>
              <a:cxnLst>
                <a:cxn ang="0">
                  <a:pos x="T0" y="T1"/>
                </a:cxn>
                <a:cxn ang="0">
                  <a:pos x="T2" y="T3"/>
                </a:cxn>
                <a:cxn ang="0">
                  <a:pos x="T4" y="T5"/>
                </a:cxn>
                <a:cxn ang="0">
                  <a:pos x="T6" y="T7"/>
                </a:cxn>
                <a:cxn ang="0">
                  <a:pos x="T8" y="T9"/>
                </a:cxn>
              </a:cxnLst>
              <a:rect l="0" t="0" r="r" b="b"/>
              <a:pathLst>
                <a:path w="125" h="46">
                  <a:moveTo>
                    <a:pt x="124" y="46"/>
                  </a:moveTo>
                  <a:cubicBezTo>
                    <a:pt x="124" y="46"/>
                    <a:pt x="125" y="45"/>
                    <a:pt x="125" y="45"/>
                  </a:cubicBezTo>
                  <a:cubicBezTo>
                    <a:pt x="2" y="0"/>
                    <a:pt x="2" y="0"/>
                    <a:pt x="2" y="0"/>
                  </a:cubicBezTo>
                  <a:cubicBezTo>
                    <a:pt x="1" y="1"/>
                    <a:pt x="1" y="1"/>
                    <a:pt x="0" y="1"/>
                  </a:cubicBezTo>
                  <a:lnTo>
                    <a:pt x="124" y="46"/>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2" name="Freeform 164">
              <a:extLst>
                <a:ext uri="{FF2B5EF4-FFF2-40B4-BE49-F238E27FC236}">
                  <a16:creationId xmlns="" xmlns:a16="http://schemas.microsoft.com/office/drawing/2014/main" id="{8E91784F-A849-40A4-811E-0BFF83F56EDF}"/>
                </a:ext>
              </a:extLst>
            </p:cNvPr>
            <p:cNvSpPr>
              <a:spLocks/>
            </p:cNvSpPr>
            <p:nvPr/>
          </p:nvSpPr>
          <p:spPr bwMode="auto">
            <a:xfrm>
              <a:off x="16721138" y="5338763"/>
              <a:ext cx="304800" cy="1092200"/>
            </a:xfrm>
            <a:custGeom>
              <a:avLst/>
              <a:gdLst>
                <a:gd name="T0" fmla="*/ 113 w 114"/>
                <a:gd name="T1" fmla="*/ 0 h 409"/>
                <a:gd name="T2" fmla="*/ 0 w 114"/>
                <a:gd name="T3" fmla="*/ 409 h 409"/>
                <a:gd name="T4" fmla="*/ 1 w 114"/>
                <a:gd name="T5" fmla="*/ 408 h 409"/>
                <a:gd name="T6" fmla="*/ 114 w 114"/>
                <a:gd name="T7" fmla="*/ 1 h 409"/>
                <a:gd name="T8" fmla="*/ 114 w 114"/>
                <a:gd name="T9" fmla="*/ 1 h 409"/>
                <a:gd name="T10" fmla="*/ 113 w 114"/>
                <a:gd name="T11" fmla="*/ 0 h 409"/>
              </a:gdLst>
              <a:ahLst/>
              <a:cxnLst>
                <a:cxn ang="0">
                  <a:pos x="T0" y="T1"/>
                </a:cxn>
                <a:cxn ang="0">
                  <a:pos x="T2" y="T3"/>
                </a:cxn>
                <a:cxn ang="0">
                  <a:pos x="T4" y="T5"/>
                </a:cxn>
                <a:cxn ang="0">
                  <a:pos x="T6" y="T7"/>
                </a:cxn>
                <a:cxn ang="0">
                  <a:pos x="T8" y="T9"/>
                </a:cxn>
                <a:cxn ang="0">
                  <a:pos x="T10" y="T11"/>
                </a:cxn>
              </a:cxnLst>
              <a:rect l="0" t="0" r="r" b="b"/>
              <a:pathLst>
                <a:path w="114" h="409">
                  <a:moveTo>
                    <a:pt x="113" y="0"/>
                  </a:moveTo>
                  <a:cubicBezTo>
                    <a:pt x="0" y="409"/>
                    <a:pt x="0" y="409"/>
                    <a:pt x="0" y="409"/>
                  </a:cubicBezTo>
                  <a:cubicBezTo>
                    <a:pt x="0" y="409"/>
                    <a:pt x="1" y="408"/>
                    <a:pt x="1" y="408"/>
                  </a:cubicBezTo>
                  <a:cubicBezTo>
                    <a:pt x="114" y="1"/>
                    <a:pt x="114" y="1"/>
                    <a:pt x="114" y="1"/>
                  </a:cubicBezTo>
                  <a:cubicBezTo>
                    <a:pt x="114" y="1"/>
                    <a:pt x="114" y="1"/>
                    <a:pt x="114" y="1"/>
                  </a:cubicBezTo>
                  <a:cubicBezTo>
                    <a:pt x="113" y="1"/>
                    <a:pt x="113" y="1"/>
                    <a:pt x="113"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3" name="Freeform 165">
              <a:extLst>
                <a:ext uri="{FF2B5EF4-FFF2-40B4-BE49-F238E27FC236}">
                  <a16:creationId xmlns="" xmlns:a16="http://schemas.microsoft.com/office/drawing/2014/main" id="{BB73A586-ED9F-48C6-A4DD-D7C8A6F1B919}"/>
                </a:ext>
              </a:extLst>
            </p:cNvPr>
            <p:cNvSpPr>
              <a:spLocks/>
            </p:cNvSpPr>
            <p:nvPr/>
          </p:nvSpPr>
          <p:spPr bwMode="auto">
            <a:xfrm>
              <a:off x="17427575" y="3014662"/>
              <a:ext cx="80963" cy="77788"/>
            </a:xfrm>
            <a:custGeom>
              <a:avLst/>
              <a:gdLst>
                <a:gd name="T0" fmla="*/ 28 w 30"/>
                <a:gd name="T1" fmla="*/ 20 h 29"/>
                <a:gd name="T2" fmla="*/ 20 w 30"/>
                <a:gd name="T3" fmla="*/ 3 h 29"/>
                <a:gd name="T4" fmla="*/ 3 w 30"/>
                <a:gd name="T5" fmla="*/ 11 h 29"/>
                <a:gd name="T6" fmla="*/ 11 w 30"/>
                <a:gd name="T7" fmla="*/ 28 h 29"/>
                <a:gd name="T8" fmla="*/ 15 w 30"/>
                <a:gd name="T9" fmla="*/ 29 h 29"/>
                <a:gd name="T10" fmla="*/ 16 w 30"/>
                <a:gd name="T11" fmla="*/ 29 h 29"/>
                <a:gd name="T12" fmla="*/ 28 w 30"/>
                <a:gd name="T13" fmla="*/ 20 h 29"/>
              </a:gdLst>
              <a:ahLst/>
              <a:cxnLst>
                <a:cxn ang="0">
                  <a:pos x="T0" y="T1"/>
                </a:cxn>
                <a:cxn ang="0">
                  <a:pos x="T2" y="T3"/>
                </a:cxn>
                <a:cxn ang="0">
                  <a:pos x="T4" y="T5"/>
                </a:cxn>
                <a:cxn ang="0">
                  <a:pos x="T6" y="T7"/>
                </a:cxn>
                <a:cxn ang="0">
                  <a:pos x="T8" y="T9"/>
                </a:cxn>
                <a:cxn ang="0">
                  <a:pos x="T10" y="T11"/>
                </a:cxn>
                <a:cxn ang="0">
                  <a:pos x="T12" y="T13"/>
                </a:cxn>
              </a:cxnLst>
              <a:rect l="0" t="0" r="r" b="b"/>
              <a:pathLst>
                <a:path w="30" h="29">
                  <a:moveTo>
                    <a:pt x="28" y="20"/>
                  </a:moveTo>
                  <a:cubicBezTo>
                    <a:pt x="30" y="13"/>
                    <a:pt x="27" y="5"/>
                    <a:pt x="20" y="3"/>
                  </a:cubicBezTo>
                  <a:cubicBezTo>
                    <a:pt x="13" y="0"/>
                    <a:pt x="5" y="4"/>
                    <a:pt x="3" y="11"/>
                  </a:cubicBezTo>
                  <a:cubicBezTo>
                    <a:pt x="0" y="18"/>
                    <a:pt x="4" y="25"/>
                    <a:pt x="11" y="28"/>
                  </a:cubicBezTo>
                  <a:cubicBezTo>
                    <a:pt x="12" y="28"/>
                    <a:pt x="13" y="29"/>
                    <a:pt x="15" y="29"/>
                  </a:cubicBezTo>
                  <a:cubicBezTo>
                    <a:pt x="15" y="29"/>
                    <a:pt x="16" y="29"/>
                    <a:pt x="16" y="29"/>
                  </a:cubicBezTo>
                  <a:cubicBezTo>
                    <a:pt x="21" y="28"/>
                    <a:pt x="26" y="25"/>
                    <a:pt x="28" y="2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4" name="Freeform 166">
              <a:extLst>
                <a:ext uri="{FF2B5EF4-FFF2-40B4-BE49-F238E27FC236}">
                  <a16:creationId xmlns="" xmlns:a16="http://schemas.microsoft.com/office/drawing/2014/main" id="{2ACB9A7E-BBE9-4C2A-99C7-8F4AD03D539B}"/>
                </a:ext>
              </a:extLst>
            </p:cNvPr>
            <p:cNvSpPr>
              <a:spLocks/>
            </p:cNvSpPr>
            <p:nvPr/>
          </p:nvSpPr>
          <p:spPr bwMode="auto">
            <a:xfrm>
              <a:off x="17802225" y="3733800"/>
              <a:ext cx="77788" cy="74613"/>
            </a:xfrm>
            <a:custGeom>
              <a:avLst/>
              <a:gdLst>
                <a:gd name="T0" fmla="*/ 19 w 29"/>
                <a:gd name="T1" fmla="*/ 0 h 28"/>
                <a:gd name="T2" fmla="*/ 15 w 29"/>
                <a:gd name="T3" fmla="*/ 0 h 28"/>
                <a:gd name="T4" fmla="*/ 13 w 29"/>
                <a:gd name="T5" fmla="*/ 0 h 28"/>
                <a:gd name="T6" fmla="*/ 2 w 29"/>
                <a:gd name="T7" fmla="*/ 8 h 28"/>
                <a:gd name="T8" fmla="*/ 5 w 29"/>
                <a:gd name="T9" fmla="*/ 23 h 28"/>
                <a:gd name="T10" fmla="*/ 6 w 29"/>
                <a:gd name="T11" fmla="*/ 23 h 28"/>
                <a:gd name="T12" fmla="*/ 10 w 29"/>
                <a:gd name="T13" fmla="*/ 25 h 28"/>
                <a:gd name="T14" fmla="*/ 27 w 29"/>
                <a:gd name="T15" fmla="*/ 17 h 28"/>
                <a:gd name="T16" fmla="*/ 19 w 29"/>
                <a:gd name="T17"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8">
                  <a:moveTo>
                    <a:pt x="19" y="0"/>
                  </a:moveTo>
                  <a:cubicBezTo>
                    <a:pt x="17" y="0"/>
                    <a:pt x="16" y="0"/>
                    <a:pt x="15" y="0"/>
                  </a:cubicBezTo>
                  <a:cubicBezTo>
                    <a:pt x="14" y="0"/>
                    <a:pt x="14" y="0"/>
                    <a:pt x="13" y="0"/>
                  </a:cubicBezTo>
                  <a:cubicBezTo>
                    <a:pt x="8" y="0"/>
                    <a:pt x="3" y="3"/>
                    <a:pt x="2" y="8"/>
                  </a:cubicBezTo>
                  <a:cubicBezTo>
                    <a:pt x="0" y="13"/>
                    <a:pt x="1" y="19"/>
                    <a:pt x="5" y="23"/>
                  </a:cubicBezTo>
                  <a:cubicBezTo>
                    <a:pt x="5" y="23"/>
                    <a:pt x="6" y="23"/>
                    <a:pt x="6" y="23"/>
                  </a:cubicBezTo>
                  <a:cubicBezTo>
                    <a:pt x="7" y="24"/>
                    <a:pt x="8" y="25"/>
                    <a:pt x="10" y="25"/>
                  </a:cubicBezTo>
                  <a:cubicBezTo>
                    <a:pt x="17" y="28"/>
                    <a:pt x="24" y="24"/>
                    <a:pt x="27" y="17"/>
                  </a:cubicBezTo>
                  <a:cubicBezTo>
                    <a:pt x="29" y="11"/>
                    <a:pt x="26" y="3"/>
                    <a:pt x="19"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5" name="Freeform 167">
              <a:extLst>
                <a:ext uri="{FF2B5EF4-FFF2-40B4-BE49-F238E27FC236}">
                  <a16:creationId xmlns="" xmlns:a16="http://schemas.microsoft.com/office/drawing/2014/main" id="{A4514EB8-C729-4E0D-B152-34A3A8C1384F}"/>
                </a:ext>
              </a:extLst>
            </p:cNvPr>
            <p:cNvSpPr>
              <a:spLocks/>
            </p:cNvSpPr>
            <p:nvPr/>
          </p:nvSpPr>
          <p:spPr bwMode="auto">
            <a:xfrm>
              <a:off x="16611600" y="5110163"/>
              <a:ext cx="77788" cy="77788"/>
            </a:xfrm>
            <a:custGeom>
              <a:avLst/>
              <a:gdLst>
                <a:gd name="T0" fmla="*/ 19 w 29"/>
                <a:gd name="T1" fmla="*/ 2 h 29"/>
                <a:gd name="T2" fmla="*/ 2 w 29"/>
                <a:gd name="T3" fmla="*/ 10 h 29"/>
                <a:gd name="T4" fmla="*/ 10 w 29"/>
                <a:gd name="T5" fmla="*/ 27 h 29"/>
                <a:gd name="T6" fmla="*/ 22 w 29"/>
                <a:gd name="T7" fmla="*/ 25 h 29"/>
                <a:gd name="T8" fmla="*/ 24 w 29"/>
                <a:gd name="T9" fmla="*/ 24 h 29"/>
                <a:gd name="T10" fmla="*/ 27 w 29"/>
                <a:gd name="T11" fmla="*/ 19 h 29"/>
                <a:gd name="T12" fmla="*/ 24 w 29"/>
                <a:gd name="T13" fmla="*/ 5 h 29"/>
                <a:gd name="T14" fmla="*/ 23 w 29"/>
                <a:gd name="T15" fmla="*/ 4 h 29"/>
                <a:gd name="T16" fmla="*/ 19 w 29"/>
                <a:gd name="T17" fmla="*/ 2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9">
                  <a:moveTo>
                    <a:pt x="19" y="2"/>
                  </a:moveTo>
                  <a:cubicBezTo>
                    <a:pt x="12" y="0"/>
                    <a:pt x="5" y="3"/>
                    <a:pt x="2" y="10"/>
                  </a:cubicBezTo>
                  <a:cubicBezTo>
                    <a:pt x="0" y="17"/>
                    <a:pt x="3" y="25"/>
                    <a:pt x="10" y="27"/>
                  </a:cubicBezTo>
                  <a:cubicBezTo>
                    <a:pt x="14" y="29"/>
                    <a:pt x="19" y="28"/>
                    <a:pt x="22" y="25"/>
                  </a:cubicBezTo>
                  <a:cubicBezTo>
                    <a:pt x="23" y="25"/>
                    <a:pt x="23" y="25"/>
                    <a:pt x="24" y="24"/>
                  </a:cubicBezTo>
                  <a:cubicBezTo>
                    <a:pt x="25" y="23"/>
                    <a:pt x="27" y="21"/>
                    <a:pt x="27" y="19"/>
                  </a:cubicBezTo>
                  <a:cubicBezTo>
                    <a:pt x="29" y="14"/>
                    <a:pt x="28" y="9"/>
                    <a:pt x="24" y="5"/>
                  </a:cubicBezTo>
                  <a:cubicBezTo>
                    <a:pt x="24" y="5"/>
                    <a:pt x="24" y="5"/>
                    <a:pt x="23" y="4"/>
                  </a:cubicBezTo>
                  <a:cubicBezTo>
                    <a:pt x="22" y="3"/>
                    <a:pt x="21" y="3"/>
                    <a:pt x="19" y="2"/>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6" name="Freeform 168">
              <a:extLst>
                <a:ext uri="{FF2B5EF4-FFF2-40B4-BE49-F238E27FC236}">
                  <a16:creationId xmlns="" xmlns:a16="http://schemas.microsoft.com/office/drawing/2014/main" id="{DC7CE14E-1C74-44DC-B2AE-0A3F8CAF95C6}"/>
                </a:ext>
              </a:extLst>
            </p:cNvPr>
            <p:cNvSpPr>
              <a:spLocks/>
            </p:cNvSpPr>
            <p:nvPr/>
          </p:nvSpPr>
          <p:spPr bwMode="auto">
            <a:xfrm>
              <a:off x="16998950" y="5265738"/>
              <a:ext cx="77788" cy="80963"/>
            </a:xfrm>
            <a:custGeom>
              <a:avLst/>
              <a:gdLst>
                <a:gd name="T0" fmla="*/ 9 w 29"/>
                <a:gd name="T1" fmla="*/ 27 h 30"/>
                <a:gd name="T2" fmla="*/ 10 w 29"/>
                <a:gd name="T3" fmla="*/ 28 h 30"/>
                <a:gd name="T4" fmla="*/ 10 w 29"/>
                <a:gd name="T5" fmla="*/ 28 h 30"/>
                <a:gd name="T6" fmla="*/ 27 w 29"/>
                <a:gd name="T7" fmla="*/ 20 h 30"/>
                <a:gd name="T8" fmla="*/ 19 w 29"/>
                <a:gd name="T9" fmla="*/ 3 h 30"/>
                <a:gd name="T10" fmla="*/ 2 w 29"/>
                <a:gd name="T11" fmla="*/ 11 h 30"/>
                <a:gd name="T12" fmla="*/ 2 w 29"/>
                <a:gd name="T13" fmla="*/ 11 h 30"/>
                <a:gd name="T14" fmla="*/ 1 w 29"/>
                <a:gd name="T15" fmla="*/ 12 h 30"/>
                <a:gd name="T16" fmla="*/ 9 w 29"/>
                <a:gd name="T17" fmla="*/ 2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30">
                  <a:moveTo>
                    <a:pt x="9" y="27"/>
                  </a:moveTo>
                  <a:cubicBezTo>
                    <a:pt x="9" y="28"/>
                    <a:pt x="9" y="28"/>
                    <a:pt x="10" y="28"/>
                  </a:cubicBezTo>
                  <a:cubicBezTo>
                    <a:pt x="10" y="28"/>
                    <a:pt x="10" y="28"/>
                    <a:pt x="10" y="28"/>
                  </a:cubicBezTo>
                  <a:cubicBezTo>
                    <a:pt x="17" y="30"/>
                    <a:pt x="24" y="27"/>
                    <a:pt x="27" y="20"/>
                  </a:cubicBezTo>
                  <a:cubicBezTo>
                    <a:pt x="29" y="13"/>
                    <a:pt x="26" y="5"/>
                    <a:pt x="19" y="3"/>
                  </a:cubicBezTo>
                  <a:cubicBezTo>
                    <a:pt x="12" y="0"/>
                    <a:pt x="4" y="4"/>
                    <a:pt x="2" y="11"/>
                  </a:cubicBezTo>
                  <a:cubicBezTo>
                    <a:pt x="2" y="11"/>
                    <a:pt x="2" y="11"/>
                    <a:pt x="2" y="11"/>
                  </a:cubicBezTo>
                  <a:cubicBezTo>
                    <a:pt x="2" y="11"/>
                    <a:pt x="1" y="12"/>
                    <a:pt x="1" y="12"/>
                  </a:cubicBezTo>
                  <a:cubicBezTo>
                    <a:pt x="0" y="19"/>
                    <a:pt x="3" y="25"/>
                    <a:pt x="9" y="27"/>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7" name="Freeform 169">
              <a:extLst>
                <a:ext uri="{FF2B5EF4-FFF2-40B4-BE49-F238E27FC236}">
                  <a16:creationId xmlns="" xmlns:a16="http://schemas.microsoft.com/office/drawing/2014/main" id="{72AC6A2E-0E08-4918-B737-9A07362C4BF6}"/>
                </a:ext>
              </a:extLst>
            </p:cNvPr>
            <p:cNvSpPr>
              <a:spLocks/>
            </p:cNvSpPr>
            <p:nvPr/>
          </p:nvSpPr>
          <p:spPr bwMode="auto">
            <a:xfrm>
              <a:off x="16694150" y="6426200"/>
              <a:ext cx="82550" cy="77788"/>
            </a:xfrm>
            <a:custGeom>
              <a:avLst/>
              <a:gdLst>
                <a:gd name="T0" fmla="*/ 10 w 31"/>
                <a:gd name="T1" fmla="*/ 2 h 29"/>
                <a:gd name="T2" fmla="*/ 3 w 31"/>
                <a:gd name="T3" fmla="*/ 9 h 29"/>
                <a:gd name="T4" fmla="*/ 11 w 31"/>
                <a:gd name="T5" fmla="*/ 27 h 29"/>
                <a:gd name="T6" fmla="*/ 28 w 31"/>
                <a:gd name="T7" fmla="*/ 19 h 29"/>
                <a:gd name="T8" fmla="*/ 20 w 31"/>
                <a:gd name="T9" fmla="*/ 1 h 29"/>
                <a:gd name="T10" fmla="*/ 11 w 31"/>
                <a:gd name="T11" fmla="*/ 1 h 29"/>
                <a:gd name="T12" fmla="*/ 10 w 31"/>
                <a:gd name="T13" fmla="*/ 2 h 29"/>
              </a:gdLst>
              <a:ahLst/>
              <a:cxnLst>
                <a:cxn ang="0">
                  <a:pos x="T0" y="T1"/>
                </a:cxn>
                <a:cxn ang="0">
                  <a:pos x="T2" y="T3"/>
                </a:cxn>
                <a:cxn ang="0">
                  <a:pos x="T4" y="T5"/>
                </a:cxn>
                <a:cxn ang="0">
                  <a:pos x="T6" y="T7"/>
                </a:cxn>
                <a:cxn ang="0">
                  <a:pos x="T8" y="T9"/>
                </a:cxn>
                <a:cxn ang="0">
                  <a:pos x="T10" y="T11"/>
                </a:cxn>
                <a:cxn ang="0">
                  <a:pos x="T12" y="T13"/>
                </a:cxn>
              </a:cxnLst>
              <a:rect l="0" t="0" r="r" b="b"/>
              <a:pathLst>
                <a:path w="31" h="29">
                  <a:moveTo>
                    <a:pt x="10" y="2"/>
                  </a:moveTo>
                  <a:cubicBezTo>
                    <a:pt x="7" y="3"/>
                    <a:pt x="4" y="6"/>
                    <a:pt x="3" y="9"/>
                  </a:cubicBezTo>
                  <a:cubicBezTo>
                    <a:pt x="0" y="16"/>
                    <a:pt x="4" y="24"/>
                    <a:pt x="11" y="27"/>
                  </a:cubicBezTo>
                  <a:cubicBezTo>
                    <a:pt x="18" y="29"/>
                    <a:pt x="25" y="25"/>
                    <a:pt x="28" y="19"/>
                  </a:cubicBezTo>
                  <a:cubicBezTo>
                    <a:pt x="31" y="12"/>
                    <a:pt x="27" y="4"/>
                    <a:pt x="20" y="1"/>
                  </a:cubicBezTo>
                  <a:cubicBezTo>
                    <a:pt x="17" y="0"/>
                    <a:pt x="14" y="0"/>
                    <a:pt x="11" y="1"/>
                  </a:cubicBezTo>
                  <a:cubicBezTo>
                    <a:pt x="11" y="1"/>
                    <a:pt x="10" y="2"/>
                    <a:pt x="10" y="2"/>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8" name="Freeform 170">
              <a:extLst>
                <a:ext uri="{FF2B5EF4-FFF2-40B4-BE49-F238E27FC236}">
                  <a16:creationId xmlns="" xmlns:a16="http://schemas.microsoft.com/office/drawing/2014/main" id="{24C5E4A7-34DF-47DA-A3ED-FDB083309B92}"/>
                </a:ext>
              </a:extLst>
            </p:cNvPr>
            <p:cNvSpPr>
              <a:spLocks/>
            </p:cNvSpPr>
            <p:nvPr/>
          </p:nvSpPr>
          <p:spPr bwMode="auto">
            <a:xfrm>
              <a:off x="23093363" y="1846262"/>
              <a:ext cx="93663" cy="735013"/>
            </a:xfrm>
            <a:custGeom>
              <a:avLst/>
              <a:gdLst>
                <a:gd name="T0" fmla="*/ 1 w 35"/>
                <a:gd name="T1" fmla="*/ 0 h 275"/>
                <a:gd name="T2" fmla="*/ 0 w 35"/>
                <a:gd name="T3" fmla="*/ 0 h 275"/>
                <a:gd name="T4" fmla="*/ 33 w 35"/>
                <a:gd name="T5" fmla="*/ 275 h 275"/>
                <a:gd name="T6" fmla="*/ 35 w 35"/>
                <a:gd name="T7" fmla="*/ 275 h 275"/>
                <a:gd name="T8" fmla="*/ 1 w 35"/>
                <a:gd name="T9" fmla="*/ 0 h 275"/>
              </a:gdLst>
              <a:ahLst/>
              <a:cxnLst>
                <a:cxn ang="0">
                  <a:pos x="T0" y="T1"/>
                </a:cxn>
                <a:cxn ang="0">
                  <a:pos x="T2" y="T3"/>
                </a:cxn>
                <a:cxn ang="0">
                  <a:pos x="T4" y="T5"/>
                </a:cxn>
                <a:cxn ang="0">
                  <a:pos x="T6" y="T7"/>
                </a:cxn>
                <a:cxn ang="0">
                  <a:pos x="T8" y="T9"/>
                </a:cxn>
              </a:cxnLst>
              <a:rect l="0" t="0" r="r" b="b"/>
              <a:pathLst>
                <a:path w="35" h="275">
                  <a:moveTo>
                    <a:pt x="1" y="0"/>
                  </a:moveTo>
                  <a:cubicBezTo>
                    <a:pt x="1" y="0"/>
                    <a:pt x="0" y="0"/>
                    <a:pt x="0" y="0"/>
                  </a:cubicBezTo>
                  <a:cubicBezTo>
                    <a:pt x="33" y="275"/>
                    <a:pt x="33" y="275"/>
                    <a:pt x="33" y="275"/>
                  </a:cubicBezTo>
                  <a:cubicBezTo>
                    <a:pt x="34" y="275"/>
                    <a:pt x="34" y="275"/>
                    <a:pt x="35" y="275"/>
                  </a:cubicBezTo>
                  <a:lnTo>
                    <a:pt x="1" y="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9" name="Freeform 171">
              <a:extLst>
                <a:ext uri="{FF2B5EF4-FFF2-40B4-BE49-F238E27FC236}">
                  <a16:creationId xmlns="" xmlns:a16="http://schemas.microsoft.com/office/drawing/2014/main" id="{80F901EC-EB00-4102-BE57-CBECB7A5D7B0}"/>
                </a:ext>
              </a:extLst>
            </p:cNvPr>
            <p:cNvSpPr>
              <a:spLocks/>
            </p:cNvSpPr>
            <p:nvPr/>
          </p:nvSpPr>
          <p:spPr bwMode="auto">
            <a:xfrm>
              <a:off x="21564600" y="2630487"/>
              <a:ext cx="1574800" cy="777875"/>
            </a:xfrm>
            <a:custGeom>
              <a:avLst/>
              <a:gdLst>
                <a:gd name="T0" fmla="*/ 0 w 588"/>
                <a:gd name="T1" fmla="*/ 289 h 291"/>
                <a:gd name="T2" fmla="*/ 1 w 588"/>
                <a:gd name="T3" fmla="*/ 291 h 291"/>
                <a:gd name="T4" fmla="*/ 588 w 588"/>
                <a:gd name="T5" fmla="*/ 1 h 291"/>
                <a:gd name="T6" fmla="*/ 588 w 588"/>
                <a:gd name="T7" fmla="*/ 0 h 291"/>
                <a:gd name="T8" fmla="*/ 0 w 588"/>
                <a:gd name="T9" fmla="*/ 289 h 291"/>
              </a:gdLst>
              <a:ahLst/>
              <a:cxnLst>
                <a:cxn ang="0">
                  <a:pos x="T0" y="T1"/>
                </a:cxn>
                <a:cxn ang="0">
                  <a:pos x="T2" y="T3"/>
                </a:cxn>
                <a:cxn ang="0">
                  <a:pos x="T4" y="T5"/>
                </a:cxn>
                <a:cxn ang="0">
                  <a:pos x="T6" y="T7"/>
                </a:cxn>
                <a:cxn ang="0">
                  <a:pos x="T8" y="T9"/>
                </a:cxn>
              </a:cxnLst>
              <a:rect l="0" t="0" r="r" b="b"/>
              <a:pathLst>
                <a:path w="588" h="291">
                  <a:moveTo>
                    <a:pt x="0" y="289"/>
                  </a:moveTo>
                  <a:cubicBezTo>
                    <a:pt x="0" y="290"/>
                    <a:pt x="1" y="290"/>
                    <a:pt x="1" y="291"/>
                  </a:cubicBezTo>
                  <a:cubicBezTo>
                    <a:pt x="588" y="1"/>
                    <a:pt x="588" y="1"/>
                    <a:pt x="588" y="1"/>
                  </a:cubicBezTo>
                  <a:cubicBezTo>
                    <a:pt x="588" y="1"/>
                    <a:pt x="588" y="0"/>
                    <a:pt x="588" y="0"/>
                  </a:cubicBezTo>
                  <a:lnTo>
                    <a:pt x="0" y="289"/>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0" name="Freeform 172">
              <a:extLst>
                <a:ext uri="{FF2B5EF4-FFF2-40B4-BE49-F238E27FC236}">
                  <a16:creationId xmlns="" xmlns:a16="http://schemas.microsoft.com/office/drawing/2014/main" id="{7EEBC94E-DC4F-48B8-88AA-1F4669BB4E56}"/>
                </a:ext>
              </a:extLst>
            </p:cNvPr>
            <p:cNvSpPr>
              <a:spLocks/>
            </p:cNvSpPr>
            <p:nvPr/>
          </p:nvSpPr>
          <p:spPr bwMode="auto">
            <a:xfrm>
              <a:off x="21540788" y="3452813"/>
              <a:ext cx="258763" cy="244475"/>
            </a:xfrm>
            <a:custGeom>
              <a:avLst/>
              <a:gdLst>
                <a:gd name="T0" fmla="*/ 97 w 97"/>
                <a:gd name="T1" fmla="*/ 91 h 91"/>
                <a:gd name="T2" fmla="*/ 97 w 97"/>
                <a:gd name="T3" fmla="*/ 89 h 91"/>
                <a:gd name="T4" fmla="*/ 2 w 97"/>
                <a:gd name="T5" fmla="*/ 0 h 91"/>
                <a:gd name="T6" fmla="*/ 0 w 97"/>
                <a:gd name="T7" fmla="*/ 1 h 91"/>
                <a:gd name="T8" fmla="*/ 97 w 97"/>
                <a:gd name="T9" fmla="*/ 91 h 91"/>
              </a:gdLst>
              <a:ahLst/>
              <a:cxnLst>
                <a:cxn ang="0">
                  <a:pos x="T0" y="T1"/>
                </a:cxn>
                <a:cxn ang="0">
                  <a:pos x="T2" y="T3"/>
                </a:cxn>
                <a:cxn ang="0">
                  <a:pos x="T4" y="T5"/>
                </a:cxn>
                <a:cxn ang="0">
                  <a:pos x="T6" y="T7"/>
                </a:cxn>
                <a:cxn ang="0">
                  <a:pos x="T8" y="T9"/>
                </a:cxn>
              </a:cxnLst>
              <a:rect l="0" t="0" r="r" b="b"/>
              <a:pathLst>
                <a:path w="97" h="91">
                  <a:moveTo>
                    <a:pt x="97" y="91"/>
                  </a:moveTo>
                  <a:cubicBezTo>
                    <a:pt x="97" y="90"/>
                    <a:pt x="97" y="90"/>
                    <a:pt x="97" y="89"/>
                  </a:cubicBezTo>
                  <a:cubicBezTo>
                    <a:pt x="2" y="0"/>
                    <a:pt x="2" y="0"/>
                    <a:pt x="2" y="0"/>
                  </a:cubicBezTo>
                  <a:cubicBezTo>
                    <a:pt x="1" y="0"/>
                    <a:pt x="1" y="0"/>
                    <a:pt x="0" y="1"/>
                  </a:cubicBezTo>
                  <a:lnTo>
                    <a:pt x="97" y="91"/>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1" name="Freeform 173">
              <a:extLst>
                <a:ext uri="{FF2B5EF4-FFF2-40B4-BE49-F238E27FC236}">
                  <a16:creationId xmlns="" xmlns:a16="http://schemas.microsoft.com/office/drawing/2014/main" id="{94270DC6-BC20-4850-B585-1D2D03099983}"/>
                </a:ext>
              </a:extLst>
            </p:cNvPr>
            <p:cNvSpPr>
              <a:spLocks/>
            </p:cNvSpPr>
            <p:nvPr/>
          </p:nvSpPr>
          <p:spPr bwMode="auto">
            <a:xfrm>
              <a:off x="21093113" y="3738563"/>
              <a:ext cx="709613" cy="889000"/>
            </a:xfrm>
            <a:custGeom>
              <a:avLst/>
              <a:gdLst>
                <a:gd name="T0" fmla="*/ 264 w 265"/>
                <a:gd name="T1" fmla="*/ 0 h 332"/>
                <a:gd name="T2" fmla="*/ 0 w 265"/>
                <a:gd name="T3" fmla="*/ 332 h 332"/>
                <a:gd name="T4" fmla="*/ 2 w 265"/>
                <a:gd name="T5" fmla="*/ 332 h 332"/>
                <a:gd name="T6" fmla="*/ 265 w 265"/>
                <a:gd name="T7" fmla="*/ 1 h 332"/>
                <a:gd name="T8" fmla="*/ 265 w 265"/>
                <a:gd name="T9" fmla="*/ 1 h 332"/>
                <a:gd name="T10" fmla="*/ 264 w 265"/>
                <a:gd name="T11" fmla="*/ 0 h 332"/>
              </a:gdLst>
              <a:ahLst/>
              <a:cxnLst>
                <a:cxn ang="0">
                  <a:pos x="T0" y="T1"/>
                </a:cxn>
                <a:cxn ang="0">
                  <a:pos x="T2" y="T3"/>
                </a:cxn>
                <a:cxn ang="0">
                  <a:pos x="T4" y="T5"/>
                </a:cxn>
                <a:cxn ang="0">
                  <a:pos x="T6" y="T7"/>
                </a:cxn>
                <a:cxn ang="0">
                  <a:pos x="T8" y="T9"/>
                </a:cxn>
                <a:cxn ang="0">
                  <a:pos x="T10" y="T11"/>
                </a:cxn>
              </a:cxnLst>
              <a:rect l="0" t="0" r="r" b="b"/>
              <a:pathLst>
                <a:path w="265" h="332">
                  <a:moveTo>
                    <a:pt x="264" y="0"/>
                  </a:moveTo>
                  <a:cubicBezTo>
                    <a:pt x="0" y="332"/>
                    <a:pt x="0" y="332"/>
                    <a:pt x="0" y="332"/>
                  </a:cubicBezTo>
                  <a:cubicBezTo>
                    <a:pt x="1" y="332"/>
                    <a:pt x="2" y="332"/>
                    <a:pt x="2" y="332"/>
                  </a:cubicBezTo>
                  <a:cubicBezTo>
                    <a:pt x="265" y="1"/>
                    <a:pt x="265" y="1"/>
                    <a:pt x="265" y="1"/>
                  </a:cubicBezTo>
                  <a:cubicBezTo>
                    <a:pt x="265" y="1"/>
                    <a:pt x="265" y="1"/>
                    <a:pt x="265" y="1"/>
                  </a:cubicBezTo>
                  <a:cubicBezTo>
                    <a:pt x="265" y="1"/>
                    <a:pt x="265" y="0"/>
                    <a:pt x="264"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2" name="Freeform 174">
              <a:extLst>
                <a:ext uri="{FF2B5EF4-FFF2-40B4-BE49-F238E27FC236}">
                  <a16:creationId xmlns="" xmlns:a16="http://schemas.microsoft.com/office/drawing/2014/main" id="{3F80F97B-BEF7-4835-98A0-7BC6E48CBC42}"/>
                </a:ext>
              </a:extLst>
            </p:cNvPr>
            <p:cNvSpPr>
              <a:spLocks/>
            </p:cNvSpPr>
            <p:nvPr/>
          </p:nvSpPr>
          <p:spPr bwMode="auto">
            <a:xfrm>
              <a:off x="23069550" y="1774825"/>
              <a:ext cx="77788" cy="76200"/>
            </a:xfrm>
            <a:custGeom>
              <a:avLst/>
              <a:gdLst>
                <a:gd name="T0" fmla="*/ 24 w 29"/>
                <a:gd name="T1" fmla="*/ 24 h 29"/>
                <a:gd name="T2" fmla="*/ 24 w 29"/>
                <a:gd name="T3" fmla="*/ 5 h 29"/>
                <a:gd name="T4" fmla="*/ 5 w 29"/>
                <a:gd name="T5" fmla="*/ 6 h 29"/>
                <a:gd name="T6" fmla="*/ 5 w 29"/>
                <a:gd name="T7" fmla="*/ 25 h 29"/>
                <a:gd name="T8" fmla="*/ 9 w 29"/>
                <a:gd name="T9" fmla="*/ 27 h 29"/>
                <a:gd name="T10" fmla="*/ 10 w 29"/>
                <a:gd name="T11" fmla="*/ 27 h 29"/>
                <a:gd name="T12" fmla="*/ 24 w 29"/>
                <a:gd name="T13" fmla="*/ 24 h 29"/>
              </a:gdLst>
              <a:ahLst/>
              <a:cxnLst>
                <a:cxn ang="0">
                  <a:pos x="T0" y="T1"/>
                </a:cxn>
                <a:cxn ang="0">
                  <a:pos x="T2" y="T3"/>
                </a:cxn>
                <a:cxn ang="0">
                  <a:pos x="T4" y="T5"/>
                </a:cxn>
                <a:cxn ang="0">
                  <a:pos x="T6" y="T7"/>
                </a:cxn>
                <a:cxn ang="0">
                  <a:pos x="T8" y="T9"/>
                </a:cxn>
                <a:cxn ang="0">
                  <a:pos x="T10" y="T11"/>
                </a:cxn>
                <a:cxn ang="0">
                  <a:pos x="T12" y="T13"/>
                </a:cxn>
              </a:cxnLst>
              <a:rect l="0" t="0" r="r" b="b"/>
              <a:pathLst>
                <a:path w="29" h="29">
                  <a:moveTo>
                    <a:pt x="24" y="24"/>
                  </a:moveTo>
                  <a:cubicBezTo>
                    <a:pt x="29" y="18"/>
                    <a:pt x="29" y="10"/>
                    <a:pt x="24" y="5"/>
                  </a:cubicBezTo>
                  <a:cubicBezTo>
                    <a:pt x="18" y="0"/>
                    <a:pt x="10" y="0"/>
                    <a:pt x="5" y="6"/>
                  </a:cubicBezTo>
                  <a:cubicBezTo>
                    <a:pt x="0" y="11"/>
                    <a:pt x="0" y="19"/>
                    <a:pt x="5" y="25"/>
                  </a:cubicBezTo>
                  <a:cubicBezTo>
                    <a:pt x="6" y="25"/>
                    <a:pt x="8" y="26"/>
                    <a:pt x="9" y="27"/>
                  </a:cubicBezTo>
                  <a:cubicBezTo>
                    <a:pt x="9" y="27"/>
                    <a:pt x="10" y="27"/>
                    <a:pt x="10" y="27"/>
                  </a:cubicBezTo>
                  <a:cubicBezTo>
                    <a:pt x="15" y="29"/>
                    <a:pt x="20" y="28"/>
                    <a:pt x="24" y="24"/>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3" name="Freeform 175">
              <a:extLst>
                <a:ext uri="{FF2B5EF4-FFF2-40B4-BE49-F238E27FC236}">
                  <a16:creationId xmlns="" xmlns:a16="http://schemas.microsoft.com/office/drawing/2014/main" id="{F8A8D9F6-9CF9-4284-9821-D1B7715C2868}"/>
                </a:ext>
              </a:extLst>
            </p:cNvPr>
            <p:cNvSpPr>
              <a:spLocks/>
            </p:cNvSpPr>
            <p:nvPr/>
          </p:nvSpPr>
          <p:spPr bwMode="auto">
            <a:xfrm>
              <a:off x="23133050" y="2576512"/>
              <a:ext cx="77788" cy="77788"/>
            </a:xfrm>
            <a:custGeom>
              <a:avLst/>
              <a:gdLst>
                <a:gd name="T0" fmla="*/ 23 w 29"/>
                <a:gd name="T1" fmla="*/ 5 h 29"/>
                <a:gd name="T2" fmla="*/ 20 w 29"/>
                <a:gd name="T3" fmla="*/ 2 h 29"/>
                <a:gd name="T4" fmla="*/ 18 w 29"/>
                <a:gd name="T5" fmla="*/ 2 h 29"/>
                <a:gd name="T6" fmla="*/ 4 w 29"/>
                <a:gd name="T7" fmla="*/ 5 h 29"/>
                <a:gd name="T8" fmla="*/ 2 w 29"/>
                <a:gd name="T9" fmla="*/ 20 h 29"/>
                <a:gd name="T10" fmla="*/ 2 w 29"/>
                <a:gd name="T11" fmla="*/ 21 h 29"/>
                <a:gd name="T12" fmla="*/ 5 w 29"/>
                <a:gd name="T13" fmla="*/ 24 h 29"/>
                <a:gd name="T14" fmla="*/ 24 w 29"/>
                <a:gd name="T15" fmla="*/ 24 h 29"/>
                <a:gd name="T16" fmla="*/ 23 w 29"/>
                <a:gd name="T17" fmla="*/ 5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9">
                  <a:moveTo>
                    <a:pt x="23" y="5"/>
                  </a:moveTo>
                  <a:cubicBezTo>
                    <a:pt x="22" y="4"/>
                    <a:pt x="21" y="3"/>
                    <a:pt x="20" y="2"/>
                  </a:cubicBezTo>
                  <a:cubicBezTo>
                    <a:pt x="19" y="2"/>
                    <a:pt x="19" y="2"/>
                    <a:pt x="18" y="2"/>
                  </a:cubicBezTo>
                  <a:cubicBezTo>
                    <a:pt x="13" y="0"/>
                    <a:pt x="8" y="1"/>
                    <a:pt x="4" y="5"/>
                  </a:cubicBezTo>
                  <a:cubicBezTo>
                    <a:pt x="0" y="9"/>
                    <a:pt x="0" y="15"/>
                    <a:pt x="2" y="20"/>
                  </a:cubicBezTo>
                  <a:cubicBezTo>
                    <a:pt x="2" y="20"/>
                    <a:pt x="2" y="21"/>
                    <a:pt x="2" y="21"/>
                  </a:cubicBezTo>
                  <a:cubicBezTo>
                    <a:pt x="3" y="22"/>
                    <a:pt x="4" y="23"/>
                    <a:pt x="5" y="24"/>
                  </a:cubicBezTo>
                  <a:cubicBezTo>
                    <a:pt x="10" y="29"/>
                    <a:pt x="19" y="29"/>
                    <a:pt x="24" y="24"/>
                  </a:cubicBezTo>
                  <a:cubicBezTo>
                    <a:pt x="29" y="18"/>
                    <a:pt x="28" y="10"/>
                    <a:pt x="23" y="5"/>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4" name="Freeform 176">
              <a:extLst>
                <a:ext uri="{FF2B5EF4-FFF2-40B4-BE49-F238E27FC236}">
                  <a16:creationId xmlns="" xmlns:a16="http://schemas.microsoft.com/office/drawing/2014/main" id="{1EAD87E0-09DD-4727-AF83-F3DA7B089FBB}"/>
                </a:ext>
              </a:extLst>
            </p:cNvPr>
            <p:cNvSpPr>
              <a:spLocks/>
            </p:cNvSpPr>
            <p:nvPr/>
          </p:nvSpPr>
          <p:spPr bwMode="auto">
            <a:xfrm>
              <a:off x="21494750" y="3381375"/>
              <a:ext cx="77788" cy="74613"/>
            </a:xfrm>
            <a:custGeom>
              <a:avLst/>
              <a:gdLst>
                <a:gd name="T0" fmla="*/ 24 w 29"/>
                <a:gd name="T1" fmla="*/ 5 h 28"/>
                <a:gd name="T2" fmla="*/ 5 w 29"/>
                <a:gd name="T3" fmla="*/ 5 h 28"/>
                <a:gd name="T4" fmla="*/ 5 w 29"/>
                <a:gd name="T5" fmla="*/ 24 h 28"/>
                <a:gd name="T6" fmla="*/ 17 w 29"/>
                <a:gd name="T7" fmla="*/ 28 h 28"/>
                <a:gd name="T8" fmla="*/ 19 w 29"/>
                <a:gd name="T9" fmla="*/ 27 h 28"/>
                <a:gd name="T10" fmla="*/ 24 w 29"/>
                <a:gd name="T11" fmla="*/ 24 h 28"/>
                <a:gd name="T12" fmla="*/ 27 w 29"/>
                <a:gd name="T13" fmla="*/ 10 h 28"/>
                <a:gd name="T14" fmla="*/ 26 w 29"/>
                <a:gd name="T15" fmla="*/ 8 h 28"/>
                <a:gd name="T16" fmla="*/ 24 w 29"/>
                <a:gd name="T17" fmla="*/ 5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8">
                  <a:moveTo>
                    <a:pt x="24" y="5"/>
                  </a:moveTo>
                  <a:cubicBezTo>
                    <a:pt x="18" y="0"/>
                    <a:pt x="10" y="0"/>
                    <a:pt x="5" y="5"/>
                  </a:cubicBezTo>
                  <a:cubicBezTo>
                    <a:pt x="0" y="11"/>
                    <a:pt x="0" y="19"/>
                    <a:pt x="5" y="24"/>
                  </a:cubicBezTo>
                  <a:cubicBezTo>
                    <a:pt x="9" y="27"/>
                    <a:pt x="13" y="28"/>
                    <a:pt x="17" y="28"/>
                  </a:cubicBezTo>
                  <a:cubicBezTo>
                    <a:pt x="18" y="27"/>
                    <a:pt x="18" y="27"/>
                    <a:pt x="19" y="27"/>
                  </a:cubicBezTo>
                  <a:cubicBezTo>
                    <a:pt x="21" y="26"/>
                    <a:pt x="23" y="25"/>
                    <a:pt x="24" y="24"/>
                  </a:cubicBezTo>
                  <a:cubicBezTo>
                    <a:pt x="28" y="20"/>
                    <a:pt x="29" y="14"/>
                    <a:pt x="27" y="10"/>
                  </a:cubicBezTo>
                  <a:cubicBezTo>
                    <a:pt x="27" y="9"/>
                    <a:pt x="26" y="9"/>
                    <a:pt x="26" y="8"/>
                  </a:cubicBezTo>
                  <a:cubicBezTo>
                    <a:pt x="26" y="7"/>
                    <a:pt x="25" y="6"/>
                    <a:pt x="24" y="5"/>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5" name="Freeform 177">
              <a:extLst>
                <a:ext uri="{FF2B5EF4-FFF2-40B4-BE49-F238E27FC236}">
                  <a16:creationId xmlns="" xmlns:a16="http://schemas.microsoft.com/office/drawing/2014/main" id="{D1F93F78-0E45-4422-A566-8E27EC343E79}"/>
                </a:ext>
              </a:extLst>
            </p:cNvPr>
            <p:cNvSpPr>
              <a:spLocks/>
            </p:cNvSpPr>
            <p:nvPr/>
          </p:nvSpPr>
          <p:spPr bwMode="auto">
            <a:xfrm>
              <a:off x="21790025" y="3678238"/>
              <a:ext cx="77788" cy="77788"/>
            </a:xfrm>
            <a:custGeom>
              <a:avLst/>
              <a:gdLst>
                <a:gd name="T0" fmla="*/ 4 w 29"/>
                <a:gd name="T1" fmla="*/ 23 h 29"/>
                <a:gd name="T2" fmla="*/ 5 w 29"/>
                <a:gd name="T3" fmla="*/ 24 h 29"/>
                <a:gd name="T4" fmla="*/ 5 w 29"/>
                <a:gd name="T5" fmla="*/ 24 h 29"/>
                <a:gd name="T6" fmla="*/ 24 w 29"/>
                <a:gd name="T7" fmla="*/ 23 h 29"/>
                <a:gd name="T8" fmla="*/ 23 w 29"/>
                <a:gd name="T9" fmla="*/ 5 h 29"/>
                <a:gd name="T10" fmla="*/ 5 w 29"/>
                <a:gd name="T11" fmla="*/ 5 h 29"/>
                <a:gd name="T12" fmla="*/ 4 w 29"/>
                <a:gd name="T13" fmla="*/ 5 h 29"/>
                <a:gd name="T14" fmla="*/ 4 w 29"/>
                <a:gd name="T15" fmla="*/ 7 h 29"/>
                <a:gd name="T16" fmla="*/ 4 w 29"/>
                <a:gd name="T17" fmla="*/ 23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9">
                  <a:moveTo>
                    <a:pt x="4" y="23"/>
                  </a:moveTo>
                  <a:cubicBezTo>
                    <a:pt x="5" y="23"/>
                    <a:pt x="5" y="24"/>
                    <a:pt x="5" y="24"/>
                  </a:cubicBezTo>
                  <a:cubicBezTo>
                    <a:pt x="5" y="24"/>
                    <a:pt x="5" y="24"/>
                    <a:pt x="5" y="24"/>
                  </a:cubicBezTo>
                  <a:cubicBezTo>
                    <a:pt x="11" y="29"/>
                    <a:pt x="19" y="29"/>
                    <a:pt x="24" y="23"/>
                  </a:cubicBezTo>
                  <a:cubicBezTo>
                    <a:pt x="29" y="18"/>
                    <a:pt x="29" y="10"/>
                    <a:pt x="23" y="5"/>
                  </a:cubicBezTo>
                  <a:cubicBezTo>
                    <a:pt x="18" y="0"/>
                    <a:pt x="10" y="0"/>
                    <a:pt x="5" y="5"/>
                  </a:cubicBezTo>
                  <a:cubicBezTo>
                    <a:pt x="5" y="5"/>
                    <a:pt x="5" y="5"/>
                    <a:pt x="4" y="5"/>
                  </a:cubicBezTo>
                  <a:cubicBezTo>
                    <a:pt x="4" y="6"/>
                    <a:pt x="4" y="6"/>
                    <a:pt x="4" y="7"/>
                  </a:cubicBezTo>
                  <a:cubicBezTo>
                    <a:pt x="0" y="12"/>
                    <a:pt x="0" y="18"/>
                    <a:pt x="4" y="23"/>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6" name="Freeform 178">
              <a:extLst>
                <a:ext uri="{FF2B5EF4-FFF2-40B4-BE49-F238E27FC236}">
                  <a16:creationId xmlns="" xmlns:a16="http://schemas.microsoft.com/office/drawing/2014/main" id="{D6A9C592-9176-42E6-A858-82EC7B9FFC2B}"/>
                </a:ext>
              </a:extLst>
            </p:cNvPr>
            <p:cNvSpPr>
              <a:spLocks/>
            </p:cNvSpPr>
            <p:nvPr/>
          </p:nvSpPr>
          <p:spPr bwMode="auto">
            <a:xfrm>
              <a:off x="21056600" y="4627563"/>
              <a:ext cx="79375" cy="74613"/>
            </a:xfrm>
            <a:custGeom>
              <a:avLst/>
              <a:gdLst>
                <a:gd name="T0" fmla="*/ 14 w 30"/>
                <a:gd name="T1" fmla="*/ 0 h 28"/>
                <a:gd name="T2" fmla="*/ 5 w 30"/>
                <a:gd name="T3" fmla="*/ 4 h 28"/>
                <a:gd name="T4" fmla="*/ 6 w 30"/>
                <a:gd name="T5" fmla="*/ 23 h 28"/>
                <a:gd name="T6" fmla="*/ 25 w 30"/>
                <a:gd name="T7" fmla="*/ 22 h 28"/>
                <a:gd name="T8" fmla="*/ 24 w 30"/>
                <a:gd name="T9" fmla="*/ 3 h 28"/>
                <a:gd name="T10" fmla="*/ 16 w 30"/>
                <a:gd name="T11" fmla="*/ 0 h 28"/>
                <a:gd name="T12" fmla="*/ 14 w 30"/>
                <a:gd name="T13" fmla="*/ 0 h 28"/>
              </a:gdLst>
              <a:ahLst/>
              <a:cxnLst>
                <a:cxn ang="0">
                  <a:pos x="T0" y="T1"/>
                </a:cxn>
                <a:cxn ang="0">
                  <a:pos x="T2" y="T3"/>
                </a:cxn>
                <a:cxn ang="0">
                  <a:pos x="T4" y="T5"/>
                </a:cxn>
                <a:cxn ang="0">
                  <a:pos x="T6" y="T7"/>
                </a:cxn>
                <a:cxn ang="0">
                  <a:pos x="T8" y="T9"/>
                </a:cxn>
                <a:cxn ang="0">
                  <a:pos x="T10" y="T11"/>
                </a:cxn>
                <a:cxn ang="0">
                  <a:pos x="T12" y="T13"/>
                </a:cxn>
              </a:cxnLst>
              <a:rect l="0" t="0" r="r" b="b"/>
              <a:pathLst>
                <a:path w="30" h="28">
                  <a:moveTo>
                    <a:pt x="14" y="0"/>
                  </a:moveTo>
                  <a:cubicBezTo>
                    <a:pt x="11" y="0"/>
                    <a:pt x="8" y="1"/>
                    <a:pt x="5" y="4"/>
                  </a:cubicBezTo>
                  <a:cubicBezTo>
                    <a:pt x="0" y="9"/>
                    <a:pt x="0" y="18"/>
                    <a:pt x="6" y="23"/>
                  </a:cubicBezTo>
                  <a:cubicBezTo>
                    <a:pt x="11" y="28"/>
                    <a:pt x="20" y="27"/>
                    <a:pt x="25" y="22"/>
                  </a:cubicBezTo>
                  <a:cubicBezTo>
                    <a:pt x="30" y="17"/>
                    <a:pt x="29" y="8"/>
                    <a:pt x="24" y="3"/>
                  </a:cubicBezTo>
                  <a:cubicBezTo>
                    <a:pt x="22" y="1"/>
                    <a:pt x="19" y="0"/>
                    <a:pt x="16" y="0"/>
                  </a:cubicBezTo>
                  <a:cubicBezTo>
                    <a:pt x="16" y="0"/>
                    <a:pt x="15" y="0"/>
                    <a:pt x="14"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7" name="Freeform 179">
              <a:extLst>
                <a:ext uri="{FF2B5EF4-FFF2-40B4-BE49-F238E27FC236}">
                  <a16:creationId xmlns="" xmlns:a16="http://schemas.microsoft.com/office/drawing/2014/main" id="{BF158EF3-0927-408F-90AE-26189B741D4B}"/>
                </a:ext>
              </a:extLst>
            </p:cNvPr>
            <p:cNvSpPr>
              <a:spLocks/>
            </p:cNvSpPr>
            <p:nvPr/>
          </p:nvSpPr>
          <p:spPr bwMode="auto">
            <a:xfrm>
              <a:off x="20597813" y="5008563"/>
              <a:ext cx="1312863" cy="100013"/>
            </a:xfrm>
            <a:custGeom>
              <a:avLst/>
              <a:gdLst>
                <a:gd name="T0" fmla="*/ 490 w 490"/>
                <a:gd name="T1" fmla="*/ 1 h 37"/>
                <a:gd name="T2" fmla="*/ 490 w 490"/>
                <a:gd name="T3" fmla="*/ 0 h 37"/>
                <a:gd name="T4" fmla="*/ 0 w 490"/>
                <a:gd name="T5" fmla="*/ 36 h 37"/>
                <a:gd name="T6" fmla="*/ 0 w 490"/>
                <a:gd name="T7" fmla="*/ 37 h 37"/>
                <a:gd name="T8" fmla="*/ 490 w 490"/>
                <a:gd name="T9" fmla="*/ 1 h 37"/>
              </a:gdLst>
              <a:ahLst/>
              <a:cxnLst>
                <a:cxn ang="0">
                  <a:pos x="T0" y="T1"/>
                </a:cxn>
                <a:cxn ang="0">
                  <a:pos x="T2" y="T3"/>
                </a:cxn>
                <a:cxn ang="0">
                  <a:pos x="T4" y="T5"/>
                </a:cxn>
                <a:cxn ang="0">
                  <a:pos x="T6" y="T7"/>
                </a:cxn>
                <a:cxn ang="0">
                  <a:pos x="T8" y="T9"/>
                </a:cxn>
              </a:cxnLst>
              <a:rect l="0" t="0" r="r" b="b"/>
              <a:pathLst>
                <a:path w="490" h="37">
                  <a:moveTo>
                    <a:pt x="490" y="1"/>
                  </a:moveTo>
                  <a:cubicBezTo>
                    <a:pt x="490" y="1"/>
                    <a:pt x="490" y="1"/>
                    <a:pt x="490" y="0"/>
                  </a:cubicBezTo>
                  <a:cubicBezTo>
                    <a:pt x="0" y="36"/>
                    <a:pt x="0" y="36"/>
                    <a:pt x="0" y="36"/>
                  </a:cubicBezTo>
                  <a:cubicBezTo>
                    <a:pt x="0" y="36"/>
                    <a:pt x="0" y="36"/>
                    <a:pt x="0" y="37"/>
                  </a:cubicBezTo>
                  <a:lnTo>
                    <a:pt x="490" y="1"/>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8" name="Freeform 180">
              <a:extLst>
                <a:ext uri="{FF2B5EF4-FFF2-40B4-BE49-F238E27FC236}">
                  <a16:creationId xmlns="" xmlns:a16="http://schemas.microsoft.com/office/drawing/2014/main" id="{FFA02428-3874-4882-B12F-08678FBD1F2D}"/>
                </a:ext>
              </a:extLst>
            </p:cNvPr>
            <p:cNvSpPr>
              <a:spLocks/>
            </p:cNvSpPr>
            <p:nvPr/>
          </p:nvSpPr>
          <p:spPr bwMode="auto">
            <a:xfrm>
              <a:off x="21170900" y="5041900"/>
              <a:ext cx="760413" cy="1050925"/>
            </a:xfrm>
            <a:custGeom>
              <a:avLst/>
              <a:gdLst>
                <a:gd name="T0" fmla="*/ 0 w 284"/>
                <a:gd name="T1" fmla="*/ 392 h 393"/>
                <a:gd name="T2" fmla="*/ 1 w 284"/>
                <a:gd name="T3" fmla="*/ 392 h 393"/>
                <a:gd name="T4" fmla="*/ 1 w 284"/>
                <a:gd name="T5" fmla="*/ 393 h 393"/>
                <a:gd name="T6" fmla="*/ 284 w 284"/>
                <a:gd name="T7" fmla="*/ 1 h 393"/>
                <a:gd name="T8" fmla="*/ 283 w 284"/>
                <a:gd name="T9" fmla="*/ 0 h 393"/>
                <a:gd name="T10" fmla="*/ 0 w 284"/>
                <a:gd name="T11" fmla="*/ 392 h 393"/>
              </a:gdLst>
              <a:ahLst/>
              <a:cxnLst>
                <a:cxn ang="0">
                  <a:pos x="T0" y="T1"/>
                </a:cxn>
                <a:cxn ang="0">
                  <a:pos x="T2" y="T3"/>
                </a:cxn>
                <a:cxn ang="0">
                  <a:pos x="T4" y="T5"/>
                </a:cxn>
                <a:cxn ang="0">
                  <a:pos x="T6" y="T7"/>
                </a:cxn>
                <a:cxn ang="0">
                  <a:pos x="T8" y="T9"/>
                </a:cxn>
                <a:cxn ang="0">
                  <a:pos x="T10" y="T11"/>
                </a:cxn>
              </a:cxnLst>
              <a:rect l="0" t="0" r="r" b="b"/>
              <a:pathLst>
                <a:path w="284" h="393">
                  <a:moveTo>
                    <a:pt x="0" y="392"/>
                  </a:moveTo>
                  <a:cubicBezTo>
                    <a:pt x="1" y="392"/>
                    <a:pt x="1" y="392"/>
                    <a:pt x="1" y="392"/>
                  </a:cubicBezTo>
                  <a:cubicBezTo>
                    <a:pt x="1" y="392"/>
                    <a:pt x="1" y="392"/>
                    <a:pt x="1" y="393"/>
                  </a:cubicBezTo>
                  <a:cubicBezTo>
                    <a:pt x="284" y="1"/>
                    <a:pt x="284" y="1"/>
                    <a:pt x="284" y="1"/>
                  </a:cubicBezTo>
                  <a:cubicBezTo>
                    <a:pt x="283" y="1"/>
                    <a:pt x="283" y="0"/>
                    <a:pt x="283" y="0"/>
                  </a:cubicBezTo>
                  <a:lnTo>
                    <a:pt x="0" y="392"/>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9" name="Freeform 181">
              <a:extLst>
                <a:ext uri="{FF2B5EF4-FFF2-40B4-BE49-F238E27FC236}">
                  <a16:creationId xmlns="" xmlns:a16="http://schemas.microsoft.com/office/drawing/2014/main" id="{172004FB-6996-4B37-9C51-1574F9837279}"/>
                </a:ext>
              </a:extLst>
            </p:cNvPr>
            <p:cNvSpPr>
              <a:spLocks/>
            </p:cNvSpPr>
            <p:nvPr/>
          </p:nvSpPr>
          <p:spPr bwMode="auto">
            <a:xfrm>
              <a:off x="20577175" y="5140325"/>
              <a:ext cx="561975" cy="949325"/>
            </a:xfrm>
            <a:custGeom>
              <a:avLst/>
              <a:gdLst>
                <a:gd name="T0" fmla="*/ 1 w 210"/>
                <a:gd name="T1" fmla="*/ 0 h 355"/>
                <a:gd name="T2" fmla="*/ 0 w 210"/>
                <a:gd name="T3" fmla="*/ 1 h 355"/>
                <a:gd name="T4" fmla="*/ 209 w 210"/>
                <a:gd name="T5" fmla="*/ 355 h 355"/>
                <a:gd name="T6" fmla="*/ 210 w 210"/>
                <a:gd name="T7" fmla="*/ 354 h 355"/>
                <a:gd name="T8" fmla="*/ 1 w 210"/>
                <a:gd name="T9" fmla="*/ 0 h 355"/>
              </a:gdLst>
              <a:ahLst/>
              <a:cxnLst>
                <a:cxn ang="0">
                  <a:pos x="T0" y="T1"/>
                </a:cxn>
                <a:cxn ang="0">
                  <a:pos x="T2" y="T3"/>
                </a:cxn>
                <a:cxn ang="0">
                  <a:pos x="T4" y="T5"/>
                </a:cxn>
                <a:cxn ang="0">
                  <a:pos x="T6" y="T7"/>
                </a:cxn>
                <a:cxn ang="0">
                  <a:pos x="T8" y="T9"/>
                </a:cxn>
              </a:cxnLst>
              <a:rect l="0" t="0" r="r" b="b"/>
              <a:pathLst>
                <a:path w="210" h="355">
                  <a:moveTo>
                    <a:pt x="1" y="0"/>
                  </a:moveTo>
                  <a:cubicBezTo>
                    <a:pt x="1" y="0"/>
                    <a:pt x="1" y="1"/>
                    <a:pt x="0" y="1"/>
                  </a:cubicBezTo>
                  <a:cubicBezTo>
                    <a:pt x="209" y="355"/>
                    <a:pt x="209" y="355"/>
                    <a:pt x="209" y="355"/>
                  </a:cubicBezTo>
                  <a:cubicBezTo>
                    <a:pt x="209" y="355"/>
                    <a:pt x="210" y="354"/>
                    <a:pt x="210" y="354"/>
                  </a:cubicBezTo>
                  <a:lnTo>
                    <a:pt x="1" y="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0" name="Freeform 182">
              <a:extLst>
                <a:ext uri="{FF2B5EF4-FFF2-40B4-BE49-F238E27FC236}">
                  <a16:creationId xmlns="" xmlns:a16="http://schemas.microsoft.com/office/drawing/2014/main" id="{30CE438C-B0AC-4BAA-B401-6B50DC4C2C4A}"/>
                </a:ext>
              </a:extLst>
            </p:cNvPr>
            <p:cNvSpPr>
              <a:spLocks/>
            </p:cNvSpPr>
            <p:nvPr/>
          </p:nvSpPr>
          <p:spPr bwMode="auto">
            <a:xfrm>
              <a:off x="20523200" y="3670300"/>
              <a:ext cx="38100" cy="1411288"/>
            </a:xfrm>
            <a:custGeom>
              <a:avLst/>
              <a:gdLst>
                <a:gd name="T0" fmla="*/ 1 w 14"/>
                <a:gd name="T1" fmla="*/ 0 h 528"/>
                <a:gd name="T2" fmla="*/ 0 w 14"/>
                <a:gd name="T3" fmla="*/ 1 h 528"/>
                <a:gd name="T4" fmla="*/ 13 w 14"/>
                <a:gd name="T5" fmla="*/ 528 h 528"/>
                <a:gd name="T6" fmla="*/ 14 w 14"/>
                <a:gd name="T7" fmla="*/ 528 h 528"/>
                <a:gd name="T8" fmla="*/ 1 w 14"/>
                <a:gd name="T9" fmla="*/ 0 h 528"/>
              </a:gdLst>
              <a:ahLst/>
              <a:cxnLst>
                <a:cxn ang="0">
                  <a:pos x="T0" y="T1"/>
                </a:cxn>
                <a:cxn ang="0">
                  <a:pos x="T2" y="T3"/>
                </a:cxn>
                <a:cxn ang="0">
                  <a:pos x="T4" y="T5"/>
                </a:cxn>
                <a:cxn ang="0">
                  <a:pos x="T6" y="T7"/>
                </a:cxn>
                <a:cxn ang="0">
                  <a:pos x="T8" y="T9"/>
                </a:cxn>
              </a:cxnLst>
              <a:rect l="0" t="0" r="r" b="b"/>
              <a:pathLst>
                <a:path w="14" h="528">
                  <a:moveTo>
                    <a:pt x="1" y="0"/>
                  </a:moveTo>
                  <a:cubicBezTo>
                    <a:pt x="1" y="1"/>
                    <a:pt x="1" y="1"/>
                    <a:pt x="0" y="1"/>
                  </a:cubicBezTo>
                  <a:cubicBezTo>
                    <a:pt x="13" y="528"/>
                    <a:pt x="13" y="528"/>
                    <a:pt x="13" y="528"/>
                  </a:cubicBezTo>
                  <a:cubicBezTo>
                    <a:pt x="13" y="528"/>
                    <a:pt x="14" y="528"/>
                    <a:pt x="14" y="528"/>
                  </a:cubicBezTo>
                  <a:lnTo>
                    <a:pt x="1" y="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1" name="Freeform 183">
              <a:extLst>
                <a:ext uri="{FF2B5EF4-FFF2-40B4-BE49-F238E27FC236}">
                  <a16:creationId xmlns="" xmlns:a16="http://schemas.microsoft.com/office/drawing/2014/main" id="{5F5C9287-D554-48FC-B068-BB26AD9BB67F}"/>
                </a:ext>
              </a:extLst>
            </p:cNvPr>
            <p:cNvSpPr>
              <a:spLocks/>
            </p:cNvSpPr>
            <p:nvPr/>
          </p:nvSpPr>
          <p:spPr bwMode="auto">
            <a:xfrm>
              <a:off x="20086638" y="3675063"/>
              <a:ext cx="422275" cy="1003300"/>
            </a:xfrm>
            <a:custGeom>
              <a:avLst/>
              <a:gdLst>
                <a:gd name="T0" fmla="*/ 0 w 158"/>
                <a:gd name="T1" fmla="*/ 375 h 375"/>
                <a:gd name="T2" fmla="*/ 1 w 158"/>
                <a:gd name="T3" fmla="*/ 375 h 375"/>
                <a:gd name="T4" fmla="*/ 158 w 158"/>
                <a:gd name="T5" fmla="*/ 0 h 375"/>
                <a:gd name="T6" fmla="*/ 156 w 158"/>
                <a:gd name="T7" fmla="*/ 0 h 375"/>
                <a:gd name="T8" fmla="*/ 0 w 158"/>
                <a:gd name="T9" fmla="*/ 375 h 375"/>
              </a:gdLst>
              <a:ahLst/>
              <a:cxnLst>
                <a:cxn ang="0">
                  <a:pos x="T0" y="T1"/>
                </a:cxn>
                <a:cxn ang="0">
                  <a:pos x="T2" y="T3"/>
                </a:cxn>
                <a:cxn ang="0">
                  <a:pos x="T4" y="T5"/>
                </a:cxn>
                <a:cxn ang="0">
                  <a:pos x="T6" y="T7"/>
                </a:cxn>
                <a:cxn ang="0">
                  <a:pos x="T8" y="T9"/>
                </a:cxn>
              </a:cxnLst>
              <a:rect l="0" t="0" r="r" b="b"/>
              <a:pathLst>
                <a:path w="158" h="375">
                  <a:moveTo>
                    <a:pt x="0" y="375"/>
                  </a:moveTo>
                  <a:cubicBezTo>
                    <a:pt x="1" y="375"/>
                    <a:pt x="1" y="375"/>
                    <a:pt x="1" y="375"/>
                  </a:cubicBezTo>
                  <a:cubicBezTo>
                    <a:pt x="158" y="0"/>
                    <a:pt x="158" y="0"/>
                    <a:pt x="158" y="0"/>
                  </a:cubicBezTo>
                  <a:cubicBezTo>
                    <a:pt x="157" y="0"/>
                    <a:pt x="157" y="0"/>
                    <a:pt x="156" y="0"/>
                  </a:cubicBezTo>
                  <a:lnTo>
                    <a:pt x="0" y="375"/>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2" name="Freeform 184">
              <a:extLst>
                <a:ext uri="{FF2B5EF4-FFF2-40B4-BE49-F238E27FC236}">
                  <a16:creationId xmlns="" xmlns:a16="http://schemas.microsoft.com/office/drawing/2014/main" id="{EEBBB394-D6B3-4CC5-8ED1-399BA6C53FF1}"/>
                </a:ext>
              </a:extLst>
            </p:cNvPr>
            <p:cNvSpPr>
              <a:spLocks/>
            </p:cNvSpPr>
            <p:nvPr/>
          </p:nvSpPr>
          <p:spPr bwMode="auto">
            <a:xfrm>
              <a:off x="19178588" y="4373563"/>
              <a:ext cx="873125" cy="320675"/>
            </a:xfrm>
            <a:custGeom>
              <a:avLst/>
              <a:gdLst>
                <a:gd name="T0" fmla="*/ 1 w 326"/>
                <a:gd name="T1" fmla="*/ 0 h 120"/>
                <a:gd name="T2" fmla="*/ 0 w 326"/>
                <a:gd name="T3" fmla="*/ 1 h 120"/>
                <a:gd name="T4" fmla="*/ 326 w 326"/>
                <a:gd name="T5" fmla="*/ 120 h 120"/>
                <a:gd name="T6" fmla="*/ 326 w 326"/>
                <a:gd name="T7" fmla="*/ 118 h 120"/>
                <a:gd name="T8" fmla="*/ 1 w 326"/>
                <a:gd name="T9" fmla="*/ 0 h 120"/>
              </a:gdLst>
              <a:ahLst/>
              <a:cxnLst>
                <a:cxn ang="0">
                  <a:pos x="T0" y="T1"/>
                </a:cxn>
                <a:cxn ang="0">
                  <a:pos x="T2" y="T3"/>
                </a:cxn>
                <a:cxn ang="0">
                  <a:pos x="T4" y="T5"/>
                </a:cxn>
                <a:cxn ang="0">
                  <a:pos x="T6" y="T7"/>
                </a:cxn>
                <a:cxn ang="0">
                  <a:pos x="T8" y="T9"/>
                </a:cxn>
              </a:cxnLst>
              <a:rect l="0" t="0" r="r" b="b"/>
              <a:pathLst>
                <a:path w="326" h="120">
                  <a:moveTo>
                    <a:pt x="1" y="0"/>
                  </a:moveTo>
                  <a:cubicBezTo>
                    <a:pt x="1" y="0"/>
                    <a:pt x="1" y="1"/>
                    <a:pt x="0" y="1"/>
                  </a:cubicBezTo>
                  <a:cubicBezTo>
                    <a:pt x="326" y="120"/>
                    <a:pt x="326" y="120"/>
                    <a:pt x="326" y="120"/>
                  </a:cubicBezTo>
                  <a:cubicBezTo>
                    <a:pt x="326" y="119"/>
                    <a:pt x="326" y="119"/>
                    <a:pt x="326" y="118"/>
                  </a:cubicBezTo>
                  <a:lnTo>
                    <a:pt x="1" y="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3" name="Freeform 185">
              <a:extLst>
                <a:ext uri="{FF2B5EF4-FFF2-40B4-BE49-F238E27FC236}">
                  <a16:creationId xmlns="" xmlns:a16="http://schemas.microsoft.com/office/drawing/2014/main" id="{4E438CAC-4CD3-4B62-B12B-85A6A4AC6E01}"/>
                </a:ext>
              </a:extLst>
            </p:cNvPr>
            <p:cNvSpPr>
              <a:spLocks/>
            </p:cNvSpPr>
            <p:nvPr/>
          </p:nvSpPr>
          <p:spPr bwMode="auto">
            <a:xfrm>
              <a:off x="21971000" y="5022850"/>
              <a:ext cx="881063" cy="774700"/>
            </a:xfrm>
            <a:custGeom>
              <a:avLst/>
              <a:gdLst>
                <a:gd name="T0" fmla="*/ 1 w 329"/>
                <a:gd name="T1" fmla="*/ 0 h 290"/>
                <a:gd name="T2" fmla="*/ 0 w 329"/>
                <a:gd name="T3" fmla="*/ 1 h 290"/>
                <a:gd name="T4" fmla="*/ 328 w 329"/>
                <a:gd name="T5" fmla="*/ 290 h 290"/>
                <a:gd name="T6" fmla="*/ 329 w 329"/>
                <a:gd name="T7" fmla="*/ 290 h 290"/>
                <a:gd name="T8" fmla="*/ 1 w 329"/>
                <a:gd name="T9" fmla="*/ 0 h 290"/>
              </a:gdLst>
              <a:ahLst/>
              <a:cxnLst>
                <a:cxn ang="0">
                  <a:pos x="T0" y="T1"/>
                </a:cxn>
                <a:cxn ang="0">
                  <a:pos x="T2" y="T3"/>
                </a:cxn>
                <a:cxn ang="0">
                  <a:pos x="T4" y="T5"/>
                </a:cxn>
                <a:cxn ang="0">
                  <a:pos x="T6" y="T7"/>
                </a:cxn>
                <a:cxn ang="0">
                  <a:pos x="T8" y="T9"/>
                </a:cxn>
              </a:cxnLst>
              <a:rect l="0" t="0" r="r" b="b"/>
              <a:pathLst>
                <a:path w="329" h="290">
                  <a:moveTo>
                    <a:pt x="1" y="0"/>
                  </a:moveTo>
                  <a:cubicBezTo>
                    <a:pt x="1" y="1"/>
                    <a:pt x="0" y="1"/>
                    <a:pt x="0" y="1"/>
                  </a:cubicBezTo>
                  <a:cubicBezTo>
                    <a:pt x="328" y="290"/>
                    <a:pt x="328" y="290"/>
                    <a:pt x="328" y="290"/>
                  </a:cubicBezTo>
                  <a:cubicBezTo>
                    <a:pt x="328" y="290"/>
                    <a:pt x="329" y="290"/>
                    <a:pt x="329" y="290"/>
                  </a:cubicBezTo>
                  <a:lnTo>
                    <a:pt x="1" y="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4" name="Freeform 186">
              <a:extLst>
                <a:ext uri="{FF2B5EF4-FFF2-40B4-BE49-F238E27FC236}">
                  <a16:creationId xmlns="" xmlns:a16="http://schemas.microsoft.com/office/drawing/2014/main" id="{CA0D672C-D3DD-4933-825A-EE0FEDD899A9}"/>
                </a:ext>
              </a:extLst>
            </p:cNvPr>
            <p:cNvSpPr>
              <a:spLocks/>
            </p:cNvSpPr>
            <p:nvPr/>
          </p:nvSpPr>
          <p:spPr bwMode="auto">
            <a:xfrm>
              <a:off x="22882225" y="5348288"/>
              <a:ext cx="355600" cy="449263"/>
            </a:xfrm>
            <a:custGeom>
              <a:avLst/>
              <a:gdLst>
                <a:gd name="T0" fmla="*/ 132 w 133"/>
                <a:gd name="T1" fmla="*/ 0 h 168"/>
                <a:gd name="T2" fmla="*/ 0 w 133"/>
                <a:gd name="T3" fmla="*/ 167 h 168"/>
                <a:gd name="T4" fmla="*/ 1 w 133"/>
                <a:gd name="T5" fmla="*/ 168 h 168"/>
                <a:gd name="T6" fmla="*/ 133 w 133"/>
                <a:gd name="T7" fmla="*/ 2 h 168"/>
                <a:gd name="T8" fmla="*/ 132 w 133"/>
                <a:gd name="T9" fmla="*/ 0 h 168"/>
              </a:gdLst>
              <a:ahLst/>
              <a:cxnLst>
                <a:cxn ang="0">
                  <a:pos x="T0" y="T1"/>
                </a:cxn>
                <a:cxn ang="0">
                  <a:pos x="T2" y="T3"/>
                </a:cxn>
                <a:cxn ang="0">
                  <a:pos x="T4" y="T5"/>
                </a:cxn>
                <a:cxn ang="0">
                  <a:pos x="T6" y="T7"/>
                </a:cxn>
                <a:cxn ang="0">
                  <a:pos x="T8" y="T9"/>
                </a:cxn>
              </a:cxnLst>
              <a:rect l="0" t="0" r="r" b="b"/>
              <a:pathLst>
                <a:path w="133" h="168">
                  <a:moveTo>
                    <a:pt x="132" y="0"/>
                  </a:moveTo>
                  <a:cubicBezTo>
                    <a:pt x="0" y="167"/>
                    <a:pt x="0" y="167"/>
                    <a:pt x="0" y="167"/>
                  </a:cubicBezTo>
                  <a:cubicBezTo>
                    <a:pt x="1" y="167"/>
                    <a:pt x="1" y="167"/>
                    <a:pt x="1" y="168"/>
                  </a:cubicBezTo>
                  <a:cubicBezTo>
                    <a:pt x="133" y="2"/>
                    <a:pt x="133" y="2"/>
                    <a:pt x="133" y="2"/>
                  </a:cubicBezTo>
                  <a:cubicBezTo>
                    <a:pt x="133" y="1"/>
                    <a:pt x="133" y="1"/>
                    <a:pt x="132"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5" name="Freeform 187">
              <a:extLst>
                <a:ext uri="{FF2B5EF4-FFF2-40B4-BE49-F238E27FC236}">
                  <a16:creationId xmlns="" xmlns:a16="http://schemas.microsoft.com/office/drawing/2014/main" id="{67EC3B5B-58BC-4890-B2AD-58FEEB3A0EC2}"/>
                </a:ext>
              </a:extLst>
            </p:cNvPr>
            <p:cNvSpPr>
              <a:spLocks/>
            </p:cNvSpPr>
            <p:nvPr/>
          </p:nvSpPr>
          <p:spPr bwMode="auto">
            <a:xfrm>
              <a:off x="20859750" y="6137275"/>
              <a:ext cx="273050" cy="315913"/>
            </a:xfrm>
            <a:custGeom>
              <a:avLst/>
              <a:gdLst>
                <a:gd name="T0" fmla="*/ 101 w 102"/>
                <a:gd name="T1" fmla="*/ 0 h 118"/>
                <a:gd name="T2" fmla="*/ 0 w 102"/>
                <a:gd name="T3" fmla="*/ 117 h 118"/>
                <a:gd name="T4" fmla="*/ 1 w 102"/>
                <a:gd name="T5" fmla="*/ 118 h 118"/>
                <a:gd name="T6" fmla="*/ 102 w 102"/>
                <a:gd name="T7" fmla="*/ 1 h 118"/>
                <a:gd name="T8" fmla="*/ 102 w 102"/>
                <a:gd name="T9" fmla="*/ 1 h 118"/>
                <a:gd name="T10" fmla="*/ 101 w 102"/>
                <a:gd name="T11" fmla="*/ 0 h 118"/>
              </a:gdLst>
              <a:ahLst/>
              <a:cxnLst>
                <a:cxn ang="0">
                  <a:pos x="T0" y="T1"/>
                </a:cxn>
                <a:cxn ang="0">
                  <a:pos x="T2" y="T3"/>
                </a:cxn>
                <a:cxn ang="0">
                  <a:pos x="T4" y="T5"/>
                </a:cxn>
                <a:cxn ang="0">
                  <a:pos x="T6" y="T7"/>
                </a:cxn>
                <a:cxn ang="0">
                  <a:pos x="T8" y="T9"/>
                </a:cxn>
                <a:cxn ang="0">
                  <a:pos x="T10" y="T11"/>
                </a:cxn>
              </a:cxnLst>
              <a:rect l="0" t="0" r="r" b="b"/>
              <a:pathLst>
                <a:path w="102" h="118">
                  <a:moveTo>
                    <a:pt x="101" y="0"/>
                  </a:moveTo>
                  <a:cubicBezTo>
                    <a:pt x="0" y="117"/>
                    <a:pt x="0" y="117"/>
                    <a:pt x="0" y="117"/>
                  </a:cubicBezTo>
                  <a:cubicBezTo>
                    <a:pt x="1" y="117"/>
                    <a:pt x="1" y="118"/>
                    <a:pt x="1" y="118"/>
                  </a:cubicBezTo>
                  <a:cubicBezTo>
                    <a:pt x="102" y="1"/>
                    <a:pt x="102" y="1"/>
                    <a:pt x="102" y="1"/>
                  </a:cubicBezTo>
                  <a:cubicBezTo>
                    <a:pt x="102" y="1"/>
                    <a:pt x="102" y="1"/>
                    <a:pt x="102" y="1"/>
                  </a:cubicBezTo>
                  <a:cubicBezTo>
                    <a:pt x="102" y="1"/>
                    <a:pt x="102" y="1"/>
                    <a:pt x="101"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6" name="Freeform 188">
              <a:extLst>
                <a:ext uri="{FF2B5EF4-FFF2-40B4-BE49-F238E27FC236}">
                  <a16:creationId xmlns="" xmlns:a16="http://schemas.microsoft.com/office/drawing/2014/main" id="{5023A6AA-1C0D-47F8-A833-1F28519929AA}"/>
                </a:ext>
              </a:extLst>
            </p:cNvPr>
            <p:cNvSpPr>
              <a:spLocks/>
            </p:cNvSpPr>
            <p:nvPr/>
          </p:nvSpPr>
          <p:spPr bwMode="auto">
            <a:xfrm>
              <a:off x="19111913" y="4330700"/>
              <a:ext cx="73025" cy="71438"/>
            </a:xfrm>
            <a:custGeom>
              <a:avLst/>
              <a:gdLst>
                <a:gd name="T0" fmla="*/ 22 w 27"/>
                <a:gd name="T1" fmla="*/ 4 h 27"/>
                <a:gd name="T2" fmla="*/ 5 w 27"/>
                <a:gd name="T3" fmla="*/ 6 h 27"/>
                <a:gd name="T4" fmla="*/ 7 w 27"/>
                <a:gd name="T5" fmla="*/ 23 h 27"/>
                <a:gd name="T6" fmla="*/ 23 w 27"/>
                <a:gd name="T7" fmla="*/ 21 h 27"/>
                <a:gd name="T8" fmla="*/ 25 w 27"/>
                <a:gd name="T9" fmla="*/ 17 h 27"/>
                <a:gd name="T10" fmla="*/ 26 w 27"/>
                <a:gd name="T11" fmla="*/ 16 h 27"/>
                <a:gd name="T12" fmla="*/ 22 w 27"/>
                <a:gd name="T13" fmla="*/ 4 h 27"/>
              </a:gdLst>
              <a:ahLst/>
              <a:cxnLst>
                <a:cxn ang="0">
                  <a:pos x="T0" y="T1"/>
                </a:cxn>
                <a:cxn ang="0">
                  <a:pos x="T2" y="T3"/>
                </a:cxn>
                <a:cxn ang="0">
                  <a:pos x="T4" y="T5"/>
                </a:cxn>
                <a:cxn ang="0">
                  <a:pos x="T6" y="T7"/>
                </a:cxn>
                <a:cxn ang="0">
                  <a:pos x="T8" y="T9"/>
                </a:cxn>
                <a:cxn ang="0">
                  <a:pos x="T10" y="T11"/>
                </a:cxn>
                <a:cxn ang="0">
                  <a:pos x="T12" y="T13"/>
                </a:cxn>
              </a:cxnLst>
              <a:rect l="0" t="0" r="r" b="b"/>
              <a:pathLst>
                <a:path w="27" h="27">
                  <a:moveTo>
                    <a:pt x="22" y="4"/>
                  </a:moveTo>
                  <a:cubicBezTo>
                    <a:pt x="16" y="0"/>
                    <a:pt x="9" y="1"/>
                    <a:pt x="5" y="6"/>
                  </a:cubicBezTo>
                  <a:cubicBezTo>
                    <a:pt x="0" y="11"/>
                    <a:pt x="1" y="19"/>
                    <a:pt x="7" y="23"/>
                  </a:cubicBezTo>
                  <a:cubicBezTo>
                    <a:pt x="12" y="27"/>
                    <a:pt x="19" y="26"/>
                    <a:pt x="23" y="21"/>
                  </a:cubicBezTo>
                  <a:cubicBezTo>
                    <a:pt x="24" y="20"/>
                    <a:pt x="25" y="18"/>
                    <a:pt x="25" y="17"/>
                  </a:cubicBezTo>
                  <a:cubicBezTo>
                    <a:pt x="26" y="17"/>
                    <a:pt x="26" y="16"/>
                    <a:pt x="26" y="16"/>
                  </a:cubicBezTo>
                  <a:cubicBezTo>
                    <a:pt x="27" y="12"/>
                    <a:pt x="25" y="7"/>
                    <a:pt x="22" y="4"/>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7" name="Freeform 189">
              <a:extLst>
                <a:ext uri="{FF2B5EF4-FFF2-40B4-BE49-F238E27FC236}">
                  <a16:creationId xmlns="" xmlns:a16="http://schemas.microsoft.com/office/drawing/2014/main" id="{95019A5E-0946-4C2F-989F-24D3E9FB9CF7}"/>
                </a:ext>
              </a:extLst>
            </p:cNvPr>
            <p:cNvSpPr>
              <a:spLocks/>
            </p:cNvSpPr>
            <p:nvPr/>
          </p:nvSpPr>
          <p:spPr bwMode="auto">
            <a:xfrm>
              <a:off x="20043775" y="4672013"/>
              <a:ext cx="73025" cy="73025"/>
            </a:xfrm>
            <a:custGeom>
              <a:avLst/>
              <a:gdLst>
                <a:gd name="T0" fmla="*/ 4 w 27"/>
                <a:gd name="T1" fmla="*/ 6 h 27"/>
                <a:gd name="T2" fmla="*/ 3 w 27"/>
                <a:gd name="T3" fmla="*/ 6 h 27"/>
                <a:gd name="T4" fmla="*/ 3 w 27"/>
                <a:gd name="T5" fmla="*/ 8 h 27"/>
                <a:gd name="T6" fmla="*/ 6 w 27"/>
                <a:gd name="T7" fmla="*/ 23 h 27"/>
                <a:gd name="T8" fmla="*/ 23 w 27"/>
                <a:gd name="T9" fmla="*/ 21 h 27"/>
                <a:gd name="T10" fmla="*/ 21 w 27"/>
                <a:gd name="T11" fmla="*/ 4 h 27"/>
                <a:gd name="T12" fmla="*/ 17 w 27"/>
                <a:gd name="T13" fmla="*/ 2 h 27"/>
                <a:gd name="T14" fmla="*/ 16 w 27"/>
                <a:gd name="T15" fmla="*/ 2 h 27"/>
                <a:gd name="T16" fmla="*/ 4 w 27"/>
                <a:gd name="T17" fmla="*/ 6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27">
                  <a:moveTo>
                    <a:pt x="4" y="6"/>
                  </a:moveTo>
                  <a:cubicBezTo>
                    <a:pt x="3" y="6"/>
                    <a:pt x="3" y="6"/>
                    <a:pt x="3" y="6"/>
                  </a:cubicBezTo>
                  <a:cubicBezTo>
                    <a:pt x="3" y="7"/>
                    <a:pt x="3" y="7"/>
                    <a:pt x="3" y="8"/>
                  </a:cubicBezTo>
                  <a:cubicBezTo>
                    <a:pt x="0" y="13"/>
                    <a:pt x="1" y="19"/>
                    <a:pt x="6" y="23"/>
                  </a:cubicBezTo>
                  <a:cubicBezTo>
                    <a:pt x="11" y="27"/>
                    <a:pt x="18" y="26"/>
                    <a:pt x="23" y="21"/>
                  </a:cubicBezTo>
                  <a:cubicBezTo>
                    <a:pt x="27" y="16"/>
                    <a:pt x="26" y="8"/>
                    <a:pt x="21" y="4"/>
                  </a:cubicBezTo>
                  <a:cubicBezTo>
                    <a:pt x="20" y="3"/>
                    <a:pt x="19" y="2"/>
                    <a:pt x="17" y="2"/>
                  </a:cubicBezTo>
                  <a:cubicBezTo>
                    <a:pt x="17" y="2"/>
                    <a:pt x="17" y="2"/>
                    <a:pt x="16" y="2"/>
                  </a:cubicBezTo>
                  <a:cubicBezTo>
                    <a:pt x="12" y="0"/>
                    <a:pt x="7" y="2"/>
                    <a:pt x="4" y="6"/>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8" name="Freeform 190">
              <a:extLst>
                <a:ext uri="{FF2B5EF4-FFF2-40B4-BE49-F238E27FC236}">
                  <a16:creationId xmlns="" xmlns:a16="http://schemas.microsoft.com/office/drawing/2014/main" id="{78C6A56B-4280-4762-8439-C973E0B1F645}"/>
                </a:ext>
              </a:extLst>
            </p:cNvPr>
            <p:cNvSpPr>
              <a:spLocks/>
            </p:cNvSpPr>
            <p:nvPr/>
          </p:nvSpPr>
          <p:spPr bwMode="auto">
            <a:xfrm>
              <a:off x="20475575" y="3608388"/>
              <a:ext cx="71438" cy="66675"/>
            </a:xfrm>
            <a:custGeom>
              <a:avLst/>
              <a:gdLst>
                <a:gd name="T0" fmla="*/ 23 w 27"/>
                <a:gd name="T1" fmla="*/ 21 h 25"/>
                <a:gd name="T2" fmla="*/ 21 w 27"/>
                <a:gd name="T3" fmla="*/ 4 h 25"/>
                <a:gd name="T4" fmla="*/ 4 w 27"/>
                <a:gd name="T5" fmla="*/ 6 h 25"/>
                <a:gd name="T6" fmla="*/ 6 w 27"/>
                <a:gd name="T7" fmla="*/ 22 h 25"/>
                <a:gd name="T8" fmla="*/ 11 w 27"/>
                <a:gd name="T9" fmla="*/ 25 h 25"/>
                <a:gd name="T10" fmla="*/ 13 w 27"/>
                <a:gd name="T11" fmla="*/ 25 h 25"/>
                <a:gd name="T12" fmla="*/ 18 w 27"/>
                <a:gd name="T13" fmla="*/ 24 h 25"/>
                <a:gd name="T14" fmla="*/ 19 w 27"/>
                <a:gd name="T15" fmla="*/ 23 h 25"/>
                <a:gd name="T16" fmla="*/ 23 w 27"/>
                <a:gd name="T17" fmla="*/ 21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25">
                  <a:moveTo>
                    <a:pt x="23" y="21"/>
                  </a:moveTo>
                  <a:cubicBezTo>
                    <a:pt x="27" y="15"/>
                    <a:pt x="26" y="8"/>
                    <a:pt x="21" y="4"/>
                  </a:cubicBezTo>
                  <a:cubicBezTo>
                    <a:pt x="15" y="0"/>
                    <a:pt x="8" y="0"/>
                    <a:pt x="4" y="6"/>
                  </a:cubicBezTo>
                  <a:cubicBezTo>
                    <a:pt x="0" y="11"/>
                    <a:pt x="1" y="18"/>
                    <a:pt x="6" y="22"/>
                  </a:cubicBezTo>
                  <a:cubicBezTo>
                    <a:pt x="7" y="24"/>
                    <a:pt x="9" y="25"/>
                    <a:pt x="11" y="25"/>
                  </a:cubicBezTo>
                  <a:cubicBezTo>
                    <a:pt x="12" y="25"/>
                    <a:pt x="12" y="25"/>
                    <a:pt x="13" y="25"/>
                  </a:cubicBezTo>
                  <a:cubicBezTo>
                    <a:pt x="15" y="25"/>
                    <a:pt x="16" y="25"/>
                    <a:pt x="18" y="24"/>
                  </a:cubicBezTo>
                  <a:cubicBezTo>
                    <a:pt x="19" y="24"/>
                    <a:pt x="19" y="24"/>
                    <a:pt x="19" y="23"/>
                  </a:cubicBezTo>
                  <a:cubicBezTo>
                    <a:pt x="21" y="23"/>
                    <a:pt x="22" y="22"/>
                    <a:pt x="23" y="21"/>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9" name="Freeform 191">
              <a:extLst>
                <a:ext uri="{FF2B5EF4-FFF2-40B4-BE49-F238E27FC236}">
                  <a16:creationId xmlns="" xmlns:a16="http://schemas.microsoft.com/office/drawing/2014/main" id="{2400A9FA-01B7-4841-B9BB-95BC8F06E1D8}"/>
                </a:ext>
              </a:extLst>
            </p:cNvPr>
            <p:cNvSpPr>
              <a:spLocks/>
            </p:cNvSpPr>
            <p:nvPr/>
          </p:nvSpPr>
          <p:spPr bwMode="auto">
            <a:xfrm>
              <a:off x="20531138" y="5078413"/>
              <a:ext cx="69850" cy="66675"/>
            </a:xfrm>
            <a:custGeom>
              <a:avLst/>
              <a:gdLst>
                <a:gd name="T0" fmla="*/ 23 w 26"/>
                <a:gd name="T1" fmla="*/ 20 h 25"/>
                <a:gd name="T2" fmla="*/ 25 w 26"/>
                <a:gd name="T3" fmla="*/ 11 h 25"/>
                <a:gd name="T4" fmla="*/ 25 w 26"/>
                <a:gd name="T5" fmla="*/ 10 h 25"/>
                <a:gd name="T6" fmla="*/ 21 w 26"/>
                <a:gd name="T7" fmla="*/ 3 h 25"/>
                <a:gd name="T8" fmla="*/ 11 w 26"/>
                <a:gd name="T9" fmla="*/ 1 h 25"/>
                <a:gd name="T10" fmla="*/ 10 w 26"/>
                <a:gd name="T11" fmla="*/ 1 h 25"/>
                <a:gd name="T12" fmla="*/ 4 w 26"/>
                <a:gd name="T13" fmla="*/ 5 h 25"/>
                <a:gd name="T14" fmla="*/ 6 w 26"/>
                <a:gd name="T15" fmla="*/ 22 h 25"/>
                <a:gd name="T16" fmla="*/ 17 w 26"/>
                <a:gd name="T17" fmla="*/ 24 h 25"/>
                <a:gd name="T18" fmla="*/ 18 w 26"/>
                <a:gd name="T19" fmla="*/ 23 h 25"/>
                <a:gd name="T20" fmla="*/ 23 w 26"/>
                <a:gd name="T21" fmla="*/ 2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 h="25">
                  <a:moveTo>
                    <a:pt x="23" y="20"/>
                  </a:moveTo>
                  <a:cubicBezTo>
                    <a:pt x="25" y="17"/>
                    <a:pt x="26" y="14"/>
                    <a:pt x="25" y="11"/>
                  </a:cubicBezTo>
                  <a:cubicBezTo>
                    <a:pt x="25" y="10"/>
                    <a:pt x="25" y="10"/>
                    <a:pt x="25" y="10"/>
                  </a:cubicBezTo>
                  <a:cubicBezTo>
                    <a:pt x="24" y="7"/>
                    <a:pt x="23" y="5"/>
                    <a:pt x="21" y="3"/>
                  </a:cubicBezTo>
                  <a:cubicBezTo>
                    <a:pt x="18" y="1"/>
                    <a:pt x="14" y="0"/>
                    <a:pt x="11" y="1"/>
                  </a:cubicBezTo>
                  <a:cubicBezTo>
                    <a:pt x="11" y="1"/>
                    <a:pt x="10" y="1"/>
                    <a:pt x="10" y="1"/>
                  </a:cubicBezTo>
                  <a:cubicBezTo>
                    <a:pt x="8" y="2"/>
                    <a:pt x="6" y="3"/>
                    <a:pt x="4" y="5"/>
                  </a:cubicBezTo>
                  <a:cubicBezTo>
                    <a:pt x="0" y="10"/>
                    <a:pt x="1" y="18"/>
                    <a:pt x="6" y="22"/>
                  </a:cubicBezTo>
                  <a:cubicBezTo>
                    <a:pt x="9" y="24"/>
                    <a:pt x="14" y="25"/>
                    <a:pt x="17" y="24"/>
                  </a:cubicBezTo>
                  <a:cubicBezTo>
                    <a:pt x="18" y="24"/>
                    <a:pt x="18" y="23"/>
                    <a:pt x="18" y="23"/>
                  </a:cubicBezTo>
                  <a:cubicBezTo>
                    <a:pt x="20" y="22"/>
                    <a:pt x="22" y="21"/>
                    <a:pt x="23" y="2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30" name="Freeform 192">
              <a:extLst>
                <a:ext uri="{FF2B5EF4-FFF2-40B4-BE49-F238E27FC236}">
                  <a16:creationId xmlns="" xmlns:a16="http://schemas.microsoft.com/office/drawing/2014/main" id="{A08C5A80-464D-4DCD-82D7-34AE13424017}"/>
                </a:ext>
              </a:extLst>
            </p:cNvPr>
            <p:cNvSpPr>
              <a:spLocks/>
            </p:cNvSpPr>
            <p:nvPr/>
          </p:nvSpPr>
          <p:spPr bwMode="auto">
            <a:xfrm>
              <a:off x="21116925" y="6081713"/>
              <a:ext cx="73025" cy="69850"/>
            </a:xfrm>
            <a:custGeom>
              <a:avLst/>
              <a:gdLst>
                <a:gd name="T0" fmla="*/ 20 w 27"/>
                <a:gd name="T1" fmla="*/ 3 h 26"/>
                <a:gd name="T2" fmla="*/ 8 w 27"/>
                <a:gd name="T3" fmla="*/ 2 h 26"/>
                <a:gd name="T4" fmla="*/ 7 w 27"/>
                <a:gd name="T5" fmla="*/ 3 h 26"/>
                <a:gd name="T6" fmla="*/ 4 w 27"/>
                <a:gd name="T7" fmla="*/ 5 h 26"/>
                <a:gd name="T8" fmla="*/ 5 w 27"/>
                <a:gd name="T9" fmla="*/ 21 h 26"/>
                <a:gd name="T10" fmla="*/ 6 w 27"/>
                <a:gd name="T11" fmla="*/ 22 h 26"/>
                <a:gd name="T12" fmla="*/ 6 w 27"/>
                <a:gd name="T13" fmla="*/ 22 h 26"/>
                <a:gd name="T14" fmla="*/ 23 w 27"/>
                <a:gd name="T15" fmla="*/ 20 h 26"/>
                <a:gd name="T16" fmla="*/ 21 w 27"/>
                <a:gd name="T17" fmla="*/ 4 h 26"/>
                <a:gd name="T18" fmla="*/ 21 w 27"/>
                <a:gd name="T19" fmla="*/ 3 h 26"/>
                <a:gd name="T20" fmla="*/ 20 w 27"/>
                <a:gd name="T21" fmla="*/ 3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26">
                  <a:moveTo>
                    <a:pt x="20" y="3"/>
                  </a:moveTo>
                  <a:cubicBezTo>
                    <a:pt x="17" y="0"/>
                    <a:pt x="12" y="0"/>
                    <a:pt x="8" y="2"/>
                  </a:cubicBezTo>
                  <a:cubicBezTo>
                    <a:pt x="8" y="2"/>
                    <a:pt x="7" y="3"/>
                    <a:pt x="7" y="3"/>
                  </a:cubicBezTo>
                  <a:cubicBezTo>
                    <a:pt x="6" y="4"/>
                    <a:pt x="5" y="4"/>
                    <a:pt x="4" y="5"/>
                  </a:cubicBezTo>
                  <a:cubicBezTo>
                    <a:pt x="0" y="10"/>
                    <a:pt x="1" y="17"/>
                    <a:pt x="5" y="21"/>
                  </a:cubicBezTo>
                  <a:cubicBezTo>
                    <a:pt x="6" y="22"/>
                    <a:pt x="6" y="22"/>
                    <a:pt x="6" y="22"/>
                  </a:cubicBezTo>
                  <a:cubicBezTo>
                    <a:pt x="6" y="22"/>
                    <a:pt x="6" y="22"/>
                    <a:pt x="6" y="22"/>
                  </a:cubicBezTo>
                  <a:cubicBezTo>
                    <a:pt x="12" y="26"/>
                    <a:pt x="19" y="26"/>
                    <a:pt x="23" y="20"/>
                  </a:cubicBezTo>
                  <a:cubicBezTo>
                    <a:pt x="27" y="15"/>
                    <a:pt x="26" y="8"/>
                    <a:pt x="21" y="4"/>
                  </a:cubicBezTo>
                  <a:cubicBezTo>
                    <a:pt x="21" y="3"/>
                    <a:pt x="21" y="3"/>
                    <a:pt x="21" y="3"/>
                  </a:cubicBezTo>
                  <a:cubicBezTo>
                    <a:pt x="21" y="3"/>
                    <a:pt x="21" y="3"/>
                    <a:pt x="20" y="3"/>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31" name="Freeform 193">
              <a:extLst>
                <a:ext uri="{FF2B5EF4-FFF2-40B4-BE49-F238E27FC236}">
                  <a16:creationId xmlns="" xmlns:a16="http://schemas.microsoft.com/office/drawing/2014/main" id="{B9743C0C-45D7-4AAF-876D-6A8B14F230A2}"/>
                </a:ext>
              </a:extLst>
            </p:cNvPr>
            <p:cNvSpPr>
              <a:spLocks/>
            </p:cNvSpPr>
            <p:nvPr/>
          </p:nvSpPr>
          <p:spPr bwMode="auto">
            <a:xfrm>
              <a:off x="20801013" y="6434138"/>
              <a:ext cx="69850" cy="73025"/>
            </a:xfrm>
            <a:custGeom>
              <a:avLst/>
              <a:gdLst>
                <a:gd name="T0" fmla="*/ 21 w 26"/>
                <a:gd name="T1" fmla="*/ 4 h 27"/>
                <a:gd name="T2" fmla="*/ 4 w 26"/>
                <a:gd name="T3" fmla="*/ 6 h 27"/>
                <a:gd name="T4" fmla="*/ 6 w 26"/>
                <a:gd name="T5" fmla="*/ 23 h 27"/>
                <a:gd name="T6" fmla="*/ 23 w 26"/>
                <a:gd name="T7" fmla="*/ 21 h 27"/>
                <a:gd name="T8" fmla="*/ 23 w 26"/>
                <a:gd name="T9" fmla="*/ 7 h 27"/>
                <a:gd name="T10" fmla="*/ 22 w 26"/>
                <a:gd name="T11" fmla="*/ 6 h 27"/>
                <a:gd name="T12" fmla="*/ 21 w 26"/>
                <a:gd name="T13" fmla="*/ 4 h 27"/>
              </a:gdLst>
              <a:ahLst/>
              <a:cxnLst>
                <a:cxn ang="0">
                  <a:pos x="T0" y="T1"/>
                </a:cxn>
                <a:cxn ang="0">
                  <a:pos x="T2" y="T3"/>
                </a:cxn>
                <a:cxn ang="0">
                  <a:pos x="T4" y="T5"/>
                </a:cxn>
                <a:cxn ang="0">
                  <a:pos x="T6" y="T7"/>
                </a:cxn>
                <a:cxn ang="0">
                  <a:pos x="T8" y="T9"/>
                </a:cxn>
                <a:cxn ang="0">
                  <a:pos x="T10" y="T11"/>
                </a:cxn>
                <a:cxn ang="0">
                  <a:pos x="T12" y="T13"/>
                </a:cxn>
              </a:cxnLst>
              <a:rect l="0" t="0" r="r" b="b"/>
              <a:pathLst>
                <a:path w="26" h="27">
                  <a:moveTo>
                    <a:pt x="21" y="4"/>
                  </a:moveTo>
                  <a:cubicBezTo>
                    <a:pt x="16" y="0"/>
                    <a:pt x="8" y="1"/>
                    <a:pt x="4" y="6"/>
                  </a:cubicBezTo>
                  <a:cubicBezTo>
                    <a:pt x="0" y="12"/>
                    <a:pt x="1" y="19"/>
                    <a:pt x="6" y="23"/>
                  </a:cubicBezTo>
                  <a:cubicBezTo>
                    <a:pt x="11" y="27"/>
                    <a:pt x="19" y="27"/>
                    <a:pt x="23" y="21"/>
                  </a:cubicBezTo>
                  <a:cubicBezTo>
                    <a:pt x="26" y="17"/>
                    <a:pt x="26" y="11"/>
                    <a:pt x="23" y="7"/>
                  </a:cubicBezTo>
                  <a:cubicBezTo>
                    <a:pt x="23" y="7"/>
                    <a:pt x="23" y="6"/>
                    <a:pt x="22" y="6"/>
                  </a:cubicBezTo>
                  <a:cubicBezTo>
                    <a:pt x="22" y="5"/>
                    <a:pt x="21" y="5"/>
                    <a:pt x="21" y="4"/>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32" name="Freeform 194">
              <a:extLst>
                <a:ext uri="{FF2B5EF4-FFF2-40B4-BE49-F238E27FC236}">
                  <a16:creationId xmlns="" xmlns:a16="http://schemas.microsoft.com/office/drawing/2014/main" id="{4D3FBE20-5A4E-4E84-BDD7-DC30DFA2CC10}"/>
                </a:ext>
              </a:extLst>
            </p:cNvPr>
            <p:cNvSpPr>
              <a:spLocks/>
            </p:cNvSpPr>
            <p:nvPr/>
          </p:nvSpPr>
          <p:spPr bwMode="auto">
            <a:xfrm>
              <a:off x="21910675" y="4976813"/>
              <a:ext cx="66675" cy="73025"/>
            </a:xfrm>
            <a:custGeom>
              <a:avLst/>
              <a:gdLst>
                <a:gd name="T0" fmla="*/ 20 w 25"/>
                <a:gd name="T1" fmla="*/ 4 h 27"/>
                <a:gd name="T2" fmla="*/ 3 w 25"/>
                <a:gd name="T3" fmla="*/ 6 h 27"/>
                <a:gd name="T4" fmla="*/ 0 w 25"/>
                <a:gd name="T5" fmla="*/ 12 h 27"/>
                <a:gd name="T6" fmla="*/ 0 w 25"/>
                <a:gd name="T7" fmla="*/ 13 h 27"/>
                <a:gd name="T8" fmla="*/ 5 w 25"/>
                <a:gd name="T9" fmla="*/ 23 h 27"/>
                <a:gd name="T10" fmla="*/ 7 w 25"/>
                <a:gd name="T11" fmla="*/ 24 h 27"/>
                <a:gd name="T12" fmla="*/ 8 w 25"/>
                <a:gd name="T13" fmla="*/ 25 h 27"/>
                <a:gd name="T14" fmla="*/ 22 w 25"/>
                <a:gd name="T15" fmla="*/ 21 h 27"/>
                <a:gd name="T16" fmla="*/ 23 w 25"/>
                <a:gd name="T17" fmla="*/ 18 h 27"/>
                <a:gd name="T18" fmla="*/ 24 w 25"/>
                <a:gd name="T19" fmla="*/ 17 h 27"/>
                <a:gd name="T20" fmla="*/ 20 w 25"/>
                <a:gd name="T21" fmla="*/ 4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 h="27">
                  <a:moveTo>
                    <a:pt x="20" y="4"/>
                  </a:moveTo>
                  <a:cubicBezTo>
                    <a:pt x="14" y="0"/>
                    <a:pt x="7" y="1"/>
                    <a:pt x="3" y="6"/>
                  </a:cubicBezTo>
                  <a:cubicBezTo>
                    <a:pt x="1" y="8"/>
                    <a:pt x="1" y="10"/>
                    <a:pt x="0" y="12"/>
                  </a:cubicBezTo>
                  <a:cubicBezTo>
                    <a:pt x="0" y="13"/>
                    <a:pt x="0" y="13"/>
                    <a:pt x="0" y="13"/>
                  </a:cubicBezTo>
                  <a:cubicBezTo>
                    <a:pt x="0" y="17"/>
                    <a:pt x="2" y="21"/>
                    <a:pt x="5" y="23"/>
                  </a:cubicBezTo>
                  <a:cubicBezTo>
                    <a:pt x="5" y="24"/>
                    <a:pt x="6" y="24"/>
                    <a:pt x="7" y="24"/>
                  </a:cubicBezTo>
                  <a:cubicBezTo>
                    <a:pt x="7" y="24"/>
                    <a:pt x="7" y="25"/>
                    <a:pt x="8" y="25"/>
                  </a:cubicBezTo>
                  <a:cubicBezTo>
                    <a:pt x="13" y="27"/>
                    <a:pt x="18" y="25"/>
                    <a:pt x="22" y="21"/>
                  </a:cubicBezTo>
                  <a:cubicBezTo>
                    <a:pt x="22" y="20"/>
                    <a:pt x="23" y="19"/>
                    <a:pt x="23" y="18"/>
                  </a:cubicBezTo>
                  <a:cubicBezTo>
                    <a:pt x="23" y="18"/>
                    <a:pt x="24" y="18"/>
                    <a:pt x="24" y="17"/>
                  </a:cubicBezTo>
                  <a:cubicBezTo>
                    <a:pt x="25" y="13"/>
                    <a:pt x="24" y="7"/>
                    <a:pt x="20" y="4"/>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33" name="Freeform 195">
              <a:extLst>
                <a:ext uri="{FF2B5EF4-FFF2-40B4-BE49-F238E27FC236}">
                  <a16:creationId xmlns="" xmlns:a16="http://schemas.microsoft.com/office/drawing/2014/main" id="{C534C273-F744-4B30-AC9A-C6D78B690946}"/>
                </a:ext>
              </a:extLst>
            </p:cNvPr>
            <p:cNvSpPr>
              <a:spLocks/>
            </p:cNvSpPr>
            <p:nvPr/>
          </p:nvSpPr>
          <p:spPr bwMode="auto">
            <a:xfrm>
              <a:off x="22833013" y="5789613"/>
              <a:ext cx="73025" cy="69850"/>
            </a:xfrm>
            <a:custGeom>
              <a:avLst/>
              <a:gdLst>
                <a:gd name="T0" fmla="*/ 7 w 27"/>
                <a:gd name="T1" fmla="*/ 3 h 26"/>
                <a:gd name="T2" fmla="*/ 6 w 27"/>
                <a:gd name="T3" fmla="*/ 3 h 26"/>
                <a:gd name="T4" fmla="*/ 4 w 27"/>
                <a:gd name="T5" fmla="*/ 5 h 26"/>
                <a:gd name="T6" fmla="*/ 6 w 27"/>
                <a:gd name="T7" fmla="*/ 22 h 26"/>
                <a:gd name="T8" fmla="*/ 23 w 27"/>
                <a:gd name="T9" fmla="*/ 20 h 26"/>
                <a:gd name="T10" fmla="*/ 21 w 27"/>
                <a:gd name="T11" fmla="*/ 3 h 26"/>
                <a:gd name="T12" fmla="*/ 19 w 27"/>
                <a:gd name="T13" fmla="*/ 3 h 26"/>
                <a:gd name="T14" fmla="*/ 18 w 27"/>
                <a:gd name="T15" fmla="*/ 2 h 26"/>
                <a:gd name="T16" fmla="*/ 7 w 27"/>
                <a:gd name="T17" fmla="*/ 3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26">
                  <a:moveTo>
                    <a:pt x="7" y="3"/>
                  </a:moveTo>
                  <a:cubicBezTo>
                    <a:pt x="7" y="3"/>
                    <a:pt x="6" y="3"/>
                    <a:pt x="6" y="3"/>
                  </a:cubicBezTo>
                  <a:cubicBezTo>
                    <a:pt x="5" y="4"/>
                    <a:pt x="4" y="5"/>
                    <a:pt x="4" y="5"/>
                  </a:cubicBezTo>
                  <a:cubicBezTo>
                    <a:pt x="0" y="11"/>
                    <a:pt x="0" y="18"/>
                    <a:pt x="6" y="22"/>
                  </a:cubicBezTo>
                  <a:cubicBezTo>
                    <a:pt x="11" y="26"/>
                    <a:pt x="18" y="25"/>
                    <a:pt x="23" y="20"/>
                  </a:cubicBezTo>
                  <a:cubicBezTo>
                    <a:pt x="27" y="15"/>
                    <a:pt x="26" y="8"/>
                    <a:pt x="21" y="3"/>
                  </a:cubicBezTo>
                  <a:cubicBezTo>
                    <a:pt x="20" y="3"/>
                    <a:pt x="20" y="3"/>
                    <a:pt x="19" y="3"/>
                  </a:cubicBezTo>
                  <a:cubicBezTo>
                    <a:pt x="19" y="2"/>
                    <a:pt x="19" y="2"/>
                    <a:pt x="18" y="2"/>
                  </a:cubicBezTo>
                  <a:cubicBezTo>
                    <a:pt x="15" y="0"/>
                    <a:pt x="10" y="1"/>
                    <a:pt x="7" y="3"/>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34" name="Freeform 196">
              <a:extLst>
                <a:ext uri="{FF2B5EF4-FFF2-40B4-BE49-F238E27FC236}">
                  <a16:creationId xmlns="" xmlns:a16="http://schemas.microsoft.com/office/drawing/2014/main" id="{51337DC0-066B-428D-A719-6E26C0D55EFC}"/>
                </a:ext>
              </a:extLst>
            </p:cNvPr>
            <p:cNvSpPr>
              <a:spLocks/>
            </p:cNvSpPr>
            <p:nvPr/>
          </p:nvSpPr>
          <p:spPr bwMode="auto">
            <a:xfrm>
              <a:off x="23229888" y="5297488"/>
              <a:ext cx="69850" cy="73025"/>
            </a:xfrm>
            <a:custGeom>
              <a:avLst/>
              <a:gdLst>
                <a:gd name="T0" fmla="*/ 5 w 26"/>
                <a:gd name="T1" fmla="*/ 23 h 27"/>
                <a:gd name="T2" fmla="*/ 22 w 26"/>
                <a:gd name="T3" fmla="*/ 21 h 27"/>
                <a:gd name="T4" fmla="*/ 20 w 26"/>
                <a:gd name="T5" fmla="*/ 4 h 27"/>
                <a:gd name="T6" fmla="*/ 4 w 26"/>
                <a:gd name="T7" fmla="*/ 6 h 27"/>
                <a:gd name="T8" fmla="*/ 2 w 26"/>
                <a:gd name="T9" fmla="*/ 19 h 27"/>
                <a:gd name="T10" fmla="*/ 3 w 26"/>
                <a:gd name="T11" fmla="*/ 21 h 27"/>
                <a:gd name="T12" fmla="*/ 5 w 26"/>
                <a:gd name="T13" fmla="*/ 23 h 27"/>
              </a:gdLst>
              <a:ahLst/>
              <a:cxnLst>
                <a:cxn ang="0">
                  <a:pos x="T0" y="T1"/>
                </a:cxn>
                <a:cxn ang="0">
                  <a:pos x="T2" y="T3"/>
                </a:cxn>
                <a:cxn ang="0">
                  <a:pos x="T4" y="T5"/>
                </a:cxn>
                <a:cxn ang="0">
                  <a:pos x="T6" y="T7"/>
                </a:cxn>
                <a:cxn ang="0">
                  <a:pos x="T8" y="T9"/>
                </a:cxn>
                <a:cxn ang="0">
                  <a:pos x="T10" y="T11"/>
                </a:cxn>
                <a:cxn ang="0">
                  <a:pos x="T12" y="T13"/>
                </a:cxn>
              </a:cxnLst>
              <a:rect l="0" t="0" r="r" b="b"/>
              <a:pathLst>
                <a:path w="26" h="27">
                  <a:moveTo>
                    <a:pt x="5" y="23"/>
                  </a:moveTo>
                  <a:cubicBezTo>
                    <a:pt x="11" y="27"/>
                    <a:pt x="18" y="26"/>
                    <a:pt x="22" y="21"/>
                  </a:cubicBezTo>
                  <a:cubicBezTo>
                    <a:pt x="26" y="16"/>
                    <a:pt x="26" y="9"/>
                    <a:pt x="20" y="4"/>
                  </a:cubicBezTo>
                  <a:cubicBezTo>
                    <a:pt x="15" y="0"/>
                    <a:pt x="8" y="1"/>
                    <a:pt x="4" y="6"/>
                  </a:cubicBezTo>
                  <a:cubicBezTo>
                    <a:pt x="0" y="10"/>
                    <a:pt x="0" y="15"/>
                    <a:pt x="2" y="19"/>
                  </a:cubicBezTo>
                  <a:cubicBezTo>
                    <a:pt x="3" y="20"/>
                    <a:pt x="3" y="20"/>
                    <a:pt x="3" y="21"/>
                  </a:cubicBezTo>
                  <a:cubicBezTo>
                    <a:pt x="4" y="22"/>
                    <a:pt x="4" y="22"/>
                    <a:pt x="5" y="23"/>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35" name="Freeform 197">
              <a:extLst>
                <a:ext uri="{FF2B5EF4-FFF2-40B4-BE49-F238E27FC236}">
                  <a16:creationId xmlns="" xmlns:a16="http://schemas.microsoft.com/office/drawing/2014/main" id="{7FEECAED-8B4C-4166-B3BD-4484730FF421}"/>
                </a:ext>
              </a:extLst>
            </p:cNvPr>
            <p:cNvSpPr>
              <a:spLocks/>
            </p:cNvSpPr>
            <p:nvPr/>
          </p:nvSpPr>
          <p:spPr bwMode="auto">
            <a:xfrm>
              <a:off x="22218650" y="-252413"/>
              <a:ext cx="636588" cy="876300"/>
            </a:xfrm>
            <a:custGeom>
              <a:avLst/>
              <a:gdLst>
                <a:gd name="T0" fmla="*/ 131 w 238"/>
                <a:gd name="T1" fmla="*/ 180 h 328"/>
                <a:gd name="T2" fmla="*/ 186 w 238"/>
                <a:gd name="T3" fmla="*/ 0 h 328"/>
                <a:gd name="T4" fmla="*/ 185 w 238"/>
                <a:gd name="T5" fmla="*/ 0 h 328"/>
                <a:gd name="T6" fmla="*/ 130 w 238"/>
                <a:gd name="T7" fmla="*/ 179 h 328"/>
                <a:gd name="T8" fmla="*/ 0 w 238"/>
                <a:gd name="T9" fmla="*/ 154 h 328"/>
                <a:gd name="T10" fmla="*/ 0 w 238"/>
                <a:gd name="T11" fmla="*/ 155 h 328"/>
                <a:gd name="T12" fmla="*/ 129 w 238"/>
                <a:gd name="T13" fmla="*/ 181 h 328"/>
                <a:gd name="T14" fmla="*/ 84 w 238"/>
                <a:gd name="T15" fmla="*/ 328 h 328"/>
                <a:gd name="T16" fmla="*/ 86 w 238"/>
                <a:gd name="T17" fmla="*/ 328 h 328"/>
                <a:gd name="T18" fmla="*/ 131 w 238"/>
                <a:gd name="T19" fmla="*/ 181 h 328"/>
                <a:gd name="T20" fmla="*/ 238 w 238"/>
                <a:gd name="T21" fmla="*/ 203 h 328"/>
                <a:gd name="T22" fmla="*/ 238 w 238"/>
                <a:gd name="T23" fmla="*/ 201 h 328"/>
                <a:gd name="T24" fmla="*/ 131 w 238"/>
                <a:gd name="T25" fmla="*/ 180 h 3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8" h="328">
                  <a:moveTo>
                    <a:pt x="131" y="180"/>
                  </a:moveTo>
                  <a:cubicBezTo>
                    <a:pt x="186" y="0"/>
                    <a:pt x="186" y="0"/>
                    <a:pt x="186" y="0"/>
                  </a:cubicBezTo>
                  <a:cubicBezTo>
                    <a:pt x="186" y="0"/>
                    <a:pt x="185" y="0"/>
                    <a:pt x="185" y="0"/>
                  </a:cubicBezTo>
                  <a:cubicBezTo>
                    <a:pt x="130" y="179"/>
                    <a:pt x="130" y="179"/>
                    <a:pt x="130" y="179"/>
                  </a:cubicBezTo>
                  <a:cubicBezTo>
                    <a:pt x="0" y="154"/>
                    <a:pt x="0" y="154"/>
                    <a:pt x="0" y="154"/>
                  </a:cubicBezTo>
                  <a:cubicBezTo>
                    <a:pt x="0" y="154"/>
                    <a:pt x="0" y="155"/>
                    <a:pt x="0" y="155"/>
                  </a:cubicBezTo>
                  <a:cubicBezTo>
                    <a:pt x="129" y="181"/>
                    <a:pt x="129" y="181"/>
                    <a:pt x="129" y="181"/>
                  </a:cubicBezTo>
                  <a:cubicBezTo>
                    <a:pt x="84" y="328"/>
                    <a:pt x="84" y="328"/>
                    <a:pt x="84" y="328"/>
                  </a:cubicBezTo>
                  <a:cubicBezTo>
                    <a:pt x="84" y="328"/>
                    <a:pt x="85" y="328"/>
                    <a:pt x="86" y="328"/>
                  </a:cubicBezTo>
                  <a:cubicBezTo>
                    <a:pt x="131" y="181"/>
                    <a:pt x="131" y="181"/>
                    <a:pt x="131" y="181"/>
                  </a:cubicBezTo>
                  <a:cubicBezTo>
                    <a:pt x="238" y="203"/>
                    <a:pt x="238" y="203"/>
                    <a:pt x="238" y="203"/>
                  </a:cubicBezTo>
                  <a:cubicBezTo>
                    <a:pt x="238" y="202"/>
                    <a:pt x="238" y="202"/>
                    <a:pt x="238" y="201"/>
                  </a:cubicBezTo>
                  <a:lnTo>
                    <a:pt x="131" y="18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36" name="Freeform 198">
              <a:extLst>
                <a:ext uri="{FF2B5EF4-FFF2-40B4-BE49-F238E27FC236}">
                  <a16:creationId xmlns="" xmlns:a16="http://schemas.microsoft.com/office/drawing/2014/main" id="{FC1AEEEA-33CA-4A16-BF46-95C82E52F18C}"/>
                </a:ext>
              </a:extLst>
            </p:cNvPr>
            <p:cNvSpPr>
              <a:spLocks/>
            </p:cNvSpPr>
            <p:nvPr/>
          </p:nvSpPr>
          <p:spPr bwMode="auto">
            <a:xfrm>
              <a:off x="21123275" y="720725"/>
              <a:ext cx="1001713" cy="1430338"/>
            </a:xfrm>
            <a:custGeom>
              <a:avLst/>
              <a:gdLst>
                <a:gd name="T0" fmla="*/ 235 w 374"/>
                <a:gd name="T1" fmla="*/ 86 h 535"/>
                <a:gd name="T2" fmla="*/ 279 w 374"/>
                <a:gd name="T3" fmla="*/ 1 h 535"/>
                <a:gd name="T4" fmla="*/ 278 w 374"/>
                <a:gd name="T5" fmla="*/ 0 h 535"/>
                <a:gd name="T6" fmla="*/ 234 w 374"/>
                <a:gd name="T7" fmla="*/ 85 h 535"/>
                <a:gd name="T8" fmla="*/ 119 w 374"/>
                <a:gd name="T9" fmla="*/ 15 h 535"/>
                <a:gd name="T10" fmla="*/ 118 w 374"/>
                <a:gd name="T11" fmla="*/ 16 h 535"/>
                <a:gd name="T12" fmla="*/ 233 w 374"/>
                <a:gd name="T13" fmla="*/ 86 h 535"/>
                <a:gd name="T14" fmla="*/ 0 w 374"/>
                <a:gd name="T15" fmla="*/ 534 h 535"/>
                <a:gd name="T16" fmla="*/ 1 w 374"/>
                <a:gd name="T17" fmla="*/ 535 h 535"/>
                <a:gd name="T18" fmla="*/ 235 w 374"/>
                <a:gd name="T19" fmla="*/ 87 h 535"/>
                <a:gd name="T20" fmla="*/ 373 w 374"/>
                <a:gd name="T21" fmla="*/ 170 h 535"/>
                <a:gd name="T22" fmla="*/ 374 w 374"/>
                <a:gd name="T23" fmla="*/ 169 h 535"/>
                <a:gd name="T24" fmla="*/ 235 w 374"/>
                <a:gd name="T25" fmla="*/ 86 h 5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74" h="535">
                  <a:moveTo>
                    <a:pt x="235" y="86"/>
                  </a:moveTo>
                  <a:cubicBezTo>
                    <a:pt x="279" y="1"/>
                    <a:pt x="279" y="1"/>
                    <a:pt x="279" y="1"/>
                  </a:cubicBezTo>
                  <a:cubicBezTo>
                    <a:pt x="279" y="1"/>
                    <a:pt x="278" y="1"/>
                    <a:pt x="278" y="0"/>
                  </a:cubicBezTo>
                  <a:cubicBezTo>
                    <a:pt x="234" y="85"/>
                    <a:pt x="234" y="85"/>
                    <a:pt x="234" y="85"/>
                  </a:cubicBezTo>
                  <a:cubicBezTo>
                    <a:pt x="119" y="15"/>
                    <a:pt x="119" y="15"/>
                    <a:pt x="119" y="15"/>
                  </a:cubicBezTo>
                  <a:cubicBezTo>
                    <a:pt x="118" y="15"/>
                    <a:pt x="118" y="16"/>
                    <a:pt x="118" y="16"/>
                  </a:cubicBezTo>
                  <a:cubicBezTo>
                    <a:pt x="233" y="86"/>
                    <a:pt x="233" y="86"/>
                    <a:pt x="233" y="86"/>
                  </a:cubicBezTo>
                  <a:cubicBezTo>
                    <a:pt x="0" y="534"/>
                    <a:pt x="0" y="534"/>
                    <a:pt x="0" y="534"/>
                  </a:cubicBezTo>
                  <a:cubicBezTo>
                    <a:pt x="0" y="535"/>
                    <a:pt x="1" y="535"/>
                    <a:pt x="1" y="535"/>
                  </a:cubicBezTo>
                  <a:cubicBezTo>
                    <a:pt x="235" y="87"/>
                    <a:pt x="235" y="87"/>
                    <a:pt x="235" y="87"/>
                  </a:cubicBezTo>
                  <a:cubicBezTo>
                    <a:pt x="373" y="170"/>
                    <a:pt x="373" y="170"/>
                    <a:pt x="373" y="170"/>
                  </a:cubicBezTo>
                  <a:cubicBezTo>
                    <a:pt x="373" y="170"/>
                    <a:pt x="373" y="169"/>
                    <a:pt x="374" y="169"/>
                  </a:cubicBezTo>
                  <a:lnTo>
                    <a:pt x="235" y="86"/>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37" name="Freeform 199">
              <a:extLst>
                <a:ext uri="{FF2B5EF4-FFF2-40B4-BE49-F238E27FC236}">
                  <a16:creationId xmlns="" xmlns:a16="http://schemas.microsoft.com/office/drawing/2014/main" id="{8F3A62E5-6522-4253-AFE8-EE4F0AD9BBF0}"/>
                </a:ext>
              </a:extLst>
            </p:cNvPr>
            <p:cNvSpPr>
              <a:spLocks/>
            </p:cNvSpPr>
            <p:nvPr/>
          </p:nvSpPr>
          <p:spPr bwMode="auto">
            <a:xfrm>
              <a:off x="19588163" y="2338387"/>
              <a:ext cx="1074738" cy="757238"/>
            </a:xfrm>
            <a:custGeom>
              <a:avLst/>
              <a:gdLst>
                <a:gd name="T0" fmla="*/ 0 w 401"/>
                <a:gd name="T1" fmla="*/ 281 h 283"/>
                <a:gd name="T2" fmla="*/ 1 w 401"/>
                <a:gd name="T3" fmla="*/ 282 h 283"/>
                <a:gd name="T4" fmla="*/ 1 w 401"/>
                <a:gd name="T5" fmla="*/ 283 h 283"/>
                <a:gd name="T6" fmla="*/ 401 w 401"/>
                <a:gd name="T7" fmla="*/ 0 h 283"/>
                <a:gd name="T8" fmla="*/ 400 w 401"/>
                <a:gd name="T9" fmla="*/ 0 h 283"/>
                <a:gd name="T10" fmla="*/ 0 w 401"/>
                <a:gd name="T11" fmla="*/ 281 h 283"/>
              </a:gdLst>
              <a:ahLst/>
              <a:cxnLst>
                <a:cxn ang="0">
                  <a:pos x="T0" y="T1"/>
                </a:cxn>
                <a:cxn ang="0">
                  <a:pos x="T2" y="T3"/>
                </a:cxn>
                <a:cxn ang="0">
                  <a:pos x="T4" y="T5"/>
                </a:cxn>
                <a:cxn ang="0">
                  <a:pos x="T6" y="T7"/>
                </a:cxn>
                <a:cxn ang="0">
                  <a:pos x="T8" y="T9"/>
                </a:cxn>
                <a:cxn ang="0">
                  <a:pos x="T10" y="T11"/>
                </a:cxn>
              </a:cxnLst>
              <a:rect l="0" t="0" r="r" b="b"/>
              <a:pathLst>
                <a:path w="401" h="283">
                  <a:moveTo>
                    <a:pt x="0" y="281"/>
                  </a:moveTo>
                  <a:cubicBezTo>
                    <a:pt x="0" y="282"/>
                    <a:pt x="1" y="282"/>
                    <a:pt x="1" y="282"/>
                  </a:cubicBezTo>
                  <a:cubicBezTo>
                    <a:pt x="1" y="283"/>
                    <a:pt x="1" y="283"/>
                    <a:pt x="1" y="283"/>
                  </a:cubicBezTo>
                  <a:cubicBezTo>
                    <a:pt x="401" y="0"/>
                    <a:pt x="401" y="0"/>
                    <a:pt x="401" y="0"/>
                  </a:cubicBezTo>
                  <a:cubicBezTo>
                    <a:pt x="401" y="0"/>
                    <a:pt x="400" y="0"/>
                    <a:pt x="400" y="0"/>
                  </a:cubicBezTo>
                  <a:lnTo>
                    <a:pt x="0" y="281"/>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38" name="Freeform 200">
              <a:extLst>
                <a:ext uri="{FF2B5EF4-FFF2-40B4-BE49-F238E27FC236}">
                  <a16:creationId xmlns="" xmlns:a16="http://schemas.microsoft.com/office/drawing/2014/main" id="{978D923E-99A8-4EDA-B927-1096F2FB04A5}"/>
                </a:ext>
              </a:extLst>
            </p:cNvPr>
            <p:cNvSpPr>
              <a:spLocks/>
            </p:cNvSpPr>
            <p:nvPr/>
          </p:nvSpPr>
          <p:spPr bwMode="auto">
            <a:xfrm>
              <a:off x="21923375" y="201612"/>
              <a:ext cx="482600" cy="955675"/>
            </a:xfrm>
            <a:custGeom>
              <a:avLst/>
              <a:gdLst>
                <a:gd name="T0" fmla="*/ 91 w 180"/>
                <a:gd name="T1" fmla="*/ 175 h 357"/>
                <a:gd name="T2" fmla="*/ 94 w 180"/>
                <a:gd name="T3" fmla="*/ 0 h 357"/>
                <a:gd name="T4" fmla="*/ 93 w 180"/>
                <a:gd name="T5" fmla="*/ 0 h 357"/>
                <a:gd name="T6" fmla="*/ 89 w 180"/>
                <a:gd name="T7" fmla="*/ 175 h 357"/>
                <a:gd name="T8" fmla="*/ 0 w 180"/>
                <a:gd name="T9" fmla="*/ 181 h 357"/>
                <a:gd name="T10" fmla="*/ 0 w 180"/>
                <a:gd name="T11" fmla="*/ 182 h 357"/>
                <a:gd name="T12" fmla="*/ 89 w 180"/>
                <a:gd name="T13" fmla="*/ 176 h 357"/>
                <a:gd name="T14" fmla="*/ 86 w 180"/>
                <a:gd name="T15" fmla="*/ 357 h 357"/>
                <a:gd name="T16" fmla="*/ 87 w 180"/>
                <a:gd name="T17" fmla="*/ 357 h 357"/>
                <a:gd name="T18" fmla="*/ 91 w 180"/>
                <a:gd name="T19" fmla="*/ 176 h 357"/>
                <a:gd name="T20" fmla="*/ 180 w 180"/>
                <a:gd name="T21" fmla="*/ 170 h 357"/>
                <a:gd name="T22" fmla="*/ 180 w 180"/>
                <a:gd name="T23" fmla="*/ 169 h 357"/>
                <a:gd name="T24" fmla="*/ 91 w 180"/>
                <a:gd name="T25" fmla="*/ 175 h 3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0" h="357">
                  <a:moveTo>
                    <a:pt x="91" y="175"/>
                  </a:moveTo>
                  <a:cubicBezTo>
                    <a:pt x="94" y="0"/>
                    <a:pt x="94" y="0"/>
                    <a:pt x="94" y="0"/>
                  </a:cubicBezTo>
                  <a:cubicBezTo>
                    <a:pt x="94" y="0"/>
                    <a:pt x="93" y="0"/>
                    <a:pt x="93" y="0"/>
                  </a:cubicBezTo>
                  <a:cubicBezTo>
                    <a:pt x="89" y="175"/>
                    <a:pt x="89" y="175"/>
                    <a:pt x="89" y="175"/>
                  </a:cubicBezTo>
                  <a:cubicBezTo>
                    <a:pt x="0" y="181"/>
                    <a:pt x="0" y="181"/>
                    <a:pt x="0" y="181"/>
                  </a:cubicBezTo>
                  <a:cubicBezTo>
                    <a:pt x="0" y="181"/>
                    <a:pt x="0" y="182"/>
                    <a:pt x="0" y="182"/>
                  </a:cubicBezTo>
                  <a:cubicBezTo>
                    <a:pt x="89" y="176"/>
                    <a:pt x="89" y="176"/>
                    <a:pt x="89" y="176"/>
                  </a:cubicBezTo>
                  <a:cubicBezTo>
                    <a:pt x="86" y="357"/>
                    <a:pt x="86" y="357"/>
                    <a:pt x="86" y="357"/>
                  </a:cubicBezTo>
                  <a:cubicBezTo>
                    <a:pt x="86" y="357"/>
                    <a:pt x="87" y="357"/>
                    <a:pt x="87" y="357"/>
                  </a:cubicBezTo>
                  <a:cubicBezTo>
                    <a:pt x="91" y="176"/>
                    <a:pt x="91" y="176"/>
                    <a:pt x="91" y="176"/>
                  </a:cubicBezTo>
                  <a:cubicBezTo>
                    <a:pt x="180" y="170"/>
                    <a:pt x="180" y="170"/>
                    <a:pt x="180" y="170"/>
                  </a:cubicBezTo>
                  <a:cubicBezTo>
                    <a:pt x="180" y="170"/>
                    <a:pt x="180" y="169"/>
                    <a:pt x="180" y="169"/>
                  </a:cubicBezTo>
                  <a:lnTo>
                    <a:pt x="91" y="175"/>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39" name="Freeform 201">
              <a:extLst>
                <a:ext uri="{FF2B5EF4-FFF2-40B4-BE49-F238E27FC236}">
                  <a16:creationId xmlns="" xmlns:a16="http://schemas.microsoft.com/office/drawing/2014/main" id="{3AE1A602-3456-46A9-BAFB-5CE57242505B}"/>
                </a:ext>
              </a:extLst>
            </p:cNvPr>
            <p:cNvSpPr>
              <a:spLocks/>
            </p:cNvSpPr>
            <p:nvPr/>
          </p:nvSpPr>
          <p:spPr bwMode="auto">
            <a:xfrm>
              <a:off x="20597813" y="779462"/>
              <a:ext cx="792163" cy="1500188"/>
            </a:xfrm>
            <a:custGeom>
              <a:avLst/>
              <a:gdLst>
                <a:gd name="T0" fmla="*/ 114 w 296"/>
                <a:gd name="T1" fmla="*/ 400 h 561"/>
                <a:gd name="T2" fmla="*/ 296 w 296"/>
                <a:gd name="T3" fmla="*/ 1 h 561"/>
                <a:gd name="T4" fmla="*/ 295 w 296"/>
                <a:gd name="T5" fmla="*/ 0 h 561"/>
                <a:gd name="T6" fmla="*/ 113 w 296"/>
                <a:gd name="T7" fmla="*/ 398 h 561"/>
                <a:gd name="T8" fmla="*/ 1 w 296"/>
                <a:gd name="T9" fmla="*/ 222 h 561"/>
                <a:gd name="T10" fmla="*/ 0 w 296"/>
                <a:gd name="T11" fmla="*/ 223 h 561"/>
                <a:gd name="T12" fmla="*/ 112 w 296"/>
                <a:gd name="T13" fmla="*/ 400 h 561"/>
                <a:gd name="T14" fmla="*/ 39 w 296"/>
                <a:gd name="T15" fmla="*/ 560 h 561"/>
                <a:gd name="T16" fmla="*/ 41 w 296"/>
                <a:gd name="T17" fmla="*/ 561 h 561"/>
                <a:gd name="T18" fmla="*/ 113 w 296"/>
                <a:gd name="T19" fmla="*/ 401 h 561"/>
                <a:gd name="T20" fmla="*/ 182 w 296"/>
                <a:gd name="T21" fmla="*/ 511 h 561"/>
                <a:gd name="T22" fmla="*/ 184 w 296"/>
                <a:gd name="T23" fmla="*/ 510 h 561"/>
                <a:gd name="T24" fmla="*/ 114 w 296"/>
                <a:gd name="T25" fmla="*/ 40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6" h="561">
                  <a:moveTo>
                    <a:pt x="114" y="400"/>
                  </a:moveTo>
                  <a:cubicBezTo>
                    <a:pt x="296" y="1"/>
                    <a:pt x="296" y="1"/>
                    <a:pt x="296" y="1"/>
                  </a:cubicBezTo>
                  <a:cubicBezTo>
                    <a:pt x="296" y="1"/>
                    <a:pt x="295" y="0"/>
                    <a:pt x="295" y="0"/>
                  </a:cubicBezTo>
                  <a:cubicBezTo>
                    <a:pt x="113" y="398"/>
                    <a:pt x="113" y="398"/>
                    <a:pt x="113" y="398"/>
                  </a:cubicBezTo>
                  <a:cubicBezTo>
                    <a:pt x="1" y="222"/>
                    <a:pt x="1" y="222"/>
                    <a:pt x="1" y="222"/>
                  </a:cubicBezTo>
                  <a:cubicBezTo>
                    <a:pt x="1" y="222"/>
                    <a:pt x="1" y="223"/>
                    <a:pt x="0" y="223"/>
                  </a:cubicBezTo>
                  <a:cubicBezTo>
                    <a:pt x="112" y="400"/>
                    <a:pt x="112" y="400"/>
                    <a:pt x="112" y="400"/>
                  </a:cubicBezTo>
                  <a:cubicBezTo>
                    <a:pt x="39" y="560"/>
                    <a:pt x="39" y="560"/>
                    <a:pt x="39" y="560"/>
                  </a:cubicBezTo>
                  <a:cubicBezTo>
                    <a:pt x="40" y="560"/>
                    <a:pt x="40" y="560"/>
                    <a:pt x="41" y="561"/>
                  </a:cubicBezTo>
                  <a:cubicBezTo>
                    <a:pt x="113" y="401"/>
                    <a:pt x="113" y="401"/>
                    <a:pt x="113" y="401"/>
                  </a:cubicBezTo>
                  <a:cubicBezTo>
                    <a:pt x="182" y="511"/>
                    <a:pt x="182" y="511"/>
                    <a:pt x="182" y="511"/>
                  </a:cubicBezTo>
                  <a:cubicBezTo>
                    <a:pt x="183" y="510"/>
                    <a:pt x="183" y="510"/>
                    <a:pt x="184" y="510"/>
                  </a:cubicBezTo>
                  <a:lnTo>
                    <a:pt x="114" y="40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40" name="Freeform 202">
              <a:extLst>
                <a:ext uri="{FF2B5EF4-FFF2-40B4-BE49-F238E27FC236}">
                  <a16:creationId xmlns="" xmlns:a16="http://schemas.microsoft.com/office/drawing/2014/main" id="{71369BD8-2E11-4CB6-888E-B9C3E5CD2B23}"/>
                </a:ext>
              </a:extLst>
            </p:cNvPr>
            <p:cNvSpPr>
              <a:spLocks/>
            </p:cNvSpPr>
            <p:nvPr/>
          </p:nvSpPr>
          <p:spPr bwMode="auto">
            <a:xfrm>
              <a:off x="22679025" y="-331788"/>
              <a:ext cx="85725" cy="79375"/>
            </a:xfrm>
            <a:custGeom>
              <a:avLst/>
              <a:gdLst>
                <a:gd name="T0" fmla="*/ 24 w 32"/>
                <a:gd name="T1" fmla="*/ 28 h 30"/>
                <a:gd name="T2" fmla="*/ 28 w 32"/>
                <a:gd name="T3" fmla="*/ 8 h 30"/>
                <a:gd name="T4" fmla="*/ 8 w 32"/>
                <a:gd name="T5" fmla="*/ 4 h 30"/>
                <a:gd name="T6" fmla="*/ 5 w 32"/>
                <a:gd name="T7" fmla="*/ 24 h 30"/>
                <a:gd name="T8" fmla="*/ 13 w 32"/>
                <a:gd name="T9" fmla="*/ 30 h 30"/>
                <a:gd name="T10" fmla="*/ 14 w 32"/>
                <a:gd name="T11" fmla="*/ 30 h 30"/>
                <a:gd name="T12" fmla="*/ 24 w 32"/>
                <a:gd name="T13" fmla="*/ 28 h 30"/>
              </a:gdLst>
              <a:ahLst/>
              <a:cxnLst>
                <a:cxn ang="0">
                  <a:pos x="T0" y="T1"/>
                </a:cxn>
                <a:cxn ang="0">
                  <a:pos x="T2" y="T3"/>
                </a:cxn>
                <a:cxn ang="0">
                  <a:pos x="T4" y="T5"/>
                </a:cxn>
                <a:cxn ang="0">
                  <a:pos x="T6" y="T7"/>
                </a:cxn>
                <a:cxn ang="0">
                  <a:pos x="T8" y="T9"/>
                </a:cxn>
                <a:cxn ang="0">
                  <a:pos x="T10" y="T11"/>
                </a:cxn>
                <a:cxn ang="0">
                  <a:pos x="T12" y="T13"/>
                </a:cxn>
              </a:cxnLst>
              <a:rect l="0" t="0" r="r" b="b"/>
              <a:pathLst>
                <a:path w="32" h="30">
                  <a:moveTo>
                    <a:pt x="24" y="28"/>
                  </a:moveTo>
                  <a:cubicBezTo>
                    <a:pt x="31" y="23"/>
                    <a:pt x="32" y="14"/>
                    <a:pt x="28" y="8"/>
                  </a:cubicBezTo>
                  <a:cubicBezTo>
                    <a:pt x="23" y="2"/>
                    <a:pt x="14" y="0"/>
                    <a:pt x="8" y="4"/>
                  </a:cubicBezTo>
                  <a:cubicBezTo>
                    <a:pt x="2" y="9"/>
                    <a:pt x="0" y="18"/>
                    <a:pt x="5" y="24"/>
                  </a:cubicBezTo>
                  <a:cubicBezTo>
                    <a:pt x="7" y="27"/>
                    <a:pt x="10" y="29"/>
                    <a:pt x="13" y="30"/>
                  </a:cubicBezTo>
                  <a:cubicBezTo>
                    <a:pt x="13" y="30"/>
                    <a:pt x="14" y="30"/>
                    <a:pt x="14" y="30"/>
                  </a:cubicBezTo>
                  <a:cubicBezTo>
                    <a:pt x="18" y="30"/>
                    <a:pt x="21" y="30"/>
                    <a:pt x="24" y="28"/>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41" name="Freeform 203">
              <a:extLst>
                <a:ext uri="{FF2B5EF4-FFF2-40B4-BE49-F238E27FC236}">
                  <a16:creationId xmlns="" xmlns:a16="http://schemas.microsoft.com/office/drawing/2014/main" id="{3BCF169C-91FF-4853-9EC0-D267404A02D8}"/>
                </a:ext>
              </a:extLst>
            </p:cNvPr>
            <p:cNvSpPr>
              <a:spLocks/>
            </p:cNvSpPr>
            <p:nvPr/>
          </p:nvSpPr>
          <p:spPr bwMode="auto">
            <a:xfrm>
              <a:off x="22855238" y="252412"/>
              <a:ext cx="80963" cy="85725"/>
            </a:xfrm>
            <a:custGeom>
              <a:avLst/>
              <a:gdLst>
                <a:gd name="T0" fmla="*/ 26 w 30"/>
                <a:gd name="T1" fmla="*/ 7 h 32"/>
                <a:gd name="T2" fmla="*/ 6 w 30"/>
                <a:gd name="T3" fmla="*/ 4 h 32"/>
                <a:gd name="T4" fmla="*/ 0 w 30"/>
                <a:gd name="T5" fmla="*/ 12 h 32"/>
                <a:gd name="T6" fmla="*/ 0 w 30"/>
                <a:gd name="T7" fmla="*/ 14 h 32"/>
                <a:gd name="T8" fmla="*/ 3 w 30"/>
                <a:gd name="T9" fmla="*/ 24 h 32"/>
                <a:gd name="T10" fmla="*/ 22 w 30"/>
                <a:gd name="T11" fmla="*/ 27 h 32"/>
                <a:gd name="T12" fmla="*/ 26 w 30"/>
                <a:gd name="T13" fmla="*/ 7 h 32"/>
              </a:gdLst>
              <a:ahLst/>
              <a:cxnLst>
                <a:cxn ang="0">
                  <a:pos x="T0" y="T1"/>
                </a:cxn>
                <a:cxn ang="0">
                  <a:pos x="T2" y="T3"/>
                </a:cxn>
                <a:cxn ang="0">
                  <a:pos x="T4" y="T5"/>
                </a:cxn>
                <a:cxn ang="0">
                  <a:pos x="T6" y="T7"/>
                </a:cxn>
                <a:cxn ang="0">
                  <a:pos x="T8" y="T9"/>
                </a:cxn>
                <a:cxn ang="0">
                  <a:pos x="T10" y="T11"/>
                </a:cxn>
                <a:cxn ang="0">
                  <a:pos x="T12" y="T13"/>
                </a:cxn>
              </a:cxnLst>
              <a:rect l="0" t="0" r="r" b="b"/>
              <a:pathLst>
                <a:path w="30" h="32">
                  <a:moveTo>
                    <a:pt x="26" y="7"/>
                  </a:moveTo>
                  <a:cubicBezTo>
                    <a:pt x="21" y="1"/>
                    <a:pt x="12" y="0"/>
                    <a:pt x="6" y="4"/>
                  </a:cubicBezTo>
                  <a:cubicBezTo>
                    <a:pt x="3" y="6"/>
                    <a:pt x="1" y="9"/>
                    <a:pt x="0" y="12"/>
                  </a:cubicBezTo>
                  <a:cubicBezTo>
                    <a:pt x="0" y="13"/>
                    <a:pt x="0" y="13"/>
                    <a:pt x="0" y="14"/>
                  </a:cubicBezTo>
                  <a:cubicBezTo>
                    <a:pt x="0" y="17"/>
                    <a:pt x="0" y="21"/>
                    <a:pt x="3" y="24"/>
                  </a:cubicBezTo>
                  <a:cubicBezTo>
                    <a:pt x="7" y="30"/>
                    <a:pt x="16" y="32"/>
                    <a:pt x="22" y="27"/>
                  </a:cubicBezTo>
                  <a:cubicBezTo>
                    <a:pt x="29" y="23"/>
                    <a:pt x="30" y="14"/>
                    <a:pt x="26" y="7"/>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42" name="Freeform 204">
              <a:extLst>
                <a:ext uri="{FF2B5EF4-FFF2-40B4-BE49-F238E27FC236}">
                  <a16:creationId xmlns="" xmlns:a16="http://schemas.microsoft.com/office/drawing/2014/main" id="{A9BE131D-83BB-4193-BDFE-73D6A510F9BA}"/>
                </a:ext>
              </a:extLst>
            </p:cNvPr>
            <p:cNvSpPr>
              <a:spLocks/>
            </p:cNvSpPr>
            <p:nvPr/>
          </p:nvSpPr>
          <p:spPr bwMode="auto">
            <a:xfrm>
              <a:off x="22137688" y="122237"/>
              <a:ext cx="82550" cy="82550"/>
            </a:xfrm>
            <a:custGeom>
              <a:avLst/>
              <a:gdLst>
                <a:gd name="T0" fmla="*/ 24 w 31"/>
                <a:gd name="T1" fmla="*/ 28 h 31"/>
                <a:gd name="T2" fmla="*/ 30 w 31"/>
                <a:gd name="T3" fmla="*/ 15 h 31"/>
                <a:gd name="T4" fmla="*/ 30 w 31"/>
                <a:gd name="T5" fmla="*/ 14 h 31"/>
                <a:gd name="T6" fmla="*/ 28 w 31"/>
                <a:gd name="T7" fmla="*/ 8 h 31"/>
                <a:gd name="T8" fmla="*/ 8 w 31"/>
                <a:gd name="T9" fmla="*/ 5 h 31"/>
                <a:gd name="T10" fmla="*/ 5 w 31"/>
                <a:gd name="T11" fmla="*/ 25 h 31"/>
                <a:gd name="T12" fmla="*/ 13 w 31"/>
                <a:gd name="T13" fmla="*/ 30 h 31"/>
                <a:gd name="T14" fmla="*/ 14 w 31"/>
                <a:gd name="T15" fmla="*/ 30 h 31"/>
                <a:gd name="T16" fmla="*/ 24 w 31"/>
                <a:gd name="T17" fmla="*/ 28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 h="31">
                  <a:moveTo>
                    <a:pt x="24" y="28"/>
                  </a:moveTo>
                  <a:cubicBezTo>
                    <a:pt x="28" y="25"/>
                    <a:pt x="31" y="20"/>
                    <a:pt x="30" y="15"/>
                  </a:cubicBezTo>
                  <a:cubicBezTo>
                    <a:pt x="30" y="15"/>
                    <a:pt x="30" y="14"/>
                    <a:pt x="30" y="14"/>
                  </a:cubicBezTo>
                  <a:cubicBezTo>
                    <a:pt x="30" y="12"/>
                    <a:pt x="29" y="10"/>
                    <a:pt x="28" y="8"/>
                  </a:cubicBezTo>
                  <a:cubicBezTo>
                    <a:pt x="23" y="2"/>
                    <a:pt x="14" y="0"/>
                    <a:pt x="8" y="5"/>
                  </a:cubicBezTo>
                  <a:cubicBezTo>
                    <a:pt x="2" y="9"/>
                    <a:pt x="0" y="18"/>
                    <a:pt x="5" y="25"/>
                  </a:cubicBezTo>
                  <a:cubicBezTo>
                    <a:pt x="7" y="27"/>
                    <a:pt x="9" y="29"/>
                    <a:pt x="13" y="30"/>
                  </a:cubicBezTo>
                  <a:cubicBezTo>
                    <a:pt x="13" y="30"/>
                    <a:pt x="14" y="30"/>
                    <a:pt x="14" y="30"/>
                  </a:cubicBezTo>
                  <a:cubicBezTo>
                    <a:pt x="18" y="31"/>
                    <a:pt x="21" y="30"/>
                    <a:pt x="24" y="28"/>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43" name="Freeform 205">
              <a:extLst>
                <a:ext uri="{FF2B5EF4-FFF2-40B4-BE49-F238E27FC236}">
                  <a16:creationId xmlns="" xmlns:a16="http://schemas.microsoft.com/office/drawing/2014/main" id="{806D90C5-07FF-4B81-A6CE-992518A7A905}"/>
                </a:ext>
              </a:extLst>
            </p:cNvPr>
            <p:cNvSpPr>
              <a:spLocks/>
            </p:cNvSpPr>
            <p:nvPr/>
          </p:nvSpPr>
          <p:spPr bwMode="auto">
            <a:xfrm>
              <a:off x="22402800" y="623887"/>
              <a:ext cx="82550" cy="80963"/>
            </a:xfrm>
            <a:custGeom>
              <a:avLst/>
              <a:gdLst>
                <a:gd name="T0" fmla="*/ 7 w 31"/>
                <a:gd name="T1" fmla="*/ 2 h 30"/>
                <a:gd name="T2" fmla="*/ 1 w 31"/>
                <a:gd name="T3" fmla="*/ 11 h 30"/>
                <a:gd name="T4" fmla="*/ 1 w 31"/>
                <a:gd name="T5" fmla="*/ 12 h 30"/>
                <a:gd name="T6" fmla="*/ 3 w 31"/>
                <a:gd name="T7" fmla="*/ 22 h 30"/>
                <a:gd name="T8" fmla="*/ 23 w 31"/>
                <a:gd name="T9" fmla="*/ 25 h 30"/>
                <a:gd name="T10" fmla="*/ 26 w 31"/>
                <a:gd name="T11" fmla="*/ 6 h 30"/>
                <a:gd name="T12" fmla="*/ 17 w 31"/>
                <a:gd name="T13" fmla="*/ 0 h 30"/>
                <a:gd name="T14" fmla="*/ 15 w 31"/>
                <a:gd name="T15" fmla="*/ 0 h 30"/>
                <a:gd name="T16" fmla="*/ 7 w 31"/>
                <a:gd name="T17" fmla="*/ 2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 h="30">
                  <a:moveTo>
                    <a:pt x="7" y="2"/>
                  </a:moveTo>
                  <a:cubicBezTo>
                    <a:pt x="4" y="4"/>
                    <a:pt x="2" y="7"/>
                    <a:pt x="1" y="11"/>
                  </a:cubicBezTo>
                  <a:cubicBezTo>
                    <a:pt x="1" y="11"/>
                    <a:pt x="1" y="12"/>
                    <a:pt x="1" y="12"/>
                  </a:cubicBezTo>
                  <a:cubicBezTo>
                    <a:pt x="0" y="16"/>
                    <a:pt x="1" y="19"/>
                    <a:pt x="3" y="22"/>
                  </a:cubicBezTo>
                  <a:cubicBezTo>
                    <a:pt x="8" y="28"/>
                    <a:pt x="16" y="30"/>
                    <a:pt x="23" y="25"/>
                  </a:cubicBezTo>
                  <a:cubicBezTo>
                    <a:pt x="29" y="21"/>
                    <a:pt x="31" y="12"/>
                    <a:pt x="26" y="6"/>
                  </a:cubicBezTo>
                  <a:cubicBezTo>
                    <a:pt x="24" y="2"/>
                    <a:pt x="20" y="0"/>
                    <a:pt x="17" y="0"/>
                  </a:cubicBezTo>
                  <a:cubicBezTo>
                    <a:pt x="16" y="0"/>
                    <a:pt x="15" y="0"/>
                    <a:pt x="15" y="0"/>
                  </a:cubicBezTo>
                  <a:cubicBezTo>
                    <a:pt x="12" y="0"/>
                    <a:pt x="9" y="0"/>
                    <a:pt x="7" y="2"/>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44" name="Freeform 206">
              <a:extLst>
                <a:ext uri="{FF2B5EF4-FFF2-40B4-BE49-F238E27FC236}">
                  <a16:creationId xmlns="" xmlns:a16="http://schemas.microsoft.com/office/drawing/2014/main" id="{FB15A00A-0CCA-4EDC-86AE-AB22D3F08D7C}"/>
                </a:ext>
              </a:extLst>
            </p:cNvPr>
            <p:cNvSpPr>
              <a:spLocks/>
            </p:cNvSpPr>
            <p:nvPr/>
          </p:nvSpPr>
          <p:spPr bwMode="auto">
            <a:xfrm>
              <a:off x="21842413" y="646112"/>
              <a:ext cx="80963" cy="82550"/>
            </a:xfrm>
            <a:custGeom>
              <a:avLst/>
              <a:gdLst>
                <a:gd name="T0" fmla="*/ 24 w 30"/>
                <a:gd name="T1" fmla="*/ 28 h 31"/>
                <a:gd name="T2" fmla="*/ 30 w 30"/>
                <a:gd name="T3" fmla="*/ 16 h 31"/>
                <a:gd name="T4" fmla="*/ 30 w 30"/>
                <a:gd name="T5" fmla="*/ 15 h 31"/>
                <a:gd name="T6" fmla="*/ 28 w 30"/>
                <a:gd name="T7" fmla="*/ 8 h 31"/>
                <a:gd name="T8" fmla="*/ 8 w 30"/>
                <a:gd name="T9" fmla="*/ 5 h 31"/>
                <a:gd name="T10" fmla="*/ 5 w 30"/>
                <a:gd name="T11" fmla="*/ 24 h 31"/>
                <a:gd name="T12" fmla="*/ 9 w 30"/>
                <a:gd name="T13" fmla="*/ 28 h 31"/>
                <a:gd name="T14" fmla="*/ 10 w 30"/>
                <a:gd name="T15" fmla="*/ 29 h 31"/>
                <a:gd name="T16" fmla="*/ 24 w 30"/>
                <a:gd name="T17" fmla="*/ 28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31">
                  <a:moveTo>
                    <a:pt x="24" y="28"/>
                  </a:moveTo>
                  <a:cubicBezTo>
                    <a:pt x="28" y="25"/>
                    <a:pt x="30" y="21"/>
                    <a:pt x="30" y="16"/>
                  </a:cubicBezTo>
                  <a:cubicBezTo>
                    <a:pt x="30" y="16"/>
                    <a:pt x="30" y="15"/>
                    <a:pt x="30" y="15"/>
                  </a:cubicBezTo>
                  <a:cubicBezTo>
                    <a:pt x="30" y="12"/>
                    <a:pt x="29" y="10"/>
                    <a:pt x="28" y="8"/>
                  </a:cubicBezTo>
                  <a:cubicBezTo>
                    <a:pt x="23" y="2"/>
                    <a:pt x="15" y="0"/>
                    <a:pt x="8" y="5"/>
                  </a:cubicBezTo>
                  <a:cubicBezTo>
                    <a:pt x="2" y="9"/>
                    <a:pt x="0" y="18"/>
                    <a:pt x="5" y="24"/>
                  </a:cubicBezTo>
                  <a:cubicBezTo>
                    <a:pt x="6" y="26"/>
                    <a:pt x="7" y="27"/>
                    <a:pt x="9" y="28"/>
                  </a:cubicBezTo>
                  <a:cubicBezTo>
                    <a:pt x="9" y="29"/>
                    <a:pt x="10" y="29"/>
                    <a:pt x="10" y="29"/>
                  </a:cubicBezTo>
                  <a:cubicBezTo>
                    <a:pt x="15" y="31"/>
                    <a:pt x="20" y="31"/>
                    <a:pt x="24" y="28"/>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45" name="Freeform 207">
              <a:extLst>
                <a:ext uri="{FF2B5EF4-FFF2-40B4-BE49-F238E27FC236}">
                  <a16:creationId xmlns="" xmlns:a16="http://schemas.microsoft.com/office/drawing/2014/main" id="{C775925A-F707-4C4B-8CAA-2090D591DB0F}"/>
                </a:ext>
              </a:extLst>
            </p:cNvPr>
            <p:cNvSpPr>
              <a:spLocks/>
            </p:cNvSpPr>
            <p:nvPr/>
          </p:nvSpPr>
          <p:spPr bwMode="auto">
            <a:xfrm>
              <a:off x="22113875" y="1157287"/>
              <a:ext cx="82550" cy="79375"/>
            </a:xfrm>
            <a:custGeom>
              <a:avLst/>
              <a:gdLst>
                <a:gd name="T0" fmla="*/ 15 w 31"/>
                <a:gd name="T1" fmla="*/ 0 h 30"/>
                <a:gd name="T2" fmla="*/ 7 w 31"/>
                <a:gd name="T3" fmla="*/ 2 h 30"/>
                <a:gd name="T4" fmla="*/ 4 w 31"/>
                <a:gd name="T5" fmla="*/ 6 h 30"/>
                <a:gd name="T6" fmla="*/ 3 w 31"/>
                <a:gd name="T7" fmla="*/ 7 h 30"/>
                <a:gd name="T8" fmla="*/ 4 w 31"/>
                <a:gd name="T9" fmla="*/ 22 h 30"/>
                <a:gd name="T10" fmla="*/ 23 w 31"/>
                <a:gd name="T11" fmla="*/ 25 h 30"/>
                <a:gd name="T12" fmla="*/ 27 w 31"/>
                <a:gd name="T13" fmla="*/ 6 h 30"/>
                <a:gd name="T14" fmla="*/ 16 w 31"/>
                <a:gd name="T15" fmla="*/ 0 h 30"/>
                <a:gd name="T16" fmla="*/ 15 w 31"/>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 h="30">
                  <a:moveTo>
                    <a:pt x="15" y="0"/>
                  </a:moveTo>
                  <a:cubicBezTo>
                    <a:pt x="12" y="0"/>
                    <a:pt x="9" y="1"/>
                    <a:pt x="7" y="2"/>
                  </a:cubicBezTo>
                  <a:cubicBezTo>
                    <a:pt x="6" y="3"/>
                    <a:pt x="4" y="4"/>
                    <a:pt x="4" y="6"/>
                  </a:cubicBezTo>
                  <a:cubicBezTo>
                    <a:pt x="3" y="6"/>
                    <a:pt x="3" y="7"/>
                    <a:pt x="3" y="7"/>
                  </a:cubicBezTo>
                  <a:cubicBezTo>
                    <a:pt x="0" y="12"/>
                    <a:pt x="0" y="17"/>
                    <a:pt x="4" y="22"/>
                  </a:cubicBezTo>
                  <a:cubicBezTo>
                    <a:pt x="8" y="28"/>
                    <a:pt x="17" y="30"/>
                    <a:pt x="23" y="25"/>
                  </a:cubicBezTo>
                  <a:cubicBezTo>
                    <a:pt x="30" y="21"/>
                    <a:pt x="31" y="12"/>
                    <a:pt x="27" y="6"/>
                  </a:cubicBezTo>
                  <a:cubicBezTo>
                    <a:pt x="24" y="2"/>
                    <a:pt x="20" y="0"/>
                    <a:pt x="16" y="0"/>
                  </a:cubicBezTo>
                  <a:cubicBezTo>
                    <a:pt x="16" y="0"/>
                    <a:pt x="15" y="0"/>
                    <a:pt x="15"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46" name="Freeform 208">
              <a:extLst>
                <a:ext uri="{FF2B5EF4-FFF2-40B4-BE49-F238E27FC236}">
                  <a16:creationId xmlns="" xmlns:a16="http://schemas.microsoft.com/office/drawing/2014/main" id="{D68EAE5D-0310-4563-97BC-77BA2B6D741F}"/>
                </a:ext>
              </a:extLst>
            </p:cNvPr>
            <p:cNvSpPr>
              <a:spLocks/>
            </p:cNvSpPr>
            <p:nvPr/>
          </p:nvSpPr>
          <p:spPr bwMode="auto">
            <a:xfrm>
              <a:off x="21362988" y="704850"/>
              <a:ext cx="80963" cy="79375"/>
            </a:xfrm>
            <a:custGeom>
              <a:avLst/>
              <a:gdLst>
                <a:gd name="T0" fmla="*/ 24 w 30"/>
                <a:gd name="T1" fmla="*/ 27 h 30"/>
                <a:gd name="T2" fmla="*/ 28 w 30"/>
                <a:gd name="T3" fmla="*/ 22 h 30"/>
                <a:gd name="T4" fmla="*/ 29 w 30"/>
                <a:gd name="T5" fmla="*/ 21 h 30"/>
                <a:gd name="T6" fmla="*/ 27 w 30"/>
                <a:gd name="T7" fmla="*/ 8 h 30"/>
                <a:gd name="T8" fmla="*/ 7 w 30"/>
                <a:gd name="T9" fmla="*/ 4 h 30"/>
                <a:gd name="T10" fmla="*/ 4 w 30"/>
                <a:gd name="T11" fmla="*/ 24 h 30"/>
                <a:gd name="T12" fmla="*/ 9 w 30"/>
                <a:gd name="T13" fmla="*/ 28 h 30"/>
                <a:gd name="T14" fmla="*/ 10 w 30"/>
                <a:gd name="T15" fmla="*/ 29 h 30"/>
                <a:gd name="T16" fmla="*/ 24 w 30"/>
                <a:gd name="T17" fmla="*/ 2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30">
                  <a:moveTo>
                    <a:pt x="24" y="27"/>
                  </a:moveTo>
                  <a:cubicBezTo>
                    <a:pt x="25" y="26"/>
                    <a:pt x="27" y="24"/>
                    <a:pt x="28" y="22"/>
                  </a:cubicBezTo>
                  <a:cubicBezTo>
                    <a:pt x="28" y="22"/>
                    <a:pt x="28" y="21"/>
                    <a:pt x="29" y="21"/>
                  </a:cubicBezTo>
                  <a:cubicBezTo>
                    <a:pt x="30" y="17"/>
                    <a:pt x="30" y="12"/>
                    <a:pt x="27" y="8"/>
                  </a:cubicBezTo>
                  <a:cubicBezTo>
                    <a:pt x="23" y="1"/>
                    <a:pt x="14" y="0"/>
                    <a:pt x="7" y="4"/>
                  </a:cubicBezTo>
                  <a:cubicBezTo>
                    <a:pt x="1" y="9"/>
                    <a:pt x="0" y="17"/>
                    <a:pt x="4" y="24"/>
                  </a:cubicBezTo>
                  <a:cubicBezTo>
                    <a:pt x="5" y="26"/>
                    <a:pt x="7" y="27"/>
                    <a:pt x="9" y="28"/>
                  </a:cubicBezTo>
                  <a:cubicBezTo>
                    <a:pt x="9" y="28"/>
                    <a:pt x="10" y="29"/>
                    <a:pt x="10" y="29"/>
                  </a:cubicBezTo>
                  <a:cubicBezTo>
                    <a:pt x="15" y="30"/>
                    <a:pt x="20" y="30"/>
                    <a:pt x="24" y="27"/>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47" name="Freeform 209">
              <a:extLst>
                <a:ext uri="{FF2B5EF4-FFF2-40B4-BE49-F238E27FC236}">
                  <a16:creationId xmlns="" xmlns:a16="http://schemas.microsoft.com/office/drawing/2014/main" id="{B100DB7A-7D6A-4D2D-AC59-B48494C6848A}"/>
                </a:ext>
              </a:extLst>
            </p:cNvPr>
            <p:cNvSpPr>
              <a:spLocks/>
            </p:cNvSpPr>
            <p:nvPr/>
          </p:nvSpPr>
          <p:spPr bwMode="auto">
            <a:xfrm>
              <a:off x="21058188" y="2139950"/>
              <a:ext cx="85725" cy="84138"/>
            </a:xfrm>
            <a:custGeom>
              <a:avLst/>
              <a:gdLst>
                <a:gd name="T0" fmla="*/ 24 w 32"/>
                <a:gd name="T1" fmla="*/ 3 h 31"/>
                <a:gd name="T2" fmla="*/ 12 w 32"/>
                <a:gd name="T3" fmla="*/ 1 h 31"/>
                <a:gd name="T4" fmla="*/ 10 w 32"/>
                <a:gd name="T5" fmla="*/ 2 h 31"/>
                <a:gd name="T6" fmla="*/ 7 w 32"/>
                <a:gd name="T7" fmla="*/ 3 h 31"/>
                <a:gd name="T8" fmla="*/ 4 w 32"/>
                <a:gd name="T9" fmla="*/ 23 h 31"/>
                <a:gd name="T10" fmla="*/ 24 w 32"/>
                <a:gd name="T11" fmla="*/ 26 h 31"/>
                <a:gd name="T12" fmla="*/ 27 w 32"/>
                <a:gd name="T13" fmla="*/ 7 h 31"/>
                <a:gd name="T14" fmla="*/ 25 w 32"/>
                <a:gd name="T15" fmla="*/ 4 h 31"/>
                <a:gd name="T16" fmla="*/ 24 w 32"/>
                <a:gd name="T17" fmla="*/ 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 h="31">
                  <a:moveTo>
                    <a:pt x="24" y="3"/>
                  </a:moveTo>
                  <a:cubicBezTo>
                    <a:pt x="21" y="1"/>
                    <a:pt x="16" y="0"/>
                    <a:pt x="12" y="1"/>
                  </a:cubicBezTo>
                  <a:cubicBezTo>
                    <a:pt x="11" y="1"/>
                    <a:pt x="11" y="1"/>
                    <a:pt x="10" y="2"/>
                  </a:cubicBezTo>
                  <a:cubicBezTo>
                    <a:pt x="9" y="2"/>
                    <a:pt x="8" y="2"/>
                    <a:pt x="7" y="3"/>
                  </a:cubicBezTo>
                  <a:cubicBezTo>
                    <a:pt x="1" y="8"/>
                    <a:pt x="0" y="16"/>
                    <a:pt x="4" y="23"/>
                  </a:cubicBezTo>
                  <a:cubicBezTo>
                    <a:pt x="8" y="29"/>
                    <a:pt x="17" y="31"/>
                    <a:pt x="24" y="26"/>
                  </a:cubicBezTo>
                  <a:cubicBezTo>
                    <a:pt x="30" y="22"/>
                    <a:pt x="32" y="13"/>
                    <a:pt x="27" y="7"/>
                  </a:cubicBezTo>
                  <a:cubicBezTo>
                    <a:pt x="27" y="6"/>
                    <a:pt x="26" y="5"/>
                    <a:pt x="25" y="4"/>
                  </a:cubicBezTo>
                  <a:cubicBezTo>
                    <a:pt x="25" y="4"/>
                    <a:pt x="24" y="4"/>
                    <a:pt x="24" y="3"/>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48" name="Freeform 210">
              <a:extLst>
                <a:ext uri="{FF2B5EF4-FFF2-40B4-BE49-F238E27FC236}">
                  <a16:creationId xmlns="" xmlns:a16="http://schemas.microsoft.com/office/drawing/2014/main" id="{B8512FD5-923B-4DD2-936A-26C72F90BDFA}"/>
                </a:ext>
              </a:extLst>
            </p:cNvPr>
            <p:cNvSpPr>
              <a:spLocks/>
            </p:cNvSpPr>
            <p:nvPr/>
          </p:nvSpPr>
          <p:spPr bwMode="auto">
            <a:xfrm>
              <a:off x="20637500" y="2265362"/>
              <a:ext cx="85725" cy="80963"/>
            </a:xfrm>
            <a:custGeom>
              <a:avLst/>
              <a:gdLst>
                <a:gd name="T0" fmla="*/ 8 w 32"/>
                <a:gd name="T1" fmla="*/ 3 h 30"/>
                <a:gd name="T2" fmla="*/ 4 w 32"/>
                <a:gd name="T3" fmla="*/ 23 h 30"/>
                <a:gd name="T4" fmla="*/ 8 w 32"/>
                <a:gd name="T5" fmla="*/ 27 h 30"/>
                <a:gd name="T6" fmla="*/ 9 w 32"/>
                <a:gd name="T7" fmla="*/ 27 h 30"/>
                <a:gd name="T8" fmla="*/ 24 w 32"/>
                <a:gd name="T9" fmla="*/ 27 h 30"/>
                <a:gd name="T10" fmla="*/ 28 w 32"/>
                <a:gd name="T11" fmla="*/ 7 h 30"/>
                <a:gd name="T12" fmla="*/ 26 w 32"/>
                <a:gd name="T13" fmla="*/ 5 h 30"/>
                <a:gd name="T14" fmla="*/ 24 w 32"/>
                <a:gd name="T15" fmla="*/ 4 h 30"/>
                <a:gd name="T16" fmla="*/ 8 w 32"/>
                <a:gd name="T17" fmla="*/ 3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 h="30">
                  <a:moveTo>
                    <a:pt x="8" y="3"/>
                  </a:moveTo>
                  <a:cubicBezTo>
                    <a:pt x="1" y="8"/>
                    <a:pt x="0" y="17"/>
                    <a:pt x="4" y="23"/>
                  </a:cubicBezTo>
                  <a:cubicBezTo>
                    <a:pt x="5" y="25"/>
                    <a:pt x="7" y="26"/>
                    <a:pt x="8" y="27"/>
                  </a:cubicBezTo>
                  <a:cubicBezTo>
                    <a:pt x="8" y="27"/>
                    <a:pt x="9" y="27"/>
                    <a:pt x="9" y="27"/>
                  </a:cubicBezTo>
                  <a:cubicBezTo>
                    <a:pt x="14" y="30"/>
                    <a:pt x="20" y="30"/>
                    <a:pt x="24" y="27"/>
                  </a:cubicBezTo>
                  <a:cubicBezTo>
                    <a:pt x="30" y="22"/>
                    <a:pt x="32" y="13"/>
                    <a:pt x="28" y="7"/>
                  </a:cubicBezTo>
                  <a:cubicBezTo>
                    <a:pt x="27" y="6"/>
                    <a:pt x="26" y="5"/>
                    <a:pt x="26" y="5"/>
                  </a:cubicBezTo>
                  <a:cubicBezTo>
                    <a:pt x="25" y="4"/>
                    <a:pt x="25" y="4"/>
                    <a:pt x="24" y="4"/>
                  </a:cubicBezTo>
                  <a:cubicBezTo>
                    <a:pt x="20" y="0"/>
                    <a:pt x="13" y="0"/>
                    <a:pt x="8" y="3"/>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49" name="Freeform 211">
              <a:extLst>
                <a:ext uri="{FF2B5EF4-FFF2-40B4-BE49-F238E27FC236}">
                  <a16:creationId xmlns="" xmlns:a16="http://schemas.microsoft.com/office/drawing/2014/main" id="{747286ED-ABC4-4BB9-B54B-D0C9824F4AE2}"/>
                </a:ext>
              </a:extLst>
            </p:cNvPr>
            <p:cNvSpPr>
              <a:spLocks/>
            </p:cNvSpPr>
            <p:nvPr/>
          </p:nvSpPr>
          <p:spPr bwMode="auto">
            <a:xfrm>
              <a:off x="20527963" y="1306512"/>
              <a:ext cx="85725" cy="85725"/>
            </a:xfrm>
            <a:custGeom>
              <a:avLst/>
              <a:gdLst>
                <a:gd name="T0" fmla="*/ 27 w 32"/>
                <a:gd name="T1" fmla="*/ 25 h 32"/>
                <a:gd name="T2" fmla="*/ 28 w 32"/>
                <a:gd name="T3" fmla="*/ 8 h 32"/>
                <a:gd name="T4" fmla="*/ 8 w 32"/>
                <a:gd name="T5" fmla="*/ 5 h 32"/>
                <a:gd name="T6" fmla="*/ 5 w 32"/>
                <a:gd name="T7" fmla="*/ 24 h 32"/>
                <a:gd name="T8" fmla="*/ 25 w 32"/>
                <a:gd name="T9" fmla="*/ 28 h 32"/>
                <a:gd name="T10" fmla="*/ 26 w 32"/>
                <a:gd name="T11" fmla="*/ 26 h 32"/>
                <a:gd name="T12" fmla="*/ 27 w 32"/>
                <a:gd name="T13" fmla="*/ 25 h 32"/>
              </a:gdLst>
              <a:ahLst/>
              <a:cxnLst>
                <a:cxn ang="0">
                  <a:pos x="T0" y="T1"/>
                </a:cxn>
                <a:cxn ang="0">
                  <a:pos x="T2" y="T3"/>
                </a:cxn>
                <a:cxn ang="0">
                  <a:pos x="T4" y="T5"/>
                </a:cxn>
                <a:cxn ang="0">
                  <a:pos x="T6" y="T7"/>
                </a:cxn>
                <a:cxn ang="0">
                  <a:pos x="T8" y="T9"/>
                </a:cxn>
                <a:cxn ang="0">
                  <a:pos x="T10" y="T11"/>
                </a:cxn>
                <a:cxn ang="0">
                  <a:pos x="T12" y="T13"/>
                </a:cxn>
              </a:cxnLst>
              <a:rect l="0" t="0" r="r" b="b"/>
              <a:pathLst>
                <a:path w="32" h="32">
                  <a:moveTo>
                    <a:pt x="27" y="25"/>
                  </a:moveTo>
                  <a:cubicBezTo>
                    <a:pt x="31" y="20"/>
                    <a:pt x="32" y="13"/>
                    <a:pt x="28" y="8"/>
                  </a:cubicBezTo>
                  <a:cubicBezTo>
                    <a:pt x="24" y="2"/>
                    <a:pt x="15" y="0"/>
                    <a:pt x="8" y="5"/>
                  </a:cubicBezTo>
                  <a:cubicBezTo>
                    <a:pt x="2" y="9"/>
                    <a:pt x="0" y="18"/>
                    <a:pt x="5" y="24"/>
                  </a:cubicBezTo>
                  <a:cubicBezTo>
                    <a:pt x="9" y="31"/>
                    <a:pt x="18" y="32"/>
                    <a:pt x="25" y="28"/>
                  </a:cubicBezTo>
                  <a:cubicBezTo>
                    <a:pt x="25" y="27"/>
                    <a:pt x="26" y="27"/>
                    <a:pt x="26" y="26"/>
                  </a:cubicBezTo>
                  <a:cubicBezTo>
                    <a:pt x="27" y="26"/>
                    <a:pt x="27" y="25"/>
                    <a:pt x="27" y="25"/>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50" name="Freeform 212">
              <a:extLst>
                <a:ext uri="{FF2B5EF4-FFF2-40B4-BE49-F238E27FC236}">
                  <a16:creationId xmlns="" xmlns:a16="http://schemas.microsoft.com/office/drawing/2014/main" id="{DC72BCA1-985C-4C4B-9E12-88CAEA717BFB}"/>
                </a:ext>
              </a:extLst>
            </p:cNvPr>
            <p:cNvSpPr>
              <a:spLocks/>
            </p:cNvSpPr>
            <p:nvPr/>
          </p:nvSpPr>
          <p:spPr bwMode="auto">
            <a:xfrm>
              <a:off x="19516725" y="3073400"/>
              <a:ext cx="85725" cy="85725"/>
            </a:xfrm>
            <a:custGeom>
              <a:avLst/>
              <a:gdLst>
                <a:gd name="T0" fmla="*/ 27 w 32"/>
                <a:gd name="T1" fmla="*/ 6 h 32"/>
                <a:gd name="T2" fmla="*/ 8 w 32"/>
                <a:gd name="T3" fmla="*/ 4 h 32"/>
                <a:gd name="T4" fmla="*/ 5 w 32"/>
                <a:gd name="T5" fmla="*/ 24 h 32"/>
                <a:gd name="T6" fmla="*/ 24 w 32"/>
                <a:gd name="T7" fmla="*/ 27 h 32"/>
                <a:gd name="T8" fmla="*/ 28 w 32"/>
                <a:gd name="T9" fmla="*/ 8 h 32"/>
                <a:gd name="T10" fmla="*/ 28 w 32"/>
                <a:gd name="T11" fmla="*/ 7 h 32"/>
                <a:gd name="T12" fmla="*/ 27 w 32"/>
                <a:gd name="T13" fmla="*/ 6 h 32"/>
              </a:gdLst>
              <a:ahLst/>
              <a:cxnLst>
                <a:cxn ang="0">
                  <a:pos x="T0" y="T1"/>
                </a:cxn>
                <a:cxn ang="0">
                  <a:pos x="T2" y="T3"/>
                </a:cxn>
                <a:cxn ang="0">
                  <a:pos x="T4" y="T5"/>
                </a:cxn>
                <a:cxn ang="0">
                  <a:pos x="T6" y="T7"/>
                </a:cxn>
                <a:cxn ang="0">
                  <a:pos x="T8" y="T9"/>
                </a:cxn>
                <a:cxn ang="0">
                  <a:pos x="T10" y="T11"/>
                </a:cxn>
                <a:cxn ang="0">
                  <a:pos x="T12" y="T13"/>
                </a:cxn>
              </a:cxnLst>
              <a:rect l="0" t="0" r="r" b="b"/>
              <a:pathLst>
                <a:path w="32" h="32">
                  <a:moveTo>
                    <a:pt x="27" y="6"/>
                  </a:moveTo>
                  <a:cubicBezTo>
                    <a:pt x="22" y="1"/>
                    <a:pt x="14" y="0"/>
                    <a:pt x="8" y="4"/>
                  </a:cubicBezTo>
                  <a:cubicBezTo>
                    <a:pt x="2" y="8"/>
                    <a:pt x="0" y="17"/>
                    <a:pt x="5" y="24"/>
                  </a:cubicBezTo>
                  <a:cubicBezTo>
                    <a:pt x="9" y="30"/>
                    <a:pt x="18" y="32"/>
                    <a:pt x="24" y="27"/>
                  </a:cubicBezTo>
                  <a:cubicBezTo>
                    <a:pt x="31" y="23"/>
                    <a:pt x="32" y="14"/>
                    <a:pt x="28" y="8"/>
                  </a:cubicBezTo>
                  <a:cubicBezTo>
                    <a:pt x="28" y="8"/>
                    <a:pt x="28" y="8"/>
                    <a:pt x="28" y="7"/>
                  </a:cubicBezTo>
                  <a:cubicBezTo>
                    <a:pt x="28" y="7"/>
                    <a:pt x="27" y="7"/>
                    <a:pt x="27" y="6"/>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51" name="Freeform 213">
              <a:extLst>
                <a:ext uri="{FF2B5EF4-FFF2-40B4-BE49-F238E27FC236}">
                  <a16:creationId xmlns="" xmlns:a16="http://schemas.microsoft.com/office/drawing/2014/main" id="{976BBD24-3A1A-42FC-A23E-20551710ADC3}"/>
                </a:ext>
              </a:extLst>
            </p:cNvPr>
            <p:cNvSpPr>
              <a:spLocks/>
            </p:cNvSpPr>
            <p:nvPr/>
          </p:nvSpPr>
          <p:spPr bwMode="auto">
            <a:xfrm>
              <a:off x="18046700" y="3197225"/>
              <a:ext cx="4763" cy="28575"/>
            </a:xfrm>
            <a:custGeom>
              <a:avLst/>
              <a:gdLst>
                <a:gd name="T0" fmla="*/ 0 w 2"/>
                <a:gd name="T1" fmla="*/ 11 h 11"/>
                <a:gd name="T2" fmla="*/ 2 w 2"/>
                <a:gd name="T3" fmla="*/ 11 h 11"/>
                <a:gd name="T4" fmla="*/ 1 w 2"/>
                <a:gd name="T5" fmla="*/ 0 h 11"/>
                <a:gd name="T6" fmla="*/ 0 w 2"/>
                <a:gd name="T7" fmla="*/ 11 h 11"/>
              </a:gdLst>
              <a:ahLst/>
              <a:cxnLst>
                <a:cxn ang="0">
                  <a:pos x="T0" y="T1"/>
                </a:cxn>
                <a:cxn ang="0">
                  <a:pos x="T2" y="T3"/>
                </a:cxn>
                <a:cxn ang="0">
                  <a:pos x="T4" y="T5"/>
                </a:cxn>
                <a:cxn ang="0">
                  <a:pos x="T6" y="T7"/>
                </a:cxn>
              </a:cxnLst>
              <a:rect l="0" t="0" r="r" b="b"/>
              <a:pathLst>
                <a:path w="2" h="11">
                  <a:moveTo>
                    <a:pt x="0" y="11"/>
                  </a:moveTo>
                  <a:cubicBezTo>
                    <a:pt x="1" y="11"/>
                    <a:pt x="1" y="11"/>
                    <a:pt x="2" y="11"/>
                  </a:cubicBezTo>
                  <a:cubicBezTo>
                    <a:pt x="1" y="0"/>
                    <a:pt x="1" y="0"/>
                    <a:pt x="1" y="0"/>
                  </a:cubicBezTo>
                  <a:lnTo>
                    <a:pt x="0" y="11"/>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52" name="Freeform 214">
              <a:extLst>
                <a:ext uri="{FF2B5EF4-FFF2-40B4-BE49-F238E27FC236}">
                  <a16:creationId xmlns="" xmlns:a16="http://schemas.microsoft.com/office/drawing/2014/main" id="{8426D637-3D93-487B-8CC7-9BC2AC481A16}"/>
                </a:ext>
              </a:extLst>
            </p:cNvPr>
            <p:cNvSpPr>
              <a:spLocks/>
            </p:cNvSpPr>
            <p:nvPr/>
          </p:nvSpPr>
          <p:spPr bwMode="auto">
            <a:xfrm>
              <a:off x="15609888" y="841375"/>
              <a:ext cx="2395538" cy="2406650"/>
            </a:xfrm>
            <a:custGeom>
              <a:avLst/>
              <a:gdLst>
                <a:gd name="T0" fmla="*/ 893 w 895"/>
                <a:gd name="T1" fmla="*/ 900 h 900"/>
                <a:gd name="T2" fmla="*/ 895 w 895"/>
                <a:gd name="T3" fmla="*/ 899 h 900"/>
                <a:gd name="T4" fmla="*/ 2 w 895"/>
                <a:gd name="T5" fmla="*/ 0 h 900"/>
                <a:gd name="T6" fmla="*/ 0 w 895"/>
                <a:gd name="T7" fmla="*/ 2 h 900"/>
                <a:gd name="T8" fmla="*/ 893 w 895"/>
                <a:gd name="T9" fmla="*/ 900 h 900"/>
              </a:gdLst>
              <a:ahLst/>
              <a:cxnLst>
                <a:cxn ang="0">
                  <a:pos x="T0" y="T1"/>
                </a:cxn>
                <a:cxn ang="0">
                  <a:pos x="T2" y="T3"/>
                </a:cxn>
                <a:cxn ang="0">
                  <a:pos x="T4" y="T5"/>
                </a:cxn>
                <a:cxn ang="0">
                  <a:pos x="T6" y="T7"/>
                </a:cxn>
                <a:cxn ang="0">
                  <a:pos x="T8" y="T9"/>
                </a:cxn>
              </a:cxnLst>
              <a:rect l="0" t="0" r="r" b="b"/>
              <a:pathLst>
                <a:path w="895" h="900">
                  <a:moveTo>
                    <a:pt x="893" y="900"/>
                  </a:moveTo>
                  <a:cubicBezTo>
                    <a:pt x="894" y="900"/>
                    <a:pt x="894" y="899"/>
                    <a:pt x="895" y="899"/>
                  </a:cubicBezTo>
                  <a:cubicBezTo>
                    <a:pt x="2" y="0"/>
                    <a:pt x="2" y="0"/>
                    <a:pt x="2" y="0"/>
                  </a:cubicBezTo>
                  <a:cubicBezTo>
                    <a:pt x="2" y="1"/>
                    <a:pt x="1" y="2"/>
                    <a:pt x="0" y="2"/>
                  </a:cubicBezTo>
                  <a:lnTo>
                    <a:pt x="893" y="90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53" name="Freeform 215">
              <a:extLst>
                <a:ext uri="{FF2B5EF4-FFF2-40B4-BE49-F238E27FC236}">
                  <a16:creationId xmlns="" xmlns:a16="http://schemas.microsoft.com/office/drawing/2014/main" id="{F558A1ED-9F74-403D-B9CD-CDBCF4457CBF}"/>
                </a:ext>
              </a:extLst>
            </p:cNvPr>
            <p:cNvSpPr>
              <a:spLocks/>
            </p:cNvSpPr>
            <p:nvPr/>
          </p:nvSpPr>
          <p:spPr bwMode="auto">
            <a:xfrm>
              <a:off x="16525875" y="-252413"/>
              <a:ext cx="1506538" cy="3481388"/>
            </a:xfrm>
            <a:custGeom>
              <a:avLst/>
              <a:gdLst>
                <a:gd name="T0" fmla="*/ 563 w 563"/>
                <a:gd name="T1" fmla="*/ 1302 h 1302"/>
                <a:gd name="T2" fmla="*/ 3 w 563"/>
                <a:gd name="T3" fmla="*/ 0 h 1302"/>
                <a:gd name="T4" fmla="*/ 1 w 563"/>
                <a:gd name="T5" fmla="*/ 1 h 1302"/>
                <a:gd name="T6" fmla="*/ 0 w 563"/>
                <a:gd name="T7" fmla="*/ 1 h 1302"/>
                <a:gd name="T8" fmla="*/ 560 w 563"/>
                <a:gd name="T9" fmla="*/ 1302 h 1302"/>
                <a:gd name="T10" fmla="*/ 560 w 563"/>
                <a:gd name="T11" fmla="*/ 1302 h 1302"/>
                <a:gd name="T12" fmla="*/ 563 w 563"/>
                <a:gd name="T13" fmla="*/ 1302 h 1302"/>
              </a:gdLst>
              <a:ahLst/>
              <a:cxnLst>
                <a:cxn ang="0">
                  <a:pos x="T0" y="T1"/>
                </a:cxn>
                <a:cxn ang="0">
                  <a:pos x="T2" y="T3"/>
                </a:cxn>
                <a:cxn ang="0">
                  <a:pos x="T4" y="T5"/>
                </a:cxn>
                <a:cxn ang="0">
                  <a:pos x="T6" y="T7"/>
                </a:cxn>
                <a:cxn ang="0">
                  <a:pos x="T8" y="T9"/>
                </a:cxn>
                <a:cxn ang="0">
                  <a:pos x="T10" y="T11"/>
                </a:cxn>
                <a:cxn ang="0">
                  <a:pos x="T12" y="T13"/>
                </a:cxn>
              </a:cxnLst>
              <a:rect l="0" t="0" r="r" b="b"/>
              <a:pathLst>
                <a:path w="563" h="1302">
                  <a:moveTo>
                    <a:pt x="563" y="1302"/>
                  </a:moveTo>
                  <a:cubicBezTo>
                    <a:pt x="3" y="0"/>
                    <a:pt x="3" y="0"/>
                    <a:pt x="3" y="0"/>
                  </a:cubicBezTo>
                  <a:cubicBezTo>
                    <a:pt x="2" y="0"/>
                    <a:pt x="1" y="0"/>
                    <a:pt x="1" y="1"/>
                  </a:cubicBezTo>
                  <a:cubicBezTo>
                    <a:pt x="1" y="1"/>
                    <a:pt x="1" y="1"/>
                    <a:pt x="0" y="1"/>
                  </a:cubicBezTo>
                  <a:cubicBezTo>
                    <a:pt x="560" y="1302"/>
                    <a:pt x="560" y="1302"/>
                    <a:pt x="560" y="1302"/>
                  </a:cubicBezTo>
                  <a:cubicBezTo>
                    <a:pt x="560" y="1302"/>
                    <a:pt x="560" y="1302"/>
                    <a:pt x="560" y="1302"/>
                  </a:cubicBezTo>
                  <a:cubicBezTo>
                    <a:pt x="561" y="1302"/>
                    <a:pt x="562" y="1302"/>
                    <a:pt x="563" y="1302"/>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54" name="Freeform 216">
              <a:extLst>
                <a:ext uri="{FF2B5EF4-FFF2-40B4-BE49-F238E27FC236}">
                  <a16:creationId xmlns="" xmlns:a16="http://schemas.microsoft.com/office/drawing/2014/main" id="{2DD13CDB-B20E-4EBC-A90C-3E78142048DE}"/>
                </a:ext>
              </a:extLst>
            </p:cNvPr>
            <p:cNvSpPr>
              <a:spLocks/>
            </p:cNvSpPr>
            <p:nvPr/>
          </p:nvSpPr>
          <p:spPr bwMode="auto">
            <a:xfrm>
              <a:off x="17781588" y="950912"/>
              <a:ext cx="620713" cy="2274888"/>
            </a:xfrm>
            <a:custGeom>
              <a:avLst/>
              <a:gdLst>
                <a:gd name="T0" fmla="*/ 100 w 232"/>
                <a:gd name="T1" fmla="*/ 840 h 851"/>
                <a:gd name="T2" fmla="*/ 101 w 232"/>
                <a:gd name="T3" fmla="*/ 851 h 851"/>
                <a:gd name="T4" fmla="*/ 104 w 232"/>
                <a:gd name="T5" fmla="*/ 851 h 851"/>
                <a:gd name="T6" fmla="*/ 101 w 232"/>
                <a:gd name="T7" fmla="*/ 832 h 851"/>
                <a:gd name="T8" fmla="*/ 232 w 232"/>
                <a:gd name="T9" fmla="*/ 0 h 851"/>
                <a:gd name="T10" fmla="*/ 229 w 232"/>
                <a:gd name="T11" fmla="*/ 0 h 851"/>
                <a:gd name="T12" fmla="*/ 100 w 232"/>
                <a:gd name="T13" fmla="*/ 824 h 851"/>
                <a:gd name="T14" fmla="*/ 2 w 232"/>
                <a:gd name="T15" fmla="*/ 1 h 851"/>
                <a:gd name="T16" fmla="*/ 0 w 232"/>
                <a:gd name="T17" fmla="*/ 1 h 851"/>
                <a:gd name="T18" fmla="*/ 99 w 232"/>
                <a:gd name="T19" fmla="*/ 832 h 851"/>
                <a:gd name="T20" fmla="*/ 96 w 232"/>
                <a:gd name="T21" fmla="*/ 851 h 851"/>
                <a:gd name="T22" fmla="*/ 99 w 232"/>
                <a:gd name="T23" fmla="*/ 851 h 851"/>
                <a:gd name="T24" fmla="*/ 100 w 232"/>
                <a:gd name="T25" fmla="*/ 840 h 8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2" h="851">
                  <a:moveTo>
                    <a:pt x="100" y="840"/>
                  </a:moveTo>
                  <a:cubicBezTo>
                    <a:pt x="101" y="851"/>
                    <a:pt x="101" y="851"/>
                    <a:pt x="101" y="851"/>
                  </a:cubicBezTo>
                  <a:cubicBezTo>
                    <a:pt x="102" y="851"/>
                    <a:pt x="103" y="851"/>
                    <a:pt x="104" y="851"/>
                  </a:cubicBezTo>
                  <a:cubicBezTo>
                    <a:pt x="101" y="832"/>
                    <a:pt x="101" y="832"/>
                    <a:pt x="101" y="832"/>
                  </a:cubicBezTo>
                  <a:cubicBezTo>
                    <a:pt x="232" y="0"/>
                    <a:pt x="232" y="0"/>
                    <a:pt x="232" y="0"/>
                  </a:cubicBezTo>
                  <a:cubicBezTo>
                    <a:pt x="231" y="0"/>
                    <a:pt x="230" y="0"/>
                    <a:pt x="229" y="0"/>
                  </a:cubicBezTo>
                  <a:cubicBezTo>
                    <a:pt x="100" y="824"/>
                    <a:pt x="100" y="824"/>
                    <a:pt x="100" y="824"/>
                  </a:cubicBezTo>
                  <a:cubicBezTo>
                    <a:pt x="2" y="1"/>
                    <a:pt x="2" y="1"/>
                    <a:pt x="2" y="1"/>
                  </a:cubicBezTo>
                  <a:cubicBezTo>
                    <a:pt x="1" y="1"/>
                    <a:pt x="1" y="1"/>
                    <a:pt x="0" y="1"/>
                  </a:cubicBezTo>
                  <a:cubicBezTo>
                    <a:pt x="99" y="832"/>
                    <a:pt x="99" y="832"/>
                    <a:pt x="99" y="832"/>
                  </a:cubicBezTo>
                  <a:cubicBezTo>
                    <a:pt x="96" y="851"/>
                    <a:pt x="96" y="851"/>
                    <a:pt x="96" y="851"/>
                  </a:cubicBezTo>
                  <a:cubicBezTo>
                    <a:pt x="97" y="851"/>
                    <a:pt x="98" y="851"/>
                    <a:pt x="99" y="851"/>
                  </a:cubicBezTo>
                  <a:lnTo>
                    <a:pt x="100" y="84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55" name="Freeform 217">
              <a:extLst>
                <a:ext uri="{FF2B5EF4-FFF2-40B4-BE49-F238E27FC236}">
                  <a16:creationId xmlns="" xmlns:a16="http://schemas.microsoft.com/office/drawing/2014/main" id="{3BE2035E-0A29-4BDB-A4C4-8AD2CA441524}"/>
                </a:ext>
              </a:extLst>
            </p:cNvPr>
            <p:cNvSpPr>
              <a:spLocks/>
            </p:cNvSpPr>
            <p:nvPr/>
          </p:nvSpPr>
          <p:spPr bwMode="auto">
            <a:xfrm>
              <a:off x="17987963" y="3225800"/>
              <a:ext cx="120650" cy="117475"/>
            </a:xfrm>
            <a:custGeom>
              <a:avLst/>
              <a:gdLst>
                <a:gd name="T0" fmla="*/ 3 w 45"/>
                <a:gd name="T1" fmla="*/ 28 h 44"/>
                <a:gd name="T2" fmla="*/ 29 w 45"/>
                <a:gd name="T3" fmla="*/ 40 h 44"/>
                <a:gd name="T4" fmla="*/ 41 w 45"/>
                <a:gd name="T5" fmla="*/ 12 h 44"/>
                <a:gd name="T6" fmla="*/ 27 w 45"/>
                <a:gd name="T7" fmla="*/ 0 h 44"/>
                <a:gd name="T8" fmla="*/ 24 w 45"/>
                <a:gd name="T9" fmla="*/ 0 h 44"/>
                <a:gd name="T10" fmla="*/ 22 w 45"/>
                <a:gd name="T11" fmla="*/ 0 h 44"/>
                <a:gd name="T12" fmla="*/ 19 w 45"/>
                <a:gd name="T13" fmla="*/ 0 h 44"/>
                <a:gd name="T14" fmla="*/ 17 w 45"/>
                <a:gd name="T15" fmla="*/ 1 h 44"/>
                <a:gd name="T16" fmla="*/ 14 w 45"/>
                <a:gd name="T17" fmla="*/ 1 h 44"/>
                <a:gd name="T18" fmla="*/ 14 w 45"/>
                <a:gd name="T19" fmla="*/ 1 h 44"/>
                <a:gd name="T20" fmla="*/ 7 w 45"/>
                <a:gd name="T21" fmla="*/ 7 h 44"/>
                <a:gd name="T22" fmla="*/ 5 w 45"/>
                <a:gd name="T23" fmla="*/ 8 h 44"/>
                <a:gd name="T24" fmla="*/ 3 w 45"/>
                <a:gd name="T25" fmla="*/ 28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5" h="44">
                  <a:moveTo>
                    <a:pt x="3" y="28"/>
                  </a:moveTo>
                  <a:cubicBezTo>
                    <a:pt x="7" y="39"/>
                    <a:pt x="19" y="44"/>
                    <a:pt x="29" y="40"/>
                  </a:cubicBezTo>
                  <a:cubicBezTo>
                    <a:pt x="40" y="35"/>
                    <a:pt x="45" y="23"/>
                    <a:pt x="41" y="12"/>
                  </a:cubicBezTo>
                  <a:cubicBezTo>
                    <a:pt x="38" y="6"/>
                    <a:pt x="33" y="2"/>
                    <a:pt x="27" y="0"/>
                  </a:cubicBezTo>
                  <a:cubicBezTo>
                    <a:pt x="26" y="0"/>
                    <a:pt x="25" y="0"/>
                    <a:pt x="24" y="0"/>
                  </a:cubicBezTo>
                  <a:cubicBezTo>
                    <a:pt x="23" y="0"/>
                    <a:pt x="23" y="0"/>
                    <a:pt x="22" y="0"/>
                  </a:cubicBezTo>
                  <a:cubicBezTo>
                    <a:pt x="21" y="0"/>
                    <a:pt x="20" y="0"/>
                    <a:pt x="19" y="0"/>
                  </a:cubicBezTo>
                  <a:cubicBezTo>
                    <a:pt x="18" y="0"/>
                    <a:pt x="18" y="0"/>
                    <a:pt x="17" y="1"/>
                  </a:cubicBezTo>
                  <a:cubicBezTo>
                    <a:pt x="16" y="1"/>
                    <a:pt x="15" y="1"/>
                    <a:pt x="14" y="1"/>
                  </a:cubicBezTo>
                  <a:cubicBezTo>
                    <a:pt x="14" y="1"/>
                    <a:pt x="14" y="1"/>
                    <a:pt x="14" y="1"/>
                  </a:cubicBezTo>
                  <a:cubicBezTo>
                    <a:pt x="11" y="2"/>
                    <a:pt x="9" y="4"/>
                    <a:pt x="7" y="7"/>
                  </a:cubicBezTo>
                  <a:cubicBezTo>
                    <a:pt x="6" y="7"/>
                    <a:pt x="6" y="8"/>
                    <a:pt x="5" y="8"/>
                  </a:cubicBezTo>
                  <a:cubicBezTo>
                    <a:pt x="1" y="14"/>
                    <a:pt x="0" y="21"/>
                    <a:pt x="3" y="28"/>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56" name="Freeform 218">
              <a:extLst>
                <a:ext uri="{FF2B5EF4-FFF2-40B4-BE49-F238E27FC236}">
                  <a16:creationId xmlns="" xmlns:a16="http://schemas.microsoft.com/office/drawing/2014/main" id="{6329C2BE-4B6C-4522-9734-1E1B676854EB}"/>
                </a:ext>
              </a:extLst>
            </p:cNvPr>
            <p:cNvSpPr>
              <a:spLocks/>
            </p:cNvSpPr>
            <p:nvPr/>
          </p:nvSpPr>
          <p:spPr bwMode="auto">
            <a:xfrm>
              <a:off x="15513050" y="742950"/>
              <a:ext cx="120650" cy="125413"/>
            </a:xfrm>
            <a:custGeom>
              <a:avLst/>
              <a:gdLst>
                <a:gd name="T0" fmla="*/ 4 w 45"/>
                <a:gd name="T1" fmla="*/ 32 h 47"/>
                <a:gd name="T2" fmla="*/ 30 w 45"/>
                <a:gd name="T3" fmla="*/ 43 h 47"/>
                <a:gd name="T4" fmla="*/ 36 w 45"/>
                <a:gd name="T5" fmla="*/ 39 h 47"/>
                <a:gd name="T6" fmla="*/ 38 w 45"/>
                <a:gd name="T7" fmla="*/ 37 h 47"/>
                <a:gd name="T8" fmla="*/ 42 w 45"/>
                <a:gd name="T9" fmla="*/ 16 h 47"/>
                <a:gd name="T10" fmla="*/ 16 w 45"/>
                <a:gd name="T11" fmla="*/ 5 h 47"/>
                <a:gd name="T12" fmla="*/ 4 w 45"/>
                <a:gd name="T13" fmla="*/ 32 h 47"/>
              </a:gdLst>
              <a:ahLst/>
              <a:cxnLst>
                <a:cxn ang="0">
                  <a:pos x="T0" y="T1"/>
                </a:cxn>
                <a:cxn ang="0">
                  <a:pos x="T2" y="T3"/>
                </a:cxn>
                <a:cxn ang="0">
                  <a:pos x="T4" y="T5"/>
                </a:cxn>
                <a:cxn ang="0">
                  <a:pos x="T6" y="T7"/>
                </a:cxn>
                <a:cxn ang="0">
                  <a:pos x="T8" y="T9"/>
                </a:cxn>
                <a:cxn ang="0">
                  <a:pos x="T10" y="T11"/>
                </a:cxn>
                <a:cxn ang="0">
                  <a:pos x="T12" y="T13"/>
                </a:cxn>
              </a:cxnLst>
              <a:rect l="0" t="0" r="r" b="b"/>
              <a:pathLst>
                <a:path w="45" h="47">
                  <a:moveTo>
                    <a:pt x="4" y="32"/>
                  </a:moveTo>
                  <a:cubicBezTo>
                    <a:pt x="8" y="42"/>
                    <a:pt x="20" y="47"/>
                    <a:pt x="30" y="43"/>
                  </a:cubicBezTo>
                  <a:cubicBezTo>
                    <a:pt x="33" y="42"/>
                    <a:pt x="35" y="41"/>
                    <a:pt x="36" y="39"/>
                  </a:cubicBezTo>
                  <a:cubicBezTo>
                    <a:pt x="37" y="39"/>
                    <a:pt x="38" y="38"/>
                    <a:pt x="38" y="37"/>
                  </a:cubicBezTo>
                  <a:cubicBezTo>
                    <a:pt x="43" y="32"/>
                    <a:pt x="45" y="23"/>
                    <a:pt x="42" y="16"/>
                  </a:cubicBezTo>
                  <a:cubicBezTo>
                    <a:pt x="38" y="5"/>
                    <a:pt x="26" y="0"/>
                    <a:pt x="16" y="5"/>
                  </a:cubicBezTo>
                  <a:cubicBezTo>
                    <a:pt x="5" y="9"/>
                    <a:pt x="0" y="21"/>
                    <a:pt x="4" y="32"/>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57" name="Freeform 219">
              <a:extLst>
                <a:ext uri="{FF2B5EF4-FFF2-40B4-BE49-F238E27FC236}">
                  <a16:creationId xmlns="" xmlns:a16="http://schemas.microsoft.com/office/drawing/2014/main" id="{ABA2BE47-1541-4682-AB0B-992DA71F0BF6}"/>
                </a:ext>
              </a:extLst>
            </p:cNvPr>
            <p:cNvSpPr>
              <a:spLocks/>
            </p:cNvSpPr>
            <p:nvPr/>
          </p:nvSpPr>
          <p:spPr bwMode="auto">
            <a:xfrm>
              <a:off x="16444913" y="-365126"/>
              <a:ext cx="123825" cy="125413"/>
            </a:xfrm>
            <a:custGeom>
              <a:avLst/>
              <a:gdLst>
                <a:gd name="T0" fmla="*/ 33 w 46"/>
                <a:gd name="T1" fmla="*/ 42 h 47"/>
                <a:gd name="T2" fmla="*/ 43 w 46"/>
                <a:gd name="T3" fmla="*/ 16 h 47"/>
                <a:gd name="T4" fmla="*/ 16 w 46"/>
                <a:gd name="T5" fmla="*/ 4 h 47"/>
                <a:gd name="T6" fmla="*/ 4 w 46"/>
                <a:gd name="T7" fmla="*/ 31 h 47"/>
                <a:gd name="T8" fmla="*/ 30 w 46"/>
                <a:gd name="T9" fmla="*/ 43 h 47"/>
                <a:gd name="T10" fmla="*/ 31 w 46"/>
                <a:gd name="T11" fmla="*/ 43 h 47"/>
                <a:gd name="T12" fmla="*/ 33 w 46"/>
                <a:gd name="T13" fmla="*/ 42 h 47"/>
              </a:gdLst>
              <a:ahLst/>
              <a:cxnLst>
                <a:cxn ang="0">
                  <a:pos x="T0" y="T1"/>
                </a:cxn>
                <a:cxn ang="0">
                  <a:pos x="T2" y="T3"/>
                </a:cxn>
                <a:cxn ang="0">
                  <a:pos x="T4" y="T5"/>
                </a:cxn>
                <a:cxn ang="0">
                  <a:pos x="T6" y="T7"/>
                </a:cxn>
                <a:cxn ang="0">
                  <a:pos x="T8" y="T9"/>
                </a:cxn>
                <a:cxn ang="0">
                  <a:pos x="T10" y="T11"/>
                </a:cxn>
                <a:cxn ang="0">
                  <a:pos x="T12" y="T13"/>
                </a:cxn>
              </a:cxnLst>
              <a:rect l="0" t="0" r="r" b="b"/>
              <a:pathLst>
                <a:path w="46" h="47">
                  <a:moveTo>
                    <a:pt x="33" y="42"/>
                  </a:moveTo>
                  <a:cubicBezTo>
                    <a:pt x="42" y="37"/>
                    <a:pt x="46" y="25"/>
                    <a:pt x="43" y="16"/>
                  </a:cubicBezTo>
                  <a:cubicBezTo>
                    <a:pt x="39" y="5"/>
                    <a:pt x="27" y="0"/>
                    <a:pt x="16" y="4"/>
                  </a:cubicBezTo>
                  <a:cubicBezTo>
                    <a:pt x="6" y="9"/>
                    <a:pt x="0" y="21"/>
                    <a:pt x="4" y="31"/>
                  </a:cubicBezTo>
                  <a:cubicBezTo>
                    <a:pt x="8" y="42"/>
                    <a:pt x="20" y="47"/>
                    <a:pt x="30" y="43"/>
                  </a:cubicBezTo>
                  <a:cubicBezTo>
                    <a:pt x="31" y="43"/>
                    <a:pt x="31" y="43"/>
                    <a:pt x="31" y="43"/>
                  </a:cubicBezTo>
                  <a:cubicBezTo>
                    <a:pt x="31" y="42"/>
                    <a:pt x="32" y="42"/>
                    <a:pt x="33" y="42"/>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58" name="Freeform 220">
              <a:extLst>
                <a:ext uri="{FF2B5EF4-FFF2-40B4-BE49-F238E27FC236}">
                  <a16:creationId xmlns="" xmlns:a16="http://schemas.microsoft.com/office/drawing/2014/main" id="{C19187F7-87B5-4AF7-8597-11609B4DC572}"/>
                </a:ext>
              </a:extLst>
            </p:cNvPr>
            <p:cNvSpPr>
              <a:spLocks/>
            </p:cNvSpPr>
            <p:nvPr/>
          </p:nvSpPr>
          <p:spPr bwMode="auto">
            <a:xfrm>
              <a:off x="17714913" y="835025"/>
              <a:ext cx="125413" cy="120650"/>
            </a:xfrm>
            <a:custGeom>
              <a:avLst/>
              <a:gdLst>
                <a:gd name="T0" fmla="*/ 27 w 47"/>
                <a:gd name="T1" fmla="*/ 44 h 45"/>
                <a:gd name="T2" fmla="*/ 31 w 47"/>
                <a:gd name="T3" fmla="*/ 43 h 45"/>
                <a:gd name="T4" fmla="*/ 43 w 47"/>
                <a:gd name="T5" fmla="*/ 16 h 45"/>
                <a:gd name="T6" fmla="*/ 16 w 47"/>
                <a:gd name="T7" fmla="*/ 5 h 45"/>
                <a:gd name="T8" fmla="*/ 4 w 47"/>
                <a:gd name="T9" fmla="*/ 32 h 45"/>
                <a:gd name="T10" fmla="*/ 25 w 47"/>
                <a:gd name="T11" fmla="*/ 44 h 45"/>
                <a:gd name="T12" fmla="*/ 27 w 47"/>
                <a:gd name="T13" fmla="*/ 44 h 45"/>
              </a:gdLst>
              <a:ahLst/>
              <a:cxnLst>
                <a:cxn ang="0">
                  <a:pos x="T0" y="T1"/>
                </a:cxn>
                <a:cxn ang="0">
                  <a:pos x="T2" y="T3"/>
                </a:cxn>
                <a:cxn ang="0">
                  <a:pos x="T4" y="T5"/>
                </a:cxn>
                <a:cxn ang="0">
                  <a:pos x="T6" y="T7"/>
                </a:cxn>
                <a:cxn ang="0">
                  <a:pos x="T8" y="T9"/>
                </a:cxn>
                <a:cxn ang="0">
                  <a:pos x="T10" y="T11"/>
                </a:cxn>
                <a:cxn ang="0">
                  <a:pos x="T12" y="T13"/>
                </a:cxn>
              </a:cxnLst>
              <a:rect l="0" t="0" r="r" b="b"/>
              <a:pathLst>
                <a:path w="47" h="45">
                  <a:moveTo>
                    <a:pt x="27" y="44"/>
                  </a:moveTo>
                  <a:cubicBezTo>
                    <a:pt x="28" y="44"/>
                    <a:pt x="30" y="43"/>
                    <a:pt x="31" y="43"/>
                  </a:cubicBezTo>
                  <a:cubicBezTo>
                    <a:pt x="41" y="39"/>
                    <a:pt x="47" y="26"/>
                    <a:pt x="43" y="16"/>
                  </a:cubicBezTo>
                  <a:cubicBezTo>
                    <a:pt x="39" y="5"/>
                    <a:pt x="27" y="0"/>
                    <a:pt x="16" y="5"/>
                  </a:cubicBezTo>
                  <a:cubicBezTo>
                    <a:pt x="6" y="9"/>
                    <a:pt x="0" y="21"/>
                    <a:pt x="4" y="32"/>
                  </a:cubicBezTo>
                  <a:cubicBezTo>
                    <a:pt x="8" y="40"/>
                    <a:pt x="16" y="45"/>
                    <a:pt x="25" y="44"/>
                  </a:cubicBezTo>
                  <a:cubicBezTo>
                    <a:pt x="26" y="44"/>
                    <a:pt x="26" y="44"/>
                    <a:pt x="27" y="44"/>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59" name="Freeform 221">
              <a:extLst>
                <a:ext uri="{FF2B5EF4-FFF2-40B4-BE49-F238E27FC236}">
                  <a16:creationId xmlns="" xmlns:a16="http://schemas.microsoft.com/office/drawing/2014/main" id="{65F36510-5EB0-4ECC-85A5-23267381995E}"/>
                </a:ext>
              </a:extLst>
            </p:cNvPr>
            <p:cNvSpPr>
              <a:spLocks/>
            </p:cNvSpPr>
            <p:nvPr/>
          </p:nvSpPr>
          <p:spPr bwMode="auto">
            <a:xfrm>
              <a:off x="18330863" y="833437"/>
              <a:ext cx="125413" cy="120650"/>
            </a:xfrm>
            <a:custGeom>
              <a:avLst/>
              <a:gdLst>
                <a:gd name="T0" fmla="*/ 31 w 47"/>
                <a:gd name="T1" fmla="*/ 43 h 45"/>
                <a:gd name="T2" fmla="*/ 43 w 47"/>
                <a:gd name="T3" fmla="*/ 16 h 45"/>
                <a:gd name="T4" fmla="*/ 16 w 47"/>
                <a:gd name="T5" fmla="*/ 4 h 45"/>
                <a:gd name="T6" fmla="*/ 4 w 47"/>
                <a:gd name="T7" fmla="*/ 32 h 45"/>
                <a:gd name="T8" fmla="*/ 24 w 47"/>
                <a:gd name="T9" fmla="*/ 44 h 45"/>
                <a:gd name="T10" fmla="*/ 27 w 47"/>
                <a:gd name="T11" fmla="*/ 44 h 45"/>
                <a:gd name="T12" fmla="*/ 31 w 47"/>
                <a:gd name="T13" fmla="*/ 43 h 45"/>
              </a:gdLst>
              <a:ahLst/>
              <a:cxnLst>
                <a:cxn ang="0">
                  <a:pos x="T0" y="T1"/>
                </a:cxn>
                <a:cxn ang="0">
                  <a:pos x="T2" y="T3"/>
                </a:cxn>
                <a:cxn ang="0">
                  <a:pos x="T4" y="T5"/>
                </a:cxn>
                <a:cxn ang="0">
                  <a:pos x="T6" y="T7"/>
                </a:cxn>
                <a:cxn ang="0">
                  <a:pos x="T8" y="T9"/>
                </a:cxn>
                <a:cxn ang="0">
                  <a:pos x="T10" y="T11"/>
                </a:cxn>
                <a:cxn ang="0">
                  <a:pos x="T12" y="T13"/>
                </a:cxn>
              </a:cxnLst>
              <a:rect l="0" t="0" r="r" b="b"/>
              <a:pathLst>
                <a:path w="47" h="45">
                  <a:moveTo>
                    <a:pt x="31" y="43"/>
                  </a:moveTo>
                  <a:cubicBezTo>
                    <a:pt x="41" y="38"/>
                    <a:pt x="47" y="26"/>
                    <a:pt x="43" y="16"/>
                  </a:cubicBezTo>
                  <a:cubicBezTo>
                    <a:pt x="38" y="5"/>
                    <a:pt x="27" y="0"/>
                    <a:pt x="16" y="4"/>
                  </a:cubicBezTo>
                  <a:cubicBezTo>
                    <a:pt x="5" y="9"/>
                    <a:pt x="0" y="21"/>
                    <a:pt x="4" y="32"/>
                  </a:cubicBezTo>
                  <a:cubicBezTo>
                    <a:pt x="7" y="40"/>
                    <a:pt x="16" y="45"/>
                    <a:pt x="24" y="44"/>
                  </a:cubicBezTo>
                  <a:cubicBezTo>
                    <a:pt x="25" y="44"/>
                    <a:pt x="26" y="44"/>
                    <a:pt x="27" y="44"/>
                  </a:cubicBezTo>
                  <a:cubicBezTo>
                    <a:pt x="28" y="44"/>
                    <a:pt x="29" y="43"/>
                    <a:pt x="31" y="43"/>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360" name="组合 359">
            <a:extLst>
              <a:ext uri="{FF2B5EF4-FFF2-40B4-BE49-F238E27FC236}">
                <a16:creationId xmlns="" xmlns:a16="http://schemas.microsoft.com/office/drawing/2014/main" id="{86361A6A-F884-4F64-9AD9-0E298208696D}"/>
              </a:ext>
            </a:extLst>
          </p:cNvPr>
          <p:cNvGrpSpPr/>
          <p:nvPr userDrawn="1"/>
        </p:nvGrpSpPr>
        <p:grpSpPr>
          <a:xfrm>
            <a:off x="1645101" y="459469"/>
            <a:ext cx="5853798" cy="5932196"/>
            <a:chOff x="4314825" y="1628775"/>
            <a:chExt cx="3556001" cy="3603626"/>
          </a:xfrm>
        </p:grpSpPr>
        <p:grpSp>
          <p:nvGrpSpPr>
            <p:cNvPr id="361" name="组合 360">
              <a:extLst>
                <a:ext uri="{FF2B5EF4-FFF2-40B4-BE49-F238E27FC236}">
                  <a16:creationId xmlns="" xmlns:a16="http://schemas.microsoft.com/office/drawing/2014/main" id="{CF19EDEE-69B4-4BDA-AD05-E9E467CB76B7}"/>
                </a:ext>
              </a:extLst>
            </p:cNvPr>
            <p:cNvGrpSpPr/>
            <p:nvPr/>
          </p:nvGrpSpPr>
          <p:grpSpPr>
            <a:xfrm>
              <a:off x="4338637" y="1651000"/>
              <a:ext cx="3514726" cy="3562351"/>
              <a:chOff x="4337050" y="1651000"/>
              <a:chExt cx="3514726" cy="3562351"/>
            </a:xfrm>
          </p:grpSpPr>
          <p:sp>
            <p:nvSpPr>
              <p:cNvPr id="422" name="Line 225">
                <a:extLst>
                  <a:ext uri="{FF2B5EF4-FFF2-40B4-BE49-F238E27FC236}">
                    <a16:creationId xmlns="" xmlns:a16="http://schemas.microsoft.com/office/drawing/2014/main" id="{E868E968-0D2E-4D32-B86A-266660053D85}"/>
                  </a:ext>
                </a:extLst>
              </p:cNvPr>
              <p:cNvSpPr>
                <a:spLocks noChangeShapeType="1"/>
              </p:cNvSpPr>
              <p:nvPr/>
            </p:nvSpPr>
            <p:spPr bwMode="auto">
              <a:xfrm flipH="1">
                <a:off x="4511675" y="2112963"/>
                <a:ext cx="284163" cy="66992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23" name="Line 226">
                <a:extLst>
                  <a:ext uri="{FF2B5EF4-FFF2-40B4-BE49-F238E27FC236}">
                    <a16:creationId xmlns="" xmlns:a16="http://schemas.microsoft.com/office/drawing/2014/main" id="{6BDD6030-CDA5-4A90-9BAF-3E60A7AA0460}"/>
                  </a:ext>
                </a:extLst>
              </p:cNvPr>
              <p:cNvSpPr>
                <a:spLocks noChangeShapeType="1"/>
              </p:cNvSpPr>
              <p:nvPr/>
            </p:nvSpPr>
            <p:spPr bwMode="auto">
              <a:xfrm flipV="1">
                <a:off x="4511675" y="2620963"/>
                <a:ext cx="568325" cy="16192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24" name="Line 227">
                <a:extLst>
                  <a:ext uri="{FF2B5EF4-FFF2-40B4-BE49-F238E27FC236}">
                    <a16:creationId xmlns="" xmlns:a16="http://schemas.microsoft.com/office/drawing/2014/main" id="{D9BF4326-C552-4A34-AD66-6070A24DC06A}"/>
                  </a:ext>
                </a:extLst>
              </p:cNvPr>
              <p:cNvSpPr>
                <a:spLocks noChangeShapeType="1"/>
              </p:cNvSpPr>
              <p:nvPr/>
            </p:nvSpPr>
            <p:spPr bwMode="auto">
              <a:xfrm flipV="1">
                <a:off x="5080000" y="1855788"/>
                <a:ext cx="268288" cy="77470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25" name="Line 228">
                <a:extLst>
                  <a:ext uri="{FF2B5EF4-FFF2-40B4-BE49-F238E27FC236}">
                    <a16:creationId xmlns="" xmlns:a16="http://schemas.microsoft.com/office/drawing/2014/main" id="{71187ABE-F962-49CA-B68B-E361ADAF20EC}"/>
                  </a:ext>
                </a:extLst>
              </p:cNvPr>
              <p:cNvSpPr>
                <a:spLocks noChangeShapeType="1"/>
              </p:cNvSpPr>
              <p:nvPr/>
            </p:nvSpPr>
            <p:spPr bwMode="auto">
              <a:xfrm>
                <a:off x="4789488" y="2128838"/>
                <a:ext cx="720725" cy="317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26" name="Line 229">
                <a:extLst>
                  <a:ext uri="{FF2B5EF4-FFF2-40B4-BE49-F238E27FC236}">
                    <a16:creationId xmlns="" xmlns:a16="http://schemas.microsoft.com/office/drawing/2014/main" id="{868B02B8-4406-4277-9987-41FEE58330B0}"/>
                  </a:ext>
                </a:extLst>
              </p:cNvPr>
              <p:cNvSpPr>
                <a:spLocks noChangeShapeType="1"/>
              </p:cNvSpPr>
              <p:nvPr/>
            </p:nvSpPr>
            <p:spPr bwMode="auto">
              <a:xfrm flipV="1">
                <a:off x="5510213" y="1657350"/>
                <a:ext cx="504825" cy="47466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27" name="Line 230">
                <a:extLst>
                  <a:ext uri="{FF2B5EF4-FFF2-40B4-BE49-F238E27FC236}">
                    <a16:creationId xmlns="" xmlns:a16="http://schemas.microsoft.com/office/drawing/2014/main" id="{03C346DA-8A99-4F06-8B01-D41831C4F823}"/>
                  </a:ext>
                </a:extLst>
              </p:cNvPr>
              <p:cNvSpPr>
                <a:spLocks noChangeShapeType="1"/>
              </p:cNvSpPr>
              <p:nvPr/>
            </p:nvSpPr>
            <p:spPr bwMode="auto">
              <a:xfrm>
                <a:off x="6008688" y="1657350"/>
                <a:ext cx="611188" cy="32385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28" name="Line 231">
                <a:extLst>
                  <a:ext uri="{FF2B5EF4-FFF2-40B4-BE49-F238E27FC236}">
                    <a16:creationId xmlns="" xmlns:a16="http://schemas.microsoft.com/office/drawing/2014/main" id="{101B7DD5-C972-4376-8B61-65B100CEE104}"/>
                  </a:ext>
                </a:extLst>
              </p:cNvPr>
              <p:cNvSpPr>
                <a:spLocks noChangeShapeType="1"/>
              </p:cNvSpPr>
              <p:nvPr/>
            </p:nvSpPr>
            <p:spPr bwMode="auto">
              <a:xfrm>
                <a:off x="6619875" y="1981200"/>
                <a:ext cx="366713" cy="38576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29" name="Line 232">
                <a:extLst>
                  <a:ext uri="{FF2B5EF4-FFF2-40B4-BE49-F238E27FC236}">
                    <a16:creationId xmlns="" xmlns:a16="http://schemas.microsoft.com/office/drawing/2014/main" id="{69750A0F-664D-4D40-B595-AE7DC64AE898}"/>
                  </a:ext>
                </a:extLst>
              </p:cNvPr>
              <p:cNvSpPr>
                <a:spLocks noChangeShapeType="1"/>
              </p:cNvSpPr>
              <p:nvPr/>
            </p:nvSpPr>
            <p:spPr bwMode="auto">
              <a:xfrm flipV="1">
                <a:off x="6986588" y="2146300"/>
                <a:ext cx="474663" cy="22066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30" name="Line 233">
                <a:extLst>
                  <a:ext uri="{FF2B5EF4-FFF2-40B4-BE49-F238E27FC236}">
                    <a16:creationId xmlns="" xmlns:a16="http://schemas.microsoft.com/office/drawing/2014/main" id="{B52E552A-2330-46E1-8845-10589612A58C}"/>
                  </a:ext>
                </a:extLst>
              </p:cNvPr>
              <p:cNvSpPr>
                <a:spLocks noChangeShapeType="1"/>
              </p:cNvSpPr>
              <p:nvPr/>
            </p:nvSpPr>
            <p:spPr bwMode="auto">
              <a:xfrm flipH="1">
                <a:off x="7335838" y="2139950"/>
                <a:ext cx="131763" cy="52387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31" name="Line 234">
                <a:extLst>
                  <a:ext uri="{FF2B5EF4-FFF2-40B4-BE49-F238E27FC236}">
                    <a16:creationId xmlns="" xmlns:a16="http://schemas.microsoft.com/office/drawing/2014/main" id="{0F5E7908-50CD-4724-975E-4FABD53088C3}"/>
                  </a:ext>
                </a:extLst>
              </p:cNvPr>
              <p:cNvSpPr>
                <a:spLocks noChangeShapeType="1"/>
              </p:cNvSpPr>
              <p:nvPr/>
            </p:nvSpPr>
            <p:spPr bwMode="auto">
              <a:xfrm>
                <a:off x="7335838" y="2663825"/>
                <a:ext cx="515938" cy="47466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32" name="Line 235">
                <a:extLst>
                  <a:ext uri="{FF2B5EF4-FFF2-40B4-BE49-F238E27FC236}">
                    <a16:creationId xmlns="" xmlns:a16="http://schemas.microsoft.com/office/drawing/2014/main" id="{FB972F78-680B-4642-8873-265339147998}"/>
                  </a:ext>
                </a:extLst>
              </p:cNvPr>
              <p:cNvSpPr>
                <a:spLocks noChangeShapeType="1"/>
              </p:cNvSpPr>
              <p:nvPr/>
            </p:nvSpPr>
            <p:spPr bwMode="auto">
              <a:xfrm flipH="1">
                <a:off x="7256463" y="3138488"/>
                <a:ext cx="595313" cy="39211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33" name="Line 236">
                <a:extLst>
                  <a:ext uri="{FF2B5EF4-FFF2-40B4-BE49-F238E27FC236}">
                    <a16:creationId xmlns="" xmlns:a16="http://schemas.microsoft.com/office/drawing/2014/main" id="{A49170E2-4EE3-4399-810B-F453CD4FE23B}"/>
                  </a:ext>
                </a:extLst>
              </p:cNvPr>
              <p:cNvSpPr>
                <a:spLocks noChangeShapeType="1"/>
              </p:cNvSpPr>
              <p:nvPr/>
            </p:nvSpPr>
            <p:spPr bwMode="auto">
              <a:xfrm>
                <a:off x="7256463" y="3530600"/>
                <a:ext cx="357188" cy="48260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34" name="Line 237">
                <a:extLst>
                  <a:ext uri="{FF2B5EF4-FFF2-40B4-BE49-F238E27FC236}">
                    <a16:creationId xmlns="" xmlns:a16="http://schemas.microsoft.com/office/drawing/2014/main" id="{45C6F8A8-AA73-4FA0-A630-320748F3E71D}"/>
                  </a:ext>
                </a:extLst>
              </p:cNvPr>
              <p:cNvSpPr>
                <a:spLocks noChangeShapeType="1"/>
              </p:cNvSpPr>
              <p:nvPr/>
            </p:nvSpPr>
            <p:spPr bwMode="auto">
              <a:xfrm flipH="1">
                <a:off x="7188200" y="4000500"/>
                <a:ext cx="422275" cy="24288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35" name="Line 238">
                <a:extLst>
                  <a:ext uri="{FF2B5EF4-FFF2-40B4-BE49-F238E27FC236}">
                    <a16:creationId xmlns="" xmlns:a16="http://schemas.microsoft.com/office/drawing/2014/main" id="{210D92B5-443E-4B02-BF37-0C06DE232D27}"/>
                  </a:ext>
                </a:extLst>
              </p:cNvPr>
              <p:cNvSpPr>
                <a:spLocks noChangeShapeType="1"/>
              </p:cNvSpPr>
              <p:nvPr/>
            </p:nvSpPr>
            <p:spPr bwMode="auto">
              <a:xfrm flipH="1">
                <a:off x="7029450" y="4243388"/>
                <a:ext cx="158750" cy="50482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36" name="Line 239">
                <a:extLst>
                  <a:ext uri="{FF2B5EF4-FFF2-40B4-BE49-F238E27FC236}">
                    <a16:creationId xmlns="" xmlns:a16="http://schemas.microsoft.com/office/drawing/2014/main" id="{1518ED85-3CA5-4ED0-8685-5E4E03709577}"/>
                  </a:ext>
                </a:extLst>
              </p:cNvPr>
              <p:cNvSpPr>
                <a:spLocks noChangeShapeType="1"/>
              </p:cNvSpPr>
              <p:nvPr/>
            </p:nvSpPr>
            <p:spPr bwMode="auto">
              <a:xfrm flipH="1" flipV="1">
                <a:off x="6318250" y="4711700"/>
                <a:ext cx="711200" cy="3651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37" name="Line 240">
                <a:extLst>
                  <a:ext uri="{FF2B5EF4-FFF2-40B4-BE49-F238E27FC236}">
                    <a16:creationId xmlns="" xmlns:a16="http://schemas.microsoft.com/office/drawing/2014/main" id="{42A58B08-18AE-401E-B63A-350A6C1DFE5C}"/>
                  </a:ext>
                </a:extLst>
              </p:cNvPr>
              <p:cNvSpPr>
                <a:spLocks noChangeShapeType="1"/>
              </p:cNvSpPr>
              <p:nvPr/>
            </p:nvSpPr>
            <p:spPr bwMode="auto">
              <a:xfrm flipH="1">
                <a:off x="5734050" y="4708525"/>
                <a:ext cx="584200" cy="27146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38" name="Line 241">
                <a:extLst>
                  <a:ext uri="{FF2B5EF4-FFF2-40B4-BE49-F238E27FC236}">
                    <a16:creationId xmlns="" xmlns:a16="http://schemas.microsoft.com/office/drawing/2014/main" id="{68FA03A8-A957-45EB-8D0D-9EA3F7E7D586}"/>
                  </a:ext>
                </a:extLst>
              </p:cNvPr>
              <p:cNvSpPr>
                <a:spLocks noChangeShapeType="1"/>
              </p:cNvSpPr>
              <p:nvPr/>
            </p:nvSpPr>
            <p:spPr bwMode="auto">
              <a:xfrm flipH="1" flipV="1">
                <a:off x="5400675" y="4629150"/>
                <a:ext cx="333375" cy="35083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39" name="Line 242">
                <a:extLst>
                  <a:ext uri="{FF2B5EF4-FFF2-40B4-BE49-F238E27FC236}">
                    <a16:creationId xmlns="" xmlns:a16="http://schemas.microsoft.com/office/drawing/2014/main" id="{4B2DF845-BF75-4BAE-99DE-A2ECD9365CFB}"/>
                  </a:ext>
                </a:extLst>
              </p:cNvPr>
              <p:cNvSpPr>
                <a:spLocks noChangeShapeType="1"/>
              </p:cNvSpPr>
              <p:nvPr/>
            </p:nvSpPr>
            <p:spPr bwMode="auto">
              <a:xfrm flipH="1">
                <a:off x="4795838" y="4619625"/>
                <a:ext cx="620713" cy="9842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40" name="Line 243">
                <a:extLst>
                  <a:ext uri="{FF2B5EF4-FFF2-40B4-BE49-F238E27FC236}">
                    <a16:creationId xmlns="" xmlns:a16="http://schemas.microsoft.com/office/drawing/2014/main" id="{D02CFD13-6CE8-4444-ABD8-94604601286E}"/>
                  </a:ext>
                </a:extLst>
              </p:cNvPr>
              <p:cNvSpPr>
                <a:spLocks noChangeShapeType="1"/>
              </p:cNvSpPr>
              <p:nvPr/>
            </p:nvSpPr>
            <p:spPr bwMode="auto">
              <a:xfrm flipH="1" flipV="1">
                <a:off x="4789488" y="4059238"/>
                <a:ext cx="6350" cy="65881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41" name="Line 244">
                <a:extLst>
                  <a:ext uri="{FF2B5EF4-FFF2-40B4-BE49-F238E27FC236}">
                    <a16:creationId xmlns="" xmlns:a16="http://schemas.microsoft.com/office/drawing/2014/main" id="{36A049BD-DAAF-4CAA-83ED-EF0D9E0670F6}"/>
                  </a:ext>
                </a:extLst>
              </p:cNvPr>
              <p:cNvSpPr>
                <a:spLocks noChangeShapeType="1"/>
              </p:cNvSpPr>
              <p:nvPr/>
            </p:nvSpPr>
            <p:spPr bwMode="auto">
              <a:xfrm flipH="1" flipV="1">
                <a:off x="4389438" y="3824288"/>
                <a:ext cx="400050" cy="23495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42" name="Line 245">
                <a:extLst>
                  <a:ext uri="{FF2B5EF4-FFF2-40B4-BE49-F238E27FC236}">
                    <a16:creationId xmlns="" xmlns:a16="http://schemas.microsoft.com/office/drawing/2014/main" id="{2725F31B-6EFC-4330-9CFD-2F8CFE2AD28B}"/>
                  </a:ext>
                </a:extLst>
              </p:cNvPr>
              <p:cNvSpPr>
                <a:spLocks noChangeShapeType="1"/>
              </p:cNvSpPr>
              <p:nvPr/>
            </p:nvSpPr>
            <p:spPr bwMode="auto">
              <a:xfrm flipV="1">
                <a:off x="4389438" y="3276600"/>
                <a:ext cx="293688" cy="54768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43" name="Line 246">
                <a:extLst>
                  <a:ext uri="{FF2B5EF4-FFF2-40B4-BE49-F238E27FC236}">
                    <a16:creationId xmlns="" xmlns:a16="http://schemas.microsoft.com/office/drawing/2014/main" id="{B0B697F7-F72D-457C-885D-8EDDC2D6D09F}"/>
                  </a:ext>
                </a:extLst>
              </p:cNvPr>
              <p:cNvSpPr>
                <a:spLocks noChangeShapeType="1"/>
              </p:cNvSpPr>
              <p:nvPr/>
            </p:nvSpPr>
            <p:spPr bwMode="auto">
              <a:xfrm flipH="1" flipV="1">
                <a:off x="4511675" y="2782888"/>
                <a:ext cx="171450" cy="49371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44" name="Line 247">
                <a:extLst>
                  <a:ext uri="{FF2B5EF4-FFF2-40B4-BE49-F238E27FC236}">
                    <a16:creationId xmlns="" xmlns:a16="http://schemas.microsoft.com/office/drawing/2014/main" id="{9E4A41C9-46B6-4A73-BD5F-B8ABC77BCCDC}"/>
                  </a:ext>
                </a:extLst>
              </p:cNvPr>
              <p:cNvSpPr>
                <a:spLocks noChangeShapeType="1"/>
              </p:cNvSpPr>
              <p:nvPr/>
            </p:nvSpPr>
            <p:spPr bwMode="auto">
              <a:xfrm flipH="1">
                <a:off x="4443413" y="2630488"/>
                <a:ext cx="636588" cy="63341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45" name="Line 248">
                <a:extLst>
                  <a:ext uri="{FF2B5EF4-FFF2-40B4-BE49-F238E27FC236}">
                    <a16:creationId xmlns="" xmlns:a16="http://schemas.microsoft.com/office/drawing/2014/main" id="{1AB30078-6C9B-4954-AC2B-509BEC374A75}"/>
                  </a:ext>
                </a:extLst>
              </p:cNvPr>
              <p:cNvSpPr>
                <a:spLocks noChangeShapeType="1"/>
              </p:cNvSpPr>
              <p:nvPr/>
            </p:nvSpPr>
            <p:spPr bwMode="auto">
              <a:xfrm>
                <a:off x="4443413" y="3263900"/>
                <a:ext cx="309563" cy="39211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46" name="Line 249">
                <a:extLst>
                  <a:ext uri="{FF2B5EF4-FFF2-40B4-BE49-F238E27FC236}">
                    <a16:creationId xmlns="" xmlns:a16="http://schemas.microsoft.com/office/drawing/2014/main" id="{A91F0F22-ADC3-4246-8890-5CCCAAD9304E}"/>
                  </a:ext>
                </a:extLst>
              </p:cNvPr>
              <p:cNvSpPr>
                <a:spLocks noChangeShapeType="1"/>
              </p:cNvSpPr>
              <p:nvPr/>
            </p:nvSpPr>
            <p:spPr bwMode="auto">
              <a:xfrm flipH="1">
                <a:off x="4489450" y="3656013"/>
                <a:ext cx="263525" cy="44608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47" name="Line 250">
                <a:extLst>
                  <a:ext uri="{FF2B5EF4-FFF2-40B4-BE49-F238E27FC236}">
                    <a16:creationId xmlns="" xmlns:a16="http://schemas.microsoft.com/office/drawing/2014/main" id="{C325640D-3BAB-407A-A581-C670DA0A9367}"/>
                  </a:ext>
                </a:extLst>
              </p:cNvPr>
              <p:cNvSpPr>
                <a:spLocks noChangeShapeType="1"/>
              </p:cNvSpPr>
              <p:nvPr/>
            </p:nvSpPr>
            <p:spPr bwMode="auto">
              <a:xfrm>
                <a:off x="4492625" y="4086225"/>
                <a:ext cx="627063" cy="1905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48" name="Line 251">
                <a:extLst>
                  <a:ext uri="{FF2B5EF4-FFF2-40B4-BE49-F238E27FC236}">
                    <a16:creationId xmlns="" xmlns:a16="http://schemas.microsoft.com/office/drawing/2014/main" id="{4BAE528D-3A45-4C93-84BC-43F36EE364A2}"/>
                  </a:ext>
                </a:extLst>
              </p:cNvPr>
              <p:cNvSpPr>
                <a:spLocks noChangeShapeType="1"/>
              </p:cNvSpPr>
              <p:nvPr/>
            </p:nvSpPr>
            <p:spPr bwMode="auto">
              <a:xfrm>
                <a:off x="5119688" y="4105275"/>
                <a:ext cx="409575" cy="77152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49" name="Line 252">
                <a:extLst>
                  <a:ext uri="{FF2B5EF4-FFF2-40B4-BE49-F238E27FC236}">
                    <a16:creationId xmlns="" xmlns:a16="http://schemas.microsoft.com/office/drawing/2014/main" id="{3276009C-86B2-4270-B708-8D163F9AB785}"/>
                  </a:ext>
                </a:extLst>
              </p:cNvPr>
              <p:cNvSpPr>
                <a:spLocks noChangeShapeType="1"/>
              </p:cNvSpPr>
              <p:nvPr/>
            </p:nvSpPr>
            <p:spPr bwMode="auto">
              <a:xfrm flipV="1">
                <a:off x="5532438" y="4718050"/>
                <a:ext cx="274638" cy="15875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0" name="Line 253">
                <a:extLst>
                  <a:ext uri="{FF2B5EF4-FFF2-40B4-BE49-F238E27FC236}">
                    <a16:creationId xmlns="" xmlns:a16="http://schemas.microsoft.com/office/drawing/2014/main" id="{65C1D039-3F6D-4498-97DC-2F6039F10E01}"/>
                  </a:ext>
                </a:extLst>
              </p:cNvPr>
              <p:cNvSpPr>
                <a:spLocks noChangeShapeType="1"/>
              </p:cNvSpPr>
              <p:nvPr/>
            </p:nvSpPr>
            <p:spPr bwMode="auto">
              <a:xfrm>
                <a:off x="5803900" y="4718050"/>
                <a:ext cx="425450" cy="31750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1" name="Line 254">
                <a:extLst>
                  <a:ext uri="{FF2B5EF4-FFF2-40B4-BE49-F238E27FC236}">
                    <a16:creationId xmlns="" xmlns:a16="http://schemas.microsoft.com/office/drawing/2014/main" id="{40D37476-D9CD-4332-8687-E253E4E31EB3}"/>
                  </a:ext>
                </a:extLst>
              </p:cNvPr>
              <p:cNvSpPr>
                <a:spLocks noChangeShapeType="1"/>
              </p:cNvSpPr>
              <p:nvPr/>
            </p:nvSpPr>
            <p:spPr bwMode="auto">
              <a:xfrm flipV="1">
                <a:off x="6226175" y="4518025"/>
                <a:ext cx="293688" cy="51435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2" name="Line 255">
                <a:extLst>
                  <a:ext uri="{FF2B5EF4-FFF2-40B4-BE49-F238E27FC236}">
                    <a16:creationId xmlns="" xmlns:a16="http://schemas.microsoft.com/office/drawing/2014/main" id="{135D4EB5-0210-42A3-A231-F74A5338AF8F}"/>
                  </a:ext>
                </a:extLst>
              </p:cNvPr>
              <p:cNvSpPr>
                <a:spLocks noChangeShapeType="1"/>
              </p:cNvSpPr>
              <p:nvPr/>
            </p:nvSpPr>
            <p:spPr bwMode="auto">
              <a:xfrm>
                <a:off x="6519863" y="4521200"/>
                <a:ext cx="577850" cy="16510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3" name="Line 256">
                <a:extLst>
                  <a:ext uri="{FF2B5EF4-FFF2-40B4-BE49-F238E27FC236}">
                    <a16:creationId xmlns="" xmlns:a16="http://schemas.microsoft.com/office/drawing/2014/main" id="{F03B1779-F337-42BA-802E-F56A24921BD2}"/>
                  </a:ext>
                </a:extLst>
              </p:cNvPr>
              <p:cNvSpPr>
                <a:spLocks noChangeShapeType="1"/>
              </p:cNvSpPr>
              <p:nvPr/>
            </p:nvSpPr>
            <p:spPr bwMode="auto">
              <a:xfrm flipV="1">
                <a:off x="7097713" y="4117975"/>
                <a:ext cx="204788" cy="56832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4" name="Line 257">
                <a:extLst>
                  <a:ext uri="{FF2B5EF4-FFF2-40B4-BE49-F238E27FC236}">
                    <a16:creationId xmlns="" xmlns:a16="http://schemas.microsoft.com/office/drawing/2014/main" id="{CB3A352B-DC5C-4A44-A4E7-A57B5994F47B}"/>
                  </a:ext>
                </a:extLst>
              </p:cNvPr>
              <p:cNvSpPr>
                <a:spLocks noChangeShapeType="1"/>
              </p:cNvSpPr>
              <p:nvPr/>
            </p:nvSpPr>
            <p:spPr bwMode="auto">
              <a:xfrm flipV="1">
                <a:off x="7302500" y="3795713"/>
                <a:ext cx="357188" cy="32226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5" name="Line 258">
                <a:extLst>
                  <a:ext uri="{FF2B5EF4-FFF2-40B4-BE49-F238E27FC236}">
                    <a16:creationId xmlns="" xmlns:a16="http://schemas.microsoft.com/office/drawing/2014/main" id="{E9CF8D90-941C-4191-AD57-5FFDF0F80D38}"/>
                  </a:ext>
                </a:extLst>
              </p:cNvPr>
              <p:cNvSpPr>
                <a:spLocks noChangeShapeType="1"/>
              </p:cNvSpPr>
              <p:nvPr/>
            </p:nvSpPr>
            <p:spPr bwMode="auto">
              <a:xfrm flipH="1" flipV="1">
                <a:off x="7412038" y="3300413"/>
                <a:ext cx="247650" cy="49530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6" name="Line 259">
                <a:extLst>
                  <a:ext uri="{FF2B5EF4-FFF2-40B4-BE49-F238E27FC236}">
                    <a16:creationId xmlns="" xmlns:a16="http://schemas.microsoft.com/office/drawing/2014/main" id="{F77C07E3-6AA7-433B-B43F-05C91C470C1A}"/>
                  </a:ext>
                </a:extLst>
              </p:cNvPr>
              <p:cNvSpPr>
                <a:spLocks noChangeShapeType="1"/>
              </p:cNvSpPr>
              <p:nvPr/>
            </p:nvSpPr>
            <p:spPr bwMode="auto">
              <a:xfrm flipV="1">
                <a:off x="7412038" y="2587625"/>
                <a:ext cx="287338" cy="71278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7" name="Line 260">
                <a:extLst>
                  <a:ext uri="{FF2B5EF4-FFF2-40B4-BE49-F238E27FC236}">
                    <a16:creationId xmlns="" xmlns:a16="http://schemas.microsoft.com/office/drawing/2014/main" id="{C65ABEC1-729F-43E8-B849-DAD7AE20225E}"/>
                  </a:ext>
                </a:extLst>
              </p:cNvPr>
              <p:cNvSpPr>
                <a:spLocks noChangeShapeType="1"/>
              </p:cNvSpPr>
              <p:nvPr/>
            </p:nvSpPr>
            <p:spPr bwMode="auto">
              <a:xfrm flipH="1" flipV="1">
                <a:off x="7316788" y="2551113"/>
                <a:ext cx="382588" cy="3651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8" name="Line 261">
                <a:extLst>
                  <a:ext uri="{FF2B5EF4-FFF2-40B4-BE49-F238E27FC236}">
                    <a16:creationId xmlns="" xmlns:a16="http://schemas.microsoft.com/office/drawing/2014/main" id="{9F174C20-9185-482B-86FD-5FCF2A999F74}"/>
                  </a:ext>
                </a:extLst>
              </p:cNvPr>
              <p:cNvSpPr>
                <a:spLocks noChangeShapeType="1"/>
              </p:cNvSpPr>
              <p:nvPr/>
            </p:nvSpPr>
            <p:spPr bwMode="auto">
              <a:xfrm flipH="1" flipV="1">
                <a:off x="7259638" y="1997075"/>
                <a:ext cx="57150" cy="55403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59" name="Line 262">
                <a:extLst>
                  <a:ext uri="{FF2B5EF4-FFF2-40B4-BE49-F238E27FC236}">
                    <a16:creationId xmlns="" xmlns:a16="http://schemas.microsoft.com/office/drawing/2014/main" id="{34DBF4B0-2850-48E0-9C4F-20FFFB13AC73}"/>
                  </a:ext>
                </a:extLst>
              </p:cNvPr>
              <p:cNvSpPr>
                <a:spLocks noChangeShapeType="1"/>
              </p:cNvSpPr>
              <p:nvPr/>
            </p:nvSpPr>
            <p:spPr bwMode="auto">
              <a:xfrm flipH="1">
                <a:off x="6623050" y="1997075"/>
                <a:ext cx="636588" cy="15557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0" name="Line 263">
                <a:extLst>
                  <a:ext uri="{FF2B5EF4-FFF2-40B4-BE49-F238E27FC236}">
                    <a16:creationId xmlns="" xmlns:a16="http://schemas.microsoft.com/office/drawing/2014/main" id="{96C4AAB5-EF8B-446D-9285-469CABD46445}"/>
                  </a:ext>
                </a:extLst>
              </p:cNvPr>
              <p:cNvSpPr>
                <a:spLocks noChangeShapeType="1"/>
              </p:cNvSpPr>
              <p:nvPr/>
            </p:nvSpPr>
            <p:spPr bwMode="auto">
              <a:xfrm flipH="1" flipV="1">
                <a:off x="6365875" y="1668463"/>
                <a:ext cx="266700" cy="48736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1" name="Line 264">
                <a:extLst>
                  <a:ext uri="{FF2B5EF4-FFF2-40B4-BE49-F238E27FC236}">
                    <a16:creationId xmlns="" xmlns:a16="http://schemas.microsoft.com/office/drawing/2014/main" id="{7C1D9159-2AB3-47F0-8E6F-CB539E6EDE80}"/>
                  </a:ext>
                </a:extLst>
              </p:cNvPr>
              <p:cNvSpPr>
                <a:spLocks noChangeShapeType="1"/>
              </p:cNvSpPr>
              <p:nvPr/>
            </p:nvSpPr>
            <p:spPr bwMode="auto">
              <a:xfrm flipH="1">
                <a:off x="5908675" y="1668463"/>
                <a:ext cx="457200" cy="28257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2" name="Line 265">
                <a:extLst>
                  <a:ext uri="{FF2B5EF4-FFF2-40B4-BE49-F238E27FC236}">
                    <a16:creationId xmlns="" xmlns:a16="http://schemas.microsoft.com/office/drawing/2014/main" id="{95F8D1ED-0159-4892-BEF7-DBD90F98A3D8}"/>
                  </a:ext>
                </a:extLst>
              </p:cNvPr>
              <p:cNvSpPr>
                <a:spLocks noChangeShapeType="1"/>
              </p:cNvSpPr>
              <p:nvPr/>
            </p:nvSpPr>
            <p:spPr bwMode="auto">
              <a:xfrm flipH="1" flipV="1">
                <a:off x="5348288" y="1855788"/>
                <a:ext cx="560388" cy="9525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3" name="Line 266">
                <a:extLst>
                  <a:ext uri="{FF2B5EF4-FFF2-40B4-BE49-F238E27FC236}">
                    <a16:creationId xmlns="" xmlns:a16="http://schemas.microsoft.com/office/drawing/2014/main" id="{2E5342BD-01DC-4EEB-989D-EA17ECE76E38}"/>
                  </a:ext>
                </a:extLst>
              </p:cNvPr>
              <p:cNvSpPr>
                <a:spLocks noChangeShapeType="1"/>
              </p:cNvSpPr>
              <p:nvPr/>
            </p:nvSpPr>
            <p:spPr bwMode="auto">
              <a:xfrm flipV="1">
                <a:off x="4832350" y="2125663"/>
                <a:ext cx="409575" cy="31750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4" name="Line 267">
                <a:extLst>
                  <a:ext uri="{FF2B5EF4-FFF2-40B4-BE49-F238E27FC236}">
                    <a16:creationId xmlns="" xmlns:a16="http://schemas.microsoft.com/office/drawing/2014/main" id="{CC7323B8-20AE-48B3-BA34-39F7025A8B18}"/>
                  </a:ext>
                </a:extLst>
              </p:cNvPr>
              <p:cNvSpPr>
                <a:spLocks noChangeShapeType="1"/>
              </p:cNvSpPr>
              <p:nvPr/>
            </p:nvSpPr>
            <p:spPr bwMode="auto">
              <a:xfrm flipH="1" flipV="1">
                <a:off x="4789488" y="2128838"/>
                <a:ext cx="42863" cy="31432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5" name="Line 268">
                <a:extLst>
                  <a:ext uri="{FF2B5EF4-FFF2-40B4-BE49-F238E27FC236}">
                    <a16:creationId xmlns="" xmlns:a16="http://schemas.microsoft.com/office/drawing/2014/main" id="{B17B0A04-E9ED-4F53-AD79-36EAC5AB5F82}"/>
                  </a:ext>
                </a:extLst>
              </p:cNvPr>
              <p:cNvSpPr>
                <a:spLocks noChangeShapeType="1"/>
              </p:cNvSpPr>
              <p:nvPr/>
            </p:nvSpPr>
            <p:spPr bwMode="auto">
              <a:xfrm flipV="1">
                <a:off x="5348288" y="1651000"/>
                <a:ext cx="263525" cy="20478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6" name="Line 269">
                <a:extLst>
                  <a:ext uri="{FF2B5EF4-FFF2-40B4-BE49-F238E27FC236}">
                    <a16:creationId xmlns="" xmlns:a16="http://schemas.microsoft.com/office/drawing/2014/main" id="{A8C443B8-EBA1-46F3-A528-45C79EB5A2E7}"/>
                  </a:ext>
                </a:extLst>
              </p:cNvPr>
              <p:cNvSpPr>
                <a:spLocks noChangeShapeType="1"/>
              </p:cNvSpPr>
              <p:nvPr/>
            </p:nvSpPr>
            <p:spPr bwMode="auto">
              <a:xfrm flipH="1" flipV="1">
                <a:off x="5611813" y="1651000"/>
                <a:ext cx="182563" cy="40005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7" name="Line 270">
                <a:extLst>
                  <a:ext uri="{FF2B5EF4-FFF2-40B4-BE49-F238E27FC236}">
                    <a16:creationId xmlns="" xmlns:a16="http://schemas.microsoft.com/office/drawing/2014/main" id="{58AC6C15-A04D-4804-8CAF-68A7CBBA2EAE}"/>
                  </a:ext>
                </a:extLst>
              </p:cNvPr>
              <p:cNvSpPr>
                <a:spLocks noChangeShapeType="1"/>
              </p:cNvSpPr>
              <p:nvPr/>
            </p:nvSpPr>
            <p:spPr bwMode="auto">
              <a:xfrm flipH="1">
                <a:off x="4511675" y="2443163"/>
                <a:ext cx="320675" cy="33972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8" name="Line 271">
                <a:extLst>
                  <a:ext uri="{FF2B5EF4-FFF2-40B4-BE49-F238E27FC236}">
                    <a16:creationId xmlns="" xmlns:a16="http://schemas.microsoft.com/office/drawing/2014/main" id="{D1A68FC9-2D30-45A6-BA53-E8C4004DEA64}"/>
                  </a:ext>
                </a:extLst>
              </p:cNvPr>
              <p:cNvSpPr>
                <a:spLocks noChangeShapeType="1"/>
              </p:cNvSpPr>
              <p:nvPr/>
            </p:nvSpPr>
            <p:spPr bwMode="auto">
              <a:xfrm flipH="1" flipV="1">
                <a:off x="4337050" y="3052763"/>
                <a:ext cx="274638" cy="3333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69" name="Line 272">
                <a:extLst>
                  <a:ext uri="{FF2B5EF4-FFF2-40B4-BE49-F238E27FC236}">
                    <a16:creationId xmlns="" xmlns:a16="http://schemas.microsoft.com/office/drawing/2014/main" id="{C1DEDDC3-23B0-4FAB-9724-856C35CA7BC9}"/>
                  </a:ext>
                </a:extLst>
              </p:cNvPr>
              <p:cNvSpPr>
                <a:spLocks noChangeShapeType="1"/>
              </p:cNvSpPr>
              <p:nvPr/>
            </p:nvSpPr>
            <p:spPr bwMode="auto">
              <a:xfrm>
                <a:off x="4337050" y="3052763"/>
                <a:ext cx="106363" cy="21113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0" name="Line 273">
                <a:extLst>
                  <a:ext uri="{FF2B5EF4-FFF2-40B4-BE49-F238E27FC236}">
                    <a16:creationId xmlns="" xmlns:a16="http://schemas.microsoft.com/office/drawing/2014/main" id="{505EBFC8-75A6-481F-B671-63943ECA9EDE}"/>
                  </a:ext>
                </a:extLst>
              </p:cNvPr>
              <p:cNvSpPr>
                <a:spLocks noChangeShapeType="1"/>
              </p:cNvSpPr>
              <p:nvPr/>
            </p:nvSpPr>
            <p:spPr bwMode="auto">
              <a:xfrm>
                <a:off x="4489450" y="4102100"/>
                <a:ext cx="323850" cy="62388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1" name="Line 274">
                <a:extLst>
                  <a:ext uri="{FF2B5EF4-FFF2-40B4-BE49-F238E27FC236}">
                    <a16:creationId xmlns="" xmlns:a16="http://schemas.microsoft.com/office/drawing/2014/main" id="{1C7A25A8-F1B1-42C2-93B8-2FAB8489FCD8}"/>
                  </a:ext>
                </a:extLst>
              </p:cNvPr>
              <p:cNvSpPr>
                <a:spLocks noChangeShapeType="1"/>
              </p:cNvSpPr>
              <p:nvPr/>
            </p:nvSpPr>
            <p:spPr bwMode="auto">
              <a:xfrm>
                <a:off x="5529263" y="4876800"/>
                <a:ext cx="204788" cy="10318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2" name="Line 275">
                <a:extLst>
                  <a:ext uri="{FF2B5EF4-FFF2-40B4-BE49-F238E27FC236}">
                    <a16:creationId xmlns="" xmlns:a16="http://schemas.microsoft.com/office/drawing/2014/main" id="{BAEA95FA-E384-4588-9229-0EDDCEFEDFE3}"/>
                  </a:ext>
                </a:extLst>
              </p:cNvPr>
              <p:cNvSpPr>
                <a:spLocks noChangeShapeType="1"/>
              </p:cNvSpPr>
              <p:nvPr/>
            </p:nvSpPr>
            <p:spPr bwMode="auto">
              <a:xfrm flipV="1">
                <a:off x="6519863" y="4243388"/>
                <a:ext cx="668338" cy="27463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3" name="Line 276">
                <a:extLst>
                  <a:ext uri="{FF2B5EF4-FFF2-40B4-BE49-F238E27FC236}">
                    <a16:creationId xmlns="" xmlns:a16="http://schemas.microsoft.com/office/drawing/2014/main" id="{A302CCD0-4B59-4C08-905F-1FDB8EBC901D}"/>
                  </a:ext>
                </a:extLst>
              </p:cNvPr>
              <p:cNvSpPr>
                <a:spLocks noChangeShapeType="1"/>
              </p:cNvSpPr>
              <p:nvPr/>
            </p:nvSpPr>
            <p:spPr bwMode="auto">
              <a:xfrm flipV="1">
                <a:off x="7659688" y="3138488"/>
                <a:ext cx="192088" cy="657225"/>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4" name="Line 277">
                <a:extLst>
                  <a:ext uri="{FF2B5EF4-FFF2-40B4-BE49-F238E27FC236}">
                    <a16:creationId xmlns="" xmlns:a16="http://schemas.microsoft.com/office/drawing/2014/main" id="{03F96AD8-089B-4EA3-ABA9-C5CB7409075E}"/>
                  </a:ext>
                </a:extLst>
              </p:cNvPr>
              <p:cNvSpPr>
                <a:spLocks noChangeShapeType="1"/>
              </p:cNvSpPr>
              <p:nvPr/>
            </p:nvSpPr>
            <p:spPr bwMode="auto">
              <a:xfrm>
                <a:off x="6365875" y="1668463"/>
                <a:ext cx="893763" cy="32861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5" name="Line 278">
                <a:extLst>
                  <a:ext uri="{FF2B5EF4-FFF2-40B4-BE49-F238E27FC236}">
                    <a16:creationId xmlns="" xmlns:a16="http://schemas.microsoft.com/office/drawing/2014/main" id="{77BE524A-9143-40A7-9960-D627FC6047DB}"/>
                  </a:ext>
                </a:extLst>
              </p:cNvPr>
              <p:cNvSpPr>
                <a:spLocks noChangeShapeType="1"/>
              </p:cNvSpPr>
              <p:nvPr/>
            </p:nvSpPr>
            <p:spPr bwMode="auto">
              <a:xfrm>
                <a:off x="6986588" y="2366963"/>
                <a:ext cx="349250" cy="29686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6" name="Line 279">
                <a:extLst>
                  <a:ext uri="{FF2B5EF4-FFF2-40B4-BE49-F238E27FC236}">
                    <a16:creationId xmlns="" xmlns:a16="http://schemas.microsoft.com/office/drawing/2014/main" id="{BDD4E1E6-0E0E-4C25-B211-27F06284C1F2}"/>
                  </a:ext>
                </a:extLst>
              </p:cNvPr>
              <p:cNvSpPr>
                <a:spLocks noChangeShapeType="1"/>
              </p:cNvSpPr>
              <p:nvPr/>
            </p:nvSpPr>
            <p:spPr bwMode="auto">
              <a:xfrm flipV="1">
                <a:off x="5794375" y="1925638"/>
                <a:ext cx="703263" cy="12541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7" name="Line 280">
                <a:extLst>
                  <a:ext uri="{FF2B5EF4-FFF2-40B4-BE49-F238E27FC236}">
                    <a16:creationId xmlns="" xmlns:a16="http://schemas.microsoft.com/office/drawing/2014/main" id="{72D8397A-BB3A-46A4-8DAB-F3092DCC6E1D}"/>
                  </a:ext>
                </a:extLst>
              </p:cNvPr>
              <p:cNvSpPr>
                <a:spLocks noChangeShapeType="1"/>
              </p:cNvSpPr>
              <p:nvPr/>
            </p:nvSpPr>
            <p:spPr bwMode="auto">
              <a:xfrm>
                <a:off x="7699375" y="2587625"/>
                <a:ext cx="73025" cy="19843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8" name="Line 281">
                <a:extLst>
                  <a:ext uri="{FF2B5EF4-FFF2-40B4-BE49-F238E27FC236}">
                    <a16:creationId xmlns="" xmlns:a16="http://schemas.microsoft.com/office/drawing/2014/main" id="{95A97C34-8E14-49CB-AFDD-1E220DDE4623}"/>
                  </a:ext>
                </a:extLst>
              </p:cNvPr>
              <p:cNvSpPr>
                <a:spLocks noChangeShapeType="1"/>
              </p:cNvSpPr>
              <p:nvPr/>
            </p:nvSpPr>
            <p:spPr bwMode="auto">
              <a:xfrm flipH="1">
                <a:off x="7296150" y="2786063"/>
                <a:ext cx="476250" cy="207963"/>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79" name="Line 282">
                <a:extLst>
                  <a:ext uri="{FF2B5EF4-FFF2-40B4-BE49-F238E27FC236}">
                    <a16:creationId xmlns="" xmlns:a16="http://schemas.microsoft.com/office/drawing/2014/main" id="{4AD0B6CF-6557-4225-BB73-8822A137A966}"/>
                  </a:ext>
                </a:extLst>
              </p:cNvPr>
              <p:cNvSpPr>
                <a:spLocks noChangeShapeType="1"/>
              </p:cNvSpPr>
              <p:nvPr/>
            </p:nvSpPr>
            <p:spPr bwMode="auto">
              <a:xfrm>
                <a:off x="7296150" y="2994025"/>
                <a:ext cx="115888" cy="30638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80" name="Line 283">
                <a:extLst>
                  <a:ext uri="{FF2B5EF4-FFF2-40B4-BE49-F238E27FC236}">
                    <a16:creationId xmlns="" xmlns:a16="http://schemas.microsoft.com/office/drawing/2014/main" id="{3619B1E4-9834-4E05-9741-2BA792BF8D7E}"/>
                  </a:ext>
                </a:extLst>
              </p:cNvPr>
              <p:cNvSpPr>
                <a:spLocks noChangeShapeType="1"/>
              </p:cNvSpPr>
              <p:nvPr/>
            </p:nvSpPr>
            <p:spPr bwMode="auto">
              <a:xfrm>
                <a:off x="5734050" y="4965700"/>
                <a:ext cx="492125" cy="247650"/>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481" name="Line 284">
                <a:extLst>
                  <a:ext uri="{FF2B5EF4-FFF2-40B4-BE49-F238E27FC236}">
                    <a16:creationId xmlns="" xmlns:a16="http://schemas.microsoft.com/office/drawing/2014/main" id="{7431BD21-C482-4E7C-AB2D-E3C4C0F041A3}"/>
                  </a:ext>
                </a:extLst>
              </p:cNvPr>
              <p:cNvSpPr>
                <a:spLocks noChangeShapeType="1"/>
              </p:cNvSpPr>
              <p:nvPr/>
            </p:nvSpPr>
            <p:spPr bwMode="auto">
              <a:xfrm flipV="1">
                <a:off x="6226175" y="4729163"/>
                <a:ext cx="406400" cy="484188"/>
              </a:xfrm>
              <a:prstGeom prst="line">
                <a:avLst/>
              </a:prstGeom>
              <a:noFill/>
              <a:ln w="3175" cap="flat">
                <a:solidFill>
                  <a:srgbClr val="161714">
                    <a:alpha val="15000"/>
                  </a:srgbClr>
                </a:solidFill>
                <a:prstDash val="solid"/>
                <a:miter lim="800000"/>
                <a:headEnd/>
                <a:tailEnd/>
              </a:ln>
              <a:extLst>
                <a:ext uri="{909E8E84-426E-40DD-AFC4-6F175D3DCCD1}">
                  <a14:hiddenFill xmlns=""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362" name="组合 361">
              <a:extLst>
                <a:ext uri="{FF2B5EF4-FFF2-40B4-BE49-F238E27FC236}">
                  <a16:creationId xmlns="" xmlns:a16="http://schemas.microsoft.com/office/drawing/2014/main" id="{710FB370-4C90-4772-AD19-3A37F326BC7D}"/>
                </a:ext>
              </a:extLst>
            </p:cNvPr>
            <p:cNvGrpSpPr/>
            <p:nvPr/>
          </p:nvGrpSpPr>
          <p:grpSpPr>
            <a:xfrm>
              <a:off x="4314825" y="1628775"/>
              <a:ext cx="3556001" cy="3603626"/>
              <a:chOff x="4314825" y="1628775"/>
              <a:chExt cx="3556001" cy="3603626"/>
            </a:xfrm>
            <a:solidFill>
              <a:srgbClr val="161714">
                <a:alpha val="81000"/>
              </a:srgbClr>
            </a:solidFill>
          </p:grpSpPr>
          <p:sp>
            <p:nvSpPr>
              <p:cNvPr id="363" name="Freeform 288">
                <a:extLst>
                  <a:ext uri="{FF2B5EF4-FFF2-40B4-BE49-F238E27FC236}">
                    <a16:creationId xmlns="" xmlns:a16="http://schemas.microsoft.com/office/drawing/2014/main" id="{76A42AF0-8BB5-40BE-AE6F-61DABC45ED7D}"/>
                  </a:ext>
                </a:extLst>
              </p:cNvPr>
              <p:cNvSpPr>
                <a:spLocks/>
              </p:cNvSpPr>
              <p:nvPr/>
            </p:nvSpPr>
            <p:spPr bwMode="auto">
              <a:xfrm>
                <a:off x="5711825" y="1895475"/>
                <a:ext cx="49213" cy="52388"/>
              </a:xfrm>
              <a:custGeom>
                <a:avLst/>
                <a:gdLst>
                  <a:gd name="T0" fmla="*/ 14 w 15"/>
                  <a:gd name="T1" fmla="*/ 9 h 16"/>
                  <a:gd name="T2" fmla="*/ 6 w 15"/>
                  <a:gd name="T3" fmla="*/ 15 h 16"/>
                  <a:gd name="T4" fmla="*/ 0 w 15"/>
                  <a:gd name="T5" fmla="*/ 7 h 16"/>
                  <a:gd name="T6" fmla="*/ 8 w 15"/>
                  <a:gd name="T7" fmla="*/ 1 h 16"/>
                  <a:gd name="T8" fmla="*/ 14 w 15"/>
                  <a:gd name="T9" fmla="*/ 9 h 16"/>
                </a:gdLst>
                <a:ahLst/>
                <a:cxnLst>
                  <a:cxn ang="0">
                    <a:pos x="T0" y="T1"/>
                  </a:cxn>
                  <a:cxn ang="0">
                    <a:pos x="T2" y="T3"/>
                  </a:cxn>
                  <a:cxn ang="0">
                    <a:pos x="T4" y="T5"/>
                  </a:cxn>
                  <a:cxn ang="0">
                    <a:pos x="T6" y="T7"/>
                  </a:cxn>
                  <a:cxn ang="0">
                    <a:pos x="T8" y="T9"/>
                  </a:cxn>
                </a:cxnLst>
                <a:rect l="0" t="0" r="r" b="b"/>
                <a:pathLst>
                  <a:path w="15" h="16">
                    <a:moveTo>
                      <a:pt x="14" y="9"/>
                    </a:moveTo>
                    <a:cubicBezTo>
                      <a:pt x="14" y="13"/>
                      <a:pt x="10" y="16"/>
                      <a:pt x="6" y="15"/>
                    </a:cubicBezTo>
                    <a:cubicBezTo>
                      <a:pt x="2" y="15"/>
                      <a:pt x="0" y="11"/>
                      <a:pt x="0" y="7"/>
                    </a:cubicBezTo>
                    <a:cubicBezTo>
                      <a:pt x="1" y="3"/>
                      <a:pt x="4" y="0"/>
                      <a:pt x="8" y="1"/>
                    </a:cubicBezTo>
                    <a:cubicBezTo>
                      <a:pt x="12" y="1"/>
                      <a:pt x="15" y="5"/>
                      <a:pt x="14"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64" name="Freeform 289">
                <a:extLst>
                  <a:ext uri="{FF2B5EF4-FFF2-40B4-BE49-F238E27FC236}">
                    <a16:creationId xmlns="" xmlns:a16="http://schemas.microsoft.com/office/drawing/2014/main" id="{4DBE54BC-80A5-4D9B-979E-A6ED6BD7F1B9}"/>
                  </a:ext>
                </a:extLst>
              </p:cNvPr>
              <p:cNvSpPr>
                <a:spLocks/>
              </p:cNvSpPr>
              <p:nvPr/>
            </p:nvSpPr>
            <p:spPr bwMode="auto">
              <a:xfrm>
                <a:off x="5480050" y="2109788"/>
                <a:ext cx="49213"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1" y="3"/>
                      <a:pt x="4" y="0"/>
                      <a:pt x="8" y="0"/>
                    </a:cubicBezTo>
                    <a:cubicBezTo>
                      <a:pt x="12" y="1"/>
                      <a:pt x="15" y="4"/>
                      <a:pt x="14"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65" name="Freeform 290">
                <a:extLst>
                  <a:ext uri="{FF2B5EF4-FFF2-40B4-BE49-F238E27FC236}">
                    <a16:creationId xmlns="" xmlns:a16="http://schemas.microsoft.com/office/drawing/2014/main" id="{2FB34B15-27B1-401D-BEAC-9B4E36D55897}"/>
                  </a:ext>
                </a:extLst>
              </p:cNvPr>
              <p:cNvSpPr>
                <a:spLocks/>
              </p:cNvSpPr>
              <p:nvPr/>
            </p:nvSpPr>
            <p:spPr bwMode="auto">
              <a:xfrm>
                <a:off x="4810125" y="2409825"/>
                <a:ext cx="49213" cy="49213"/>
              </a:xfrm>
              <a:custGeom>
                <a:avLst/>
                <a:gdLst>
                  <a:gd name="T0" fmla="*/ 14 w 15"/>
                  <a:gd name="T1" fmla="*/ 8 h 15"/>
                  <a:gd name="T2" fmla="*/ 6 w 15"/>
                  <a:gd name="T3" fmla="*/ 15 h 15"/>
                  <a:gd name="T4" fmla="*/ 0 w 15"/>
                  <a:gd name="T5" fmla="*/ 7 h 15"/>
                  <a:gd name="T6" fmla="*/ 8 w 15"/>
                  <a:gd name="T7" fmla="*/ 1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5"/>
                    </a:cubicBezTo>
                    <a:cubicBezTo>
                      <a:pt x="3" y="14"/>
                      <a:pt x="0" y="11"/>
                      <a:pt x="0" y="7"/>
                    </a:cubicBezTo>
                    <a:cubicBezTo>
                      <a:pt x="1" y="3"/>
                      <a:pt x="4" y="0"/>
                      <a:pt x="8" y="1"/>
                    </a:cubicBezTo>
                    <a:cubicBezTo>
                      <a:pt x="12" y="1"/>
                      <a:pt x="15" y="5"/>
                      <a:pt x="14"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66" name="Freeform 291">
                <a:extLst>
                  <a:ext uri="{FF2B5EF4-FFF2-40B4-BE49-F238E27FC236}">
                    <a16:creationId xmlns="" xmlns:a16="http://schemas.microsoft.com/office/drawing/2014/main" id="{6C1C7C55-FFB6-4965-A557-588979B894FB}"/>
                  </a:ext>
                </a:extLst>
              </p:cNvPr>
              <p:cNvSpPr>
                <a:spLocks/>
              </p:cNvSpPr>
              <p:nvPr/>
            </p:nvSpPr>
            <p:spPr bwMode="auto">
              <a:xfrm>
                <a:off x="5051425" y="2605088"/>
                <a:ext cx="52388" cy="49213"/>
              </a:xfrm>
              <a:custGeom>
                <a:avLst/>
                <a:gdLst>
                  <a:gd name="T0" fmla="*/ 15 w 16"/>
                  <a:gd name="T1" fmla="*/ 8 h 15"/>
                  <a:gd name="T2" fmla="*/ 7 w 16"/>
                  <a:gd name="T3" fmla="*/ 14 h 15"/>
                  <a:gd name="T4" fmla="*/ 1 w 16"/>
                  <a:gd name="T5" fmla="*/ 6 h 15"/>
                  <a:gd name="T6" fmla="*/ 9 w 16"/>
                  <a:gd name="T7" fmla="*/ 0 h 15"/>
                  <a:gd name="T8" fmla="*/ 15 w 16"/>
                  <a:gd name="T9" fmla="*/ 8 h 15"/>
                </a:gdLst>
                <a:ahLst/>
                <a:cxnLst>
                  <a:cxn ang="0">
                    <a:pos x="T0" y="T1"/>
                  </a:cxn>
                  <a:cxn ang="0">
                    <a:pos x="T2" y="T3"/>
                  </a:cxn>
                  <a:cxn ang="0">
                    <a:pos x="T4" y="T5"/>
                  </a:cxn>
                  <a:cxn ang="0">
                    <a:pos x="T6" y="T7"/>
                  </a:cxn>
                  <a:cxn ang="0">
                    <a:pos x="T8" y="T9"/>
                  </a:cxn>
                </a:cxnLst>
                <a:rect l="0" t="0" r="r" b="b"/>
                <a:pathLst>
                  <a:path w="16" h="15">
                    <a:moveTo>
                      <a:pt x="15" y="8"/>
                    </a:moveTo>
                    <a:cubicBezTo>
                      <a:pt x="15" y="12"/>
                      <a:pt x="11" y="15"/>
                      <a:pt x="7" y="14"/>
                    </a:cubicBezTo>
                    <a:cubicBezTo>
                      <a:pt x="3" y="14"/>
                      <a:pt x="0" y="10"/>
                      <a:pt x="1" y="6"/>
                    </a:cubicBezTo>
                    <a:cubicBezTo>
                      <a:pt x="1" y="2"/>
                      <a:pt x="5" y="0"/>
                      <a:pt x="9" y="0"/>
                    </a:cubicBezTo>
                    <a:cubicBezTo>
                      <a:pt x="13" y="1"/>
                      <a:pt x="16" y="4"/>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67" name="Freeform 292">
                <a:extLst>
                  <a:ext uri="{FF2B5EF4-FFF2-40B4-BE49-F238E27FC236}">
                    <a16:creationId xmlns="" xmlns:a16="http://schemas.microsoft.com/office/drawing/2014/main" id="{6367888F-BE95-4B11-A0FB-CD835161B915}"/>
                  </a:ext>
                </a:extLst>
              </p:cNvPr>
              <p:cNvSpPr>
                <a:spLocks/>
              </p:cNvSpPr>
              <p:nvPr/>
            </p:nvSpPr>
            <p:spPr bwMode="auto">
              <a:xfrm>
                <a:off x="4595813" y="3065463"/>
                <a:ext cx="49213" cy="50800"/>
              </a:xfrm>
              <a:custGeom>
                <a:avLst/>
                <a:gdLst>
                  <a:gd name="T0" fmla="*/ 14 w 15"/>
                  <a:gd name="T1" fmla="*/ 8 h 15"/>
                  <a:gd name="T2" fmla="*/ 6 w 15"/>
                  <a:gd name="T3" fmla="*/ 15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5"/>
                    </a:cubicBezTo>
                    <a:cubicBezTo>
                      <a:pt x="3" y="14"/>
                      <a:pt x="0" y="11"/>
                      <a:pt x="0" y="7"/>
                    </a:cubicBezTo>
                    <a:cubicBezTo>
                      <a:pt x="1" y="3"/>
                      <a:pt x="4" y="0"/>
                      <a:pt x="8" y="0"/>
                    </a:cubicBezTo>
                    <a:cubicBezTo>
                      <a:pt x="12" y="1"/>
                      <a:pt x="15" y="5"/>
                      <a:pt x="14"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68" name="Freeform 293">
                <a:extLst>
                  <a:ext uri="{FF2B5EF4-FFF2-40B4-BE49-F238E27FC236}">
                    <a16:creationId xmlns="" xmlns:a16="http://schemas.microsoft.com/office/drawing/2014/main" id="{DDF0D87A-E883-4A77-9B96-75295DAFC4E0}"/>
                  </a:ext>
                </a:extLst>
              </p:cNvPr>
              <p:cNvSpPr>
                <a:spLocks/>
              </p:cNvSpPr>
              <p:nvPr/>
            </p:nvSpPr>
            <p:spPr bwMode="auto">
              <a:xfrm>
                <a:off x="4416425" y="3236913"/>
                <a:ext cx="50800" cy="53975"/>
              </a:xfrm>
              <a:custGeom>
                <a:avLst/>
                <a:gdLst>
                  <a:gd name="T0" fmla="*/ 15 w 15"/>
                  <a:gd name="T1" fmla="*/ 9 h 16"/>
                  <a:gd name="T2" fmla="*/ 7 w 15"/>
                  <a:gd name="T3" fmla="*/ 15 h 16"/>
                  <a:gd name="T4" fmla="*/ 1 w 15"/>
                  <a:gd name="T5" fmla="*/ 7 h 16"/>
                  <a:gd name="T6" fmla="*/ 9 w 15"/>
                  <a:gd name="T7" fmla="*/ 1 h 16"/>
                  <a:gd name="T8" fmla="*/ 15 w 15"/>
                  <a:gd name="T9" fmla="*/ 9 h 16"/>
                </a:gdLst>
                <a:ahLst/>
                <a:cxnLst>
                  <a:cxn ang="0">
                    <a:pos x="T0" y="T1"/>
                  </a:cxn>
                  <a:cxn ang="0">
                    <a:pos x="T2" y="T3"/>
                  </a:cxn>
                  <a:cxn ang="0">
                    <a:pos x="T4" y="T5"/>
                  </a:cxn>
                  <a:cxn ang="0">
                    <a:pos x="T6" y="T7"/>
                  </a:cxn>
                  <a:cxn ang="0">
                    <a:pos x="T8" y="T9"/>
                  </a:cxn>
                </a:cxnLst>
                <a:rect l="0" t="0" r="r" b="b"/>
                <a:pathLst>
                  <a:path w="15" h="16">
                    <a:moveTo>
                      <a:pt x="15" y="9"/>
                    </a:moveTo>
                    <a:cubicBezTo>
                      <a:pt x="14" y="13"/>
                      <a:pt x="11" y="16"/>
                      <a:pt x="7" y="15"/>
                    </a:cubicBezTo>
                    <a:cubicBezTo>
                      <a:pt x="3" y="15"/>
                      <a:pt x="0" y="11"/>
                      <a:pt x="1" y="7"/>
                    </a:cubicBezTo>
                    <a:cubicBezTo>
                      <a:pt x="1" y="3"/>
                      <a:pt x="5" y="0"/>
                      <a:pt x="9" y="1"/>
                    </a:cubicBezTo>
                    <a:cubicBezTo>
                      <a:pt x="13" y="1"/>
                      <a:pt x="15" y="5"/>
                      <a:pt x="15"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69" name="Freeform 294">
                <a:extLst>
                  <a:ext uri="{FF2B5EF4-FFF2-40B4-BE49-F238E27FC236}">
                    <a16:creationId xmlns="" xmlns:a16="http://schemas.microsoft.com/office/drawing/2014/main" id="{8B23169D-0300-490E-B020-73D196CEFA0A}"/>
                  </a:ext>
                </a:extLst>
              </p:cNvPr>
              <p:cNvSpPr>
                <a:spLocks/>
              </p:cNvSpPr>
              <p:nvPr/>
            </p:nvSpPr>
            <p:spPr bwMode="auto">
              <a:xfrm>
                <a:off x="4660900" y="3254375"/>
                <a:ext cx="50800" cy="49213"/>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0" y="6"/>
                    </a:cubicBezTo>
                    <a:cubicBezTo>
                      <a:pt x="1" y="2"/>
                      <a:pt x="4" y="0"/>
                      <a:pt x="8" y="0"/>
                    </a:cubicBezTo>
                    <a:cubicBezTo>
                      <a:pt x="12" y="1"/>
                      <a:pt x="15" y="4"/>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70" name="Freeform 295">
                <a:extLst>
                  <a:ext uri="{FF2B5EF4-FFF2-40B4-BE49-F238E27FC236}">
                    <a16:creationId xmlns="" xmlns:a16="http://schemas.microsoft.com/office/drawing/2014/main" id="{EF2EEE8C-B412-451D-AFD8-AB88CAA741C3}"/>
                  </a:ext>
                </a:extLst>
              </p:cNvPr>
              <p:cNvSpPr>
                <a:spLocks/>
              </p:cNvSpPr>
              <p:nvPr/>
            </p:nvSpPr>
            <p:spPr bwMode="auto">
              <a:xfrm>
                <a:off x="4565650" y="3432175"/>
                <a:ext cx="49213"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0" y="2"/>
                      <a:pt x="4" y="0"/>
                      <a:pt x="8" y="0"/>
                    </a:cubicBezTo>
                    <a:cubicBezTo>
                      <a:pt x="12" y="0"/>
                      <a:pt x="15" y="4"/>
                      <a:pt x="14"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71" name="Freeform 296">
                <a:extLst>
                  <a:ext uri="{FF2B5EF4-FFF2-40B4-BE49-F238E27FC236}">
                    <a16:creationId xmlns="" xmlns:a16="http://schemas.microsoft.com/office/drawing/2014/main" id="{2DEFF2DF-2364-4131-B6AC-A13B150EF803}"/>
                  </a:ext>
                </a:extLst>
              </p:cNvPr>
              <p:cNvSpPr>
                <a:spLocks/>
              </p:cNvSpPr>
              <p:nvPr/>
            </p:nvSpPr>
            <p:spPr bwMode="auto">
              <a:xfrm>
                <a:off x="4364038" y="3798888"/>
                <a:ext cx="49213" cy="49213"/>
              </a:xfrm>
              <a:custGeom>
                <a:avLst/>
                <a:gdLst>
                  <a:gd name="T0" fmla="*/ 15 w 15"/>
                  <a:gd name="T1" fmla="*/ 8 h 15"/>
                  <a:gd name="T2" fmla="*/ 7 w 15"/>
                  <a:gd name="T3" fmla="*/ 15 h 15"/>
                  <a:gd name="T4" fmla="*/ 1 w 15"/>
                  <a:gd name="T5" fmla="*/ 7 h 15"/>
                  <a:gd name="T6" fmla="*/ 9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5" y="12"/>
                      <a:pt x="11" y="15"/>
                      <a:pt x="7" y="15"/>
                    </a:cubicBezTo>
                    <a:cubicBezTo>
                      <a:pt x="3" y="14"/>
                      <a:pt x="0" y="11"/>
                      <a:pt x="1" y="7"/>
                    </a:cubicBezTo>
                    <a:cubicBezTo>
                      <a:pt x="1" y="3"/>
                      <a:pt x="5" y="0"/>
                      <a:pt x="9" y="0"/>
                    </a:cubicBezTo>
                    <a:cubicBezTo>
                      <a:pt x="13" y="1"/>
                      <a:pt x="15" y="5"/>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72" name="Freeform 297">
                <a:extLst>
                  <a:ext uri="{FF2B5EF4-FFF2-40B4-BE49-F238E27FC236}">
                    <a16:creationId xmlns="" xmlns:a16="http://schemas.microsoft.com/office/drawing/2014/main" id="{CEDB1EFC-DEFA-46D3-906D-84F5F5451600}"/>
                  </a:ext>
                </a:extLst>
              </p:cNvPr>
              <p:cNvSpPr>
                <a:spLocks/>
              </p:cNvSpPr>
              <p:nvPr/>
            </p:nvSpPr>
            <p:spPr bwMode="auto">
              <a:xfrm>
                <a:off x="4727575" y="3633788"/>
                <a:ext cx="49213" cy="49213"/>
              </a:xfrm>
              <a:custGeom>
                <a:avLst/>
                <a:gdLst>
                  <a:gd name="T0" fmla="*/ 15 w 15"/>
                  <a:gd name="T1" fmla="*/ 8 h 15"/>
                  <a:gd name="T2" fmla="*/ 7 w 15"/>
                  <a:gd name="T3" fmla="*/ 15 h 15"/>
                  <a:gd name="T4" fmla="*/ 0 w 15"/>
                  <a:gd name="T5" fmla="*/ 7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5"/>
                    </a:cubicBezTo>
                    <a:cubicBezTo>
                      <a:pt x="3" y="14"/>
                      <a:pt x="0" y="11"/>
                      <a:pt x="0" y="7"/>
                    </a:cubicBezTo>
                    <a:cubicBezTo>
                      <a:pt x="1" y="3"/>
                      <a:pt x="4" y="0"/>
                      <a:pt x="8" y="0"/>
                    </a:cubicBezTo>
                    <a:cubicBezTo>
                      <a:pt x="12" y="1"/>
                      <a:pt x="15" y="4"/>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73" name="Freeform 298">
                <a:extLst>
                  <a:ext uri="{FF2B5EF4-FFF2-40B4-BE49-F238E27FC236}">
                    <a16:creationId xmlns="" xmlns:a16="http://schemas.microsoft.com/office/drawing/2014/main" id="{F7B717D0-2D95-4538-B94A-E75774B405B3}"/>
                  </a:ext>
                </a:extLst>
              </p:cNvPr>
              <p:cNvSpPr>
                <a:spLocks/>
              </p:cNvSpPr>
              <p:nvPr/>
            </p:nvSpPr>
            <p:spPr bwMode="auto">
              <a:xfrm>
                <a:off x="4562475" y="3913188"/>
                <a:ext cx="49213" cy="49213"/>
              </a:xfrm>
              <a:custGeom>
                <a:avLst/>
                <a:gdLst>
                  <a:gd name="T0" fmla="*/ 14 w 15"/>
                  <a:gd name="T1" fmla="*/ 8 h 15"/>
                  <a:gd name="T2" fmla="*/ 6 w 15"/>
                  <a:gd name="T3" fmla="*/ 15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5"/>
                    </a:cubicBezTo>
                    <a:cubicBezTo>
                      <a:pt x="2" y="14"/>
                      <a:pt x="0" y="11"/>
                      <a:pt x="0" y="7"/>
                    </a:cubicBezTo>
                    <a:cubicBezTo>
                      <a:pt x="0" y="3"/>
                      <a:pt x="4" y="0"/>
                      <a:pt x="8" y="0"/>
                    </a:cubicBezTo>
                    <a:cubicBezTo>
                      <a:pt x="12" y="1"/>
                      <a:pt x="15" y="5"/>
                      <a:pt x="14"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74" name="Freeform 299">
                <a:extLst>
                  <a:ext uri="{FF2B5EF4-FFF2-40B4-BE49-F238E27FC236}">
                    <a16:creationId xmlns="" xmlns:a16="http://schemas.microsoft.com/office/drawing/2014/main" id="{6DBBC2BA-9121-4DCA-AAF9-34BEF21E79B6}"/>
                  </a:ext>
                </a:extLst>
              </p:cNvPr>
              <p:cNvSpPr>
                <a:spLocks/>
              </p:cNvSpPr>
              <p:nvPr/>
            </p:nvSpPr>
            <p:spPr bwMode="auto">
              <a:xfrm>
                <a:off x="4473575" y="4068763"/>
                <a:ext cx="49213" cy="49213"/>
              </a:xfrm>
              <a:custGeom>
                <a:avLst/>
                <a:gdLst>
                  <a:gd name="T0" fmla="*/ 14 w 15"/>
                  <a:gd name="T1" fmla="*/ 8 h 15"/>
                  <a:gd name="T2" fmla="*/ 6 w 15"/>
                  <a:gd name="T3" fmla="*/ 14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7"/>
                    </a:cubicBezTo>
                    <a:cubicBezTo>
                      <a:pt x="0" y="3"/>
                      <a:pt x="4" y="0"/>
                      <a:pt x="8" y="0"/>
                    </a:cubicBezTo>
                    <a:cubicBezTo>
                      <a:pt x="12" y="1"/>
                      <a:pt x="15" y="4"/>
                      <a:pt x="14"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75" name="Freeform 300">
                <a:extLst>
                  <a:ext uri="{FF2B5EF4-FFF2-40B4-BE49-F238E27FC236}">
                    <a16:creationId xmlns="" xmlns:a16="http://schemas.microsoft.com/office/drawing/2014/main" id="{3976520A-72C5-40FA-B6D6-373A2808D6F4}"/>
                  </a:ext>
                </a:extLst>
              </p:cNvPr>
              <p:cNvSpPr>
                <a:spLocks/>
              </p:cNvSpPr>
              <p:nvPr/>
            </p:nvSpPr>
            <p:spPr bwMode="auto">
              <a:xfrm>
                <a:off x="4767263" y="4032250"/>
                <a:ext cx="49213" cy="49213"/>
              </a:xfrm>
              <a:custGeom>
                <a:avLst/>
                <a:gdLst>
                  <a:gd name="T0" fmla="*/ 15 w 15"/>
                  <a:gd name="T1" fmla="*/ 9 h 15"/>
                  <a:gd name="T2" fmla="*/ 7 w 15"/>
                  <a:gd name="T3" fmla="*/ 15 h 15"/>
                  <a:gd name="T4" fmla="*/ 0 w 15"/>
                  <a:gd name="T5" fmla="*/ 7 h 15"/>
                  <a:gd name="T6" fmla="*/ 8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3"/>
                      <a:pt x="11" y="15"/>
                      <a:pt x="7" y="15"/>
                    </a:cubicBezTo>
                    <a:cubicBezTo>
                      <a:pt x="3" y="14"/>
                      <a:pt x="0" y="11"/>
                      <a:pt x="0" y="7"/>
                    </a:cubicBezTo>
                    <a:cubicBezTo>
                      <a:pt x="1" y="3"/>
                      <a:pt x="4" y="0"/>
                      <a:pt x="8" y="1"/>
                    </a:cubicBezTo>
                    <a:cubicBezTo>
                      <a:pt x="12" y="1"/>
                      <a:pt x="15" y="5"/>
                      <a:pt x="15"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76" name="Freeform 301">
                <a:extLst>
                  <a:ext uri="{FF2B5EF4-FFF2-40B4-BE49-F238E27FC236}">
                    <a16:creationId xmlns="" xmlns:a16="http://schemas.microsoft.com/office/drawing/2014/main" id="{E1C82443-AB0A-436A-9541-371D9497F7CC}"/>
                  </a:ext>
                </a:extLst>
              </p:cNvPr>
              <p:cNvSpPr>
                <a:spLocks/>
              </p:cNvSpPr>
              <p:nvPr/>
            </p:nvSpPr>
            <p:spPr bwMode="auto">
              <a:xfrm>
                <a:off x="5091113" y="4081463"/>
                <a:ext cx="49213" cy="49213"/>
              </a:xfrm>
              <a:custGeom>
                <a:avLst/>
                <a:gdLst>
                  <a:gd name="T0" fmla="*/ 15 w 15"/>
                  <a:gd name="T1" fmla="*/ 9 h 15"/>
                  <a:gd name="T2" fmla="*/ 7 w 15"/>
                  <a:gd name="T3" fmla="*/ 15 h 15"/>
                  <a:gd name="T4" fmla="*/ 0 w 15"/>
                  <a:gd name="T5" fmla="*/ 7 h 15"/>
                  <a:gd name="T6" fmla="*/ 8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3"/>
                      <a:pt x="11" y="15"/>
                      <a:pt x="7" y="15"/>
                    </a:cubicBezTo>
                    <a:cubicBezTo>
                      <a:pt x="3" y="14"/>
                      <a:pt x="0" y="11"/>
                      <a:pt x="0" y="7"/>
                    </a:cubicBezTo>
                    <a:cubicBezTo>
                      <a:pt x="1" y="3"/>
                      <a:pt x="4" y="0"/>
                      <a:pt x="8" y="1"/>
                    </a:cubicBezTo>
                    <a:cubicBezTo>
                      <a:pt x="12" y="1"/>
                      <a:pt x="15" y="5"/>
                      <a:pt x="15"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77" name="Freeform 302">
                <a:extLst>
                  <a:ext uri="{FF2B5EF4-FFF2-40B4-BE49-F238E27FC236}">
                    <a16:creationId xmlns="" xmlns:a16="http://schemas.microsoft.com/office/drawing/2014/main" id="{654524B3-FCBE-4713-9D74-51A3BC2379BF}"/>
                  </a:ext>
                </a:extLst>
              </p:cNvPr>
              <p:cNvSpPr>
                <a:spLocks/>
              </p:cNvSpPr>
              <p:nvPr/>
            </p:nvSpPr>
            <p:spPr bwMode="auto">
              <a:xfrm>
                <a:off x="4776788" y="4687888"/>
                <a:ext cx="49213" cy="49213"/>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0" y="6"/>
                    </a:cubicBezTo>
                    <a:cubicBezTo>
                      <a:pt x="1" y="2"/>
                      <a:pt x="4" y="0"/>
                      <a:pt x="8" y="0"/>
                    </a:cubicBezTo>
                    <a:cubicBezTo>
                      <a:pt x="12" y="1"/>
                      <a:pt x="15" y="4"/>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78" name="Freeform 303">
                <a:extLst>
                  <a:ext uri="{FF2B5EF4-FFF2-40B4-BE49-F238E27FC236}">
                    <a16:creationId xmlns="" xmlns:a16="http://schemas.microsoft.com/office/drawing/2014/main" id="{A7781413-FF9E-45D1-8B86-360449052D94}"/>
                  </a:ext>
                </a:extLst>
              </p:cNvPr>
              <p:cNvSpPr>
                <a:spLocks/>
              </p:cNvSpPr>
              <p:nvPr/>
            </p:nvSpPr>
            <p:spPr bwMode="auto">
              <a:xfrm>
                <a:off x="5378450" y="4598988"/>
                <a:ext cx="49213" cy="49213"/>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3"/>
                      <a:pt x="10" y="15"/>
                      <a:pt x="6" y="15"/>
                    </a:cubicBezTo>
                    <a:cubicBezTo>
                      <a:pt x="2" y="14"/>
                      <a:pt x="0" y="11"/>
                      <a:pt x="0" y="7"/>
                    </a:cubicBezTo>
                    <a:cubicBezTo>
                      <a:pt x="1" y="3"/>
                      <a:pt x="4" y="0"/>
                      <a:pt x="8" y="1"/>
                    </a:cubicBezTo>
                    <a:cubicBezTo>
                      <a:pt x="12" y="1"/>
                      <a:pt x="15" y="5"/>
                      <a:pt x="14"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79" name="Freeform 304">
                <a:extLst>
                  <a:ext uri="{FF2B5EF4-FFF2-40B4-BE49-F238E27FC236}">
                    <a16:creationId xmlns="" xmlns:a16="http://schemas.microsoft.com/office/drawing/2014/main" id="{B1F2AB65-948E-4B5D-96C9-DC83FAAAD2B9}"/>
                  </a:ext>
                </a:extLst>
              </p:cNvPr>
              <p:cNvSpPr>
                <a:spLocks/>
              </p:cNvSpPr>
              <p:nvPr/>
            </p:nvSpPr>
            <p:spPr bwMode="auto">
              <a:xfrm>
                <a:off x="5783263" y="4699000"/>
                <a:ext cx="50800" cy="49213"/>
              </a:xfrm>
              <a:custGeom>
                <a:avLst/>
                <a:gdLst>
                  <a:gd name="T0" fmla="*/ 15 w 15"/>
                  <a:gd name="T1" fmla="*/ 9 h 15"/>
                  <a:gd name="T2" fmla="*/ 7 w 15"/>
                  <a:gd name="T3" fmla="*/ 15 h 15"/>
                  <a:gd name="T4" fmla="*/ 1 w 15"/>
                  <a:gd name="T5" fmla="*/ 7 h 15"/>
                  <a:gd name="T6" fmla="*/ 9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2"/>
                      <a:pt x="11" y="15"/>
                      <a:pt x="7" y="15"/>
                    </a:cubicBezTo>
                    <a:cubicBezTo>
                      <a:pt x="3" y="14"/>
                      <a:pt x="0" y="11"/>
                      <a:pt x="1" y="7"/>
                    </a:cubicBezTo>
                    <a:cubicBezTo>
                      <a:pt x="1" y="3"/>
                      <a:pt x="5" y="0"/>
                      <a:pt x="9" y="1"/>
                    </a:cubicBezTo>
                    <a:cubicBezTo>
                      <a:pt x="13" y="1"/>
                      <a:pt x="15" y="5"/>
                      <a:pt x="15"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80" name="Freeform 305">
                <a:extLst>
                  <a:ext uri="{FF2B5EF4-FFF2-40B4-BE49-F238E27FC236}">
                    <a16:creationId xmlns="" xmlns:a16="http://schemas.microsoft.com/office/drawing/2014/main" id="{D72DE597-CD32-4383-A3A9-249A2C9F66A7}"/>
                  </a:ext>
                </a:extLst>
              </p:cNvPr>
              <p:cNvSpPr>
                <a:spLocks/>
              </p:cNvSpPr>
              <p:nvPr/>
            </p:nvSpPr>
            <p:spPr bwMode="auto">
              <a:xfrm>
                <a:off x="6203950" y="5008563"/>
                <a:ext cx="49213"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1" y="2"/>
                      <a:pt x="4" y="0"/>
                      <a:pt x="8" y="0"/>
                    </a:cubicBezTo>
                    <a:cubicBezTo>
                      <a:pt x="12" y="0"/>
                      <a:pt x="15" y="4"/>
                      <a:pt x="14"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81" name="Freeform 306">
                <a:extLst>
                  <a:ext uri="{FF2B5EF4-FFF2-40B4-BE49-F238E27FC236}">
                    <a16:creationId xmlns="" xmlns:a16="http://schemas.microsoft.com/office/drawing/2014/main" id="{62CAE3D3-A430-45B9-8E31-9740508FC645}"/>
                  </a:ext>
                </a:extLst>
              </p:cNvPr>
              <p:cNvSpPr>
                <a:spLocks/>
              </p:cNvSpPr>
              <p:nvPr/>
            </p:nvSpPr>
            <p:spPr bwMode="auto">
              <a:xfrm>
                <a:off x="6200775" y="5183188"/>
                <a:ext cx="49213" cy="49213"/>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3"/>
                      <a:pt x="10" y="15"/>
                      <a:pt x="6" y="15"/>
                    </a:cubicBezTo>
                    <a:cubicBezTo>
                      <a:pt x="3" y="14"/>
                      <a:pt x="0" y="11"/>
                      <a:pt x="0" y="7"/>
                    </a:cubicBezTo>
                    <a:cubicBezTo>
                      <a:pt x="1" y="3"/>
                      <a:pt x="4" y="0"/>
                      <a:pt x="8" y="1"/>
                    </a:cubicBezTo>
                    <a:cubicBezTo>
                      <a:pt x="12" y="1"/>
                      <a:pt x="15" y="5"/>
                      <a:pt x="14"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82" name="Freeform 307">
                <a:extLst>
                  <a:ext uri="{FF2B5EF4-FFF2-40B4-BE49-F238E27FC236}">
                    <a16:creationId xmlns="" xmlns:a16="http://schemas.microsoft.com/office/drawing/2014/main" id="{42F1303A-BC24-41FE-9FB4-7BE188CE3BB4}"/>
                  </a:ext>
                </a:extLst>
              </p:cNvPr>
              <p:cNvSpPr>
                <a:spLocks/>
              </p:cNvSpPr>
              <p:nvPr/>
            </p:nvSpPr>
            <p:spPr bwMode="auto">
              <a:xfrm>
                <a:off x="6289675" y="4687888"/>
                <a:ext cx="49213"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1" y="2"/>
                      <a:pt x="4" y="0"/>
                      <a:pt x="8" y="0"/>
                    </a:cubicBezTo>
                    <a:cubicBezTo>
                      <a:pt x="12" y="1"/>
                      <a:pt x="15" y="4"/>
                      <a:pt x="14"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83" name="Freeform 308">
                <a:extLst>
                  <a:ext uri="{FF2B5EF4-FFF2-40B4-BE49-F238E27FC236}">
                    <a16:creationId xmlns="" xmlns:a16="http://schemas.microsoft.com/office/drawing/2014/main" id="{5F70273B-F17C-41E0-BA1F-810AD322D469}"/>
                  </a:ext>
                </a:extLst>
              </p:cNvPr>
              <p:cNvSpPr>
                <a:spLocks/>
              </p:cNvSpPr>
              <p:nvPr/>
            </p:nvSpPr>
            <p:spPr bwMode="auto">
              <a:xfrm>
                <a:off x="6497638" y="4503738"/>
                <a:ext cx="49213" cy="49213"/>
              </a:xfrm>
              <a:custGeom>
                <a:avLst/>
                <a:gdLst>
                  <a:gd name="T0" fmla="*/ 15 w 15"/>
                  <a:gd name="T1" fmla="*/ 8 h 15"/>
                  <a:gd name="T2" fmla="*/ 7 w 15"/>
                  <a:gd name="T3" fmla="*/ 15 h 15"/>
                  <a:gd name="T4" fmla="*/ 0 w 15"/>
                  <a:gd name="T5" fmla="*/ 7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5"/>
                    </a:cubicBezTo>
                    <a:cubicBezTo>
                      <a:pt x="3" y="14"/>
                      <a:pt x="0" y="11"/>
                      <a:pt x="0" y="7"/>
                    </a:cubicBezTo>
                    <a:cubicBezTo>
                      <a:pt x="1" y="3"/>
                      <a:pt x="4" y="0"/>
                      <a:pt x="8" y="0"/>
                    </a:cubicBezTo>
                    <a:cubicBezTo>
                      <a:pt x="12" y="1"/>
                      <a:pt x="15" y="4"/>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84" name="Freeform 309">
                <a:extLst>
                  <a:ext uri="{FF2B5EF4-FFF2-40B4-BE49-F238E27FC236}">
                    <a16:creationId xmlns="" xmlns:a16="http://schemas.microsoft.com/office/drawing/2014/main" id="{1321DED2-3883-4A89-8203-E61D8DDC9837}"/>
                  </a:ext>
                </a:extLst>
              </p:cNvPr>
              <p:cNvSpPr>
                <a:spLocks/>
              </p:cNvSpPr>
              <p:nvPr/>
            </p:nvSpPr>
            <p:spPr bwMode="auto">
              <a:xfrm>
                <a:off x="7072313" y="4659313"/>
                <a:ext cx="49213" cy="49213"/>
              </a:xfrm>
              <a:custGeom>
                <a:avLst/>
                <a:gdLst>
                  <a:gd name="T0" fmla="*/ 14 w 15"/>
                  <a:gd name="T1" fmla="*/ 8 h 15"/>
                  <a:gd name="T2" fmla="*/ 7 w 15"/>
                  <a:gd name="T3" fmla="*/ 15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7" y="15"/>
                    </a:cubicBezTo>
                    <a:cubicBezTo>
                      <a:pt x="3" y="14"/>
                      <a:pt x="0" y="11"/>
                      <a:pt x="0" y="7"/>
                    </a:cubicBezTo>
                    <a:cubicBezTo>
                      <a:pt x="1" y="3"/>
                      <a:pt x="4" y="0"/>
                      <a:pt x="8" y="0"/>
                    </a:cubicBezTo>
                    <a:cubicBezTo>
                      <a:pt x="12" y="1"/>
                      <a:pt x="15" y="4"/>
                      <a:pt x="14"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85" name="Freeform 310">
                <a:extLst>
                  <a:ext uri="{FF2B5EF4-FFF2-40B4-BE49-F238E27FC236}">
                    <a16:creationId xmlns="" xmlns:a16="http://schemas.microsoft.com/office/drawing/2014/main" id="{6531DFB0-6F8B-402E-87D0-A93A75CC7F24}"/>
                  </a:ext>
                </a:extLst>
              </p:cNvPr>
              <p:cNvSpPr>
                <a:spLocks/>
              </p:cNvSpPr>
              <p:nvPr/>
            </p:nvSpPr>
            <p:spPr bwMode="auto">
              <a:xfrm>
                <a:off x="7005638" y="4718050"/>
                <a:ext cx="49213" cy="49213"/>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3"/>
                      <a:pt x="10" y="15"/>
                      <a:pt x="6" y="15"/>
                    </a:cubicBezTo>
                    <a:cubicBezTo>
                      <a:pt x="2" y="15"/>
                      <a:pt x="0" y="11"/>
                      <a:pt x="0" y="7"/>
                    </a:cubicBezTo>
                    <a:cubicBezTo>
                      <a:pt x="0" y="3"/>
                      <a:pt x="4" y="0"/>
                      <a:pt x="8" y="1"/>
                    </a:cubicBezTo>
                    <a:cubicBezTo>
                      <a:pt x="12" y="1"/>
                      <a:pt x="15" y="5"/>
                      <a:pt x="14"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86" name="Freeform 311">
                <a:extLst>
                  <a:ext uri="{FF2B5EF4-FFF2-40B4-BE49-F238E27FC236}">
                    <a16:creationId xmlns="" xmlns:a16="http://schemas.microsoft.com/office/drawing/2014/main" id="{EBC099E5-3FB3-4268-BDEF-0738E1A5E3F2}"/>
                  </a:ext>
                </a:extLst>
              </p:cNvPr>
              <p:cNvSpPr>
                <a:spLocks/>
              </p:cNvSpPr>
              <p:nvPr/>
            </p:nvSpPr>
            <p:spPr bwMode="auto">
              <a:xfrm>
                <a:off x="7246938" y="4167188"/>
                <a:ext cx="49213" cy="52388"/>
              </a:xfrm>
              <a:custGeom>
                <a:avLst/>
                <a:gdLst>
                  <a:gd name="T0" fmla="*/ 15 w 15"/>
                  <a:gd name="T1" fmla="*/ 9 h 16"/>
                  <a:gd name="T2" fmla="*/ 7 w 15"/>
                  <a:gd name="T3" fmla="*/ 15 h 16"/>
                  <a:gd name="T4" fmla="*/ 1 w 15"/>
                  <a:gd name="T5" fmla="*/ 7 h 16"/>
                  <a:gd name="T6" fmla="*/ 8 w 15"/>
                  <a:gd name="T7" fmla="*/ 1 h 16"/>
                  <a:gd name="T8" fmla="*/ 15 w 15"/>
                  <a:gd name="T9" fmla="*/ 9 h 16"/>
                </a:gdLst>
                <a:ahLst/>
                <a:cxnLst>
                  <a:cxn ang="0">
                    <a:pos x="T0" y="T1"/>
                  </a:cxn>
                  <a:cxn ang="0">
                    <a:pos x="T2" y="T3"/>
                  </a:cxn>
                  <a:cxn ang="0">
                    <a:pos x="T4" y="T5"/>
                  </a:cxn>
                  <a:cxn ang="0">
                    <a:pos x="T6" y="T7"/>
                  </a:cxn>
                  <a:cxn ang="0">
                    <a:pos x="T8" y="T9"/>
                  </a:cxn>
                </a:cxnLst>
                <a:rect l="0" t="0" r="r" b="b"/>
                <a:pathLst>
                  <a:path w="15" h="16">
                    <a:moveTo>
                      <a:pt x="15" y="9"/>
                    </a:moveTo>
                    <a:cubicBezTo>
                      <a:pt x="14" y="13"/>
                      <a:pt x="11" y="16"/>
                      <a:pt x="7" y="15"/>
                    </a:cubicBezTo>
                    <a:cubicBezTo>
                      <a:pt x="3" y="15"/>
                      <a:pt x="0" y="11"/>
                      <a:pt x="1" y="7"/>
                    </a:cubicBezTo>
                    <a:cubicBezTo>
                      <a:pt x="1" y="3"/>
                      <a:pt x="5" y="0"/>
                      <a:pt x="8" y="1"/>
                    </a:cubicBezTo>
                    <a:cubicBezTo>
                      <a:pt x="12" y="1"/>
                      <a:pt x="15" y="5"/>
                      <a:pt x="15"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87" name="Freeform 312">
                <a:extLst>
                  <a:ext uri="{FF2B5EF4-FFF2-40B4-BE49-F238E27FC236}">
                    <a16:creationId xmlns="" xmlns:a16="http://schemas.microsoft.com/office/drawing/2014/main" id="{EC077030-D06A-496E-B2B6-CE7665671CC6}"/>
                  </a:ext>
                </a:extLst>
              </p:cNvPr>
              <p:cNvSpPr>
                <a:spLocks/>
              </p:cNvSpPr>
              <p:nvPr/>
            </p:nvSpPr>
            <p:spPr bwMode="auto">
              <a:xfrm>
                <a:off x="7583488" y="3979863"/>
                <a:ext cx="49213" cy="49213"/>
              </a:xfrm>
              <a:custGeom>
                <a:avLst/>
                <a:gdLst>
                  <a:gd name="T0" fmla="*/ 15 w 15"/>
                  <a:gd name="T1" fmla="*/ 8 h 15"/>
                  <a:gd name="T2" fmla="*/ 7 w 15"/>
                  <a:gd name="T3" fmla="*/ 14 h 15"/>
                  <a:gd name="T4" fmla="*/ 1 w 15"/>
                  <a:gd name="T5" fmla="*/ 6 h 15"/>
                  <a:gd name="T6" fmla="*/ 9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1" y="6"/>
                    </a:cubicBezTo>
                    <a:cubicBezTo>
                      <a:pt x="1" y="3"/>
                      <a:pt x="5" y="0"/>
                      <a:pt x="9" y="0"/>
                    </a:cubicBezTo>
                    <a:cubicBezTo>
                      <a:pt x="12" y="1"/>
                      <a:pt x="15" y="4"/>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88" name="Freeform 313">
                <a:extLst>
                  <a:ext uri="{FF2B5EF4-FFF2-40B4-BE49-F238E27FC236}">
                    <a16:creationId xmlns="" xmlns:a16="http://schemas.microsoft.com/office/drawing/2014/main" id="{3361AE12-F60D-40E7-B90A-0B9A6E938B3C}"/>
                  </a:ext>
                </a:extLst>
              </p:cNvPr>
              <p:cNvSpPr>
                <a:spLocks/>
              </p:cNvSpPr>
              <p:nvPr/>
            </p:nvSpPr>
            <p:spPr bwMode="auto">
              <a:xfrm>
                <a:off x="7229475" y="3517900"/>
                <a:ext cx="50800"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3" y="14"/>
                      <a:pt x="0" y="10"/>
                      <a:pt x="0" y="6"/>
                    </a:cubicBezTo>
                    <a:cubicBezTo>
                      <a:pt x="1" y="2"/>
                      <a:pt x="4" y="0"/>
                      <a:pt x="8" y="0"/>
                    </a:cubicBezTo>
                    <a:cubicBezTo>
                      <a:pt x="12" y="1"/>
                      <a:pt x="15" y="4"/>
                      <a:pt x="14"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89" name="Freeform 314">
                <a:extLst>
                  <a:ext uri="{FF2B5EF4-FFF2-40B4-BE49-F238E27FC236}">
                    <a16:creationId xmlns="" xmlns:a16="http://schemas.microsoft.com/office/drawing/2014/main" id="{C8C1F2C9-67D3-4EC6-82B2-5E160AA285C2}"/>
                  </a:ext>
                </a:extLst>
              </p:cNvPr>
              <p:cNvSpPr>
                <a:spLocks/>
              </p:cNvSpPr>
              <p:nvPr/>
            </p:nvSpPr>
            <p:spPr bwMode="auto">
              <a:xfrm>
                <a:off x="7632700" y="3765550"/>
                <a:ext cx="49213" cy="49213"/>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0" y="6"/>
                    </a:cubicBezTo>
                    <a:cubicBezTo>
                      <a:pt x="1" y="2"/>
                      <a:pt x="4" y="0"/>
                      <a:pt x="8" y="0"/>
                    </a:cubicBezTo>
                    <a:cubicBezTo>
                      <a:pt x="12" y="1"/>
                      <a:pt x="15" y="4"/>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0" name="Freeform 315">
                <a:extLst>
                  <a:ext uri="{FF2B5EF4-FFF2-40B4-BE49-F238E27FC236}">
                    <a16:creationId xmlns="" xmlns:a16="http://schemas.microsoft.com/office/drawing/2014/main" id="{87E03330-FF2B-4C39-ACD9-FFF9A60A83B3}"/>
                  </a:ext>
                </a:extLst>
              </p:cNvPr>
              <p:cNvSpPr>
                <a:spLocks/>
              </p:cNvSpPr>
              <p:nvPr/>
            </p:nvSpPr>
            <p:spPr bwMode="auto">
              <a:xfrm>
                <a:off x="7385050" y="3273425"/>
                <a:ext cx="49213" cy="53975"/>
              </a:xfrm>
              <a:custGeom>
                <a:avLst/>
                <a:gdLst>
                  <a:gd name="T0" fmla="*/ 14 w 15"/>
                  <a:gd name="T1" fmla="*/ 9 h 16"/>
                  <a:gd name="T2" fmla="*/ 6 w 15"/>
                  <a:gd name="T3" fmla="*/ 15 h 16"/>
                  <a:gd name="T4" fmla="*/ 0 w 15"/>
                  <a:gd name="T5" fmla="*/ 7 h 16"/>
                  <a:gd name="T6" fmla="*/ 8 w 15"/>
                  <a:gd name="T7" fmla="*/ 1 h 16"/>
                  <a:gd name="T8" fmla="*/ 14 w 15"/>
                  <a:gd name="T9" fmla="*/ 9 h 16"/>
                </a:gdLst>
                <a:ahLst/>
                <a:cxnLst>
                  <a:cxn ang="0">
                    <a:pos x="T0" y="T1"/>
                  </a:cxn>
                  <a:cxn ang="0">
                    <a:pos x="T2" y="T3"/>
                  </a:cxn>
                  <a:cxn ang="0">
                    <a:pos x="T4" y="T5"/>
                  </a:cxn>
                  <a:cxn ang="0">
                    <a:pos x="T6" y="T7"/>
                  </a:cxn>
                  <a:cxn ang="0">
                    <a:pos x="T8" y="T9"/>
                  </a:cxn>
                </a:cxnLst>
                <a:rect l="0" t="0" r="r" b="b"/>
                <a:pathLst>
                  <a:path w="15" h="16">
                    <a:moveTo>
                      <a:pt x="14" y="9"/>
                    </a:moveTo>
                    <a:cubicBezTo>
                      <a:pt x="14" y="13"/>
                      <a:pt x="10" y="16"/>
                      <a:pt x="6" y="15"/>
                    </a:cubicBezTo>
                    <a:cubicBezTo>
                      <a:pt x="2" y="15"/>
                      <a:pt x="0" y="11"/>
                      <a:pt x="0" y="7"/>
                    </a:cubicBezTo>
                    <a:cubicBezTo>
                      <a:pt x="1" y="3"/>
                      <a:pt x="4" y="0"/>
                      <a:pt x="8" y="1"/>
                    </a:cubicBezTo>
                    <a:cubicBezTo>
                      <a:pt x="12" y="1"/>
                      <a:pt x="15" y="5"/>
                      <a:pt x="14"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1" name="Freeform 316">
                <a:extLst>
                  <a:ext uri="{FF2B5EF4-FFF2-40B4-BE49-F238E27FC236}">
                    <a16:creationId xmlns="" xmlns:a16="http://schemas.microsoft.com/office/drawing/2014/main" id="{CBBE423B-35E2-4EDF-9315-99A845E8F2FB}"/>
                  </a:ext>
                </a:extLst>
              </p:cNvPr>
              <p:cNvSpPr>
                <a:spLocks/>
              </p:cNvSpPr>
              <p:nvPr/>
            </p:nvSpPr>
            <p:spPr bwMode="auto">
              <a:xfrm>
                <a:off x="7821613" y="3119438"/>
                <a:ext cx="49213" cy="49213"/>
              </a:xfrm>
              <a:custGeom>
                <a:avLst/>
                <a:gdLst>
                  <a:gd name="T0" fmla="*/ 15 w 15"/>
                  <a:gd name="T1" fmla="*/ 8 h 15"/>
                  <a:gd name="T2" fmla="*/ 7 w 15"/>
                  <a:gd name="T3" fmla="*/ 15 h 15"/>
                  <a:gd name="T4" fmla="*/ 1 w 15"/>
                  <a:gd name="T5" fmla="*/ 7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5"/>
                    </a:cubicBezTo>
                    <a:cubicBezTo>
                      <a:pt x="3" y="14"/>
                      <a:pt x="0" y="10"/>
                      <a:pt x="1" y="7"/>
                    </a:cubicBezTo>
                    <a:cubicBezTo>
                      <a:pt x="1" y="3"/>
                      <a:pt x="5" y="0"/>
                      <a:pt x="8" y="0"/>
                    </a:cubicBezTo>
                    <a:cubicBezTo>
                      <a:pt x="12" y="1"/>
                      <a:pt x="15" y="4"/>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2" name="Freeform 317">
                <a:extLst>
                  <a:ext uri="{FF2B5EF4-FFF2-40B4-BE49-F238E27FC236}">
                    <a16:creationId xmlns="" xmlns:a16="http://schemas.microsoft.com/office/drawing/2014/main" id="{EA91A2C7-F423-4E16-A46D-44B5428FE97E}"/>
                  </a:ext>
                </a:extLst>
              </p:cNvPr>
              <p:cNvSpPr>
                <a:spLocks/>
              </p:cNvSpPr>
              <p:nvPr/>
            </p:nvSpPr>
            <p:spPr bwMode="auto">
              <a:xfrm>
                <a:off x="7272338" y="2970213"/>
                <a:ext cx="50800" cy="49213"/>
              </a:xfrm>
              <a:custGeom>
                <a:avLst/>
                <a:gdLst>
                  <a:gd name="T0" fmla="*/ 15 w 15"/>
                  <a:gd name="T1" fmla="*/ 9 h 15"/>
                  <a:gd name="T2" fmla="*/ 7 w 15"/>
                  <a:gd name="T3" fmla="*/ 15 h 15"/>
                  <a:gd name="T4" fmla="*/ 1 w 15"/>
                  <a:gd name="T5" fmla="*/ 7 h 15"/>
                  <a:gd name="T6" fmla="*/ 9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3"/>
                      <a:pt x="11" y="15"/>
                      <a:pt x="7" y="15"/>
                    </a:cubicBezTo>
                    <a:cubicBezTo>
                      <a:pt x="3" y="14"/>
                      <a:pt x="0" y="11"/>
                      <a:pt x="1" y="7"/>
                    </a:cubicBezTo>
                    <a:cubicBezTo>
                      <a:pt x="1" y="3"/>
                      <a:pt x="5" y="0"/>
                      <a:pt x="9" y="1"/>
                    </a:cubicBezTo>
                    <a:cubicBezTo>
                      <a:pt x="13" y="1"/>
                      <a:pt x="15" y="5"/>
                      <a:pt x="15"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3" name="Freeform 318">
                <a:extLst>
                  <a:ext uri="{FF2B5EF4-FFF2-40B4-BE49-F238E27FC236}">
                    <a16:creationId xmlns="" xmlns:a16="http://schemas.microsoft.com/office/drawing/2014/main" id="{612D56BE-3625-4734-BEE6-BC85811F3248}"/>
                  </a:ext>
                </a:extLst>
              </p:cNvPr>
              <p:cNvSpPr>
                <a:spLocks/>
              </p:cNvSpPr>
              <p:nvPr/>
            </p:nvSpPr>
            <p:spPr bwMode="auto">
              <a:xfrm>
                <a:off x="7748588" y="2762250"/>
                <a:ext cx="49213" cy="50800"/>
              </a:xfrm>
              <a:custGeom>
                <a:avLst/>
                <a:gdLst>
                  <a:gd name="T0" fmla="*/ 15 w 15"/>
                  <a:gd name="T1" fmla="*/ 9 h 15"/>
                  <a:gd name="T2" fmla="*/ 7 w 15"/>
                  <a:gd name="T3" fmla="*/ 15 h 15"/>
                  <a:gd name="T4" fmla="*/ 1 w 15"/>
                  <a:gd name="T5" fmla="*/ 7 h 15"/>
                  <a:gd name="T6" fmla="*/ 9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3"/>
                      <a:pt x="11" y="15"/>
                      <a:pt x="7" y="15"/>
                    </a:cubicBezTo>
                    <a:cubicBezTo>
                      <a:pt x="3" y="15"/>
                      <a:pt x="0" y="11"/>
                      <a:pt x="1" y="7"/>
                    </a:cubicBezTo>
                    <a:cubicBezTo>
                      <a:pt x="1" y="3"/>
                      <a:pt x="5" y="0"/>
                      <a:pt x="9" y="1"/>
                    </a:cubicBezTo>
                    <a:cubicBezTo>
                      <a:pt x="13" y="1"/>
                      <a:pt x="15" y="5"/>
                      <a:pt x="15"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4" name="Freeform 319">
                <a:extLst>
                  <a:ext uri="{FF2B5EF4-FFF2-40B4-BE49-F238E27FC236}">
                    <a16:creationId xmlns="" xmlns:a16="http://schemas.microsoft.com/office/drawing/2014/main" id="{4E05D166-149F-4C17-A26B-69FCABF3833B}"/>
                  </a:ext>
                </a:extLst>
              </p:cNvPr>
              <p:cNvSpPr>
                <a:spLocks/>
              </p:cNvSpPr>
              <p:nvPr/>
            </p:nvSpPr>
            <p:spPr bwMode="auto">
              <a:xfrm>
                <a:off x="7672388" y="2565400"/>
                <a:ext cx="49213"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0" y="2"/>
                      <a:pt x="4" y="0"/>
                      <a:pt x="8" y="0"/>
                    </a:cubicBezTo>
                    <a:cubicBezTo>
                      <a:pt x="12" y="0"/>
                      <a:pt x="15" y="4"/>
                      <a:pt x="14"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5" name="Freeform 320">
                <a:extLst>
                  <a:ext uri="{FF2B5EF4-FFF2-40B4-BE49-F238E27FC236}">
                    <a16:creationId xmlns="" xmlns:a16="http://schemas.microsoft.com/office/drawing/2014/main" id="{F3C8B4F4-B412-4DD8-9E14-6F97F2CFE0A4}"/>
                  </a:ext>
                </a:extLst>
              </p:cNvPr>
              <p:cNvSpPr>
                <a:spLocks/>
              </p:cNvSpPr>
              <p:nvPr/>
            </p:nvSpPr>
            <p:spPr bwMode="auto">
              <a:xfrm>
                <a:off x="7312025" y="2641600"/>
                <a:ext cx="50800" cy="52388"/>
              </a:xfrm>
              <a:custGeom>
                <a:avLst/>
                <a:gdLst>
                  <a:gd name="T0" fmla="*/ 14 w 15"/>
                  <a:gd name="T1" fmla="*/ 9 h 16"/>
                  <a:gd name="T2" fmla="*/ 7 w 15"/>
                  <a:gd name="T3" fmla="*/ 15 h 16"/>
                  <a:gd name="T4" fmla="*/ 0 w 15"/>
                  <a:gd name="T5" fmla="*/ 7 h 16"/>
                  <a:gd name="T6" fmla="*/ 8 w 15"/>
                  <a:gd name="T7" fmla="*/ 1 h 16"/>
                  <a:gd name="T8" fmla="*/ 14 w 15"/>
                  <a:gd name="T9" fmla="*/ 9 h 16"/>
                </a:gdLst>
                <a:ahLst/>
                <a:cxnLst>
                  <a:cxn ang="0">
                    <a:pos x="T0" y="T1"/>
                  </a:cxn>
                  <a:cxn ang="0">
                    <a:pos x="T2" y="T3"/>
                  </a:cxn>
                  <a:cxn ang="0">
                    <a:pos x="T4" y="T5"/>
                  </a:cxn>
                  <a:cxn ang="0">
                    <a:pos x="T6" y="T7"/>
                  </a:cxn>
                  <a:cxn ang="0">
                    <a:pos x="T8" y="T9"/>
                  </a:cxn>
                </a:cxnLst>
                <a:rect l="0" t="0" r="r" b="b"/>
                <a:pathLst>
                  <a:path w="15" h="16">
                    <a:moveTo>
                      <a:pt x="14" y="9"/>
                    </a:moveTo>
                    <a:cubicBezTo>
                      <a:pt x="14" y="13"/>
                      <a:pt x="10" y="16"/>
                      <a:pt x="7" y="15"/>
                    </a:cubicBezTo>
                    <a:cubicBezTo>
                      <a:pt x="3" y="15"/>
                      <a:pt x="0" y="11"/>
                      <a:pt x="0" y="7"/>
                    </a:cubicBezTo>
                    <a:cubicBezTo>
                      <a:pt x="1" y="3"/>
                      <a:pt x="4" y="0"/>
                      <a:pt x="8" y="1"/>
                    </a:cubicBezTo>
                    <a:cubicBezTo>
                      <a:pt x="12" y="1"/>
                      <a:pt x="15" y="5"/>
                      <a:pt x="14"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6" name="Freeform 321">
                <a:extLst>
                  <a:ext uri="{FF2B5EF4-FFF2-40B4-BE49-F238E27FC236}">
                    <a16:creationId xmlns="" xmlns:a16="http://schemas.microsoft.com/office/drawing/2014/main" id="{81F1D934-BF9F-43AD-859B-8FAD9B21062E}"/>
                  </a:ext>
                </a:extLst>
              </p:cNvPr>
              <p:cNvSpPr>
                <a:spLocks/>
              </p:cNvSpPr>
              <p:nvPr/>
            </p:nvSpPr>
            <p:spPr bwMode="auto">
              <a:xfrm>
                <a:off x="7553325" y="2855913"/>
                <a:ext cx="49213"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0" y="2"/>
                      <a:pt x="4" y="0"/>
                      <a:pt x="8" y="0"/>
                    </a:cubicBezTo>
                    <a:cubicBezTo>
                      <a:pt x="12" y="0"/>
                      <a:pt x="15" y="4"/>
                      <a:pt x="14"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7" name="Freeform 322">
                <a:extLst>
                  <a:ext uri="{FF2B5EF4-FFF2-40B4-BE49-F238E27FC236}">
                    <a16:creationId xmlns="" xmlns:a16="http://schemas.microsoft.com/office/drawing/2014/main" id="{7A55EC88-235A-47C4-89AD-AD28E8413B98}"/>
                  </a:ext>
                </a:extLst>
              </p:cNvPr>
              <p:cNvSpPr>
                <a:spLocks/>
              </p:cNvSpPr>
              <p:nvPr/>
            </p:nvSpPr>
            <p:spPr bwMode="auto">
              <a:xfrm>
                <a:off x="7289800" y="2525713"/>
                <a:ext cx="49213" cy="49213"/>
              </a:xfrm>
              <a:custGeom>
                <a:avLst/>
                <a:gdLst>
                  <a:gd name="T0" fmla="*/ 15 w 15"/>
                  <a:gd name="T1" fmla="*/ 9 h 15"/>
                  <a:gd name="T2" fmla="*/ 7 w 15"/>
                  <a:gd name="T3" fmla="*/ 15 h 15"/>
                  <a:gd name="T4" fmla="*/ 1 w 15"/>
                  <a:gd name="T5" fmla="*/ 7 h 15"/>
                  <a:gd name="T6" fmla="*/ 9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2"/>
                      <a:pt x="11" y="15"/>
                      <a:pt x="7" y="15"/>
                    </a:cubicBezTo>
                    <a:cubicBezTo>
                      <a:pt x="3" y="14"/>
                      <a:pt x="0" y="11"/>
                      <a:pt x="1" y="7"/>
                    </a:cubicBezTo>
                    <a:cubicBezTo>
                      <a:pt x="1" y="3"/>
                      <a:pt x="5" y="0"/>
                      <a:pt x="9" y="1"/>
                    </a:cubicBezTo>
                    <a:cubicBezTo>
                      <a:pt x="13" y="1"/>
                      <a:pt x="15" y="5"/>
                      <a:pt x="15"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8" name="Freeform 323">
                <a:extLst>
                  <a:ext uri="{FF2B5EF4-FFF2-40B4-BE49-F238E27FC236}">
                    <a16:creationId xmlns="" xmlns:a16="http://schemas.microsoft.com/office/drawing/2014/main" id="{FE277A76-EFB3-4A9D-AA0E-F65D51DFA143}"/>
                  </a:ext>
                </a:extLst>
              </p:cNvPr>
              <p:cNvSpPr>
                <a:spLocks/>
              </p:cNvSpPr>
              <p:nvPr/>
            </p:nvSpPr>
            <p:spPr bwMode="auto">
              <a:xfrm>
                <a:off x="6962775" y="2341563"/>
                <a:ext cx="49213" cy="49213"/>
              </a:xfrm>
              <a:custGeom>
                <a:avLst/>
                <a:gdLst>
                  <a:gd name="T0" fmla="*/ 15 w 15"/>
                  <a:gd name="T1" fmla="*/ 8 h 15"/>
                  <a:gd name="T2" fmla="*/ 7 w 15"/>
                  <a:gd name="T3" fmla="*/ 15 h 15"/>
                  <a:gd name="T4" fmla="*/ 1 w 15"/>
                  <a:gd name="T5" fmla="*/ 7 h 15"/>
                  <a:gd name="T6" fmla="*/ 9 w 15"/>
                  <a:gd name="T7" fmla="*/ 1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5"/>
                    </a:cubicBezTo>
                    <a:cubicBezTo>
                      <a:pt x="3" y="14"/>
                      <a:pt x="0" y="11"/>
                      <a:pt x="1" y="7"/>
                    </a:cubicBezTo>
                    <a:cubicBezTo>
                      <a:pt x="1" y="3"/>
                      <a:pt x="5" y="0"/>
                      <a:pt x="9" y="1"/>
                    </a:cubicBezTo>
                    <a:cubicBezTo>
                      <a:pt x="13" y="1"/>
                      <a:pt x="15" y="5"/>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9" name="Freeform 324">
                <a:extLst>
                  <a:ext uri="{FF2B5EF4-FFF2-40B4-BE49-F238E27FC236}">
                    <a16:creationId xmlns="" xmlns:a16="http://schemas.microsoft.com/office/drawing/2014/main" id="{3A9D8887-E425-482A-8269-BDAF512D7E09}"/>
                  </a:ext>
                </a:extLst>
              </p:cNvPr>
              <p:cNvSpPr>
                <a:spLocks/>
              </p:cNvSpPr>
              <p:nvPr/>
            </p:nvSpPr>
            <p:spPr bwMode="auto">
              <a:xfrm>
                <a:off x="7234238" y="1978025"/>
                <a:ext cx="49213" cy="49213"/>
              </a:xfrm>
              <a:custGeom>
                <a:avLst/>
                <a:gdLst>
                  <a:gd name="T0" fmla="*/ 15 w 15"/>
                  <a:gd name="T1" fmla="*/ 9 h 15"/>
                  <a:gd name="T2" fmla="*/ 7 w 15"/>
                  <a:gd name="T3" fmla="*/ 15 h 15"/>
                  <a:gd name="T4" fmla="*/ 1 w 15"/>
                  <a:gd name="T5" fmla="*/ 7 h 15"/>
                  <a:gd name="T6" fmla="*/ 8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4" y="12"/>
                      <a:pt x="11" y="15"/>
                      <a:pt x="7" y="15"/>
                    </a:cubicBezTo>
                    <a:cubicBezTo>
                      <a:pt x="3" y="14"/>
                      <a:pt x="0" y="11"/>
                      <a:pt x="1" y="7"/>
                    </a:cubicBezTo>
                    <a:cubicBezTo>
                      <a:pt x="1" y="3"/>
                      <a:pt x="5" y="0"/>
                      <a:pt x="8" y="1"/>
                    </a:cubicBezTo>
                    <a:cubicBezTo>
                      <a:pt x="12" y="1"/>
                      <a:pt x="15" y="5"/>
                      <a:pt x="15"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0" name="Freeform 325">
                <a:extLst>
                  <a:ext uri="{FF2B5EF4-FFF2-40B4-BE49-F238E27FC236}">
                    <a16:creationId xmlns="" xmlns:a16="http://schemas.microsoft.com/office/drawing/2014/main" id="{D2922308-FC12-4C0F-8D18-863E2AF5E924}"/>
                  </a:ext>
                </a:extLst>
              </p:cNvPr>
              <p:cNvSpPr>
                <a:spLocks/>
              </p:cNvSpPr>
              <p:nvPr/>
            </p:nvSpPr>
            <p:spPr bwMode="auto">
              <a:xfrm>
                <a:off x="6605588" y="2127250"/>
                <a:ext cx="50800" cy="49213"/>
              </a:xfrm>
              <a:custGeom>
                <a:avLst/>
                <a:gdLst>
                  <a:gd name="T0" fmla="*/ 14 w 15"/>
                  <a:gd name="T1" fmla="*/ 8 h 15"/>
                  <a:gd name="T2" fmla="*/ 6 w 15"/>
                  <a:gd name="T3" fmla="*/ 14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7"/>
                    </a:cubicBezTo>
                    <a:cubicBezTo>
                      <a:pt x="1" y="3"/>
                      <a:pt x="4" y="0"/>
                      <a:pt x="8" y="0"/>
                    </a:cubicBezTo>
                    <a:cubicBezTo>
                      <a:pt x="12" y="1"/>
                      <a:pt x="15" y="4"/>
                      <a:pt x="14"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1" name="Freeform 326">
                <a:extLst>
                  <a:ext uri="{FF2B5EF4-FFF2-40B4-BE49-F238E27FC236}">
                    <a16:creationId xmlns="" xmlns:a16="http://schemas.microsoft.com/office/drawing/2014/main" id="{0716F237-914B-4BF5-B35A-C1DC08FD3FA7}"/>
                  </a:ext>
                </a:extLst>
              </p:cNvPr>
              <p:cNvSpPr>
                <a:spLocks/>
              </p:cNvSpPr>
              <p:nvPr/>
            </p:nvSpPr>
            <p:spPr bwMode="auto">
              <a:xfrm>
                <a:off x="6480175" y="1901825"/>
                <a:ext cx="50800" cy="49213"/>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0" y="15"/>
                      <a:pt x="7" y="14"/>
                    </a:cubicBezTo>
                    <a:cubicBezTo>
                      <a:pt x="3" y="14"/>
                      <a:pt x="0" y="10"/>
                      <a:pt x="0" y="6"/>
                    </a:cubicBezTo>
                    <a:cubicBezTo>
                      <a:pt x="1" y="2"/>
                      <a:pt x="4" y="0"/>
                      <a:pt x="8" y="0"/>
                    </a:cubicBezTo>
                    <a:cubicBezTo>
                      <a:pt x="12" y="1"/>
                      <a:pt x="15" y="4"/>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2" name="Freeform 327">
                <a:extLst>
                  <a:ext uri="{FF2B5EF4-FFF2-40B4-BE49-F238E27FC236}">
                    <a16:creationId xmlns="" xmlns:a16="http://schemas.microsoft.com/office/drawing/2014/main" id="{3A48BFB9-F2A8-4F35-95E9-24323D25F753}"/>
                  </a:ext>
                </a:extLst>
              </p:cNvPr>
              <p:cNvSpPr>
                <a:spLocks/>
              </p:cNvSpPr>
              <p:nvPr/>
            </p:nvSpPr>
            <p:spPr bwMode="auto">
              <a:xfrm>
                <a:off x="6345238" y="1644650"/>
                <a:ext cx="49213" cy="49213"/>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3"/>
                      <a:pt x="10" y="15"/>
                      <a:pt x="6" y="15"/>
                    </a:cubicBezTo>
                    <a:cubicBezTo>
                      <a:pt x="2" y="14"/>
                      <a:pt x="0" y="11"/>
                      <a:pt x="0" y="7"/>
                    </a:cubicBezTo>
                    <a:cubicBezTo>
                      <a:pt x="1" y="3"/>
                      <a:pt x="4" y="0"/>
                      <a:pt x="8" y="1"/>
                    </a:cubicBezTo>
                    <a:cubicBezTo>
                      <a:pt x="12" y="1"/>
                      <a:pt x="15" y="5"/>
                      <a:pt x="14"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3" name="Freeform 328">
                <a:extLst>
                  <a:ext uri="{FF2B5EF4-FFF2-40B4-BE49-F238E27FC236}">
                    <a16:creationId xmlns="" xmlns:a16="http://schemas.microsoft.com/office/drawing/2014/main" id="{5BC5A177-72B5-4898-AD3A-6AE7335B1F97}"/>
                  </a:ext>
                </a:extLst>
              </p:cNvPr>
              <p:cNvSpPr>
                <a:spLocks/>
              </p:cNvSpPr>
              <p:nvPr/>
            </p:nvSpPr>
            <p:spPr bwMode="auto">
              <a:xfrm>
                <a:off x="5770563" y="2024063"/>
                <a:ext cx="49213" cy="49213"/>
              </a:xfrm>
              <a:custGeom>
                <a:avLst/>
                <a:gdLst>
                  <a:gd name="T0" fmla="*/ 15 w 15"/>
                  <a:gd name="T1" fmla="*/ 8 h 15"/>
                  <a:gd name="T2" fmla="*/ 7 w 15"/>
                  <a:gd name="T3" fmla="*/ 14 h 15"/>
                  <a:gd name="T4" fmla="*/ 1 w 15"/>
                  <a:gd name="T5" fmla="*/ 6 h 15"/>
                  <a:gd name="T6" fmla="*/ 9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1" y="6"/>
                    </a:cubicBezTo>
                    <a:cubicBezTo>
                      <a:pt x="1" y="3"/>
                      <a:pt x="5" y="0"/>
                      <a:pt x="9" y="0"/>
                    </a:cubicBezTo>
                    <a:cubicBezTo>
                      <a:pt x="13" y="1"/>
                      <a:pt x="15" y="4"/>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4" name="Freeform 329">
                <a:extLst>
                  <a:ext uri="{FF2B5EF4-FFF2-40B4-BE49-F238E27FC236}">
                    <a16:creationId xmlns="" xmlns:a16="http://schemas.microsoft.com/office/drawing/2014/main" id="{21EDE099-0F6C-47FC-B7B0-69C65630A512}"/>
                  </a:ext>
                </a:extLst>
              </p:cNvPr>
              <p:cNvSpPr>
                <a:spLocks/>
              </p:cNvSpPr>
              <p:nvPr/>
            </p:nvSpPr>
            <p:spPr bwMode="auto">
              <a:xfrm>
                <a:off x="5883275" y="1928813"/>
                <a:ext cx="49213" cy="49213"/>
              </a:xfrm>
              <a:custGeom>
                <a:avLst/>
                <a:gdLst>
                  <a:gd name="T0" fmla="*/ 14 w 15"/>
                  <a:gd name="T1" fmla="*/ 9 h 15"/>
                  <a:gd name="T2" fmla="*/ 7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3"/>
                      <a:pt x="10" y="15"/>
                      <a:pt x="7" y="15"/>
                    </a:cubicBezTo>
                    <a:cubicBezTo>
                      <a:pt x="3" y="15"/>
                      <a:pt x="0" y="11"/>
                      <a:pt x="0" y="7"/>
                    </a:cubicBezTo>
                    <a:cubicBezTo>
                      <a:pt x="1" y="3"/>
                      <a:pt x="4" y="0"/>
                      <a:pt x="8" y="1"/>
                    </a:cubicBezTo>
                    <a:cubicBezTo>
                      <a:pt x="12" y="1"/>
                      <a:pt x="15" y="5"/>
                      <a:pt x="14"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5" name="Freeform 330">
                <a:extLst>
                  <a:ext uri="{FF2B5EF4-FFF2-40B4-BE49-F238E27FC236}">
                    <a16:creationId xmlns="" xmlns:a16="http://schemas.microsoft.com/office/drawing/2014/main" id="{714CAC6D-61BF-4876-9189-069E3712177A}"/>
                  </a:ext>
                </a:extLst>
              </p:cNvPr>
              <p:cNvSpPr>
                <a:spLocks/>
              </p:cNvSpPr>
              <p:nvPr/>
            </p:nvSpPr>
            <p:spPr bwMode="auto">
              <a:xfrm>
                <a:off x="5711825" y="4945063"/>
                <a:ext cx="49213" cy="49213"/>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2"/>
                      <a:pt x="10" y="15"/>
                      <a:pt x="6" y="15"/>
                    </a:cubicBezTo>
                    <a:cubicBezTo>
                      <a:pt x="2" y="14"/>
                      <a:pt x="0" y="11"/>
                      <a:pt x="0" y="7"/>
                    </a:cubicBezTo>
                    <a:cubicBezTo>
                      <a:pt x="1" y="3"/>
                      <a:pt x="4" y="0"/>
                      <a:pt x="8" y="1"/>
                    </a:cubicBezTo>
                    <a:cubicBezTo>
                      <a:pt x="12" y="1"/>
                      <a:pt x="15" y="5"/>
                      <a:pt x="14"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6" name="Freeform 331">
                <a:extLst>
                  <a:ext uri="{FF2B5EF4-FFF2-40B4-BE49-F238E27FC236}">
                    <a16:creationId xmlns="" xmlns:a16="http://schemas.microsoft.com/office/drawing/2014/main" id="{DAD87E20-AFBD-4957-A0E0-B5DA93A8FDF4}"/>
                  </a:ext>
                </a:extLst>
              </p:cNvPr>
              <p:cNvSpPr>
                <a:spLocks/>
              </p:cNvSpPr>
              <p:nvPr/>
            </p:nvSpPr>
            <p:spPr bwMode="auto">
              <a:xfrm>
                <a:off x="5507038" y="4856163"/>
                <a:ext cx="49213" cy="49213"/>
              </a:xfrm>
              <a:custGeom>
                <a:avLst/>
                <a:gdLst>
                  <a:gd name="T0" fmla="*/ 15 w 15"/>
                  <a:gd name="T1" fmla="*/ 9 h 15"/>
                  <a:gd name="T2" fmla="*/ 7 w 15"/>
                  <a:gd name="T3" fmla="*/ 15 h 15"/>
                  <a:gd name="T4" fmla="*/ 1 w 15"/>
                  <a:gd name="T5" fmla="*/ 7 h 15"/>
                  <a:gd name="T6" fmla="*/ 9 w 15"/>
                  <a:gd name="T7" fmla="*/ 1 h 15"/>
                  <a:gd name="T8" fmla="*/ 15 w 15"/>
                  <a:gd name="T9" fmla="*/ 9 h 15"/>
                </a:gdLst>
                <a:ahLst/>
                <a:cxnLst>
                  <a:cxn ang="0">
                    <a:pos x="T0" y="T1"/>
                  </a:cxn>
                  <a:cxn ang="0">
                    <a:pos x="T2" y="T3"/>
                  </a:cxn>
                  <a:cxn ang="0">
                    <a:pos x="T4" y="T5"/>
                  </a:cxn>
                  <a:cxn ang="0">
                    <a:pos x="T6" y="T7"/>
                  </a:cxn>
                  <a:cxn ang="0">
                    <a:pos x="T8" y="T9"/>
                  </a:cxn>
                </a:cxnLst>
                <a:rect l="0" t="0" r="r" b="b"/>
                <a:pathLst>
                  <a:path w="15" h="15">
                    <a:moveTo>
                      <a:pt x="15" y="9"/>
                    </a:moveTo>
                    <a:cubicBezTo>
                      <a:pt x="15" y="13"/>
                      <a:pt x="11" y="15"/>
                      <a:pt x="7" y="15"/>
                    </a:cubicBezTo>
                    <a:cubicBezTo>
                      <a:pt x="3" y="14"/>
                      <a:pt x="0" y="11"/>
                      <a:pt x="1" y="7"/>
                    </a:cubicBezTo>
                    <a:cubicBezTo>
                      <a:pt x="1" y="3"/>
                      <a:pt x="5" y="0"/>
                      <a:pt x="9" y="1"/>
                    </a:cubicBezTo>
                    <a:cubicBezTo>
                      <a:pt x="13" y="1"/>
                      <a:pt x="15" y="5"/>
                      <a:pt x="15"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7" name="Freeform 332">
                <a:extLst>
                  <a:ext uri="{FF2B5EF4-FFF2-40B4-BE49-F238E27FC236}">
                    <a16:creationId xmlns="" xmlns:a16="http://schemas.microsoft.com/office/drawing/2014/main" id="{F76EFB3C-BF44-4415-9D98-245D88288282}"/>
                  </a:ext>
                </a:extLst>
              </p:cNvPr>
              <p:cNvSpPr>
                <a:spLocks/>
              </p:cNvSpPr>
              <p:nvPr/>
            </p:nvSpPr>
            <p:spPr bwMode="auto">
              <a:xfrm>
                <a:off x="5589588" y="1628775"/>
                <a:ext cx="49213" cy="49213"/>
              </a:xfrm>
              <a:custGeom>
                <a:avLst/>
                <a:gdLst>
                  <a:gd name="T0" fmla="*/ 14 w 15"/>
                  <a:gd name="T1" fmla="*/ 9 h 15"/>
                  <a:gd name="T2" fmla="*/ 7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2"/>
                      <a:pt x="10" y="15"/>
                      <a:pt x="7" y="15"/>
                    </a:cubicBezTo>
                    <a:cubicBezTo>
                      <a:pt x="3" y="14"/>
                      <a:pt x="0" y="11"/>
                      <a:pt x="0" y="7"/>
                    </a:cubicBezTo>
                    <a:cubicBezTo>
                      <a:pt x="1" y="3"/>
                      <a:pt x="4" y="0"/>
                      <a:pt x="8" y="1"/>
                    </a:cubicBezTo>
                    <a:cubicBezTo>
                      <a:pt x="12" y="1"/>
                      <a:pt x="15" y="5"/>
                      <a:pt x="14"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8" name="Freeform 333">
                <a:extLst>
                  <a:ext uri="{FF2B5EF4-FFF2-40B4-BE49-F238E27FC236}">
                    <a16:creationId xmlns="" xmlns:a16="http://schemas.microsoft.com/office/drawing/2014/main" id="{F58545A2-E13D-446D-A6A8-B4A87CE707E6}"/>
                  </a:ext>
                </a:extLst>
              </p:cNvPr>
              <p:cNvSpPr>
                <a:spLocks/>
              </p:cNvSpPr>
              <p:nvPr/>
            </p:nvSpPr>
            <p:spPr bwMode="auto">
              <a:xfrm>
                <a:off x="5324475" y="1827213"/>
                <a:ext cx="50800"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1" y="2"/>
                      <a:pt x="4" y="0"/>
                      <a:pt x="8" y="0"/>
                    </a:cubicBezTo>
                    <a:cubicBezTo>
                      <a:pt x="12" y="1"/>
                      <a:pt x="15" y="4"/>
                      <a:pt x="14"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9" name="Freeform 334">
                <a:extLst>
                  <a:ext uri="{FF2B5EF4-FFF2-40B4-BE49-F238E27FC236}">
                    <a16:creationId xmlns="" xmlns:a16="http://schemas.microsoft.com/office/drawing/2014/main" id="{9072B708-116F-454F-9DF1-EF4FFD4F394E}"/>
                  </a:ext>
                </a:extLst>
              </p:cNvPr>
              <p:cNvSpPr>
                <a:spLocks/>
              </p:cNvSpPr>
              <p:nvPr/>
            </p:nvSpPr>
            <p:spPr bwMode="auto">
              <a:xfrm>
                <a:off x="5222875" y="2109788"/>
                <a:ext cx="49213" cy="49213"/>
              </a:xfrm>
              <a:custGeom>
                <a:avLst/>
                <a:gdLst>
                  <a:gd name="T0" fmla="*/ 15 w 15"/>
                  <a:gd name="T1" fmla="*/ 8 h 15"/>
                  <a:gd name="T2" fmla="*/ 7 w 15"/>
                  <a:gd name="T3" fmla="*/ 15 h 15"/>
                  <a:gd name="T4" fmla="*/ 1 w 15"/>
                  <a:gd name="T5" fmla="*/ 7 h 15"/>
                  <a:gd name="T6" fmla="*/ 9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5" y="12"/>
                      <a:pt x="11" y="15"/>
                      <a:pt x="7" y="15"/>
                    </a:cubicBezTo>
                    <a:cubicBezTo>
                      <a:pt x="3" y="14"/>
                      <a:pt x="0" y="11"/>
                      <a:pt x="1" y="7"/>
                    </a:cubicBezTo>
                    <a:cubicBezTo>
                      <a:pt x="1" y="3"/>
                      <a:pt x="5" y="0"/>
                      <a:pt x="9" y="0"/>
                    </a:cubicBezTo>
                    <a:cubicBezTo>
                      <a:pt x="13" y="1"/>
                      <a:pt x="15" y="4"/>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0" name="Freeform 335">
                <a:extLst>
                  <a:ext uri="{FF2B5EF4-FFF2-40B4-BE49-F238E27FC236}">
                    <a16:creationId xmlns="" xmlns:a16="http://schemas.microsoft.com/office/drawing/2014/main" id="{402903C9-61F4-42A5-A998-36B616A3FBBA}"/>
                  </a:ext>
                </a:extLst>
              </p:cNvPr>
              <p:cNvSpPr>
                <a:spLocks/>
              </p:cNvSpPr>
              <p:nvPr/>
            </p:nvSpPr>
            <p:spPr bwMode="auto">
              <a:xfrm>
                <a:off x="4764088" y="2103438"/>
                <a:ext cx="52388" cy="49213"/>
              </a:xfrm>
              <a:custGeom>
                <a:avLst/>
                <a:gdLst>
                  <a:gd name="T0" fmla="*/ 15 w 16"/>
                  <a:gd name="T1" fmla="*/ 8 h 15"/>
                  <a:gd name="T2" fmla="*/ 7 w 16"/>
                  <a:gd name="T3" fmla="*/ 15 h 15"/>
                  <a:gd name="T4" fmla="*/ 1 w 16"/>
                  <a:gd name="T5" fmla="*/ 7 h 15"/>
                  <a:gd name="T6" fmla="*/ 9 w 16"/>
                  <a:gd name="T7" fmla="*/ 1 h 15"/>
                  <a:gd name="T8" fmla="*/ 15 w 16"/>
                  <a:gd name="T9" fmla="*/ 8 h 15"/>
                </a:gdLst>
                <a:ahLst/>
                <a:cxnLst>
                  <a:cxn ang="0">
                    <a:pos x="T0" y="T1"/>
                  </a:cxn>
                  <a:cxn ang="0">
                    <a:pos x="T2" y="T3"/>
                  </a:cxn>
                  <a:cxn ang="0">
                    <a:pos x="T4" y="T5"/>
                  </a:cxn>
                  <a:cxn ang="0">
                    <a:pos x="T6" y="T7"/>
                  </a:cxn>
                  <a:cxn ang="0">
                    <a:pos x="T8" y="T9"/>
                  </a:cxn>
                </a:cxnLst>
                <a:rect l="0" t="0" r="r" b="b"/>
                <a:pathLst>
                  <a:path w="16" h="15">
                    <a:moveTo>
                      <a:pt x="15" y="8"/>
                    </a:moveTo>
                    <a:cubicBezTo>
                      <a:pt x="15" y="12"/>
                      <a:pt x="11" y="15"/>
                      <a:pt x="7" y="15"/>
                    </a:cubicBezTo>
                    <a:cubicBezTo>
                      <a:pt x="3" y="14"/>
                      <a:pt x="0" y="11"/>
                      <a:pt x="1" y="7"/>
                    </a:cubicBezTo>
                    <a:cubicBezTo>
                      <a:pt x="1" y="3"/>
                      <a:pt x="5" y="0"/>
                      <a:pt x="9" y="1"/>
                    </a:cubicBezTo>
                    <a:cubicBezTo>
                      <a:pt x="13" y="1"/>
                      <a:pt x="16" y="5"/>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1" name="Freeform 336">
                <a:extLst>
                  <a:ext uri="{FF2B5EF4-FFF2-40B4-BE49-F238E27FC236}">
                    <a16:creationId xmlns="" xmlns:a16="http://schemas.microsoft.com/office/drawing/2014/main" id="{8B9D58B4-7238-4A8A-A278-F03058288D53}"/>
                  </a:ext>
                </a:extLst>
              </p:cNvPr>
              <p:cNvSpPr>
                <a:spLocks/>
              </p:cNvSpPr>
              <p:nvPr/>
            </p:nvSpPr>
            <p:spPr bwMode="auto">
              <a:xfrm>
                <a:off x="4486275" y="2759075"/>
                <a:ext cx="49213" cy="49213"/>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0" y="6"/>
                    </a:cubicBezTo>
                    <a:cubicBezTo>
                      <a:pt x="1" y="2"/>
                      <a:pt x="4" y="0"/>
                      <a:pt x="8" y="0"/>
                    </a:cubicBezTo>
                    <a:cubicBezTo>
                      <a:pt x="12" y="0"/>
                      <a:pt x="15" y="4"/>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2" name="Freeform 337">
                <a:extLst>
                  <a:ext uri="{FF2B5EF4-FFF2-40B4-BE49-F238E27FC236}">
                    <a16:creationId xmlns="" xmlns:a16="http://schemas.microsoft.com/office/drawing/2014/main" id="{E25C1985-2E41-40D3-9359-7CF27BA85B42}"/>
                  </a:ext>
                </a:extLst>
              </p:cNvPr>
              <p:cNvSpPr>
                <a:spLocks/>
              </p:cNvSpPr>
              <p:nvPr/>
            </p:nvSpPr>
            <p:spPr bwMode="auto">
              <a:xfrm>
                <a:off x="4314825" y="3036888"/>
                <a:ext cx="49213" cy="52388"/>
              </a:xfrm>
              <a:custGeom>
                <a:avLst/>
                <a:gdLst>
                  <a:gd name="T0" fmla="*/ 15 w 15"/>
                  <a:gd name="T1" fmla="*/ 9 h 16"/>
                  <a:gd name="T2" fmla="*/ 7 w 15"/>
                  <a:gd name="T3" fmla="*/ 15 h 16"/>
                  <a:gd name="T4" fmla="*/ 0 w 15"/>
                  <a:gd name="T5" fmla="*/ 7 h 16"/>
                  <a:gd name="T6" fmla="*/ 8 w 15"/>
                  <a:gd name="T7" fmla="*/ 1 h 16"/>
                  <a:gd name="T8" fmla="*/ 15 w 15"/>
                  <a:gd name="T9" fmla="*/ 9 h 16"/>
                </a:gdLst>
                <a:ahLst/>
                <a:cxnLst>
                  <a:cxn ang="0">
                    <a:pos x="T0" y="T1"/>
                  </a:cxn>
                  <a:cxn ang="0">
                    <a:pos x="T2" y="T3"/>
                  </a:cxn>
                  <a:cxn ang="0">
                    <a:pos x="T4" y="T5"/>
                  </a:cxn>
                  <a:cxn ang="0">
                    <a:pos x="T6" y="T7"/>
                  </a:cxn>
                  <a:cxn ang="0">
                    <a:pos x="T8" y="T9"/>
                  </a:cxn>
                </a:cxnLst>
                <a:rect l="0" t="0" r="r" b="b"/>
                <a:pathLst>
                  <a:path w="15" h="16">
                    <a:moveTo>
                      <a:pt x="15" y="9"/>
                    </a:moveTo>
                    <a:cubicBezTo>
                      <a:pt x="14" y="13"/>
                      <a:pt x="11" y="16"/>
                      <a:pt x="7" y="15"/>
                    </a:cubicBezTo>
                    <a:cubicBezTo>
                      <a:pt x="3" y="15"/>
                      <a:pt x="0" y="11"/>
                      <a:pt x="0" y="7"/>
                    </a:cubicBezTo>
                    <a:cubicBezTo>
                      <a:pt x="1" y="3"/>
                      <a:pt x="4" y="0"/>
                      <a:pt x="8" y="1"/>
                    </a:cubicBezTo>
                    <a:cubicBezTo>
                      <a:pt x="12" y="1"/>
                      <a:pt x="15" y="5"/>
                      <a:pt x="15"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3" name="Freeform 338">
                <a:extLst>
                  <a:ext uri="{FF2B5EF4-FFF2-40B4-BE49-F238E27FC236}">
                    <a16:creationId xmlns="" xmlns:a16="http://schemas.microsoft.com/office/drawing/2014/main" id="{878AE346-2D61-4C42-BDA3-C6D08AF26326}"/>
                  </a:ext>
                </a:extLst>
              </p:cNvPr>
              <p:cNvSpPr>
                <a:spLocks/>
              </p:cNvSpPr>
              <p:nvPr/>
            </p:nvSpPr>
            <p:spPr bwMode="auto">
              <a:xfrm>
                <a:off x="5988050" y="1638300"/>
                <a:ext cx="50800" cy="49213"/>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2"/>
                      <a:pt x="10" y="15"/>
                      <a:pt x="6" y="15"/>
                    </a:cubicBezTo>
                    <a:cubicBezTo>
                      <a:pt x="3" y="14"/>
                      <a:pt x="0" y="11"/>
                      <a:pt x="0" y="7"/>
                    </a:cubicBezTo>
                    <a:cubicBezTo>
                      <a:pt x="1" y="3"/>
                      <a:pt x="4" y="0"/>
                      <a:pt x="8" y="1"/>
                    </a:cubicBezTo>
                    <a:cubicBezTo>
                      <a:pt x="12" y="1"/>
                      <a:pt x="15" y="5"/>
                      <a:pt x="14"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4" name="Freeform 339">
                <a:extLst>
                  <a:ext uri="{FF2B5EF4-FFF2-40B4-BE49-F238E27FC236}">
                    <a16:creationId xmlns="" xmlns:a16="http://schemas.microsoft.com/office/drawing/2014/main" id="{A376B0A8-6A9A-4C70-9B6C-24673AFF370F}"/>
                  </a:ext>
                </a:extLst>
              </p:cNvPr>
              <p:cNvSpPr>
                <a:spLocks/>
              </p:cNvSpPr>
              <p:nvPr/>
            </p:nvSpPr>
            <p:spPr bwMode="auto">
              <a:xfrm>
                <a:off x="5589588" y="1628775"/>
                <a:ext cx="49213" cy="49213"/>
              </a:xfrm>
              <a:custGeom>
                <a:avLst/>
                <a:gdLst>
                  <a:gd name="T0" fmla="*/ 14 w 15"/>
                  <a:gd name="T1" fmla="*/ 9 h 15"/>
                  <a:gd name="T2" fmla="*/ 7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2"/>
                      <a:pt x="10" y="15"/>
                      <a:pt x="7" y="15"/>
                    </a:cubicBezTo>
                    <a:cubicBezTo>
                      <a:pt x="3" y="14"/>
                      <a:pt x="0" y="11"/>
                      <a:pt x="0" y="7"/>
                    </a:cubicBezTo>
                    <a:cubicBezTo>
                      <a:pt x="1" y="3"/>
                      <a:pt x="4" y="0"/>
                      <a:pt x="8" y="1"/>
                    </a:cubicBezTo>
                    <a:cubicBezTo>
                      <a:pt x="12" y="1"/>
                      <a:pt x="15" y="5"/>
                      <a:pt x="14"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5" name="Freeform 340">
                <a:extLst>
                  <a:ext uri="{FF2B5EF4-FFF2-40B4-BE49-F238E27FC236}">
                    <a16:creationId xmlns="" xmlns:a16="http://schemas.microsoft.com/office/drawing/2014/main" id="{1CE8CDA4-65E9-43BE-96A4-6515477B0D09}"/>
                  </a:ext>
                </a:extLst>
              </p:cNvPr>
              <p:cNvSpPr>
                <a:spLocks/>
              </p:cNvSpPr>
              <p:nvPr/>
            </p:nvSpPr>
            <p:spPr bwMode="auto">
              <a:xfrm>
                <a:off x="5324475" y="1827213"/>
                <a:ext cx="50800" cy="49213"/>
              </a:xfrm>
              <a:custGeom>
                <a:avLst/>
                <a:gdLst>
                  <a:gd name="T0" fmla="*/ 14 w 15"/>
                  <a:gd name="T1" fmla="*/ 8 h 15"/>
                  <a:gd name="T2" fmla="*/ 6 w 15"/>
                  <a:gd name="T3" fmla="*/ 14 h 15"/>
                  <a:gd name="T4" fmla="*/ 0 w 15"/>
                  <a:gd name="T5" fmla="*/ 6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6"/>
                    </a:cubicBezTo>
                    <a:cubicBezTo>
                      <a:pt x="1" y="2"/>
                      <a:pt x="4" y="0"/>
                      <a:pt x="8" y="0"/>
                    </a:cubicBezTo>
                    <a:cubicBezTo>
                      <a:pt x="12" y="1"/>
                      <a:pt x="15" y="4"/>
                      <a:pt x="14"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6" name="Freeform 341">
                <a:extLst>
                  <a:ext uri="{FF2B5EF4-FFF2-40B4-BE49-F238E27FC236}">
                    <a16:creationId xmlns="" xmlns:a16="http://schemas.microsoft.com/office/drawing/2014/main" id="{B416E909-483B-4A41-954A-C268FC6B534A}"/>
                  </a:ext>
                </a:extLst>
              </p:cNvPr>
              <p:cNvSpPr>
                <a:spLocks/>
              </p:cNvSpPr>
              <p:nvPr/>
            </p:nvSpPr>
            <p:spPr bwMode="auto">
              <a:xfrm>
                <a:off x="5222875" y="2109788"/>
                <a:ext cx="49213" cy="49213"/>
              </a:xfrm>
              <a:custGeom>
                <a:avLst/>
                <a:gdLst>
                  <a:gd name="T0" fmla="*/ 15 w 15"/>
                  <a:gd name="T1" fmla="*/ 8 h 15"/>
                  <a:gd name="T2" fmla="*/ 7 w 15"/>
                  <a:gd name="T3" fmla="*/ 15 h 15"/>
                  <a:gd name="T4" fmla="*/ 1 w 15"/>
                  <a:gd name="T5" fmla="*/ 7 h 15"/>
                  <a:gd name="T6" fmla="*/ 9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5" y="12"/>
                      <a:pt x="11" y="15"/>
                      <a:pt x="7" y="15"/>
                    </a:cubicBezTo>
                    <a:cubicBezTo>
                      <a:pt x="3" y="14"/>
                      <a:pt x="0" y="11"/>
                      <a:pt x="1" y="7"/>
                    </a:cubicBezTo>
                    <a:cubicBezTo>
                      <a:pt x="1" y="3"/>
                      <a:pt x="5" y="0"/>
                      <a:pt x="9" y="0"/>
                    </a:cubicBezTo>
                    <a:cubicBezTo>
                      <a:pt x="13" y="1"/>
                      <a:pt x="15" y="4"/>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7" name="Freeform 342">
                <a:extLst>
                  <a:ext uri="{FF2B5EF4-FFF2-40B4-BE49-F238E27FC236}">
                    <a16:creationId xmlns="" xmlns:a16="http://schemas.microsoft.com/office/drawing/2014/main" id="{280A840C-93BB-40A7-AD68-82A156CBF705}"/>
                  </a:ext>
                </a:extLst>
              </p:cNvPr>
              <p:cNvSpPr>
                <a:spLocks/>
              </p:cNvSpPr>
              <p:nvPr/>
            </p:nvSpPr>
            <p:spPr bwMode="auto">
              <a:xfrm>
                <a:off x="4764088" y="2103438"/>
                <a:ext cx="52388" cy="49213"/>
              </a:xfrm>
              <a:custGeom>
                <a:avLst/>
                <a:gdLst>
                  <a:gd name="T0" fmla="*/ 15 w 16"/>
                  <a:gd name="T1" fmla="*/ 8 h 15"/>
                  <a:gd name="T2" fmla="*/ 7 w 16"/>
                  <a:gd name="T3" fmla="*/ 15 h 15"/>
                  <a:gd name="T4" fmla="*/ 1 w 16"/>
                  <a:gd name="T5" fmla="*/ 7 h 15"/>
                  <a:gd name="T6" fmla="*/ 9 w 16"/>
                  <a:gd name="T7" fmla="*/ 1 h 15"/>
                  <a:gd name="T8" fmla="*/ 15 w 16"/>
                  <a:gd name="T9" fmla="*/ 8 h 15"/>
                </a:gdLst>
                <a:ahLst/>
                <a:cxnLst>
                  <a:cxn ang="0">
                    <a:pos x="T0" y="T1"/>
                  </a:cxn>
                  <a:cxn ang="0">
                    <a:pos x="T2" y="T3"/>
                  </a:cxn>
                  <a:cxn ang="0">
                    <a:pos x="T4" y="T5"/>
                  </a:cxn>
                  <a:cxn ang="0">
                    <a:pos x="T6" y="T7"/>
                  </a:cxn>
                  <a:cxn ang="0">
                    <a:pos x="T8" y="T9"/>
                  </a:cxn>
                </a:cxnLst>
                <a:rect l="0" t="0" r="r" b="b"/>
                <a:pathLst>
                  <a:path w="16" h="15">
                    <a:moveTo>
                      <a:pt x="15" y="8"/>
                    </a:moveTo>
                    <a:cubicBezTo>
                      <a:pt x="15" y="12"/>
                      <a:pt x="11" y="15"/>
                      <a:pt x="7" y="15"/>
                    </a:cubicBezTo>
                    <a:cubicBezTo>
                      <a:pt x="3" y="14"/>
                      <a:pt x="0" y="11"/>
                      <a:pt x="1" y="7"/>
                    </a:cubicBezTo>
                    <a:cubicBezTo>
                      <a:pt x="1" y="3"/>
                      <a:pt x="5" y="0"/>
                      <a:pt x="9" y="1"/>
                    </a:cubicBezTo>
                    <a:cubicBezTo>
                      <a:pt x="13" y="1"/>
                      <a:pt x="16" y="5"/>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8" name="Freeform 343">
                <a:extLst>
                  <a:ext uri="{FF2B5EF4-FFF2-40B4-BE49-F238E27FC236}">
                    <a16:creationId xmlns="" xmlns:a16="http://schemas.microsoft.com/office/drawing/2014/main" id="{F8C02F2D-BD61-4D6C-8C7B-6F8DB541410C}"/>
                  </a:ext>
                </a:extLst>
              </p:cNvPr>
              <p:cNvSpPr>
                <a:spLocks/>
              </p:cNvSpPr>
              <p:nvPr/>
            </p:nvSpPr>
            <p:spPr bwMode="auto">
              <a:xfrm>
                <a:off x="4486275" y="2759075"/>
                <a:ext cx="49213" cy="49213"/>
              </a:xfrm>
              <a:custGeom>
                <a:avLst/>
                <a:gdLst>
                  <a:gd name="T0" fmla="*/ 15 w 15"/>
                  <a:gd name="T1" fmla="*/ 8 h 15"/>
                  <a:gd name="T2" fmla="*/ 7 w 15"/>
                  <a:gd name="T3" fmla="*/ 14 h 15"/>
                  <a:gd name="T4" fmla="*/ 0 w 15"/>
                  <a:gd name="T5" fmla="*/ 6 h 15"/>
                  <a:gd name="T6" fmla="*/ 8 w 15"/>
                  <a:gd name="T7" fmla="*/ 0 h 15"/>
                  <a:gd name="T8" fmla="*/ 15 w 15"/>
                  <a:gd name="T9" fmla="*/ 8 h 15"/>
                </a:gdLst>
                <a:ahLst/>
                <a:cxnLst>
                  <a:cxn ang="0">
                    <a:pos x="T0" y="T1"/>
                  </a:cxn>
                  <a:cxn ang="0">
                    <a:pos x="T2" y="T3"/>
                  </a:cxn>
                  <a:cxn ang="0">
                    <a:pos x="T4" y="T5"/>
                  </a:cxn>
                  <a:cxn ang="0">
                    <a:pos x="T6" y="T7"/>
                  </a:cxn>
                  <a:cxn ang="0">
                    <a:pos x="T8" y="T9"/>
                  </a:cxn>
                </a:cxnLst>
                <a:rect l="0" t="0" r="r" b="b"/>
                <a:pathLst>
                  <a:path w="15" h="15">
                    <a:moveTo>
                      <a:pt x="15" y="8"/>
                    </a:moveTo>
                    <a:cubicBezTo>
                      <a:pt x="14" y="12"/>
                      <a:pt x="11" y="15"/>
                      <a:pt x="7" y="14"/>
                    </a:cubicBezTo>
                    <a:cubicBezTo>
                      <a:pt x="3" y="14"/>
                      <a:pt x="0" y="10"/>
                      <a:pt x="0" y="6"/>
                    </a:cubicBezTo>
                    <a:cubicBezTo>
                      <a:pt x="1" y="2"/>
                      <a:pt x="4" y="0"/>
                      <a:pt x="8" y="0"/>
                    </a:cubicBezTo>
                    <a:cubicBezTo>
                      <a:pt x="12" y="0"/>
                      <a:pt x="15" y="4"/>
                      <a:pt x="15"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9" name="Freeform 344">
                <a:extLst>
                  <a:ext uri="{FF2B5EF4-FFF2-40B4-BE49-F238E27FC236}">
                    <a16:creationId xmlns="" xmlns:a16="http://schemas.microsoft.com/office/drawing/2014/main" id="{54074F99-BB42-498C-8C67-F1AEA584E4AF}"/>
                  </a:ext>
                </a:extLst>
              </p:cNvPr>
              <p:cNvSpPr>
                <a:spLocks/>
              </p:cNvSpPr>
              <p:nvPr/>
            </p:nvSpPr>
            <p:spPr bwMode="auto">
              <a:xfrm>
                <a:off x="4314825" y="3036888"/>
                <a:ext cx="49213" cy="52388"/>
              </a:xfrm>
              <a:custGeom>
                <a:avLst/>
                <a:gdLst>
                  <a:gd name="T0" fmla="*/ 15 w 15"/>
                  <a:gd name="T1" fmla="*/ 9 h 16"/>
                  <a:gd name="T2" fmla="*/ 7 w 15"/>
                  <a:gd name="T3" fmla="*/ 15 h 16"/>
                  <a:gd name="T4" fmla="*/ 0 w 15"/>
                  <a:gd name="T5" fmla="*/ 7 h 16"/>
                  <a:gd name="T6" fmla="*/ 8 w 15"/>
                  <a:gd name="T7" fmla="*/ 1 h 16"/>
                  <a:gd name="T8" fmla="*/ 15 w 15"/>
                  <a:gd name="T9" fmla="*/ 9 h 16"/>
                </a:gdLst>
                <a:ahLst/>
                <a:cxnLst>
                  <a:cxn ang="0">
                    <a:pos x="T0" y="T1"/>
                  </a:cxn>
                  <a:cxn ang="0">
                    <a:pos x="T2" y="T3"/>
                  </a:cxn>
                  <a:cxn ang="0">
                    <a:pos x="T4" y="T5"/>
                  </a:cxn>
                  <a:cxn ang="0">
                    <a:pos x="T6" y="T7"/>
                  </a:cxn>
                  <a:cxn ang="0">
                    <a:pos x="T8" y="T9"/>
                  </a:cxn>
                </a:cxnLst>
                <a:rect l="0" t="0" r="r" b="b"/>
                <a:pathLst>
                  <a:path w="15" h="16">
                    <a:moveTo>
                      <a:pt x="15" y="9"/>
                    </a:moveTo>
                    <a:cubicBezTo>
                      <a:pt x="14" y="13"/>
                      <a:pt x="11" y="16"/>
                      <a:pt x="7" y="15"/>
                    </a:cubicBezTo>
                    <a:cubicBezTo>
                      <a:pt x="3" y="15"/>
                      <a:pt x="0" y="11"/>
                      <a:pt x="0" y="7"/>
                    </a:cubicBezTo>
                    <a:cubicBezTo>
                      <a:pt x="1" y="3"/>
                      <a:pt x="4" y="0"/>
                      <a:pt x="8" y="1"/>
                    </a:cubicBezTo>
                    <a:cubicBezTo>
                      <a:pt x="12" y="1"/>
                      <a:pt x="15" y="5"/>
                      <a:pt x="15"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20" name="Freeform 345">
                <a:extLst>
                  <a:ext uri="{FF2B5EF4-FFF2-40B4-BE49-F238E27FC236}">
                    <a16:creationId xmlns="" xmlns:a16="http://schemas.microsoft.com/office/drawing/2014/main" id="{DFE0180C-91F5-42C6-A73E-1000B7B3ACF1}"/>
                  </a:ext>
                </a:extLst>
              </p:cNvPr>
              <p:cNvSpPr>
                <a:spLocks/>
              </p:cNvSpPr>
              <p:nvPr/>
            </p:nvSpPr>
            <p:spPr bwMode="auto">
              <a:xfrm>
                <a:off x="5988050" y="1638300"/>
                <a:ext cx="50800" cy="49213"/>
              </a:xfrm>
              <a:custGeom>
                <a:avLst/>
                <a:gdLst>
                  <a:gd name="T0" fmla="*/ 14 w 15"/>
                  <a:gd name="T1" fmla="*/ 9 h 15"/>
                  <a:gd name="T2" fmla="*/ 6 w 15"/>
                  <a:gd name="T3" fmla="*/ 15 h 15"/>
                  <a:gd name="T4" fmla="*/ 0 w 15"/>
                  <a:gd name="T5" fmla="*/ 7 h 15"/>
                  <a:gd name="T6" fmla="*/ 8 w 15"/>
                  <a:gd name="T7" fmla="*/ 1 h 15"/>
                  <a:gd name="T8" fmla="*/ 14 w 15"/>
                  <a:gd name="T9" fmla="*/ 9 h 15"/>
                </a:gdLst>
                <a:ahLst/>
                <a:cxnLst>
                  <a:cxn ang="0">
                    <a:pos x="T0" y="T1"/>
                  </a:cxn>
                  <a:cxn ang="0">
                    <a:pos x="T2" y="T3"/>
                  </a:cxn>
                  <a:cxn ang="0">
                    <a:pos x="T4" y="T5"/>
                  </a:cxn>
                  <a:cxn ang="0">
                    <a:pos x="T6" y="T7"/>
                  </a:cxn>
                  <a:cxn ang="0">
                    <a:pos x="T8" y="T9"/>
                  </a:cxn>
                </a:cxnLst>
                <a:rect l="0" t="0" r="r" b="b"/>
                <a:pathLst>
                  <a:path w="15" h="15">
                    <a:moveTo>
                      <a:pt x="14" y="9"/>
                    </a:moveTo>
                    <a:cubicBezTo>
                      <a:pt x="14" y="12"/>
                      <a:pt x="10" y="15"/>
                      <a:pt x="6" y="15"/>
                    </a:cubicBezTo>
                    <a:cubicBezTo>
                      <a:pt x="3" y="14"/>
                      <a:pt x="0" y="11"/>
                      <a:pt x="0" y="7"/>
                    </a:cubicBezTo>
                    <a:cubicBezTo>
                      <a:pt x="1" y="3"/>
                      <a:pt x="4" y="0"/>
                      <a:pt x="8" y="1"/>
                    </a:cubicBezTo>
                    <a:cubicBezTo>
                      <a:pt x="12" y="1"/>
                      <a:pt x="15" y="5"/>
                      <a:pt x="14"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21" name="Freeform 346">
                <a:extLst>
                  <a:ext uri="{FF2B5EF4-FFF2-40B4-BE49-F238E27FC236}">
                    <a16:creationId xmlns="" xmlns:a16="http://schemas.microsoft.com/office/drawing/2014/main" id="{7D1F9FAA-8C35-49F4-8187-528B8C4611C8}"/>
                  </a:ext>
                </a:extLst>
              </p:cNvPr>
              <p:cNvSpPr>
                <a:spLocks/>
              </p:cNvSpPr>
              <p:nvPr/>
            </p:nvSpPr>
            <p:spPr bwMode="auto">
              <a:xfrm>
                <a:off x="7442200" y="2122488"/>
                <a:ext cx="49213" cy="50800"/>
              </a:xfrm>
              <a:custGeom>
                <a:avLst/>
                <a:gdLst>
                  <a:gd name="T0" fmla="*/ 14 w 15"/>
                  <a:gd name="T1" fmla="*/ 8 h 15"/>
                  <a:gd name="T2" fmla="*/ 6 w 15"/>
                  <a:gd name="T3" fmla="*/ 14 h 15"/>
                  <a:gd name="T4" fmla="*/ 0 w 15"/>
                  <a:gd name="T5" fmla="*/ 7 h 15"/>
                  <a:gd name="T6" fmla="*/ 8 w 15"/>
                  <a:gd name="T7" fmla="*/ 0 h 15"/>
                  <a:gd name="T8" fmla="*/ 14 w 15"/>
                  <a:gd name="T9" fmla="*/ 8 h 15"/>
                </a:gdLst>
                <a:ahLst/>
                <a:cxnLst>
                  <a:cxn ang="0">
                    <a:pos x="T0" y="T1"/>
                  </a:cxn>
                  <a:cxn ang="0">
                    <a:pos x="T2" y="T3"/>
                  </a:cxn>
                  <a:cxn ang="0">
                    <a:pos x="T4" y="T5"/>
                  </a:cxn>
                  <a:cxn ang="0">
                    <a:pos x="T6" y="T7"/>
                  </a:cxn>
                  <a:cxn ang="0">
                    <a:pos x="T8" y="T9"/>
                  </a:cxn>
                </a:cxnLst>
                <a:rect l="0" t="0" r="r" b="b"/>
                <a:pathLst>
                  <a:path w="15" h="15">
                    <a:moveTo>
                      <a:pt x="14" y="8"/>
                    </a:moveTo>
                    <a:cubicBezTo>
                      <a:pt x="14" y="12"/>
                      <a:pt x="10" y="15"/>
                      <a:pt x="6" y="14"/>
                    </a:cubicBezTo>
                    <a:cubicBezTo>
                      <a:pt x="2" y="14"/>
                      <a:pt x="0" y="10"/>
                      <a:pt x="0" y="7"/>
                    </a:cubicBezTo>
                    <a:cubicBezTo>
                      <a:pt x="0" y="3"/>
                      <a:pt x="4" y="0"/>
                      <a:pt x="8" y="0"/>
                    </a:cubicBezTo>
                    <a:cubicBezTo>
                      <a:pt x="12" y="1"/>
                      <a:pt x="15" y="4"/>
                      <a:pt x="14" y="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cxnSp>
        <p:nvCxnSpPr>
          <p:cNvPr id="295" name="直接连接符 294">
            <a:extLst>
              <a:ext uri="{FF2B5EF4-FFF2-40B4-BE49-F238E27FC236}">
                <a16:creationId xmlns="" xmlns:a16="http://schemas.microsoft.com/office/drawing/2014/main" id="{7929A4A1-687C-4660-9894-FF9CDB77D103}"/>
              </a:ext>
            </a:extLst>
          </p:cNvPr>
          <p:cNvCxnSpPr>
            <a:cxnSpLocks/>
          </p:cNvCxnSpPr>
          <p:nvPr userDrawn="1"/>
        </p:nvCxnSpPr>
        <p:spPr>
          <a:xfrm rot="5400000">
            <a:off x="4572000" y="3277033"/>
            <a:ext cx="0" cy="1683327"/>
          </a:xfrm>
          <a:prstGeom prst="line">
            <a:avLst/>
          </a:prstGeom>
          <a:ln>
            <a:solidFill>
              <a:schemeClr val="tx1">
                <a:alpha val="50000"/>
              </a:schemeClr>
            </a:solidFill>
          </a:ln>
        </p:spPr>
        <p:style>
          <a:lnRef idx="1">
            <a:schemeClr val="accent1"/>
          </a:lnRef>
          <a:fillRef idx="0">
            <a:schemeClr val="accent1"/>
          </a:fillRef>
          <a:effectRef idx="0">
            <a:schemeClr val="accent1"/>
          </a:effectRef>
          <a:fontRef idx="minor">
            <a:schemeClr val="tx1"/>
          </a:fontRef>
        </p:style>
      </p:cxnSp>
      <p:sp>
        <p:nvSpPr>
          <p:cNvPr id="13" name="标题 1"/>
          <p:cNvSpPr>
            <a:spLocks noGrp="1"/>
          </p:cNvSpPr>
          <p:nvPr>
            <p:ph type="ctrTitle" hasCustomPrompt="1"/>
          </p:nvPr>
        </p:nvSpPr>
        <p:spPr>
          <a:xfrm>
            <a:off x="2654877" y="3168504"/>
            <a:ext cx="3834245" cy="655784"/>
          </a:xfrm>
        </p:spPr>
        <p:txBody>
          <a:bodyPr anchor="ctr">
            <a:normAutofit/>
          </a:bodyPr>
          <a:lstStyle>
            <a:lvl1pPr marL="0" indent="0" algn="ctr">
              <a:buFont typeface="Arial" panose="020B0604020202020204" pitchFamily="34" charset="0"/>
              <a:buNone/>
              <a:defRPr sz="3200">
                <a:solidFill>
                  <a:schemeClr val="tx1"/>
                </a:solidFill>
              </a:defRPr>
            </a:lvl1pPr>
          </a:lstStyle>
          <a:p>
            <a:r>
              <a:rPr lang="zh-CN" altLang="en-US" dirty="0"/>
              <a:t>结束语</a:t>
            </a:r>
          </a:p>
        </p:txBody>
      </p:sp>
      <p:sp>
        <p:nvSpPr>
          <p:cNvPr id="14" name="文本占位符 62"/>
          <p:cNvSpPr>
            <a:spLocks noGrp="1"/>
          </p:cNvSpPr>
          <p:nvPr>
            <p:ph type="body" sz="quarter" idx="17" hasCustomPrompt="1"/>
          </p:nvPr>
        </p:nvSpPr>
        <p:spPr>
          <a:xfrm>
            <a:off x="3577937" y="4432670"/>
            <a:ext cx="1988127" cy="310871"/>
          </a:xfrm>
        </p:spPr>
        <p:txBody>
          <a:bodyPr vert="horz" lIns="91440" tIns="45720" rIns="91440" bIns="45720" rtlCol="0">
            <a:normAutofit/>
          </a:bodyPr>
          <a:lstStyle>
            <a:lvl1pPr marL="0" indent="0" algn="ctr">
              <a:buNone/>
              <a:defRPr lang="zh-CN" altLang="en-US" sz="1600" smtClean="0">
                <a:solidFill>
                  <a:schemeClr val="tx1"/>
                </a:solidFill>
              </a:defRPr>
            </a:lvl1pPr>
            <a:lvl2pPr>
              <a:defRPr lang="zh-CN" altLang="en-US" sz="2000" smtClean="0"/>
            </a:lvl2pPr>
            <a:lvl3pPr>
              <a:defRPr lang="zh-CN" altLang="en-US" sz="1800" smtClean="0"/>
            </a:lvl3pPr>
            <a:lvl4pPr>
              <a:defRPr lang="zh-CN" altLang="en-US" sz="1600" smtClean="0"/>
            </a:lvl4pPr>
            <a:lvl5pPr>
              <a:defRPr lang="zh-CN" altLang="en-US" sz="1600"/>
            </a:lvl5pPr>
          </a:lstStyle>
          <a:p>
            <a:pPr marL="228589" marR="0" lvl="0" indent="-228589" fontAlgn="auto">
              <a:spcAft>
                <a:spcPts val="0"/>
              </a:spcAft>
              <a:buClrTx/>
              <a:buSzTx/>
              <a:tabLst/>
            </a:pPr>
            <a:r>
              <a:rPr lang="zh-CN" altLang="en-US" dirty="0"/>
              <a:t>署名</a:t>
            </a:r>
            <a:endParaRPr lang="en-US" altLang="zh-CN" dirty="0"/>
          </a:p>
        </p:txBody>
      </p:sp>
      <p:sp>
        <p:nvSpPr>
          <p:cNvPr id="15" name="文本占位符 62"/>
          <p:cNvSpPr>
            <a:spLocks noGrp="1"/>
          </p:cNvSpPr>
          <p:nvPr>
            <p:ph type="body" sz="quarter" idx="18" hasCustomPrompt="1"/>
          </p:nvPr>
        </p:nvSpPr>
        <p:spPr>
          <a:xfrm>
            <a:off x="3577937" y="4748304"/>
            <a:ext cx="1988127" cy="310871"/>
          </a:xfrm>
        </p:spPr>
        <p:txBody>
          <a:bodyPr vert="horz" lIns="91440" tIns="45720" rIns="91440" bIns="45720" rtlCol="0">
            <a:normAutofit/>
          </a:bodyPr>
          <a:lstStyle>
            <a:lvl1pPr marL="0" indent="0" algn="ctr">
              <a:buNone/>
              <a:defRPr lang="zh-CN" altLang="en-US" sz="1600" smtClean="0">
                <a:solidFill>
                  <a:schemeClr val="tx1"/>
                </a:solidFill>
              </a:defRPr>
            </a:lvl1pPr>
            <a:lvl2pPr>
              <a:defRPr lang="zh-CN" altLang="en-US" sz="2000" smtClean="0"/>
            </a:lvl2pPr>
            <a:lvl3pPr>
              <a:defRPr lang="zh-CN" altLang="en-US" sz="1800" smtClean="0"/>
            </a:lvl3pPr>
            <a:lvl4pPr>
              <a:defRPr lang="zh-CN" altLang="en-US" sz="1600" smtClean="0"/>
            </a:lvl4pPr>
            <a:lvl5pPr>
              <a:defRPr lang="zh-CN" altLang="en-US" sz="1600"/>
            </a:lvl5pPr>
          </a:lstStyle>
          <a:p>
            <a:pPr marL="228589" marR="0" lvl="0" indent="-228589" fontAlgn="auto">
              <a:spcAft>
                <a:spcPts val="0"/>
              </a:spcAft>
              <a:buClrTx/>
              <a:buSzTx/>
              <a:tabLst/>
            </a:pPr>
            <a:r>
              <a:rPr lang="zh-CN" altLang="en-US" dirty="0"/>
              <a:t>时间日期</a:t>
            </a:r>
            <a:endParaRPr lang="en-US" altLang="zh-CN" dirty="0"/>
          </a:p>
        </p:txBody>
      </p:sp>
    </p:spTree>
    <p:extLst>
      <p:ext uri="{BB962C8B-B14F-4D97-AF65-F5344CB8AC3E}">
        <p14:creationId xmlns="" xmlns:p14="http://schemas.microsoft.com/office/powerpoint/2010/main" val="2378658405"/>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xAndObj">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755650" y="333375"/>
            <a:ext cx="8137525" cy="1143000"/>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838200" y="1773238"/>
            <a:ext cx="3951288" cy="4313237"/>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941888" y="1773238"/>
            <a:ext cx="3951287" cy="4313237"/>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F86D0A8D-E025-4E3E-9874-2FC082C752C7}" type="slidenum">
              <a:rPr lang="zh-CN" altLang="en-US"/>
              <a:pPr>
                <a:defRPr/>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502444" y="2"/>
            <a:ext cx="8137922" cy="1028699"/>
          </a:xfrm>
          <a:prstGeom prst="rect">
            <a:avLst/>
          </a:prstGeom>
        </p:spPr>
        <p:txBody>
          <a:bodyPr vert="horz" lIns="91440" tIns="45720" rIns="91440" bIns="45720" rtlCol="0" anchor="b">
            <a:normAutofit/>
          </a:bodyPr>
          <a:lstStyle/>
          <a:p>
            <a:r>
              <a:rPr lang="zh-CN" altLang="en-US" dirty="0"/>
              <a:t>单击此处编辑母版标题样式</a:t>
            </a:r>
          </a:p>
        </p:txBody>
      </p:sp>
      <p:sp>
        <p:nvSpPr>
          <p:cNvPr id="3" name="文本占位符 2"/>
          <p:cNvSpPr>
            <a:spLocks noGrp="1"/>
          </p:cNvSpPr>
          <p:nvPr>
            <p:ph type="body" idx="1"/>
          </p:nvPr>
        </p:nvSpPr>
        <p:spPr>
          <a:xfrm>
            <a:off x="502444" y="1123951"/>
            <a:ext cx="8137922" cy="5019675"/>
          </a:xfrm>
          <a:prstGeom prst="rect">
            <a:avLst/>
          </a:prstGeom>
        </p:spPr>
        <p:txBody>
          <a:bodyPr vert="horz" lIns="91440" tIns="45720" rIns="91440" bIns="4572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nvPr>
        </p:nvSpPr>
        <p:spPr>
          <a:xfrm>
            <a:off x="4051299" y="6240464"/>
            <a:ext cx="1041402" cy="206381"/>
          </a:xfrm>
          <a:prstGeom prst="rect">
            <a:avLst/>
          </a:prstGeom>
        </p:spPr>
        <p:txBody>
          <a:bodyPr vert="horz" lIns="91440" tIns="45720" rIns="91440" bIns="45720" rtlCol="0" anchor="ctr"/>
          <a:lstStyle>
            <a:lvl1pPr algn="ctr">
              <a:defRPr sz="1000">
                <a:solidFill>
                  <a:schemeClr val="tx1">
                    <a:tint val="75000"/>
                  </a:schemeClr>
                </a:solidFill>
              </a:defRPr>
            </a:lvl1pPr>
          </a:lstStyle>
          <a:p>
            <a:fld id="{6489D9C7-5DC6-4263-87FF-7C99F6FB63C3}" type="datetime1">
              <a:rPr lang="zh-CN" altLang="en-US" smtClean="0"/>
              <a:pPr/>
              <a:t>2018/4/17</a:t>
            </a:fld>
            <a:endParaRPr lang="zh-CN" altLang="en-US"/>
          </a:p>
        </p:txBody>
      </p:sp>
      <p:sp>
        <p:nvSpPr>
          <p:cNvPr id="5" name="页脚占位符 4"/>
          <p:cNvSpPr>
            <a:spLocks noGrp="1"/>
          </p:cNvSpPr>
          <p:nvPr>
            <p:ph type="ftr" sz="quarter" idx="3"/>
          </p:nvPr>
        </p:nvSpPr>
        <p:spPr>
          <a:xfrm>
            <a:off x="502443" y="6240464"/>
            <a:ext cx="3105151" cy="206381"/>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altLang="zh-CN" dirty="0"/>
              <a:t>www.islide.cc </a:t>
            </a:r>
            <a:r>
              <a:rPr lang="zh-CN" altLang="en-US" dirty="0"/>
              <a:t>「 让</a:t>
            </a:r>
            <a:r>
              <a:rPr lang="en-US" altLang="zh-CN" dirty="0"/>
              <a:t>PPT</a:t>
            </a:r>
            <a:r>
              <a:rPr lang="zh-CN" altLang="en-US" dirty="0"/>
              <a:t>设计简单起来！」</a:t>
            </a:r>
          </a:p>
        </p:txBody>
      </p:sp>
      <p:sp>
        <p:nvSpPr>
          <p:cNvPr id="6" name="灯片编号占位符 5"/>
          <p:cNvSpPr>
            <a:spLocks noGrp="1"/>
          </p:cNvSpPr>
          <p:nvPr>
            <p:ph type="sldNum" sz="quarter" idx="4"/>
          </p:nvPr>
        </p:nvSpPr>
        <p:spPr>
          <a:xfrm>
            <a:off x="6457949" y="6240464"/>
            <a:ext cx="2182416" cy="206381"/>
          </a:xfrm>
          <a:prstGeom prst="rect">
            <a:avLst/>
          </a:prstGeom>
        </p:spPr>
        <p:txBody>
          <a:bodyPr vert="horz" lIns="91440" tIns="45720" rIns="91440" bIns="45720" rtlCol="0" anchor="ctr"/>
          <a:lstStyle>
            <a:lvl1pPr algn="r">
              <a:defRPr sz="1000">
                <a:solidFill>
                  <a:schemeClr val="tx1">
                    <a:tint val="75000"/>
                  </a:schemeClr>
                </a:solidFill>
              </a:defRPr>
            </a:lvl1pPr>
          </a:lstStyle>
          <a:p>
            <a:fld id="{5DD3DB80-B894-403A-B48E-6FDC1A72010E}" type="slidenum">
              <a:rPr lang="zh-CN" altLang="en-US" smtClean="0"/>
              <a:pPr/>
              <a:t>‹#›</a:t>
            </a:fld>
            <a:endParaRPr lang="zh-CN" altLang="en-US"/>
          </a:p>
        </p:txBody>
      </p:sp>
      <p:cxnSp>
        <p:nvCxnSpPr>
          <p:cNvPr id="7" name="直接连接符 6"/>
          <p:cNvCxnSpPr/>
          <p:nvPr userDrawn="1"/>
        </p:nvCxnSpPr>
        <p:spPr>
          <a:xfrm>
            <a:off x="502444" y="1028700"/>
            <a:ext cx="8137922" cy="0"/>
          </a:xfrm>
          <a:prstGeom prst="line">
            <a:avLst/>
          </a:prstGeom>
          <a:ln w="31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3784027784"/>
      </p:ext>
    </p:extLst>
  </p:cSld>
  <p:clrMap bg1="lt1" tx1="dk1" bg2="lt2" tx2="dk2" accent1="accent1" accent2="accent2" accent3="accent3" accent4="accent4" accent5="accent5" accent6="accent6" hlink="hlink" folHlink="folHlink"/>
  <p:sldLayoutIdLst>
    <p:sldLayoutId id="2147483660" r:id="rId1"/>
    <p:sldLayoutId id="2147483651" r:id="rId2"/>
    <p:sldLayoutId id="2147483650" r:id="rId3"/>
    <p:sldLayoutId id="2147483654" r:id="rId4"/>
    <p:sldLayoutId id="2147483655" r:id="rId5"/>
    <p:sldLayoutId id="2147483661" r:id="rId6"/>
    <p:sldLayoutId id="2147483662" r:id="rId7"/>
  </p:sldLayoutIdLst>
  <p:hf hdr="0" dt="0"/>
  <p:txStyles>
    <p:titleStyle>
      <a:lvl1pPr algn="l" defTabSz="914354" rtl="0" eaLnBrk="1" latinLnBrk="0" hangingPunct="1">
        <a:lnSpc>
          <a:spcPct val="90000"/>
        </a:lnSpc>
        <a:spcBef>
          <a:spcPct val="0"/>
        </a:spcBef>
        <a:buNone/>
        <a:defRPr sz="2800" b="1" kern="1200">
          <a:solidFill>
            <a:schemeClr val="tx1"/>
          </a:solidFill>
          <a:latin typeface="+mj-lt"/>
          <a:ea typeface="+mj-ea"/>
          <a:cs typeface="+mj-cs"/>
        </a:defRPr>
      </a:lvl1pPr>
    </p:titleStyle>
    <p:bodyStyle>
      <a:lvl1pPr marL="228589" indent="-228589" algn="l" defTabSz="914354"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766"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2942" indent="-228589" algn="l" defTabSz="914354"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120" indent="-228589" algn="l" defTabSz="914354"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298" indent="-228589" algn="l" defTabSz="914354"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474"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orient="horz" pos="2289" userDrawn="1">
          <p15:clr>
            <a:srgbClr val="F26B43"/>
          </p15:clr>
        </p15:guide>
        <p15:guide id="2" pos="2880" userDrawn="1">
          <p15:clr>
            <a:srgbClr val="F26B43"/>
          </p15:clr>
        </p15:guide>
        <p15:guide id="3" pos="317" userDrawn="1">
          <p15:clr>
            <a:srgbClr val="F26B43"/>
          </p15:clr>
        </p15:guide>
        <p15:guide id="4" pos="5443" userDrawn="1">
          <p15:clr>
            <a:srgbClr val="F26B43"/>
          </p15:clr>
        </p15:guide>
        <p15:guide id="5" orient="horz" pos="648" userDrawn="1">
          <p15:clr>
            <a:srgbClr val="F26B43"/>
          </p15:clr>
        </p15:guide>
        <p15:guide id="6" orient="horz" pos="712" userDrawn="1">
          <p15:clr>
            <a:srgbClr val="F26B43"/>
          </p15:clr>
        </p15:guide>
        <p15:guide id="7" orient="horz" pos="3931" userDrawn="1">
          <p15:clr>
            <a:srgbClr val="F26B43"/>
          </p15:clr>
        </p15:guide>
        <p15:guide id="8" orient="horz" pos="3866"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image" Target="../media/image3.jpeg"/><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nvPr>
        </p:nvSpPr>
        <p:spPr>
          <a:xfrm>
            <a:off x="789214" y="1699532"/>
            <a:ext cx="7870372" cy="2247584"/>
          </a:xfrm>
        </p:spPr>
        <p:txBody>
          <a:bodyPr>
            <a:noAutofit/>
          </a:bodyPr>
          <a:lstStyle/>
          <a:p>
            <a:r>
              <a:rPr lang="zh-CN" altLang="en-US" sz="4400" dirty="0" smtClean="0">
                <a:latin typeface="叶根友毛笔行书2.0版" panose="02010601030101010101" pitchFamily="2" charset="-122"/>
                <a:ea typeface="叶根友毛笔行书2.0版" panose="02010601030101010101" pitchFamily="2" charset="-122"/>
              </a:rPr>
              <a:t>交通运输及仓储业</a:t>
            </a:r>
            <a:r>
              <a:rPr lang="en-US" altLang="zh-CN" sz="4400" dirty="0" smtClean="0">
                <a:latin typeface="叶根友毛笔行书2.0版" panose="02010601030101010101" pitchFamily="2" charset="-122"/>
                <a:ea typeface="叶根友毛笔行书2.0版" panose="02010601030101010101" pitchFamily="2" charset="-122"/>
              </a:rPr>
              <a:t/>
            </a:r>
            <a:br>
              <a:rPr lang="en-US" altLang="zh-CN" sz="4400" dirty="0" smtClean="0">
                <a:latin typeface="叶根友毛笔行书2.0版" panose="02010601030101010101" pitchFamily="2" charset="-122"/>
                <a:ea typeface="叶根友毛笔行书2.0版" panose="02010601030101010101" pitchFamily="2" charset="-122"/>
              </a:rPr>
            </a:br>
            <a:r>
              <a:rPr lang="zh-CN" altLang="en-US" sz="4400" dirty="0" smtClean="0">
                <a:latin typeface="叶根友毛笔行书2.0版" panose="02010601030101010101" pitchFamily="2" charset="-122"/>
                <a:ea typeface="叶根友毛笔行书2.0版" panose="02010601030101010101" pitchFamily="2" charset="-122"/>
              </a:rPr>
              <a:t>投入产出布置培训</a:t>
            </a:r>
            <a:endParaRPr lang="zh-CN" altLang="en-US" sz="4400" dirty="0">
              <a:latin typeface="叶根友毛笔行书2.0版" panose="02010601030101010101" pitchFamily="2" charset="-122"/>
              <a:ea typeface="叶根友毛笔行书2.0版" panose="02010601030101010101" pitchFamily="2" charset="-122"/>
            </a:endParaRPr>
          </a:p>
        </p:txBody>
      </p:sp>
      <p:sp>
        <p:nvSpPr>
          <p:cNvPr id="6" name="文本占位符 5"/>
          <p:cNvSpPr>
            <a:spLocks noGrp="1"/>
          </p:cNvSpPr>
          <p:nvPr>
            <p:ph type="body" sz="quarter" idx="10"/>
          </p:nvPr>
        </p:nvSpPr>
        <p:spPr>
          <a:xfrm>
            <a:off x="3677570" y="4152082"/>
            <a:ext cx="1807910" cy="467873"/>
          </a:xfrm>
        </p:spPr>
        <p:txBody>
          <a:bodyPr>
            <a:normAutofit/>
          </a:bodyPr>
          <a:lstStyle/>
          <a:p>
            <a:r>
              <a:rPr lang="zh-CN" altLang="en-US" sz="1600" dirty="0" smtClean="0">
                <a:latin typeface="Senty Golden Bell 新蒂金钟体" panose="03000600000000000000" pitchFamily="66" charset="-122"/>
                <a:ea typeface="Senty Golden Bell 新蒂金钟体" panose="03000600000000000000" pitchFamily="66" charset="-122"/>
              </a:rPr>
              <a:t>上海市统计局</a:t>
            </a:r>
            <a:endParaRPr lang="zh-CN" altLang="en-US" sz="1600" dirty="0">
              <a:latin typeface="Senty Golden Bell 新蒂金钟体" panose="03000600000000000000" pitchFamily="66" charset="-122"/>
              <a:ea typeface="Senty Golden Bell 新蒂金钟体" panose="03000600000000000000" pitchFamily="66" charset="-122"/>
            </a:endParaRPr>
          </a:p>
        </p:txBody>
      </p:sp>
      <p:sp>
        <p:nvSpPr>
          <p:cNvPr id="7" name="文本占位符 6"/>
          <p:cNvSpPr>
            <a:spLocks noGrp="1"/>
          </p:cNvSpPr>
          <p:nvPr>
            <p:ph type="body" sz="quarter" idx="11"/>
          </p:nvPr>
        </p:nvSpPr>
        <p:spPr>
          <a:xfrm>
            <a:off x="3696620" y="4613034"/>
            <a:ext cx="1807910" cy="467873"/>
          </a:xfrm>
        </p:spPr>
        <p:txBody>
          <a:bodyPr>
            <a:normAutofit/>
          </a:bodyPr>
          <a:lstStyle/>
          <a:p>
            <a:r>
              <a:rPr lang="zh-CN" altLang="en-US" sz="1600" dirty="0" smtClean="0">
                <a:latin typeface="Senty Golden Bell 新蒂金钟体" panose="03000600000000000000" pitchFamily="66" charset="-122"/>
                <a:ea typeface="Senty Golden Bell 新蒂金钟体" panose="03000600000000000000" pitchFamily="66" charset="-122"/>
              </a:rPr>
              <a:t>国民经济核算处</a:t>
            </a:r>
            <a:endParaRPr lang="en-US" altLang="en-US" sz="1600" dirty="0">
              <a:latin typeface="Senty Golden Bell 新蒂金钟体" panose="03000600000000000000" pitchFamily="66" charset="-122"/>
              <a:ea typeface="Senty Golden Bell 新蒂金钟体" panose="03000600000000000000" pitchFamily="66" charset="-122"/>
            </a:endParaRPr>
          </a:p>
        </p:txBody>
      </p:sp>
    </p:spTree>
    <p:extLst>
      <p:ext uri="{BB962C8B-B14F-4D97-AF65-F5344CB8AC3E}">
        <p14:creationId xmlns="" xmlns:p14="http://schemas.microsoft.com/office/powerpoint/2010/main" val="22717418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灯片编号占位符 5"/>
          <p:cNvSpPr>
            <a:spLocks noGrp="1"/>
          </p:cNvSpPr>
          <p:nvPr>
            <p:ph type="sldNum" sz="quarter" idx="12"/>
          </p:nvPr>
        </p:nvSpPr>
        <p:spPr>
          <a:noFill/>
          <a:ln>
            <a:miter lim="800000"/>
            <a:headEnd/>
            <a:tailEnd/>
          </a:ln>
        </p:spPr>
        <p:txBody>
          <a:bodyPr/>
          <a:lstStyle/>
          <a:p>
            <a:fld id="{E3D9A0BD-6A9F-4D5E-8FF9-B0B9E9AC245B}" type="slidenum">
              <a:rPr lang="zh-CN" altLang="en-US"/>
              <a:pPr/>
              <a:t>10</a:t>
            </a:fld>
            <a:endParaRPr lang="en-US" altLang="zh-CN"/>
          </a:p>
        </p:txBody>
      </p:sp>
      <p:pic>
        <p:nvPicPr>
          <p:cNvPr id="81923" name="图片 3"/>
          <p:cNvPicPr>
            <a:picLocks noChangeAspect="1"/>
          </p:cNvPicPr>
          <p:nvPr/>
        </p:nvPicPr>
        <p:blipFill>
          <a:blip r:embed="rId2" cstate="print"/>
          <a:srcRect/>
          <a:stretch>
            <a:fillRect/>
          </a:stretch>
        </p:blipFill>
        <p:spPr bwMode="auto">
          <a:xfrm>
            <a:off x="0" y="211138"/>
            <a:ext cx="8039100" cy="6057900"/>
          </a:xfrm>
          <a:prstGeom prst="rect">
            <a:avLst/>
          </a:prstGeom>
          <a:noFill/>
          <a:ln w="9525">
            <a:noFill/>
            <a:miter lim="800000"/>
            <a:headEnd/>
            <a:tailEnd/>
          </a:ln>
        </p:spPr>
      </p:pic>
      <p:sp>
        <p:nvSpPr>
          <p:cNvPr id="4" name="AutoShape 7"/>
          <p:cNvSpPr>
            <a:spLocks noChangeArrowheads="1"/>
          </p:cNvSpPr>
          <p:nvPr/>
        </p:nvSpPr>
        <p:spPr bwMode="auto">
          <a:xfrm>
            <a:off x="5562576" y="2781309"/>
            <a:ext cx="3581424" cy="1819265"/>
          </a:xfrm>
          <a:prstGeom prst="wedgeRoundRectCallout">
            <a:avLst>
              <a:gd name="adj1" fmla="val -33238"/>
              <a:gd name="adj2" fmla="val -78467"/>
              <a:gd name="adj3" fmla="val 16667"/>
            </a:avLst>
          </a:prstGeom>
          <a:blipFill>
            <a:blip r:embed="rId3" cstate="print"/>
            <a:tile tx="0" ty="0" sx="100000" sy="100000" flip="none" algn="tl"/>
          </a:blipFill>
          <a:ln w="9525" algn="ctr">
            <a:noFill/>
            <a:miter lim="800000"/>
            <a:headEnd/>
            <a:tailEnd/>
          </a:ln>
        </p:spPr>
        <p:txBody>
          <a:bodyPr/>
          <a:lstStyle/>
          <a:p>
            <a:pPr marL="342900" indent="-342900">
              <a:lnSpc>
                <a:spcPct val="100000"/>
              </a:lnSpc>
              <a:spcBef>
                <a:spcPct val="0"/>
              </a:spcBef>
              <a:buFontTx/>
              <a:buNone/>
            </a:pPr>
            <a:r>
              <a:rPr lang="zh-CN" altLang="en-US" sz="2000" b="1" dirty="0" smtClean="0">
                <a:solidFill>
                  <a:srgbClr val="0070C0"/>
                </a:solidFill>
                <a:latin typeface="+mn-ea"/>
              </a:rPr>
              <a:t>    宾栏分为“企业金额”（即总成本金额）与“道路运输</a:t>
            </a:r>
            <a:r>
              <a:rPr lang="en-US" altLang="zh-CN" sz="2000" b="1" dirty="0" smtClean="0">
                <a:solidFill>
                  <a:srgbClr val="0070C0"/>
                </a:solidFill>
                <a:latin typeface="+mn-ea"/>
              </a:rPr>
              <a:t>/</a:t>
            </a:r>
            <a:r>
              <a:rPr lang="zh-CN" altLang="en-US" sz="2000" b="1" dirty="0" smtClean="0">
                <a:solidFill>
                  <a:srgbClr val="0070C0"/>
                </a:solidFill>
                <a:latin typeface="+mn-ea"/>
              </a:rPr>
              <a:t>水上运输</a:t>
            </a:r>
            <a:r>
              <a:rPr lang="en-US" altLang="zh-CN" sz="2000" b="1" dirty="0" smtClean="0">
                <a:solidFill>
                  <a:srgbClr val="0070C0"/>
                </a:solidFill>
                <a:latin typeface="+mn-ea"/>
              </a:rPr>
              <a:t>/</a:t>
            </a:r>
            <a:r>
              <a:rPr lang="zh-CN" altLang="en-US" sz="2000" b="1" dirty="0" smtClean="0">
                <a:solidFill>
                  <a:srgbClr val="0070C0"/>
                </a:solidFill>
                <a:latin typeface="+mn-ea"/>
              </a:rPr>
              <a:t>航空运输</a:t>
            </a:r>
            <a:r>
              <a:rPr lang="en-US" altLang="zh-CN" sz="2000" b="1" dirty="0" smtClean="0">
                <a:solidFill>
                  <a:srgbClr val="0070C0"/>
                </a:solidFill>
                <a:latin typeface="+mn-ea"/>
              </a:rPr>
              <a:t>/</a:t>
            </a:r>
            <a:r>
              <a:rPr lang="zh-CN" altLang="en-US" sz="2000" b="1" dirty="0" smtClean="0">
                <a:solidFill>
                  <a:srgbClr val="0070C0"/>
                </a:solidFill>
                <a:latin typeface="+mn-ea"/>
              </a:rPr>
              <a:t>仓储”等主营业务活动产生的金额</a:t>
            </a:r>
            <a:endParaRPr lang="zh-CN" altLang="en-US" sz="2000" dirty="0">
              <a:solidFill>
                <a:srgbClr val="FF0000"/>
              </a:solidFill>
              <a:latin typeface="微软雅黑" pitchFamily="34" charset="-122"/>
              <a:ea typeface="微软雅黑" pitchFamily="34" charset="-122"/>
            </a:endParaRPr>
          </a:p>
        </p:txBody>
      </p:sp>
      <p:sp>
        <p:nvSpPr>
          <p:cNvPr id="5" name="AutoShape 7"/>
          <p:cNvSpPr>
            <a:spLocks noChangeArrowheads="1"/>
          </p:cNvSpPr>
          <p:nvPr/>
        </p:nvSpPr>
        <p:spPr bwMode="auto">
          <a:xfrm>
            <a:off x="2333600" y="4162433"/>
            <a:ext cx="2628925" cy="1514467"/>
          </a:xfrm>
          <a:prstGeom prst="wedgeRoundRectCallout">
            <a:avLst>
              <a:gd name="adj1" fmla="val -33238"/>
              <a:gd name="adj2" fmla="val -78467"/>
              <a:gd name="adj3" fmla="val 16667"/>
            </a:avLst>
          </a:prstGeom>
          <a:blipFill>
            <a:blip r:embed="rId3" cstate="print"/>
            <a:tile tx="0" ty="0" sx="100000" sy="100000" flip="none" algn="tl"/>
          </a:blipFill>
          <a:ln w="9525" algn="ctr">
            <a:noFill/>
            <a:miter lim="800000"/>
            <a:headEnd/>
            <a:tailEnd/>
          </a:ln>
        </p:spPr>
        <p:txBody>
          <a:bodyPr/>
          <a:lstStyle/>
          <a:p>
            <a:pPr>
              <a:lnSpc>
                <a:spcPct val="130000"/>
              </a:lnSpc>
            </a:pPr>
            <a:r>
              <a:rPr lang="zh-CN" altLang="en-US" sz="2000" b="1" dirty="0" smtClean="0">
                <a:latin typeface="微软雅黑" panose="020B0503020204020204" pitchFamily="34" charset="-122"/>
                <a:ea typeface="微软雅黑" panose="020B0503020204020204" pitchFamily="34" charset="-122"/>
              </a:rPr>
              <a:t>根据“主营业务明细表”或“主营业务成本台帐”填写。</a:t>
            </a:r>
            <a:endParaRPr lang="en-US" altLang="zh-CN" sz="2000" b="1" dirty="0" smtClean="0">
              <a:latin typeface="微软雅黑" panose="020B0503020204020204" pitchFamily="34" charset="-122"/>
              <a:ea typeface="微软雅黑" panose="020B0503020204020204" pitchFamily="34" charset="-122"/>
            </a:endParaRPr>
          </a:p>
          <a:p>
            <a:pPr marL="342900" indent="-342900">
              <a:lnSpc>
                <a:spcPct val="100000"/>
              </a:lnSpc>
              <a:spcBef>
                <a:spcPct val="0"/>
              </a:spcBef>
              <a:buFontTx/>
              <a:buNone/>
            </a:pPr>
            <a:endParaRPr lang="zh-CN" altLang="en-US" sz="2000" dirty="0">
              <a:solidFill>
                <a:srgbClr val="FF0000"/>
              </a:solidFill>
              <a:latin typeface="微软雅黑" pitchFamily="34" charset="-122"/>
              <a:ea typeface="微软雅黑"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6"/>
          <p:cNvSpPr>
            <a:spLocks noChangeArrowheads="1"/>
          </p:cNvSpPr>
          <p:nvPr/>
        </p:nvSpPr>
        <p:spPr bwMode="auto">
          <a:xfrm>
            <a:off x="0" y="857232"/>
            <a:ext cx="9144000" cy="5473700"/>
          </a:xfrm>
          <a:prstGeom prst="rect">
            <a:avLst/>
          </a:prstGeom>
          <a:solidFill>
            <a:srgbClr val="FFFFFF">
              <a:alpha val="50195"/>
            </a:srgb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91428" tIns="45714" rIns="91428" bIns="45714" anchor="ct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Font typeface="Arial" pitchFamily="34" charset="0"/>
              <a:buNone/>
            </a:pPr>
            <a:endParaRPr lang="zh-CN" altLang="en-US" sz="1800" dirty="0">
              <a:solidFill>
                <a:srgbClr val="FFFFFF"/>
              </a:solidFill>
              <a:latin typeface="微软雅黑"/>
              <a:ea typeface="微软雅黑"/>
              <a:sym typeface="宋体" pitchFamily="2" charset="-122"/>
            </a:endParaRPr>
          </a:p>
        </p:txBody>
      </p:sp>
      <p:sp>
        <p:nvSpPr>
          <p:cNvPr id="4" name="矩形 1"/>
          <p:cNvSpPr>
            <a:spLocks noChangeArrowheads="1"/>
          </p:cNvSpPr>
          <p:nvPr/>
        </p:nvSpPr>
        <p:spPr bwMode="auto">
          <a:xfrm>
            <a:off x="7" y="486835"/>
            <a:ext cx="3203575" cy="52320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1428" tIns="45714" rIns="91428" bIns="45714">
            <a:spAutoFit/>
          </a:bodyP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lvl="0" algn="ctr" eaLnBrk="1" fontAlgn="base" hangingPunct="1">
              <a:spcBef>
                <a:spcPct val="0"/>
              </a:spcBef>
              <a:spcAft>
                <a:spcPct val="0"/>
              </a:spcAft>
              <a:buNone/>
              <a:defRPr/>
            </a:pPr>
            <a:r>
              <a:rPr lang="zh-CN" altLang="en-US" sz="2800" b="1" kern="0" dirty="0" smtClean="0">
                <a:solidFill>
                  <a:srgbClr val="FFFFFF"/>
                </a:solidFill>
                <a:ea typeface="微软雅黑"/>
              </a:rPr>
              <a:t>建筑业</a:t>
            </a:r>
            <a:endParaRPr lang="zh-CN" altLang="en-US" sz="2800" b="1" kern="0" dirty="0">
              <a:solidFill>
                <a:srgbClr val="FFFFFF"/>
              </a:solidFill>
              <a:ea typeface="微软雅黑"/>
            </a:endParaRPr>
          </a:p>
        </p:txBody>
      </p:sp>
      <p:sp>
        <p:nvSpPr>
          <p:cNvPr id="7" name="六边形 4"/>
          <p:cNvSpPr>
            <a:spLocks noChangeArrowheads="1"/>
          </p:cNvSpPr>
          <p:nvPr/>
        </p:nvSpPr>
        <p:spPr bwMode="auto">
          <a:xfrm>
            <a:off x="657197" y="2543178"/>
            <a:ext cx="1997087" cy="1833578"/>
          </a:xfrm>
          <a:prstGeom prst="hexagon">
            <a:avLst>
              <a:gd name="adj" fmla="val 24991"/>
              <a:gd name="vf" fmla="val 115470"/>
            </a:avLst>
          </a:prstGeom>
          <a:solidFill>
            <a:srgbClr val="F7AC12"/>
          </a:solidFill>
          <a:ln>
            <a:noFill/>
          </a:ln>
          <a:extLst/>
        </p:spPr>
        <p:txBody>
          <a:bodyPr lIns="91428" tIns="45714" rIns="91428" bIns="45714" anchor="ct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Font typeface="Arial" pitchFamily="34" charset="0"/>
              <a:buNone/>
            </a:pPr>
            <a:r>
              <a:rPr lang="zh-CN" altLang="en-US" sz="2400" dirty="0" smtClean="0">
                <a:solidFill>
                  <a:srgbClr val="FFFFFF"/>
                </a:solidFill>
                <a:latin typeface="微软雅黑"/>
                <a:ea typeface="微软雅黑"/>
                <a:sym typeface="宋体" pitchFamily="2" charset="-122"/>
              </a:rPr>
              <a:t>实际成本原则</a:t>
            </a:r>
            <a:endParaRPr lang="zh-CN" altLang="en-US" sz="2400" dirty="0">
              <a:solidFill>
                <a:srgbClr val="FFFFFF"/>
              </a:solidFill>
              <a:latin typeface="微软雅黑"/>
              <a:ea typeface="微软雅黑"/>
              <a:sym typeface="宋体" pitchFamily="2" charset="-122"/>
            </a:endParaRPr>
          </a:p>
        </p:txBody>
      </p:sp>
      <p:grpSp>
        <p:nvGrpSpPr>
          <p:cNvPr id="6" name="组合 16"/>
          <p:cNvGrpSpPr/>
          <p:nvPr/>
        </p:nvGrpSpPr>
        <p:grpSpPr>
          <a:xfrm>
            <a:off x="557184" y="604826"/>
            <a:ext cx="2116143" cy="1876428"/>
            <a:chOff x="3786182" y="2285992"/>
            <a:chExt cx="1258887" cy="1447800"/>
          </a:xfrm>
        </p:grpSpPr>
        <p:sp>
          <p:nvSpPr>
            <p:cNvPr id="5" name="六边形 2"/>
            <p:cNvSpPr>
              <a:spLocks noChangeArrowheads="1"/>
            </p:cNvSpPr>
            <p:nvPr/>
          </p:nvSpPr>
          <p:spPr bwMode="auto">
            <a:xfrm>
              <a:off x="3786182" y="2285992"/>
              <a:ext cx="1258887" cy="1447800"/>
            </a:xfrm>
            <a:prstGeom prst="hexagon">
              <a:avLst>
                <a:gd name="adj" fmla="val 24991"/>
                <a:gd name="vf" fmla="val 115470"/>
              </a:avLst>
            </a:prstGeom>
            <a:solidFill>
              <a:srgbClr val="03AE97"/>
            </a:solidFill>
            <a:ln>
              <a:noFill/>
            </a:ln>
            <a:extLst/>
          </p:spPr>
          <p:txBody>
            <a:bodyPr lIns="91428" tIns="45714" rIns="91428" bIns="45714" anchor="ct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Font typeface="Arial" pitchFamily="34" charset="0"/>
                <a:buNone/>
              </a:pPr>
              <a:endParaRPr lang="zh-CN" altLang="en-US" sz="2800">
                <a:solidFill>
                  <a:srgbClr val="FFFFFF"/>
                </a:solidFill>
                <a:latin typeface="微软雅黑"/>
                <a:ea typeface="微软雅黑"/>
                <a:sym typeface="宋体" pitchFamily="2" charset="-122"/>
              </a:endParaRPr>
            </a:p>
          </p:txBody>
        </p:sp>
        <p:sp>
          <p:nvSpPr>
            <p:cNvPr id="9" name="矩形 6"/>
            <p:cNvSpPr>
              <a:spLocks noChangeArrowheads="1"/>
            </p:cNvSpPr>
            <p:nvPr/>
          </p:nvSpPr>
          <p:spPr bwMode="auto">
            <a:xfrm>
              <a:off x="3998673" y="2671829"/>
              <a:ext cx="842224" cy="6411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91428" tIns="45714" rIns="91428" bIns="45714">
              <a:spAutoFit/>
            </a:bodyP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None/>
                <a:defRPr/>
              </a:pPr>
              <a:r>
                <a:rPr lang="zh-CN" altLang="en-US" sz="2400" kern="0" dirty="0" smtClean="0">
                  <a:solidFill>
                    <a:schemeClr val="bg1"/>
                  </a:solidFill>
                  <a:ea typeface="微软雅黑"/>
                  <a:sym typeface="宋体" pitchFamily="2" charset="-122"/>
                </a:rPr>
                <a:t>不重不漏</a:t>
              </a:r>
              <a:endParaRPr lang="en-US" altLang="zh-CN" sz="2400" kern="0" dirty="0" smtClean="0">
                <a:solidFill>
                  <a:schemeClr val="bg1"/>
                </a:solidFill>
                <a:ea typeface="微软雅黑"/>
                <a:sym typeface="宋体" pitchFamily="2" charset="-122"/>
              </a:endParaRPr>
            </a:p>
            <a:p>
              <a:pPr algn="ctr" eaLnBrk="1" fontAlgn="base" hangingPunct="1">
                <a:spcBef>
                  <a:spcPct val="0"/>
                </a:spcBef>
                <a:spcAft>
                  <a:spcPct val="0"/>
                </a:spcAft>
                <a:buNone/>
                <a:defRPr/>
              </a:pPr>
              <a:r>
                <a:rPr lang="zh-CN" altLang="en-US" sz="2400" kern="0" dirty="0" smtClean="0">
                  <a:solidFill>
                    <a:schemeClr val="bg1"/>
                  </a:solidFill>
                  <a:ea typeface="微软雅黑"/>
                  <a:sym typeface="宋体" pitchFamily="2" charset="-122"/>
                </a:rPr>
                <a:t>原则</a:t>
              </a:r>
              <a:endParaRPr lang="zh-CN" altLang="en-US" sz="2400" kern="0" dirty="0">
                <a:solidFill>
                  <a:schemeClr val="bg1"/>
                </a:solidFill>
                <a:ea typeface="微软雅黑"/>
                <a:sym typeface="宋体" pitchFamily="2" charset="-122"/>
              </a:endParaRPr>
            </a:p>
          </p:txBody>
        </p:sp>
      </p:grpSp>
      <p:sp>
        <p:nvSpPr>
          <p:cNvPr id="13" name="TextBox 10"/>
          <p:cNvSpPr>
            <a:spLocks noChangeArrowheads="1"/>
          </p:cNvSpPr>
          <p:nvPr/>
        </p:nvSpPr>
        <p:spPr bwMode="auto">
          <a:xfrm>
            <a:off x="704850" y="2084926"/>
            <a:ext cx="3365500" cy="2769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1428" tIns="45714" rIns="91428" bIns="45714">
            <a:spAutoFit/>
          </a:bodyP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defTabSz="457130" eaLnBrk="1" hangingPunct="1">
              <a:spcBef>
                <a:spcPts val="0"/>
              </a:spcBef>
              <a:buNone/>
              <a:defRPr sz="1800">
                <a:solidFill>
                  <a:srgbClr val="000000"/>
                </a:solidFill>
                <a:uFillTx/>
              </a:defRPr>
            </a:pPr>
            <a:endParaRPr lang="zh-CN" altLang="en-US" sz="1200" kern="0" dirty="0">
              <a:solidFill>
                <a:srgbClr val="000000"/>
              </a:solidFill>
              <a:latin typeface="微软雅黑"/>
              <a:ea typeface="微软雅黑"/>
            </a:endParaRPr>
          </a:p>
        </p:txBody>
      </p:sp>
      <p:sp>
        <p:nvSpPr>
          <p:cNvPr id="15" name="TextBox 12"/>
          <p:cNvSpPr>
            <a:spLocks noChangeArrowheads="1"/>
          </p:cNvSpPr>
          <p:nvPr/>
        </p:nvSpPr>
        <p:spPr bwMode="auto">
          <a:xfrm>
            <a:off x="3162290" y="658292"/>
            <a:ext cx="5299085" cy="163120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1428" tIns="45714" rIns="91428" bIns="45714">
            <a:spAutoFit/>
          </a:bodyP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spcBef>
                <a:spcPct val="0"/>
              </a:spcBef>
              <a:buNone/>
            </a:pPr>
            <a:r>
              <a:rPr lang="zh-CN" altLang="en-US" sz="2000" kern="100" dirty="0" smtClean="0">
                <a:latin typeface="微软雅黑" pitchFamily="34" charset="-122"/>
                <a:ea typeface="微软雅黑" pitchFamily="34" charset="-122"/>
                <a:cs typeface="Times New Roman"/>
              </a:rPr>
              <a:t>企业在填报时，如果企业会计核算中采用的成本项目与</a:t>
            </a:r>
            <a:r>
              <a:rPr lang="en-US" altLang="zh-CN" sz="2000" kern="100" dirty="0" smtClean="0">
                <a:latin typeface="微软雅黑" pitchFamily="34" charset="-122"/>
                <a:ea typeface="微软雅黑" pitchFamily="34" charset="-122"/>
                <a:cs typeface="Times New Roman"/>
              </a:rPr>
              <a:t>《</a:t>
            </a:r>
            <a:r>
              <a:rPr lang="zh-CN" altLang="en-US" sz="2000" kern="100" dirty="0" smtClean="0">
                <a:latin typeface="微软雅黑" pitchFamily="34" charset="-122"/>
                <a:ea typeface="微软雅黑" pitchFamily="34" charset="-122"/>
                <a:cs typeface="Times New Roman"/>
              </a:rPr>
              <a:t>企业主营业务成本构成</a:t>
            </a:r>
            <a:r>
              <a:rPr lang="en-US" altLang="zh-CN" sz="2000" kern="100" dirty="0" smtClean="0">
                <a:latin typeface="微软雅黑" pitchFamily="34" charset="-122"/>
                <a:ea typeface="微软雅黑" pitchFamily="34" charset="-122"/>
                <a:cs typeface="Times New Roman"/>
              </a:rPr>
              <a:t>》</a:t>
            </a:r>
            <a:r>
              <a:rPr lang="zh-CN" altLang="en-US" sz="2000" kern="100" dirty="0" smtClean="0">
                <a:latin typeface="微软雅黑" pitchFamily="34" charset="-122"/>
                <a:ea typeface="微软雅黑" pitchFamily="34" charset="-122"/>
                <a:cs typeface="Times New Roman"/>
              </a:rPr>
              <a:t>指标设置有差异，应按照“不重不漏”原则将会计核算中的成本项目</a:t>
            </a:r>
            <a:r>
              <a:rPr lang="zh-CN" altLang="en-US" sz="2000" kern="100" dirty="0" smtClean="0">
                <a:solidFill>
                  <a:srgbClr val="0070C0"/>
                </a:solidFill>
                <a:latin typeface="微软雅黑" pitchFamily="34" charset="-122"/>
                <a:ea typeface="微软雅黑" pitchFamily="34" charset="-122"/>
                <a:cs typeface="Times New Roman"/>
              </a:rPr>
              <a:t>进行必要加工</a:t>
            </a:r>
            <a:r>
              <a:rPr lang="zh-CN" altLang="en-US" sz="2000" kern="100" dirty="0" smtClean="0">
                <a:latin typeface="微软雅黑" pitchFamily="34" charset="-122"/>
                <a:ea typeface="微软雅黑" pitchFamily="34" charset="-122"/>
                <a:cs typeface="Times New Roman"/>
              </a:rPr>
              <a:t>填入</a:t>
            </a:r>
            <a:r>
              <a:rPr lang="en-US" altLang="zh-CN" sz="2000" kern="100" dirty="0" smtClean="0">
                <a:latin typeface="微软雅黑" pitchFamily="34" charset="-122"/>
                <a:ea typeface="微软雅黑" pitchFamily="34" charset="-122"/>
                <a:cs typeface="Times New Roman"/>
              </a:rPr>
              <a:t>《</a:t>
            </a:r>
            <a:r>
              <a:rPr lang="zh-CN" altLang="en-US" sz="2000" kern="100" dirty="0" smtClean="0">
                <a:latin typeface="微软雅黑" pitchFamily="34" charset="-122"/>
                <a:ea typeface="微软雅黑" pitchFamily="34" charset="-122"/>
                <a:cs typeface="Times New Roman"/>
              </a:rPr>
              <a:t>企业主营业务成本构成</a:t>
            </a:r>
            <a:r>
              <a:rPr lang="en-US" altLang="zh-CN" sz="2000" kern="100" dirty="0" smtClean="0">
                <a:latin typeface="微软雅黑" pitchFamily="34" charset="-122"/>
                <a:ea typeface="微软雅黑" pitchFamily="34" charset="-122"/>
                <a:cs typeface="Times New Roman"/>
              </a:rPr>
              <a:t>》</a:t>
            </a:r>
            <a:r>
              <a:rPr lang="zh-CN" altLang="en-US" sz="2000" kern="100" dirty="0" smtClean="0">
                <a:latin typeface="微软雅黑" pitchFamily="34" charset="-122"/>
                <a:ea typeface="微软雅黑" pitchFamily="34" charset="-122"/>
                <a:cs typeface="Times New Roman"/>
              </a:rPr>
              <a:t>中。</a:t>
            </a:r>
            <a:endParaRPr lang="zh-CN" altLang="en-US" sz="2000" kern="100" dirty="0">
              <a:latin typeface="微软雅黑" pitchFamily="34" charset="-122"/>
              <a:ea typeface="微软雅黑" pitchFamily="34" charset="-122"/>
              <a:cs typeface="Times New Roman"/>
            </a:endParaRPr>
          </a:p>
        </p:txBody>
      </p:sp>
      <p:sp>
        <p:nvSpPr>
          <p:cNvPr id="16" name="TextBox 13"/>
          <p:cNvSpPr>
            <a:spLocks noChangeArrowheads="1"/>
          </p:cNvSpPr>
          <p:nvPr/>
        </p:nvSpPr>
        <p:spPr bwMode="auto">
          <a:xfrm>
            <a:off x="3290878" y="2638430"/>
            <a:ext cx="4929222" cy="132342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1428" tIns="45714" rIns="91428" bIns="45714">
            <a:spAutoFit/>
          </a:bodyP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defTabSz="457130" eaLnBrk="1" hangingPunct="1">
              <a:spcBef>
                <a:spcPts val="0"/>
              </a:spcBef>
              <a:buNone/>
              <a:defRPr sz="1800">
                <a:solidFill>
                  <a:srgbClr val="000000"/>
                </a:solidFill>
                <a:uFillTx/>
              </a:defRPr>
            </a:pPr>
            <a:r>
              <a:rPr lang="zh-CN" altLang="en-US" sz="2000" kern="100" dirty="0" smtClean="0">
                <a:latin typeface="微软雅黑" pitchFamily="34" charset="-122"/>
                <a:ea typeface="微软雅黑" pitchFamily="34" charset="-122"/>
                <a:cs typeface="Times New Roman"/>
              </a:rPr>
              <a:t>调查表中所调查的</a:t>
            </a:r>
            <a:r>
              <a:rPr lang="zh-CN" altLang="en-US" sz="2000" kern="100" dirty="0" smtClean="0">
                <a:solidFill>
                  <a:srgbClr val="0070C0"/>
                </a:solidFill>
                <a:latin typeface="微软雅黑" pitchFamily="34" charset="-122"/>
                <a:ea typeface="微软雅黑" pitchFamily="34" charset="-122"/>
                <a:cs typeface="Times New Roman"/>
              </a:rPr>
              <a:t>成本为报告期内与利润表中的成本口径相一致</a:t>
            </a:r>
            <a:r>
              <a:rPr lang="en-US" altLang="zh-CN" sz="2000" kern="100" dirty="0" smtClean="0">
                <a:latin typeface="微软雅黑" pitchFamily="34" charset="-122"/>
                <a:ea typeface="微软雅黑" pitchFamily="34" charset="-122"/>
              </a:rPr>
              <a:t>(</a:t>
            </a:r>
            <a:r>
              <a:rPr lang="zh-CN" altLang="en-US" sz="2000" kern="100" dirty="0" smtClean="0">
                <a:latin typeface="微软雅黑" pitchFamily="34" charset="-122"/>
                <a:ea typeface="微软雅黑" pitchFamily="34" charset="-122"/>
                <a:cs typeface="Times New Roman"/>
              </a:rPr>
              <a:t>即与当期收入相对应</a:t>
            </a:r>
            <a:r>
              <a:rPr lang="en-US" altLang="zh-CN" sz="2000" kern="100" dirty="0" smtClean="0">
                <a:latin typeface="微软雅黑" pitchFamily="34" charset="-122"/>
                <a:ea typeface="微软雅黑" pitchFamily="34" charset="-122"/>
                <a:cs typeface="Times New Roman"/>
              </a:rPr>
              <a:t>)</a:t>
            </a:r>
            <a:r>
              <a:rPr lang="zh-CN" altLang="en-US" sz="2000" kern="100" dirty="0" smtClean="0">
                <a:latin typeface="微软雅黑" pitchFamily="34" charset="-122"/>
                <a:ea typeface="微软雅黑" pitchFamily="34" charset="-122"/>
                <a:cs typeface="Times New Roman"/>
              </a:rPr>
              <a:t>的</a:t>
            </a:r>
            <a:r>
              <a:rPr lang="zh-CN" altLang="en-US" sz="2000" kern="100" dirty="0" smtClean="0">
                <a:solidFill>
                  <a:srgbClr val="FF0000"/>
                </a:solidFill>
                <a:latin typeface="微软雅黑" pitchFamily="34" charset="-122"/>
                <a:ea typeface="微软雅黑" pitchFamily="34" charset="-122"/>
                <a:cs typeface="Times New Roman"/>
              </a:rPr>
              <a:t>实际成本</a:t>
            </a:r>
            <a:r>
              <a:rPr lang="zh-CN" altLang="en-US" sz="2000" kern="100" dirty="0" smtClean="0">
                <a:latin typeface="微软雅黑" pitchFamily="34" charset="-122"/>
                <a:ea typeface="微软雅黑" pitchFamily="34" charset="-122"/>
                <a:cs typeface="Times New Roman"/>
              </a:rPr>
              <a:t>，而不是计划成本、估计成本、定额成本等其他形式的成本。</a:t>
            </a:r>
            <a:endParaRPr lang="zh-CN" altLang="en-US" sz="2000" kern="0" dirty="0">
              <a:solidFill>
                <a:srgbClr val="000000"/>
              </a:solidFill>
              <a:latin typeface="微软雅黑" pitchFamily="34" charset="-122"/>
              <a:ea typeface="微软雅黑" pitchFamily="34" charset="-122"/>
            </a:endParaRPr>
          </a:p>
        </p:txBody>
      </p:sp>
      <p:sp>
        <p:nvSpPr>
          <p:cNvPr id="18" name="TextBox 17"/>
          <p:cNvSpPr txBox="1"/>
          <p:nvPr/>
        </p:nvSpPr>
        <p:spPr>
          <a:xfrm>
            <a:off x="114300" y="0"/>
            <a:ext cx="3071834" cy="523220"/>
          </a:xfrm>
          <a:prstGeom prst="rect">
            <a:avLst/>
          </a:prstGeom>
          <a:noFill/>
        </p:spPr>
        <p:txBody>
          <a:bodyPr wrap="square" rtlCol="0">
            <a:spAutoFit/>
          </a:bodyPr>
          <a:lstStyle/>
          <a:p>
            <a:pPr algn="ctr"/>
            <a:r>
              <a:rPr lang="zh-CN" altLang="en-US" sz="2800" dirty="0" smtClean="0">
                <a:latin typeface="微软雅黑" pitchFamily="34" charset="-122"/>
                <a:ea typeface="微软雅黑" pitchFamily="34" charset="-122"/>
              </a:rPr>
              <a:t>填报原则</a:t>
            </a:r>
            <a:endParaRPr lang="zh-CN" altLang="en-US" sz="2800" dirty="0">
              <a:latin typeface="微软雅黑" pitchFamily="34" charset="-122"/>
              <a:ea typeface="微软雅黑" pitchFamily="34" charset="-122"/>
            </a:endParaRPr>
          </a:p>
        </p:txBody>
      </p:sp>
      <p:grpSp>
        <p:nvGrpSpPr>
          <p:cNvPr id="12" name="组合 16"/>
          <p:cNvGrpSpPr/>
          <p:nvPr/>
        </p:nvGrpSpPr>
        <p:grpSpPr>
          <a:xfrm>
            <a:off x="600046" y="4448169"/>
            <a:ext cx="2116143" cy="1876428"/>
            <a:chOff x="3786182" y="2285992"/>
            <a:chExt cx="1258887" cy="1447800"/>
          </a:xfrm>
        </p:grpSpPr>
        <p:sp>
          <p:nvSpPr>
            <p:cNvPr id="14" name="六边形 2"/>
            <p:cNvSpPr>
              <a:spLocks noChangeArrowheads="1"/>
            </p:cNvSpPr>
            <p:nvPr/>
          </p:nvSpPr>
          <p:spPr bwMode="auto">
            <a:xfrm>
              <a:off x="3786182" y="2285992"/>
              <a:ext cx="1258887" cy="1447800"/>
            </a:xfrm>
            <a:prstGeom prst="hexagon">
              <a:avLst>
                <a:gd name="adj" fmla="val 24991"/>
                <a:gd name="vf" fmla="val 115470"/>
              </a:avLst>
            </a:prstGeom>
            <a:solidFill>
              <a:srgbClr val="00B0F0"/>
            </a:solidFill>
            <a:ln>
              <a:noFill/>
            </a:ln>
            <a:extLst/>
          </p:spPr>
          <p:txBody>
            <a:bodyPr lIns="91428" tIns="45714" rIns="91428" bIns="45714" anchor="ct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Font typeface="Arial" pitchFamily="34" charset="0"/>
                <a:buNone/>
              </a:pPr>
              <a:endParaRPr lang="zh-CN" altLang="en-US" sz="2800">
                <a:solidFill>
                  <a:srgbClr val="FFFFFF"/>
                </a:solidFill>
                <a:latin typeface="微软雅黑"/>
                <a:ea typeface="微软雅黑"/>
                <a:sym typeface="宋体" pitchFamily="2" charset="-122"/>
              </a:endParaRPr>
            </a:p>
          </p:txBody>
        </p:sp>
        <p:sp>
          <p:nvSpPr>
            <p:cNvPr id="17" name="矩形 6"/>
            <p:cNvSpPr>
              <a:spLocks noChangeArrowheads="1"/>
            </p:cNvSpPr>
            <p:nvPr/>
          </p:nvSpPr>
          <p:spPr bwMode="auto">
            <a:xfrm>
              <a:off x="3998673" y="2671829"/>
              <a:ext cx="842224" cy="6411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91428" tIns="45714" rIns="91428" bIns="45714">
              <a:spAutoFit/>
            </a:bodyP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None/>
                <a:defRPr/>
              </a:pPr>
              <a:r>
                <a:rPr lang="zh-CN" altLang="en-US" sz="2400" kern="0" dirty="0" smtClean="0">
                  <a:solidFill>
                    <a:schemeClr val="bg1"/>
                  </a:solidFill>
                  <a:ea typeface="微软雅黑"/>
                  <a:sym typeface="宋体" pitchFamily="2" charset="-122"/>
                </a:rPr>
                <a:t>结构分解</a:t>
              </a:r>
              <a:endParaRPr lang="en-US" altLang="zh-CN" sz="2400" kern="0" dirty="0" smtClean="0">
                <a:solidFill>
                  <a:schemeClr val="bg1"/>
                </a:solidFill>
                <a:ea typeface="微软雅黑"/>
                <a:sym typeface="宋体" pitchFamily="2" charset="-122"/>
              </a:endParaRPr>
            </a:p>
            <a:p>
              <a:pPr algn="ctr" eaLnBrk="1" fontAlgn="base" hangingPunct="1">
                <a:spcBef>
                  <a:spcPct val="0"/>
                </a:spcBef>
                <a:spcAft>
                  <a:spcPct val="0"/>
                </a:spcAft>
                <a:buNone/>
                <a:defRPr/>
              </a:pPr>
              <a:r>
                <a:rPr lang="zh-CN" altLang="en-US" sz="2400" kern="0" dirty="0" smtClean="0">
                  <a:solidFill>
                    <a:schemeClr val="bg1"/>
                  </a:solidFill>
                  <a:ea typeface="微软雅黑"/>
                  <a:sym typeface="宋体" pitchFamily="2" charset="-122"/>
                </a:rPr>
                <a:t>原则</a:t>
              </a:r>
              <a:endParaRPr lang="zh-CN" altLang="en-US" sz="2400" kern="0" dirty="0">
                <a:solidFill>
                  <a:schemeClr val="bg1"/>
                </a:solidFill>
                <a:ea typeface="微软雅黑"/>
                <a:sym typeface="宋体" pitchFamily="2" charset="-122"/>
              </a:endParaRPr>
            </a:p>
          </p:txBody>
        </p:sp>
      </p:grpSp>
      <p:sp>
        <p:nvSpPr>
          <p:cNvPr id="19" name="TextBox 13"/>
          <p:cNvSpPr>
            <a:spLocks noChangeArrowheads="1"/>
          </p:cNvSpPr>
          <p:nvPr/>
        </p:nvSpPr>
        <p:spPr bwMode="auto">
          <a:xfrm>
            <a:off x="3300403" y="4343405"/>
            <a:ext cx="4929222" cy="19389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1428" tIns="45714" rIns="91428" bIns="45714">
            <a:spAutoFit/>
          </a:bodyP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defTabSz="457130" eaLnBrk="1" hangingPunct="1">
              <a:spcBef>
                <a:spcPts val="0"/>
              </a:spcBef>
              <a:buNone/>
              <a:defRPr sz="1800">
                <a:solidFill>
                  <a:srgbClr val="000000"/>
                </a:solidFill>
                <a:uFillTx/>
              </a:defRPr>
            </a:pPr>
            <a:r>
              <a:rPr lang="zh-CN" altLang="zh-CN" sz="2000" kern="100" dirty="0" smtClean="0">
                <a:solidFill>
                  <a:srgbClr val="000000"/>
                </a:solidFill>
                <a:latin typeface="微软雅黑" pitchFamily="34" charset="-122"/>
                <a:ea typeface="微软雅黑" pitchFamily="34" charset="-122"/>
                <a:cs typeface="Times New Roman"/>
              </a:rPr>
              <a:t>会计核算资料中主营业务成本合计数与本调查表中各项指标汇总数的差额，填入本调查表的</a:t>
            </a:r>
            <a:r>
              <a:rPr lang="en-US" altLang="zh-CN" sz="2000" kern="100" dirty="0" smtClean="0">
                <a:solidFill>
                  <a:srgbClr val="000000"/>
                </a:solidFill>
                <a:latin typeface="微软雅黑" pitchFamily="34" charset="-122"/>
                <a:ea typeface="微软雅黑" pitchFamily="34" charset="-122"/>
                <a:cs typeface="Times New Roman"/>
              </a:rPr>
              <a:t>“</a:t>
            </a:r>
            <a:r>
              <a:rPr lang="zh-CN" altLang="zh-CN" sz="2000" kern="100" dirty="0" smtClean="0">
                <a:solidFill>
                  <a:srgbClr val="000000"/>
                </a:solidFill>
                <a:latin typeface="微软雅黑" pitchFamily="34" charset="-122"/>
                <a:ea typeface="微软雅黑" pitchFamily="34" charset="-122"/>
                <a:cs typeface="Times New Roman"/>
              </a:rPr>
              <a:t>其他成本</a:t>
            </a:r>
            <a:r>
              <a:rPr lang="en-US" altLang="zh-CN" sz="2000" kern="100" dirty="0" smtClean="0">
                <a:solidFill>
                  <a:srgbClr val="000000"/>
                </a:solidFill>
                <a:latin typeface="微软雅黑" pitchFamily="34" charset="-122"/>
                <a:ea typeface="微软雅黑" pitchFamily="34" charset="-122"/>
                <a:cs typeface="Times New Roman"/>
              </a:rPr>
              <a:t>”</a:t>
            </a:r>
            <a:r>
              <a:rPr lang="zh-CN" altLang="zh-CN" sz="2000" kern="100" dirty="0" smtClean="0">
                <a:solidFill>
                  <a:srgbClr val="000000"/>
                </a:solidFill>
                <a:latin typeface="微软雅黑" pitchFamily="34" charset="-122"/>
                <a:ea typeface="微软雅黑" pitchFamily="34" charset="-122"/>
                <a:cs typeface="Times New Roman"/>
              </a:rPr>
              <a:t>项目。</a:t>
            </a:r>
            <a:r>
              <a:rPr lang="zh-CN" altLang="zh-CN" sz="2000" kern="100" dirty="0" smtClean="0">
                <a:solidFill>
                  <a:srgbClr val="0070C0"/>
                </a:solidFill>
                <a:latin typeface="微软雅黑" pitchFamily="34" charset="-122"/>
                <a:ea typeface="微软雅黑" pitchFamily="34" charset="-122"/>
                <a:cs typeface="Times New Roman"/>
              </a:rPr>
              <a:t>如果“其他成本”比重＞</a:t>
            </a:r>
            <a:r>
              <a:rPr lang="en-US" altLang="zh-CN" sz="2000" kern="100" dirty="0" smtClean="0">
                <a:solidFill>
                  <a:srgbClr val="0070C0"/>
                </a:solidFill>
                <a:latin typeface="微软雅黑" pitchFamily="34" charset="-122"/>
                <a:ea typeface="微软雅黑" pitchFamily="34" charset="-122"/>
                <a:cs typeface="Times New Roman"/>
              </a:rPr>
              <a:t>20%</a:t>
            </a:r>
            <a:r>
              <a:rPr lang="zh-CN" altLang="zh-CN" sz="2000" kern="100" dirty="0" smtClean="0">
                <a:solidFill>
                  <a:srgbClr val="0070C0"/>
                </a:solidFill>
                <a:latin typeface="微软雅黑" pitchFamily="34" charset="-122"/>
                <a:ea typeface="微软雅黑" pitchFamily="34" charset="-122"/>
                <a:cs typeface="Times New Roman"/>
              </a:rPr>
              <a:t>，请填写补充说明</a:t>
            </a:r>
            <a:r>
              <a:rPr lang="zh-CN" altLang="zh-CN" sz="2000" kern="100" dirty="0" smtClean="0">
                <a:solidFill>
                  <a:srgbClr val="000000"/>
                </a:solidFill>
                <a:latin typeface="微软雅黑" pitchFamily="34" charset="-122"/>
                <a:ea typeface="微软雅黑" pitchFamily="34" charset="-122"/>
                <a:cs typeface="Times New Roman"/>
              </a:rPr>
              <a:t>，列出其中主要项目的名称和金额，</a:t>
            </a:r>
            <a:r>
              <a:rPr lang="zh-CN" altLang="zh-CN" sz="2000" kern="100" dirty="0" smtClean="0">
                <a:solidFill>
                  <a:srgbClr val="FF0000"/>
                </a:solidFill>
                <a:latin typeface="微软雅黑" pitchFamily="34" charset="-122"/>
                <a:ea typeface="微软雅黑" pitchFamily="34" charset="-122"/>
                <a:cs typeface="Times New Roman"/>
              </a:rPr>
              <a:t>确保不能细分的其他项比重不超过</a:t>
            </a:r>
            <a:r>
              <a:rPr lang="en-US" altLang="zh-CN" sz="2000" kern="100" dirty="0" smtClean="0">
                <a:solidFill>
                  <a:srgbClr val="FF0000"/>
                </a:solidFill>
                <a:latin typeface="微软雅黑" pitchFamily="34" charset="-122"/>
                <a:ea typeface="微软雅黑" pitchFamily="34" charset="-122"/>
                <a:cs typeface="Times New Roman"/>
              </a:rPr>
              <a:t>20%</a:t>
            </a:r>
            <a:r>
              <a:rPr lang="zh-CN" altLang="zh-CN" sz="2000" kern="100" dirty="0" smtClean="0">
                <a:solidFill>
                  <a:srgbClr val="000000"/>
                </a:solidFill>
                <a:latin typeface="微软雅黑" pitchFamily="34" charset="-122"/>
                <a:ea typeface="微软雅黑" pitchFamily="34" charset="-122"/>
                <a:cs typeface="Times New Roman"/>
              </a:rPr>
              <a:t>。</a:t>
            </a:r>
            <a:endParaRPr lang="zh-CN" altLang="en-US" sz="2000" kern="100" dirty="0">
              <a:solidFill>
                <a:srgbClr val="000000"/>
              </a:solidFill>
              <a:latin typeface="微软雅黑" pitchFamily="34" charset="-122"/>
              <a:ea typeface="微软雅黑" pitchFamily="34" charset="-122"/>
              <a:cs typeface="Times New Roman"/>
            </a:endParaRPr>
          </a:p>
        </p:txBody>
      </p:sp>
    </p:spTree>
    <p:extLst>
      <p:ext uri="{BB962C8B-B14F-4D97-AF65-F5344CB8AC3E}">
        <p14:creationId xmlns="" xmlns:p14="http://schemas.microsoft.com/office/powerpoint/2010/main" val="420214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nodePh="1">
                                  <p:stCondLst>
                                    <p:cond delay="0"/>
                                  </p:stCondLst>
                                  <p:endCondLst>
                                    <p:cond evt="begin" delay="0">
                                      <p:tn val="5"/>
                                    </p:cond>
                                  </p:endCondLst>
                                  <p:childTnLst>
                                    <p:set>
                                      <p:cBhvr>
                                        <p:cTn id="6" dur="1" fill="hold">
                                          <p:stCondLst>
                                            <p:cond delay="0"/>
                                          </p:stCondLst>
                                        </p:cTn>
                                        <p:tgtEl>
                                          <p:spTgt spid="13"/>
                                        </p:tgtEl>
                                        <p:attrNameLst>
                                          <p:attrName>style.visibility</p:attrName>
                                        </p:attrNameLst>
                                      </p:cBhvr>
                                      <p:to>
                                        <p:strVal val="visible"/>
                                      </p:to>
                                    </p:set>
                                    <p:animEffect>
                                      <p:cBhvr>
                                        <p:cTn id="7" dur="500"/>
                                        <p:tgtEl>
                                          <p:spTgt spid="13"/>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p:cBhvr>
                                        <p:cTn id="11" dur="500"/>
                                        <p:tgtEl>
                                          <p:spTgt spid="15"/>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6"/>
                                        </p:tgtEl>
                                        <p:attrNameLst>
                                          <p:attrName>style.visibility</p:attrName>
                                        </p:attrNameLst>
                                      </p:cBhvr>
                                      <p:to>
                                        <p:strVal val="visible"/>
                                      </p:to>
                                    </p:set>
                                    <p:animEffect>
                                      <p:cBhvr>
                                        <p:cTn id="15" dur="500"/>
                                        <p:tgtEl>
                                          <p:spTgt spid="16"/>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animEffect>
                                      <p:cBhvr>
                                        <p:cTn id="19"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ldLvl="0" autoUpdateAnimBg="0"/>
      <p:bldP spid="15" grpId="0" bldLvl="0" autoUpdateAnimBg="0"/>
      <p:bldP spid="16" grpId="0" bldLvl="0" autoUpdateAnimBg="0"/>
      <p:bldP spid="19" grpId="0" bldLvl="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灯片编号占位符 5"/>
          <p:cNvSpPr>
            <a:spLocks noGrp="1"/>
          </p:cNvSpPr>
          <p:nvPr>
            <p:ph type="sldNum" sz="quarter" idx="12"/>
          </p:nvPr>
        </p:nvSpPr>
        <p:spPr>
          <a:noFill/>
          <a:ln>
            <a:miter lim="800000"/>
            <a:headEnd/>
            <a:tailEnd/>
          </a:ln>
        </p:spPr>
        <p:txBody>
          <a:bodyPr/>
          <a:lstStyle/>
          <a:p>
            <a:fld id="{39A67570-627D-4111-AD50-06242D00DEB6}" type="slidenum">
              <a:rPr lang="zh-CN" altLang="en-US"/>
              <a:pPr/>
              <a:t>12</a:t>
            </a:fld>
            <a:endParaRPr lang="en-US" altLang="zh-CN"/>
          </a:p>
        </p:txBody>
      </p:sp>
      <p:pic>
        <p:nvPicPr>
          <p:cNvPr id="89091" name="图片 5"/>
          <p:cNvPicPr>
            <a:picLocks noChangeAspect="1"/>
          </p:cNvPicPr>
          <p:nvPr/>
        </p:nvPicPr>
        <p:blipFill>
          <a:blip r:embed="rId3" cstate="print"/>
          <a:srcRect t="13847"/>
          <a:stretch>
            <a:fillRect/>
          </a:stretch>
        </p:blipFill>
        <p:spPr bwMode="auto">
          <a:xfrm>
            <a:off x="1428750" y="571500"/>
            <a:ext cx="6019800" cy="2716213"/>
          </a:xfrm>
          <a:prstGeom prst="rect">
            <a:avLst/>
          </a:prstGeom>
          <a:noFill/>
          <a:ln w="9525">
            <a:noFill/>
            <a:miter lim="800000"/>
            <a:headEnd/>
            <a:tailEnd/>
          </a:ln>
        </p:spPr>
      </p:pic>
      <p:pic>
        <p:nvPicPr>
          <p:cNvPr id="89092" name="图片 6"/>
          <p:cNvPicPr>
            <a:picLocks noChangeAspect="1"/>
          </p:cNvPicPr>
          <p:nvPr/>
        </p:nvPicPr>
        <p:blipFill>
          <a:blip r:embed="rId4" cstate="print"/>
          <a:srcRect/>
          <a:stretch>
            <a:fillRect/>
          </a:stretch>
        </p:blipFill>
        <p:spPr bwMode="auto">
          <a:xfrm>
            <a:off x="1571625" y="3582988"/>
            <a:ext cx="5486400" cy="2085975"/>
          </a:xfrm>
          <a:prstGeom prst="rect">
            <a:avLst/>
          </a:prstGeom>
          <a:noFill/>
          <a:ln w="9525">
            <a:noFill/>
            <a:miter lim="800000"/>
            <a:headEnd/>
            <a:tailEnd/>
          </a:ln>
        </p:spPr>
      </p:pic>
      <p:sp>
        <p:nvSpPr>
          <p:cNvPr id="10" name="Rectangle 3"/>
          <p:cNvSpPr txBox="1">
            <a:spLocks noChangeArrowheads="1"/>
          </p:cNvSpPr>
          <p:nvPr/>
        </p:nvSpPr>
        <p:spPr>
          <a:xfrm>
            <a:off x="7092950" y="1519238"/>
            <a:ext cx="1943100" cy="2557462"/>
          </a:xfrm>
          <a:prstGeom prst="rect">
            <a:avLst/>
          </a:prstGeom>
          <a:solidFill>
            <a:schemeClr val="bg2">
              <a:lumMod val="20000"/>
              <a:lumOff val="80000"/>
            </a:schemeClr>
          </a:solidFill>
        </p:spPr>
        <p:txBody>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buFontTx/>
              <a:buNone/>
              <a:defRPr/>
            </a:pPr>
            <a:endParaRPr kumimoji="0" lang="en-US" altLang="zh-CN" sz="1600" b="0" dirty="0" smtClean="0">
              <a:solidFill>
                <a:srgbClr val="000000"/>
              </a:solidFill>
              <a:latin typeface="+mn-ea"/>
              <a:ea typeface="+mn-ea"/>
            </a:endParaRPr>
          </a:p>
        </p:txBody>
      </p:sp>
      <p:sp>
        <p:nvSpPr>
          <p:cNvPr id="6" name="AutoShape 7"/>
          <p:cNvSpPr>
            <a:spLocks noChangeArrowheads="1"/>
          </p:cNvSpPr>
          <p:nvPr/>
        </p:nvSpPr>
        <p:spPr bwMode="auto">
          <a:xfrm>
            <a:off x="4686271" y="3671876"/>
            <a:ext cx="4257704" cy="2395549"/>
          </a:xfrm>
          <a:prstGeom prst="wedgeRoundRectCallout">
            <a:avLst>
              <a:gd name="adj1" fmla="val -71551"/>
              <a:gd name="adj2" fmla="val -47954"/>
              <a:gd name="adj3" fmla="val 16667"/>
            </a:avLst>
          </a:prstGeom>
          <a:blipFill>
            <a:blip r:embed="rId5" cstate="print"/>
            <a:tile tx="0" ty="0" sx="100000" sy="100000" flip="none" algn="tl"/>
          </a:blipFill>
          <a:ln w="9525" algn="ctr">
            <a:noFill/>
            <a:miter lim="800000"/>
            <a:headEnd/>
            <a:tailEnd/>
          </a:ln>
        </p:spPr>
        <p:txBody>
          <a:bodyPr/>
          <a:lstStyle/>
          <a:p>
            <a:pPr marL="342900" indent="-342900" algn="just"/>
            <a:r>
              <a:rPr lang="zh-CN" altLang="en-US" sz="2000" dirty="0" smtClean="0">
                <a:solidFill>
                  <a:srgbClr val="40458C"/>
                </a:solidFill>
                <a:latin typeface="+mn-ea"/>
              </a:rPr>
              <a:t>    </a:t>
            </a:r>
            <a:r>
              <a:rPr lang="zh-CN" altLang="en-US" sz="2000" dirty="0" smtClean="0">
                <a:latin typeface="+mn-ea"/>
              </a:rPr>
              <a:t>填报主营业务成本的时候，由于航空运输和机场服务的成本差异较大，如果被调查单位是</a:t>
            </a:r>
            <a:r>
              <a:rPr lang="zh-CN" altLang="en-US" sz="2000" dirty="0" smtClean="0">
                <a:solidFill>
                  <a:srgbClr val="0070C0"/>
                </a:solidFill>
                <a:latin typeface="+mn-ea"/>
              </a:rPr>
              <a:t>航空公司</a:t>
            </a:r>
            <a:r>
              <a:rPr lang="zh-CN" altLang="en-US" sz="2000" dirty="0" smtClean="0">
                <a:latin typeface="+mn-ea"/>
              </a:rPr>
              <a:t>，只需填报第一部分，如果被调查单位是</a:t>
            </a:r>
            <a:r>
              <a:rPr lang="zh-CN" altLang="en-US" sz="2000" dirty="0" smtClean="0">
                <a:solidFill>
                  <a:srgbClr val="0070C0"/>
                </a:solidFill>
                <a:latin typeface="+mn-ea"/>
              </a:rPr>
              <a:t>机场</a:t>
            </a:r>
            <a:r>
              <a:rPr lang="zh-CN" altLang="en-US" sz="2000" dirty="0" smtClean="0">
                <a:latin typeface="+mn-ea"/>
              </a:rPr>
              <a:t>，只需填报第二部分。</a:t>
            </a:r>
            <a:endParaRPr lang="zh-CN" altLang="en-US" sz="2000" dirty="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6"/>
          <p:cNvSpPr>
            <a:spLocks noChangeArrowheads="1"/>
          </p:cNvSpPr>
          <p:nvPr/>
        </p:nvSpPr>
        <p:spPr bwMode="auto">
          <a:xfrm>
            <a:off x="0" y="857232"/>
            <a:ext cx="9144000" cy="5473700"/>
          </a:xfrm>
          <a:prstGeom prst="rect">
            <a:avLst/>
          </a:prstGeom>
          <a:solidFill>
            <a:srgbClr val="FFFFFF">
              <a:alpha val="50195"/>
            </a:srgb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91428" tIns="45714" rIns="91428" bIns="45714" anchor="ct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Font typeface="Arial" pitchFamily="34" charset="0"/>
              <a:buNone/>
            </a:pPr>
            <a:endParaRPr lang="zh-CN" altLang="en-US" sz="1800" dirty="0">
              <a:solidFill>
                <a:srgbClr val="FFFFFF"/>
              </a:solidFill>
              <a:latin typeface="微软雅黑"/>
              <a:ea typeface="微软雅黑"/>
              <a:sym typeface="宋体" pitchFamily="2" charset="-122"/>
            </a:endParaRPr>
          </a:p>
        </p:txBody>
      </p:sp>
      <p:sp>
        <p:nvSpPr>
          <p:cNvPr id="13" name="TextBox 10"/>
          <p:cNvSpPr>
            <a:spLocks noChangeArrowheads="1"/>
          </p:cNvSpPr>
          <p:nvPr/>
        </p:nvSpPr>
        <p:spPr bwMode="auto">
          <a:xfrm>
            <a:off x="928662" y="1928802"/>
            <a:ext cx="3365500" cy="2769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1428" tIns="45714" rIns="91428" bIns="45714">
            <a:spAutoFit/>
          </a:bodyP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defTabSz="457130" eaLnBrk="1" hangingPunct="1">
              <a:spcBef>
                <a:spcPts val="0"/>
              </a:spcBef>
              <a:buNone/>
              <a:defRPr sz="1800">
                <a:solidFill>
                  <a:srgbClr val="000000"/>
                </a:solidFill>
                <a:uFillTx/>
              </a:defRPr>
            </a:pPr>
            <a:endParaRPr lang="zh-CN" altLang="en-US" sz="1200" kern="0" dirty="0">
              <a:solidFill>
                <a:srgbClr val="000000"/>
              </a:solidFill>
              <a:latin typeface="微软雅黑"/>
              <a:ea typeface="微软雅黑"/>
            </a:endParaRPr>
          </a:p>
        </p:txBody>
      </p:sp>
      <p:graphicFrame>
        <p:nvGraphicFramePr>
          <p:cNvPr id="11" name="表格 10"/>
          <p:cNvGraphicFramePr>
            <a:graphicFrameLocks noGrp="1"/>
          </p:cNvGraphicFramePr>
          <p:nvPr/>
        </p:nvGraphicFramePr>
        <p:xfrm>
          <a:off x="452410" y="876288"/>
          <a:ext cx="8215369" cy="4802371"/>
        </p:xfrm>
        <a:graphic>
          <a:graphicData uri="http://schemas.openxmlformats.org/drawingml/2006/table">
            <a:tbl>
              <a:tblPr/>
              <a:tblGrid>
                <a:gridCol w="4575226"/>
                <a:gridCol w="1068666"/>
                <a:gridCol w="2571477"/>
              </a:tblGrid>
              <a:tr h="689767">
                <a:tc gridSpan="3">
                  <a:txBody>
                    <a:bodyPr/>
                    <a:lstStyle/>
                    <a:p>
                      <a:pPr algn="ctr" fontAlgn="ctr"/>
                      <a:endParaRPr lang="zh-CN" altLang="en-US" sz="2800" b="0" i="0" u="none" strike="noStrike" dirty="0">
                        <a:solidFill>
                          <a:srgbClr val="000000"/>
                        </a:solidFill>
                        <a:latin typeface="微软雅黑" pitchFamily="34" charset="-122"/>
                        <a:ea typeface="微软雅黑" pitchFamily="34" charset="-122"/>
                      </a:endParaRPr>
                    </a:p>
                  </a:txBody>
                  <a:tcPr marL="9293" marR="9293" marT="9293" marB="0" anchor="ctr">
                    <a:lnL>
                      <a:noFill/>
                    </a:lnL>
                    <a:lnR>
                      <a:noFill/>
                    </a:lnR>
                    <a:lnT>
                      <a:noFill/>
                    </a:lnT>
                    <a:lnB>
                      <a:noFill/>
                    </a:lnB>
                  </a:tcPr>
                </a:tc>
                <a:tc hMerge="1">
                  <a:txBody>
                    <a:bodyPr/>
                    <a:lstStyle/>
                    <a:p>
                      <a:endParaRPr lang="zh-CN" altLang="en-US"/>
                    </a:p>
                  </a:txBody>
                  <a:tcPr/>
                </a:tc>
                <a:tc hMerge="1">
                  <a:txBody>
                    <a:bodyPr/>
                    <a:lstStyle/>
                    <a:p>
                      <a:endParaRPr lang="zh-CN" altLang="en-US"/>
                    </a:p>
                  </a:txBody>
                  <a:tcPr/>
                </a:tc>
              </a:tr>
              <a:tr h="394784">
                <a:tc>
                  <a:txBody>
                    <a:bodyPr/>
                    <a:lstStyle/>
                    <a:p>
                      <a:pPr algn="l" fontAlgn="ctr"/>
                      <a:endParaRPr lang="zh-CN" altLang="en-US" sz="1800" b="0" i="0" u="none" strike="noStrike">
                        <a:solidFill>
                          <a:srgbClr val="000000"/>
                        </a:solidFill>
                        <a:latin typeface="微软雅黑" pitchFamily="34" charset="-122"/>
                        <a:ea typeface="微软雅黑" pitchFamily="34" charset="-122"/>
                      </a:endParaRPr>
                    </a:p>
                  </a:txBody>
                  <a:tcPr marL="9293" marR="9293" marT="9293" marB="0" anchor="ctr">
                    <a:lnL>
                      <a:noFill/>
                    </a:lnL>
                    <a:lnR>
                      <a:noFill/>
                    </a:lnR>
                    <a:lnT>
                      <a:noFill/>
                    </a:lnT>
                    <a:lnB>
                      <a:noFill/>
                    </a:lnB>
                  </a:tcPr>
                </a:tc>
                <a:tc>
                  <a:txBody>
                    <a:bodyPr/>
                    <a:lstStyle/>
                    <a:p>
                      <a:pPr algn="l" fontAlgn="ctr"/>
                      <a:endParaRPr lang="zh-CN" altLang="en-US" sz="1200" b="0" i="0" u="none" strike="noStrike">
                        <a:solidFill>
                          <a:srgbClr val="000000"/>
                        </a:solidFill>
                        <a:latin typeface="微软雅黑" pitchFamily="34" charset="-122"/>
                        <a:ea typeface="微软雅黑" pitchFamily="34" charset="-122"/>
                      </a:endParaRPr>
                    </a:p>
                  </a:txBody>
                  <a:tcPr marL="9293" marR="9293" marT="9293" marB="0" anchor="ctr">
                    <a:lnL>
                      <a:noFill/>
                    </a:lnL>
                    <a:lnR>
                      <a:noFill/>
                    </a:lnR>
                    <a:lnT>
                      <a:noFill/>
                    </a:lnT>
                    <a:lnB>
                      <a:noFill/>
                    </a:lnB>
                  </a:tcPr>
                </a:tc>
                <a:tc>
                  <a:txBody>
                    <a:bodyPr/>
                    <a:lstStyle/>
                    <a:p>
                      <a:pPr algn="l" fontAlgn="ctr"/>
                      <a:r>
                        <a:rPr lang="zh-CN" altLang="en-US" sz="1200" b="0" i="0" u="none" strike="noStrike" dirty="0">
                          <a:solidFill>
                            <a:srgbClr val="000000"/>
                          </a:solidFill>
                          <a:latin typeface="微软雅黑" pitchFamily="34" charset="-122"/>
                          <a:ea typeface="微软雅黑" pitchFamily="34" charset="-122"/>
                        </a:rPr>
                        <a:t>  表    号</a:t>
                      </a:r>
                      <a:r>
                        <a:rPr lang="zh-CN" altLang="en-US" sz="1200" b="0" i="0" u="none" strike="noStrike" dirty="0" smtClean="0">
                          <a:solidFill>
                            <a:srgbClr val="000000"/>
                          </a:solidFill>
                          <a:latin typeface="微软雅黑" pitchFamily="34" charset="-122"/>
                          <a:ea typeface="微软雅黑" pitchFamily="34" charset="-122"/>
                        </a:rPr>
                        <a:t>：</a:t>
                      </a:r>
                      <a:endParaRPr lang="zh-CN" altLang="en-US" sz="1200" b="0" i="0" u="none" strike="noStrike" dirty="0">
                        <a:solidFill>
                          <a:srgbClr val="000000"/>
                        </a:solidFill>
                        <a:latin typeface="微软雅黑" pitchFamily="34" charset="-122"/>
                        <a:ea typeface="微软雅黑" pitchFamily="34" charset="-122"/>
                      </a:endParaRPr>
                    </a:p>
                  </a:txBody>
                  <a:tcPr marL="9293" marR="9293" marT="9293" marB="0" anchor="ctr">
                    <a:lnL>
                      <a:noFill/>
                    </a:lnL>
                    <a:lnR>
                      <a:noFill/>
                    </a:lnR>
                    <a:lnT>
                      <a:noFill/>
                    </a:lnT>
                    <a:lnB>
                      <a:noFill/>
                    </a:lnB>
                  </a:tcPr>
                </a:tc>
              </a:tr>
              <a:tr h="394784">
                <a:tc>
                  <a:txBody>
                    <a:bodyPr/>
                    <a:lstStyle/>
                    <a:p>
                      <a:pPr algn="l" fontAlgn="ctr"/>
                      <a:endParaRPr lang="zh-CN" altLang="en-US" sz="1800" b="0" i="0" u="none" strike="noStrike">
                        <a:solidFill>
                          <a:srgbClr val="000000"/>
                        </a:solidFill>
                        <a:latin typeface="微软雅黑" pitchFamily="34" charset="-122"/>
                        <a:ea typeface="微软雅黑" pitchFamily="34" charset="-122"/>
                      </a:endParaRPr>
                    </a:p>
                  </a:txBody>
                  <a:tcPr marL="9293" marR="9293" marT="9293" marB="0" anchor="ctr">
                    <a:lnL>
                      <a:noFill/>
                    </a:lnL>
                    <a:lnR>
                      <a:noFill/>
                    </a:lnR>
                    <a:lnT>
                      <a:noFill/>
                    </a:lnT>
                    <a:lnB>
                      <a:noFill/>
                    </a:lnB>
                  </a:tcPr>
                </a:tc>
                <a:tc>
                  <a:txBody>
                    <a:bodyPr/>
                    <a:lstStyle/>
                    <a:p>
                      <a:pPr algn="l" fontAlgn="ctr"/>
                      <a:endParaRPr lang="zh-CN" altLang="en-US" sz="1200" b="0" i="0" u="none" strike="noStrike">
                        <a:solidFill>
                          <a:srgbClr val="000000"/>
                        </a:solidFill>
                        <a:latin typeface="微软雅黑" pitchFamily="34" charset="-122"/>
                        <a:ea typeface="微软雅黑" pitchFamily="34" charset="-122"/>
                      </a:endParaRPr>
                    </a:p>
                  </a:txBody>
                  <a:tcPr marL="9293" marR="9293" marT="9293" marB="0" anchor="ctr">
                    <a:lnL>
                      <a:noFill/>
                    </a:lnL>
                    <a:lnR>
                      <a:noFill/>
                    </a:lnR>
                    <a:lnT>
                      <a:noFill/>
                    </a:lnT>
                    <a:lnB>
                      <a:noFill/>
                    </a:lnB>
                  </a:tcPr>
                </a:tc>
                <a:tc>
                  <a:txBody>
                    <a:bodyPr/>
                    <a:lstStyle/>
                    <a:p>
                      <a:pPr algn="l" fontAlgn="ctr"/>
                      <a:r>
                        <a:rPr lang="zh-CN" altLang="en-US" sz="1200" b="0" i="0" u="none" strike="noStrike" dirty="0">
                          <a:solidFill>
                            <a:srgbClr val="000000"/>
                          </a:solidFill>
                          <a:latin typeface="微软雅黑" pitchFamily="34" charset="-122"/>
                          <a:ea typeface="微软雅黑" pitchFamily="34" charset="-122"/>
                        </a:rPr>
                        <a:t>  制表机关：国  家  统  计   局</a:t>
                      </a:r>
                    </a:p>
                  </a:txBody>
                  <a:tcPr marL="9293" marR="9293" marT="9293" marB="0" anchor="ctr">
                    <a:lnL>
                      <a:noFill/>
                    </a:lnL>
                    <a:lnR>
                      <a:noFill/>
                    </a:lnR>
                    <a:lnT>
                      <a:noFill/>
                    </a:lnT>
                    <a:lnB>
                      <a:noFill/>
                    </a:lnB>
                  </a:tcPr>
                </a:tc>
              </a:tr>
              <a:tr h="373219">
                <a:tc>
                  <a:txBody>
                    <a:bodyPr/>
                    <a:lstStyle/>
                    <a:p>
                      <a:pPr algn="l" fontAlgn="ctr"/>
                      <a:endParaRPr lang="zh-CN" altLang="en-US" sz="1200" b="0" i="0" u="none" strike="noStrike" dirty="0">
                        <a:solidFill>
                          <a:srgbClr val="000000"/>
                        </a:solidFill>
                        <a:latin typeface="微软雅黑" pitchFamily="34" charset="-122"/>
                        <a:ea typeface="微软雅黑" pitchFamily="34" charset="-122"/>
                      </a:endParaRPr>
                    </a:p>
                  </a:txBody>
                  <a:tcPr marL="9293" marR="9293" marT="9293" marB="0" anchor="ctr">
                    <a:lnL>
                      <a:noFill/>
                    </a:lnL>
                    <a:lnR>
                      <a:noFill/>
                    </a:lnR>
                    <a:lnT>
                      <a:noFill/>
                    </a:lnT>
                    <a:lnB>
                      <a:noFill/>
                    </a:lnB>
                  </a:tcPr>
                </a:tc>
                <a:tc>
                  <a:txBody>
                    <a:bodyPr/>
                    <a:lstStyle/>
                    <a:p>
                      <a:pPr algn="l" fontAlgn="ctr"/>
                      <a:endParaRPr lang="zh-CN" altLang="en-US" sz="1200" b="0" i="0" u="none" strike="noStrike">
                        <a:solidFill>
                          <a:srgbClr val="000000"/>
                        </a:solidFill>
                        <a:latin typeface="微软雅黑" pitchFamily="34" charset="-122"/>
                        <a:ea typeface="微软雅黑" pitchFamily="34" charset="-122"/>
                      </a:endParaRPr>
                    </a:p>
                  </a:txBody>
                  <a:tcPr marL="9293" marR="9293" marT="9293" marB="0" anchor="ctr">
                    <a:lnL>
                      <a:noFill/>
                    </a:lnL>
                    <a:lnR>
                      <a:noFill/>
                    </a:lnR>
                    <a:lnT>
                      <a:noFill/>
                    </a:lnT>
                    <a:lnB>
                      <a:noFill/>
                    </a:lnB>
                  </a:tcPr>
                </a:tc>
                <a:tc>
                  <a:txBody>
                    <a:bodyPr/>
                    <a:lstStyle/>
                    <a:p>
                      <a:pPr algn="l" fontAlgn="ctr"/>
                      <a:r>
                        <a:rPr lang="zh-CN" altLang="en-US" sz="1200" b="0" i="0" u="none" strike="noStrike">
                          <a:solidFill>
                            <a:srgbClr val="000000"/>
                          </a:solidFill>
                          <a:latin typeface="微软雅黑" pitchFamily="34" charset="-122"/>
                          <a:ea typeface="微软雅黑" pitchFamily="34" charset="-122"/>
                        </a:rPr>
                        <a:t>  文    号：国统字（</a:t>
                      </a:r>
                      <a:r>
                        <a:rPr lang="en-US" altLang="zh-CN" sz="1200" b="0" i="0" u="none" strike="noStrike">
                          <a:solidFill>
                            <a:srgbClr val="000000"/>
                          </a:solidFill>
                          <a:latin typeface="微软雅黑" pitchFamily="34" charset="-122"/>
                          <a:ea typeface="微软雅黑" pitchFamily="34" charset="-122"/>
                        </a:rPr>
                        <a:t>2017</a:t>
                      </a:r>
                      <a:r>
                        <a:rPr lang="zh-CN" altLang="en-US" sz="1200" b="0" i="0" u="none" strike="noStrike">
                          <a:solidFill>
                            <a:srgbClr val="000000"/>
                          </a:solidFill>
                          <a:latin typeface="微软雅黑" pitchFamily="34" charset="-122"/>
                          <a:ea typeface="微软雅黑" pitchFamily="34" charset="-122"/>
                        </a:rPr>
                        <a:t>）</a:t>
                      </a:r>
                      <a:r>
                        <a:rPr lang="en-US" altLang="zh-CN" sz="1200" b="0" i="0" u="none" strike="noStrike">
                          <a:solidFill>
                            <a:srgbClr val="000000"/>
                          </a:solidFill>
                          <a:latin typeface="微软雅黑" pitchFamily="34" charset="-122"/>
                          <a:ea typeface="微软雅黑" pitchFamily="34" charset="-122"/>
                        </a:rPr>
                        <a:t>165</a:t>
                      </a:r>
                      <a:r>
                        <a:rPr lang="zh-CN" altLang="en-US" sz="1200" b="0" i="0" u="none" strike="noStrike">
                          <a:solidFill>
                            <a:srgbClr val="000000"/>
                          </a:solidFill>
                          <a:latin typeface="微软雅黑" pitchFamily="34" charset="-122"/>
                          <a:ea typeface="微软雅黑" pitchFamily="34" charset="-122"/>
                        </a:rPr>
                        <a:t>号</a:t>
                      </a:r>
                    </a:p>
                  </a:txBody>
                  <a:tcPr marL="9293" marR="9293" marT="9293" marB="0" anchor="ctr">
                    <a:lnL>
                      <a:noFill/>
                    </a:lnL>
                    <a:lnR>
                      <a:noFill/>
                    </a:lnR>
                    <a:lnT>
                      <a:noFill/>
                    </a:lnT>
                    <a:lnB>
                      <a:noFill/>
                    </a:lnB>
                  </a:tcPr>
                </a:tc>
              </a:tr>
              <a:tr h="373219">
                <a:tc>
                  <a:txBody>
                    <a:bodyPr/>
                    <a:lstStyle/>
                    <a:p>
                      <a:pPr algn="l" fontAlgn="ctr"/>
                      <a:r>
                        <a:rPr lang="zh-CN" altLang="en-US" sz="1200" b="0" i="0" u="none" strike="noStrike">
                          <a:solidFill>
                            <a:srgbClr val="000000"/>
                          </a:solidFill>
                          <a:latin typeface="微软雅黑" pitchFamily="34" charset="-122"/>
                          <a:ea typeface="微软雅黑" pitchFamily="34" charset="-122"/>
                        </a:rPr>
                        <a:t>组织机构代码：□□□□□□□□－□</a:t>
                      </a:r>
                    </a:p>
                  </a:txBody>
                  <a:tcPr marL="9293" marR="9293" marT="9293" marB="0" anchor="ctr">
                    <a:lnL>
                      <a:noFill/>
                    </a:lnL>
                    <a:lnR>
                      <a:noFill/>
                    </a:lnR>
                    <a:lnT>
                      <a:noFill/>
                    </a:lnT>
                    <a:lnB>
                      <a:noFill/>
                    </a:lnB>
                  </a:tcPr>
                </a:tc>
                <a:tc>
                  <a:txBody>
                    <a:bodyPr/>
                    <a:lstStyle/>
                    <a:p>
                      <a:pPr algn="l" fontAlgn="ctr"/>
                      <a:endParaRPr lang="zh-CN" altLang="en-US" sz="1200" b="0" i="0" u="none" strike="noStrike">
                        <a:solidFill>
                          <a:srgbClr val="000000"/>
                        </a:solidFill>
                        <a:latin typeface="微软雅黑" pitchFamily="34" charset="-122"/>
                        <a:ea typeface="微软雅黑" pitchFamily="34" charset="-122"/>
                      </a:endParaRPr>
                    </a:p>
                  </a:txBody>
                  <a:tcPr marL="9293" marR="9293" marT="9293" marB="0" anchor="ctr">
                    <a:lnL>
                      <a:noFill/>
                    </a:lnL>
                    <a:lnR>
                      <a:noFill/>
                    </a:lnR>
                    <a:lnT>
                      <a:noFill/>
                    </a:lnT>
                    <a:lnB>
                      <a:noFill/>
                    </a:lnB>
                  </a:tcPr>
                </a:tc>
                <a:tc>
                  <a:txBody>
                    <a:bodyPr/>
                    <a:lstStyle/>
                    <a:p>
                      <a:pPr algn="l" fontAlgn="ctr"/>
                      <a:r>
                        <a:rPr lang="zh-CN" altLang="en-US" sz="1200" b="0" i="0" u="none" strike="noStrike">
                          <a:solidFill>
                            <a:srgbClr val="000000"/>
                          </a:solidFill>
                          <a:latin typeface="微软雅黑" pitchFamily="34" charset="-122"/>
                          <a:ea typeface="微软雅黑" pitchFamily="34" charset="-122"/>
                        </a:rPr>
                        <a:t>  有效期至：</a:t>
                      </a:r>
                      <a:r>
                        <a:rPr lang="en-US" altLang="zh-CN" sz="1200" b="0" i="0" u="none" strike="noStrike">
                          <a:solidFill>
                            <a:srgbClr val="000000"/>
                          </a:solidFill>
                          <a:latin typeface="微软雅黑" pitchFamily="34" charset="-122"/>
                          <a:ea typeface="微软雅黑" pitchFamily="34" charset="-122"/>
                        </a:rPr>
                        <a:t>2018   </a:t>
                      </a:r>
                      <a:r>
                        <a:rPr lang="zh-CN" altLang="en-US" sz="1200" b="0" i="0" u="none" strike="noStrike">
                          <a:solidFill>
                            <a:srgbClr val="000000"/>
                          </a:solidFill>
                          <a:latin typeface="微软雅黑" pitchFamily="34" charset="-122"/>
                          <a:ea typeface="微软雅黑" pitchFamily="34" charset="-122"/>
                        </a:rPr>
                        <a:t>年   </a:t>
                      </a:r>
                      <a:r>
                        <a:rPr lang="en-US" altLang="zh-CN" sz="1200" b="0" i="0" u="none" strike="noStrike">
                          <a:solidFill>
                            <a:srgbClr val="000000"/>
                          </a:solidFill>
                          <a:latin typeface="微软雅黑" pitchFamily="34" charset="-122"/>
                          <a:ea typeface="微软雅黑" pitchFamily="34" charset="-122"/>
                        </a:rPr>
                        <a:t>8    </a:t>
                      </a:r>
                      <a:r>
                        <a:rPr lang="zh-CN" altLang="en-US" sz="1200" b="0" i="0" u="none" strike="noStrike">
                          <a:solidFill>
                            <a:srgbClr val="000000"/>
                          </a:solidFill>
                          <a:latin typeface="微软雅黑" pitchFamily="34" charset="-122"/>
                          <a:ea typeface="微软雅黑" pitchFamily="34" charset="-122"/>
                        </a:rPr>
                        <a:t>月</a:t>
                      </a:r>
                    </a:p>
                  </a:txBody>
                  <a:tcPr marL="9293" marR="9293" marT="9293" marB="0" anchor="ctr">
                    <a:lnL>
                      <a:noFill/>
                    </a:lnL>
                    <a:lnR>
                      <a:noFill/>
                    </a:lnR>
                    <a:lnT>
                      <a:noFill/>
                    </a:lnT>
                    <a:lnB>
                      <a:noFill/>
                    </a:lnB>
                  </a:tcPr>
                </a:tc>
              </a:tr>
              <a:tr h="393955">
                <a:tc>
                  <a:txBody>
                    <a:bodyPr/>
                    <a:lstStyle/>
                    <a:p>
                      <a:pPr algn="l" fontAlgn="ctr"/>
                      <a:r>
                        <a:rPr lang="zh-CN" altLang="en-US" sz="1200" b="0" i="0" u="none" strike="noStrike">
                          <a:solidFill>
                            <a:srgbClr val="000000"/>
                          </a:solidFill>
                          <a:latin typeface="微软雅黑" pitchFamily="34" charset="-122"/>
                          <a:ea typeface="微软雅黑" pitchFamily="34" charset="-122"/>
                        </a:rPr>
                        <a:t>统一社会信用代码：□□□□□□□□□□□□□□□□□□</a:t>
                      </a:r>
                    </a:p>
                  </a:txBody>
                  <a:tcPr marL="9293" marR="9293" marT="9293"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r>
                        <a:rPr lang="en-US" altLang="zh-CN" sz="1200" b="0" i="0" u="none" strike="noStrike">
                          <a:solidFill>
                            <a:srgbClr val="000000"/>
                          </a:solidFill>
                          <a:latin typeface="微软雅黑" pitchFamily="34" charset="-122"/>
                          <a:ea typeface="微软雅黑" pitchFamily="34" charset="-122"/>
                        </a:rPr>
                        <a:t>2017</a:t>
                      </a:r>
                      <a:r>
                        <a:rPr lang="zh-CN" altLang="en-US" sz="1200" b="0" i="0" u="none" strike="noStrike">
                          <a:solidFill>
                            <a:srgbClr val="000000"/>
                          </a:solidFill>
                          <a:latin typeface="微软雅黑" pitchFamily="34" charset="-122"/>
                          <a:ea typeface="微软雅黑" pitchFamily="34" charset="-122"/>
                        </a:rPr>
                        <a:t>年      </a:t>
                      </a:r>
                    </a:p>
                  </a:txBody>
                  <a:tcPr marL="9293" marR="9293" marT="9293"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CN" altLang="en-US" sz="1200" b="0" i="0" u="none" strike="noStrike">
                          <a:solidFill>
                            <a:srgbClr val="000000"/>
                          </a:solidFill>
                          <a:latin typeface="微软雅黑" pitchFamily="34" charset="-122"/>
                          <a:ea typeface="微软雅黑" pitchFamily="34" charset="-122"/>
                        </a:rPr>
                        <a:t>  计量单位：千    元（保留整数）</a:t>
                      </a:r>
                    </a:p>
                  </a:txBody>
                  <a:tcPr marL="9293" marR="9293" marT="9293" marB="0" anchor="ctr">
                    <a:lnL>
                      <a:noFill/>
                    </a:lnL>
                    <a:lnR>
                      <a:noFill/>
                    </a:lnR>
                    <a:lnT>
                      <a:noFill/>
                    </a:lnT>
                    <a:lnB w="12700" cap="flat" cmpd="sng" algn="ctr">
                      <a:solidFill>
                        <a:srgbClr val="000000"/>
                      </a:solidFill>
                      <a:prstDash val="solid"/>
                      <a:round/>
                      <a:headEnd type="none" w="med" len="med"/>
                      <a:tailEnd type="none" w="med" len="med"/>
                    </a:lnB>
                  </a:tcPr>
                </a:tc>
              </a:tr>
              <a:tr h="689767">
                <a:tc>
                  <a:txBody>
                    <a:bodyPr/>
                    <a:lstStyle/>
                    <a:p>
                      <a:pPr algn="ctr" fontAlgn="ctr"/>
                      <a:r>
                        <a:rPr lang="zh-CN" altLang="en-US" sz="1200" b="0" i="0" u="none" strike="noStrike">
                          <a:solidFill>
                            <a:srgbClr val="000000"/>
                          </a:solidFill>
                          <a:latin typeface="微软雅黑" pitchFamily="34" charset="-122"/>
                          <a:ea typeface="微软雅黑" pitchFamily="34" charset="-122"/>
                        </a:rPr>
                        <a:t>指标名称</a:t>
                      </a:r>
                    </a:p>
                  </a:txBody>
                  <a:tcPr marL="9293" marR="9293" marT="9293" marB="0" anchor="ctr">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200" b="0" i="0" u="none" strike="noStrike">
                          <a:solidFill>
                            <a:srgbClr val="000000"/>
                          </a:solidFill>
                          <a:latin typeface="微软雅黑" pitchFamily="34" charset="-122"/>
                          <a:ea typeface="微软雅黑" pitchFamily="34" charset="-122"/>
                        </a:rPr>
                        <a:t>代 码</a:t>
                      </a:r>
                    </a:p>
                  </a:txBody>
                  <a:tcPr marL="9293" marR="9293" marT="9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200" b="0" i="0" u="none" strike="noStrike">
                          <a:solidFill>
                            <a:srgbClr val="000000"/>
                          </a:solidFill>
                          <a:latin typeface="微软雅黑" pitchFamily="34" charset="-122"/>
                          <a:ea typeface="微软雅黑" pitchFamily="34" charset="-122"/>
                        </a:rPr>
                        <a:t>金 额</a:t>
                      </a:r>
                    </a:p>
                  </a:txBody>
                  <a:tcPr marL="9293" marR="9293" marT="9293" marB="0" anchor="ctr">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3219">
                <a:tc>
                  <a:txBody>
                    <a:bodyPr/>
                    <a:lstStyle/>
                    <a:p>
                      <a:pPr algn="ctr" fontAlgn="ctr"/>
                      <a:r>
                        <a:rPr lang="zh-CN" altLang="en-US" sz="1200" b="0" i="0" u="none" strike="noStrike" dirty="0">
                          <a:solidFill>
                            <a:srgbClr val="000000"/>
                          </a:solidFill>
                          <a:latin typeface="微软雅黑" pitchFamily="34" charset="-122"/>
                          <a:ea typeface="微软雅黑" pitchFamily="34" charset="-122"/>
                        </a:rPr>
                        <a:t>甲</a:t>
                      </a:r>
                    </a:p>
                  </a:txBody>
                  <a:tcPr marL="9293" marR="9293" marT="9293"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200" b="0" i="0" u="none" strike="noStrike">
                          <a:solidFill>
                            <a:srgbClr val="000000"/>
                          </a:solidFill>
                          <a:latin typeface="微软雅黑" pitchFamily="34" charset="-122"/>
                          <a:ea typeface="微软雅黑" pitchFamily="34" charset="-122"/>
                        </a:rPr>
                        <a:t>乙</a:t>
                      </a:r>
                    </a:p>
                  </a:txBody>
                  <a:tcPr marL="9293" marR="9293" marT="9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200" b="0" i="0" u="none" strike="noStrike">
                          <a:solidFill>
                            <a:srgbClr val="000000"/>
                          </a:solidFill>
                          <a:latin typeface="微软雅黑" pitchFamily="34" charset="-122"/>
                          <a:ea typeface="微软雅黑" pitchFamily="34" charset="-122"/>
                        </a:rPr>
                        <a:t>1</a:t>
                      </a:r>
                    </a:p>
                  </a:txBody>
                  <a:tcPr marL="9293" marR="9293" marT="929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3219">
                <a:tc>
                  <a:txBody>
                    <a:bodyPr/>
                    <a:lstStyle/>
                    <a:p>
                      <a:pPr algn="l" fontAlgn="ctr"/>
                      <a:r>
                        <a:rPr lang="zh-CN" altLang="en-US" sz="1200" b="0" i="0" u="none" strike="noStrike" dirty="0">
                          <a:solidFill>
                            <a:srgbClr val="000000"/>
                          </a:solidFill>
                          <a:latin typeface="微软雅黑" pitchFamily="34" charset="-122"/>
                          <a:ea typeface="微软雅黑" pitchFamily="34" charset="-122"/>
                        </a:rPr>
                        <a:t>一</a:t>
                      </a:r>
                      <a:r>
                        <a:rPr lang="zh-CN" altLang="en-US" sz="1200" b="0" i="0" u="none" strike="noStrike" dirty="0" smtClean="0">
                          <a:solidFill>
                            <a:srgbClr val="000000"/>
                          </a:solidFill>
                          <a:latin typeface="微软雅黑" pitchFamily="34" charset="-122"/>
                          <a:ea typeface="微软雅黑" pitchFamily="34" charset="-122"/>
                        </a:rPr>
                        <a:t>、销售费用</a:t>
                      </a:r>
                      <a:endParaRPr lang="zh-CN" altLang="en-US" sz="1200" b="0" i="0" u="none" strike="noStrike" dirty="0">
                        <a:solidFill>
                          <a:srgbClr val="000000"/>
                        </a:solidFill>
                        <a:latin typeface="微软雅黑" pitchFamily="34" charset="-122"/>
                        <a:ea typeface="微软雅黑" pitchFamily="34" charset="-122"/>
                      </a:endParaRPr>
                    </a:p>
                  </a:txBody>
                  <a:tcPr marL="9293" marR="9293" marT="9293"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200" b="0" i="0" u="none" strike="noStrike">
                          <a:solidFill>
                            <a:srgbClr val="000000"/>
                          </a:solidFill>
                          <a:latin typeface="微软雅黑" pitchFamily="34" charset="-122"/>
                          <a:ea typeface="微软雅黑" pitchFamily="34" charset="-122"/>
                        </a:rPr>
                        <a:t>01</a:t>
                      </a:r>
                    </a:p>
                  </a:txBody>
                  <a:tcPr marL="9293" marR="9293" marT="9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200" b="0" i="0" u="none" strike="noStrike">
                          <a:solidFill>
                            <a:srgbClr val="000000"/>
                          </a:solidFill>
                          <a:latin typeface="微软雅黑" pitchFamily="34" charset="-122"/>
                          <a:ea typeface="微软雅黑" pitchFamily="34" charset="-122"/>
                        </a:rPr>
                        <a:t>　</a:t>
                      </a:r>
                    </a:p>
                  </a:txBody>
                  <a:tcPr marL="9293" marR="9293" marT="929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3219">
                <a:tc>
                  <a:txBody>
                    <a:bodyPr/>
                    <a:lstStyle/>
                    <a:p>
                      <a:pPr algn="l" fontAlgn="ctr"/>
                      <a:r>
                        <a:rPr lang="zh-CN" altLang="en-US" sz="1200" b="0" i="0" u="none" strike="noStrike" dirty="0" smtClean="0">
                          <a:solidFill>
                            <a:srgbClr val="000000"/>
                          </a:solidFill>
                          <a:latin typeface="微软雅黑" pitchFamily="34" charset="-122"/>
                          <a:ea typeface="微软雅黑" pitchFamily="34" charset="-122"/>
                        </a:rPr>
                        <a:t>二、管理费用</a:t>
                      </a:r>
                      <a:endParaRPr lang="zh-CN" altLang="en-US" sz="1200" b="0" i="0" u="none" strike="noStrike" dirty="0">
                        <a:solidFill>
                          <a:srgbClr val="000000"/>
                        </a:solidFill>
                        <a:latin typeface="微软雅黑" pitchFamily="34" charset="-122"/>
                        <a:ea typeface="微软雅黑" pitchFamily="34" charset="-122"/>
                      </a:endParaRPr>
                    </a:p>
                  </a:txBody>
                  <a:tcPr marL="9293" marR="9293" marT="9293"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200" b="0" i="0" u="none" strike="noStrike" dirty="0">
                          <a:solidFill>
                            <a:srgbClr val="000000"/>
                          </a:solidFill>
                          <a:latin typeface="微软雅黑" pitchFamily="34" charset="-122"/>
                          <a:ea typeface="微软雅黑" pitchFamily="34" charset="-122"/>
                        </a:rPr>
                        <a:t>61</a:t>
                      </a:r>
                    </a:p>
                  </a:txBody>
                  <a:tcPr marL="9293" marR="9293" marT="9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200" b="0" i="0" u="none" strike="noStrike" dirty="0">
                          <a:solidFill>
                            <a:srgbClr val="000000"/>
                          </a:solidFill>
                          <a:latin typeface="微软雅黑" pitchFamily="34" charset="-122"/>
                          <a:ea typeface="微软雅黑" pitchFamily="34" charset="-122"/>
                        </a:rPr>
                        <a:t>　</a:t>
                      </a:r>
                    </a:p>
                  </a:txBody>
                  <a:tcPr marL="9293" marR="9293" marT="929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3219">
                <a:tc>
                  <a:txBody>
                    <a:bodyPr/>
                    <a:lstStyle/>
                    <a:p>
                      <a:pPr algn="l" fontAlgn="ctr"/>
                      <a:r>
                        <a:rPr lang="zh-CN" altLang="en-US" sz="1200" b="0" i="0" u="none" strike="noStrike" dirty="0" smtClean="0">
                          <a:solidFill>
                            <a:srgbClr val="000000"/>
                          </a:solidFill>
                          <a:latin typeface="微软雅黑" pitchFamily="34" charset="-122"/>
                          <a:ea typeface="微软雅黑" pitchFamily="34" charset="-122"/>
                        </a:rPr>
                        <a:t>三、财务费用</a:t>
                      </a:r>
                      <a:endParaRPr lang="zh-CN" altLang="en-US" sz="1200" b="0" i="0" u="none" strike="noStrike" dirty="0">
                        <a:solidFill>
                          <a:srgbClr val="000000"/>
                        </a:solidFill>
                        <a:latin typeface="微软雅黑" pitchFamily="34" charset="-122"/>
                        <a:ea typeface="微软雅黑" pitchFamily="34" charset="-122"/>
                      </a:endParaRPr>
                    </a:p>
                  </a:txBody>
                  <a:tcPr marL="9293" marR="9293" marT="9293"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altLang="zh-CN" sz="1200" b="0" i="0" u="none" strike="noStrike" dirty="0">
                        <a:solidFill>
                          <a:srgbClr val="000000"/>
                        </a:solidFill>
                        <a:latin typeface="微软雅黑" pitchFamily="34" charset="-122"/>
                        <a:ea typeface="微软雅黑" pitchFamily="34" charset="-122"/>
                      </a:endParaRPr>
                    </a:p>
                  </a:txBody>
                  <a:tcPr marL="9293" marR="9293" marT="9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zh-CN" altLang="en-US" sz="1200" b="0" i="0" u="none" strike="noStrike" dirty="0">
                        <a:solidFill>
                          <a:srgbClr val="000000"/>
                        </a:solidFill>
                        <a:latin typeface="微软雅黑" pitchFamily="34" charset="-122"/>
                        <a:ea typeface="微软雅黑" pitchFamily="34" charset="-122"/>
                      </a:endParaRPr>
                    </a:p>
                  </a:txBody>
                  <a:tcPr marL="9293" marR="9293" marT="929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12" name="AutoShape 5"/>
          <p:cNvSpPr>
            <a:spLocks noChangeArrowheads="1"/>
          </p:cNvSpPr>
          <p:nvPr/>
        </p:nvSpPr>
        <p:spPr bwMode="auto">
          <a:xfrm>
            <a:off x="357158" y="1643050"/>
            <a:ext cx="2138362" cy="1047752"/>
          </a:xfrm>
          <a:prstGeom prst="wedgeRoundRectCallout">
            <a:avLst>
              <a:gd name="adj1" fmla="val -29923"/>
              <a:gd name="adj2" fmla="val 99422"/>
              <a:gd name="adj3" fmla="val 16667"/>
            </a:avLst>
          </a:prstGeom>
          <a:solidFill>
            <a:schemeClr val="hlink"/>
          </a:solidFill>
          <a:ln w="9525" algn="ctr">
            <a:noFill/>
            <a:miter lim="800000"/>
            <a:headEnd/>
            <a:tailEnd/>
          </a:ln>
        </p:spPr>
        <p:txBody>
          <a:bodyPr/>
          <a:lstStyle/>
          <a:p>
            <a:pPr marL="342900" indent="-342900"/>
            <a:r>
              <a:rPr lang="zh-CN" altLang="en-US">
                <a:solidFill>
                  <a:schemeClr val="bg1"/>
                </a:solidFill>
                <a:latin typeface="Times New Roman" pitchFamily="18" charset="0"/>
              </a:rPr>
              <a:t>（一）表头指标。</a:t>
            </a:r>
          </a:p>
          <a:p>
            <a:pPr marL="342900" indent="-342900"/>
            <a:r>
              <a:rPr lang="zh-CN" altLang="en-US">
                <a:solidFill>
                  <a:schemeClr val="bg1"/>
                </a:solidFill>
                <a:latin typeface="Times New Roman" pitchFamily="18" charset="0"/>
              </a:rPr>
              <a:t>组织机构代码 、</a:t>
            </a:r>
          </a:p>
          <a:p>
            <a:pPr marL="342900" indent="-342900"/>
            <a:r>
              <a:rPr lang="zh-CN" altLang="en-US">
                <a:solidFill>
                  <a:schemeClr val="bg1"/>
                </a:solidFill>
                <a:latin typeface="Times New Roman" pitchFamily="18" charset="0"/>
              </a:rPr>
              <a:t>统一社会信用代码</a:t>
            </a:r>
          </a:p>
        </p:txBody>
      </p:sp>
      <p:sp>
        <p:nvSpPr>
          <p:cNvPr id="14" name="AutoShape 6"/>
          <p:cNvSpPr>
            <a:spLocks noChangeArrowheads="1"/>
          </p:cNvSpPr>
          <p:nvPr/>
        </p:nvSpPr>
        <p:spPr bwMode="auto">
          <a:xfrm>
            <a:off x="3057505" y="2938460"/>
            <a:ext cx="2728914" cy="1374794"/>
          </a:xfrm>
          <a:prstGeom prst="wedgeRoundRectCallout">
            <a:avLst>
              <a:gd name="adj1" fmla="val -45724"/>
              <a:gd name="adj2" fmla="val 103843"/>
              <a:gd name="adj3" fmla="val 16667"/>
            </a:avLst>
          </a:prstGeom>
          <a:solidFill>
            <a:schemeClr val="tx1"/>
          </a:solidFill>
          <a:ln w="9525" algn="ctr">
            <a:noFill/>
            <a:miter lim="800000"/>
            <a:headEnd/>
            <a:tailEnd/>
          </a:ln>
        </p:spPr>
        <p:txBody>
          <a:bodyPr/>
          <a:lstStyle/>
          <a:p>
            <a:pPr marL="342900" indent="-342900" algn="l"/>
            <a:r>
              <a:rPr lang="zh-CN" altLang="en-US" sz="1600" dirty="0">
                <a:solidFill>
                  <a:srgbClr val="FFFF00"/>
                </a:solidFill>
                <a:latin typeface="微软雅黑" pitchFamily="34" charset="-122"/>
                <a:ea typeface="微软雅黑" pitchFamily="34" charset="-122"/>
              </a:rPr>
              <a:t>（二）主栏指标。反映企业期间费用构成情况，包括管理费用和财务费用。</a:t>
            </a:r>
            <a:r>
              <a:rPr lang="zh-CN" altLang="en-US" sz="1600" dirty="0">
                <a:latin typeface="微软雅黑" pitchFamily="34" charset="-122"/>
                <a:ea typeface="微软雅黑" pitchFamily="34" charset="-122"/>
              </a:rPr>
              <a:t> </a:t>
            </a:r>
          </a:p>
        </p:txBody>
      </p:sp>
      <p:sp>
        <p:nvSpPr>
          <p:cNvPr id="15" name="AutoShape 10"/>
          <p:cNvSpPr>
            <a:spLocks noChangeArrowheads="1"/>
          </p:cNvSpPr>
          <p:nvPr/>
        </p:nvSpPr>
        <p:spPr bwMode="auto">
          <a:xfrm>
            <a:off x="6584960" y="3352790"/>
            <a:ext cx="2301865" cy="1657360"/>
          </a:xfrm>
          <a:prstGeom prst="wedgeRoundRectCallout">
            <a:avLst>
              <a:gd name="adj1" fmla="val 16568"/>
              <a:gd name="adj2" fmla="val 129393"/>
              <a:gd name="adj3" fmla="val 16667"/>
            </a:avLst>
          </a:prstGeom>
          <a:solidFill>
            <a:schemeClr val="tx1"/>
          </a:solidFill>
          <a:ln w="9525" algn="ctr">
            <a:noFill/>
            <a:miter lim="800000"/>
            <a:headEnd/>
            <a:tailEnd/>
          </a:ln>
        </p:spPr>
        <p:txBody>
          <a:bodyPr/>
          <a:lstStyle/>
          <a:p>
            <a:pPr marL="342900" indent="-342900"/>
            <a:r>
              <a:rPr lang="zh-CN" altLang="en-US" sz="1600" dirty="0">
                <a:solidFill>
                  <a:srgbClr val="FFFF00"/>
                </a:solidFill>
                <a:latin typeface="微软雅黑" pitchFamily="34" charset="-122"/>
                <a:ea typeface="微软雅黑" pitchFamily="34" charset="-122"/>
              </a:rPr>
              <a:t>（三）宾栏指标。为“金额”栏，反映企业发生的各项期间费用及其构成指标的本年累计发生额。</a:t>
            </a:r>
          </a:p>
        </p:txBody>
      </p:sp>
      <p:sp>
        <p:nvSpPr>
          <p:cNvPr id="9" name="矩形 8"/>
          <p:cNvSpPr/>
          <p:nvPr/>
        </p:nvSpPr>
        <p:spPr>
          <a:xfrm>
            <a:off x="2559040" y="672584"/>
            <a:ext cx="3416321" cy="523220"/>
          </a:xfrm>
          <a:prstGeom prst="rect">
            <a:avLst/>
          </a:prstGeom>
        </p:spPr>
        <p:txBody>
          <a:bodyPr wrap="none">
            <a:spAutoFit/>
          </a:bodyPr>
          <a:lstStyle/>
          <a:p>
            <a:pPr algn="ctr" fontAlgn="ctr"/>
            <a:r>
              <a:rPr lang="zh-CN" altLang="en-US" sz="2800" b="1" dirty="0" smtClean="0">
                <a:solidFill>
                  <a:srgbClr val="000000"/>
                </a:solidFill>
                <a:latin typeface="微软雅黑" pitchFamily="34" charset="-122"/>
                <a:ea typeface="微软雅黑" pitchFamily="34" charset="-122"/>
              </a:rPr>
              <a:t>企业期间费用构成表</a:t>
            </a:r>
            <a:endParaRPr lang="zh-CN" altLang="en-US" sz="2800" b="1" dirty="0">
              <a:solidFill>
                <a:srgbClr val="000000"/>
              </a:solidFill>
              <a:latin typeface="微软雅黑" pitchFamily="34" charset="-122"/>
              <a:ea typeface="微软雅黑" pitchFamily="34" charset="-122"/>
            </a:endParaRPr>
          </a:p>
        </p:txBody>
      </p:sp>
    </p:spTree>
    <p:extLst>
      <p:ext uri="{BB962C8B-B14F-4D97-AF65-F5344CB8AC3E}">
        <p14:creationId xmlns="" xmlns:p14="http://schemas.microsoft.com/office/powerpoint/2010/main" val="420214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nodePh="1">
                                  <p:stCondLst>
                                    <p:cond delay="0"/>
                                  </p:stCondLst>
                                  <p:endCondLst>
                                    <p:cond evt="begin" delay="0">
                                      <p:tn val="5"/>
                                    </p:cond>
                                  </p:endCondLst>
                                  <p:childTnLst>
                                    <p:set>
                                      <p:cBhvr>
                                        <p:cTn id="6" dur="1" fill="hold">
                                          <p:stCondLst>
                                            <p:cond delay="0"/>
                                          </p:stCondLst>
                                        </p:cTn>
                                        <p:tgtEl>
                                          <p:spTgt spid="13"/>
                                        </p:tgtEl>
                                        <p:attrNameLst>
                                          <p:attrName>style.visibility</p:attrName>
                                        </p:attrNameLst>
                                      </p:cBhvr>
                                      <p:to>
                                        <p:strVal val="visible"/>
                                      </p:to>
                                    </p:set>
                                    <p:animEffect>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grpId="0" nodeType="clickEffect">
                                  <p:stCondLst>
                                    <p:cond delay="0"/>
                                  </p:stCondLst>
                                  <p:childTnLst>
                                    <p:animEffect transition="out" filter="blinds(horizontal)">
                                      <p:cBhvr>
                                        <p:cTn id="11" dur="500"/>
                                        <p:tgtEl>
                                          <p:spTgt spid="12"/>
                                        </p:tgtEl>
                                      </p:cBhvr>
                                    </p:animEffect>
                                    <p:set>
                                      <p:cBhvr>
                                        <p:cTn id="12" dur="1" fill="hold">
                                          <p:stCondLst>
                                            <p:cond delay="499"/>
                                          </p:stCondLst>
                                        </p:cTn>
                                        <p:tgtEl>
                                          <p:spTgt spid="12"/>
                                        </p:tgtEl>
                                        <p:attrNameLst>
                                          <p:attrName>style.visibility</p:attrName>
                                        </p:attrNameLst>
                                      </p:cBhvr>
                                      <p:to>
                                        <p:strVal val="hidden"/>
                                      </p:to>
                                    </p:set>
                                  </p:childTnLst>
                                </p:cTn>
                              </p:par>
                              <p:par>
                                <p:cTn id="13" presetID="3" presetClass="entr" presetSubtype="1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blinds(horizontal)">
                                      <p:cBhvr>
                                        <p:cTn id="15" dur="500"/>
                                        <p:tgtEl>
                                          <p:spTgt spid="14"/>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xit" presetSubtype="10" fill="hold" grpId="1" nodeType="clickEffect">
                                  <p:stCondLst>
                                    <p:cond delay="0"/>
                                  </p:stCondLst>
                                  <p:childTnLst>
                                    <p:animEffect transition="out" filter="blinds(horizontal)">
                                      <p:cBhvr>
                                        <p:cTn id="19" dur="500"/>
                                        <p:tgtEl>
                                          <p:spTgt spid="14"/>
                                        </p:tgtEl>
                                      </p:cBhvr>
                                    </p:animEffect>
                                    <p:set>
                                      <p:cBhvr>
                                        <p:cTn id="20" dur="1" fill="hold">
                                          <p:stCondLst>
                                            <p:cond delay="499"/>
                                          </p:stCondLst>
                                        </p:cTn>
                                        <p:tgtEl>
                                          <p:spTgt spid="14"/>
                                        </p:tgtEl>
                                        <p:attrNameLst>
                                          <p:attrName>style.visibility</p:attrName>
                                        </p:attrNameLst>
                                      </p:cBhvr>
                                      <p:to>
                                        <p:strVal val="hidden"/>
                                      </p:to>
                                    </p:set>
                                  </p:childTnLst>
                                </p:cTn>
                              </p:par>
                              <p:par>
                                <p:cTn id="21" presetID="3" presetClass="entr" presetSubtype="10"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blinds(horizontal)">
                                      <p:cBhvr>
                                        <p:cTn id="23" dur="500"/>
                                        <p:tgtEl>
                                          <p:spTgt spid="15"/>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xit" presetSubtype="10" fill="hold" grpId="1" nodeType="clickEffect">
                                  <p:stCondLst>
                                    <p:cond delay="0"/>
                                  </p:stCondLst>
                                  <p:childTnLst>
                                    <p:animEffect transition="out" filter="blinds(horizontal)">
                                      <p:cBhvr>
                                        <p:cTn id="27" dur="500"/>
                                        <p:tgtEl>
                                          <p:spTgt spid="15"/>
                                        </p:tgtEl>
                                      </p:cBhvr>
                                    </p:animEffect>
                                    <p:set>
                                      <p:cBhvr>
                                        <p:cTn id="28" dur="1" fill="hold">
                                          <p:stCondLst>
                                            <p:cond delay="499"/>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ldLvl="0" autoUpdateAnimBg="0"/>
      <p:bldP spid="12" grpId="0" animBg="1"/>
      <p:bldP spid="14" grpId="0" animBg="1"/>
      <p:bldP spid="14" grpId="1" animBg="1"/>
      <p:bldP spid="15" grpId="0" animBg="1"/>
      <p:bldP spid="15"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6"/>
          <p:cNvSpPr>
            <a:spLocks noChangeArrowheads="1"/>
          </p:cNvSpPr>
          <p:nvPr/>
        </p:nvSpPr>
        <p:spPr bwMode="auto">
          <a:xfrm>
            <a:off x="0" y="333357"/>
            <a:ext cx="9144000" cy="5473700"/>
          </a:xfrm>
          <a:prstGeom prst="rect">
            <a:avLst/>
          </a:prstGeom>
          <a:solidFill>
            <a:srgbClr val="FFFFFF">
              <a:alpha val="50195"/>
            </a:srgb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91428" tIns="45714" rIns="91428" bIns="45714" anchor="ct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Font typeface="Arial" pitchFamily="34" charset="0"/>
              <a:buNone/>
            </a:pPr>
            <a:endParaRPr lang="zh-CN" altLang="en-US" sz="1800" dirty="0">
              <a:solidFill>
                <a:srgbClr val="FFFFFF"/>
              </a:solidFill>
              <a:latin typeface="微软雅黑"/>
              <a:ea typeface="微软雅黑"/>
              <a:sym typeface="宋体" pitchFamily="2" charset="-122"/>
            </a:endParaRPr>
          </a:p>
        </p:txBody>
      </p:sp>
      <p:grpSp>
        <p:nvGrpSpPr>
          <p:cNvPr id="6" name="组合 16"/>
          <p:cNvGrpSpPr/>
          <p:nvPr/>
        </p:nvGrpSpPr>
        <p:grpSpPr>
          <a:xfrm>
            <a:off x="580996" y="1523994"/>
            <a:ext cx="2116143" cy="1876428"/>
            <a:chOff x="3786182" y="2285992"/>
            <a:chExt cx="1258887" cy="1447800"/>
          </a:xfrm>
        </p:grpSpPr>
        <p:sp>
          <p:nvSpPr>
            <p:cNvPr id="5" name="六边形 2"/>
            <p:cNvSpPr>
              <a:spLocks noChangeArrowheads="1"/>
            </p:cNvSpPr>
            <p:nvPr/>
          </p:nvSpPr>
          <p:spPr bwMode="auto">
            <a:xfrm>
              <a:off x="3786182" y="2285992"/>
              <a:ext cx="1258887" cy="1447800"/>
            </a:xfrm>
            <a:prstGeom prst="hexagon">
              <a:avLst>
                <a:gd name="adj" fmla="val 24991"/>
                <a:gd name="vf" fmla="val 115470"/>
              </a:avLst>
            </a:prstGeom>
            <a:solidFill>
              <a:srgbClr val="03AE97"/>
            </a:solidFill>
            <a:ln>
              <a:noFill/>
            </a:ln>
            <a:extLst/>
          </p:spPr>
          <p:txBody>
            <a:bodyPr lIns="91428" tIns="45714" rIns="91428" bIns="45714" anchor="ct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Font typeface="Arial" pitchFamily="34" charset="0"/>
                <a:buNone/>
              </a:pPr>
              <a:endParaRPr lang="zh-CN" altLang="en-US" sz="2800">
                <a:solidFill>
                  <a:srgbClr val="FFFFFF"/>
                </a:solidFill>
                <a:latin typeface="微软雅黑"/>
                <a:ea typeface="微软雅黑"/>
                <a:sym typeface="宋体" pitchFamily="2" charset="-122"/>
              </a:endParaRPr>
            </a:p>
          </p:txBody>
        </p:sp>
        <p:sp>
          <p:nvSpPr>
            <p:cNvPr id="9" name="矩形 6"/>
            <p:cNvSpPr>
              <a:spLocks noChangeArrowheads="1"/>
            </p:cNvSpPr>
            <p:nvPr/>
          </p:nvSpPr>
          <p:spPr bwMode="auto">
            <a:xfrm>
              <a:off x="3998673" y="2671829"/>
              <a:ext cx="842224" cy="6411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91428" tIns="45714" rIns="91428" bIns="45714">
              <a:spAutoFit/>
            </a:bodyP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None/>
                <a:defRPr/>
              </a:pPr>
              <a:r>
                <a:rPr lang="zh-CN" altLang="en-US" sz="2400" kern="0" dirty="0" smtClean="0">
                  <a:solidFill>
                    <a:schemeClr val="bg1"/>
                  </a:solidFill>
                  <a:ea typeface="微软雅黑"/>
                  <a:sym typeface="宋体" pitchFamily="2" charset="-122"/>
                </a:rPr>
                <a:t>不重不漏</a:t>
              </a:r>
              <a:endParaRPr lang="en-US" altLang="zh-CN" sz="2400" kern="0" dirty="0" smtClean="0">
                <a:solidFill>
                  <a:schemeClr val="bg1"/>
                </a:solidFill>
                <a:ea typeface="微软雅黑"/>
                <a:sym typeface="宋体" pitchFamily="2" charset="-122"/>
              </a:endParaRPr>
            </a:p>
            <a:p>
              <a:pPr algn="ctr" eaLnBrk="1" fontAlgn="base" hangingPunct="1">
                <a:spcBef>
                  <a:spcPct val="0"/>
                </a:spcBef>
                <a:spcAft>
                  <a:spcPct val="0"/>
                </a:spcAft>
                <a:buNone/>
                <a:defRPr/>
              </a:pPr>
              <a:r>
                <a:rPr lang="zh-CN" altLang="en-US" sz="2400" kern="0" dirty="0" smtClean="0">
                  <a:solidFill>
                    <a:schemeClr val="bg1"/>
                  </a:solidFill>
                  <a:ea typeface="微软雅黑"/>
                  <a:sym typeface="宋体" pitchFamily="2" charset="-122"/>
                </a:rPr>
                <a:t>原则</a:t>
              </a:r>
              <a:endParaRPr lang="zh-CN" altLang="en-US" sz="2400" kern="0" dirty="0">
                <a:solidFill>
                  <a:schemeClr val="bg1"/>
                </a:solidFill>
                <a:ea typeface="微软雅黑"/>
                <a:sym typeface="宋体" pitchFamily="2" charset="-122"/>
              </a:endParaRPr>
            </a:p>
          </p:txBody>
        </p:sp>
      </p:grpSp>
      <p:sp>
        <p:nvSpPr>
          <p:cNvPr id="13" name="TextBox 10"/>
          <p:cNvSpPr>
            <a:spLocks noChangeArrowheads="1"/>
          </p:cNvSpPr>
          <p:nvPr/>
        </p:nvSpPr>
        <p:spPr bwMode="auto">
          <a:xfrm>
            <a:off x="704850" y="2084926"/>
            <a:ext cx="3365500" cy="2769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1428" tIns="45714" rIns="91428" bIns="45714">
            <a:spAutoFit/>
          </a:bodyP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defTabSz="457130" eaLnBrk="1" hangingPunct="1">
              <a:spcBef>
                <a:spcPts val="0"/>
              </a:spcBef>
              <a:buNone/>
              <a:defRPr sz="1800">
                <a:solidFill>
                  <a:srgbClr val="000000"/>
                </a:solidFill>
                <a:uFillTx/>
              </a:defRPr>
            </a:pPr>
            <a:endParaRPr lang="zh-CN" altLang="en-US" sz="1200" kern="0" dirty="0">
              <a:solidFill>
                <a:srgbClr val="000000"/>
              </a:solidFill>
              <a:latin typeface="微软雅黑"/>
              <a:ea typeface="微软雅黑"/>
            </a:endParaRPr>
          </a:p>
        </p:txBody>
      </p:sp>
      <p:sp>
        <p:nvSpPr>
          <p:cNvPr id="15" name="TextBox 12"/>
          <p:cNvSpPr>
            <a:spLocks noChangeArrowheads="1"/>
          </p:cNvSpPr>
          <p:nvPr/>
        </p:nvSpPr>
        <p:spPr bwMode="auto">
          <a:xfrm>
            <a:off x="3047990" y="1048817"/>
            <a:ext cx="5299085" cy="29238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1428" tIns="45714" rIns="91428" bIns="45714">
            <a:spAutoFit/>
          </a:bodyP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lvl="0">
              <a:buNone/>
            </a:pPr>
            <a:r>
              <a:rPr lang="zh-CN" altLang="en-US" sz="2000" dirty="0" smtClean="0">
                <a:latin typeface="微软雅黑" pitchFamily="34" charset="-122"/>
                <a:ea typeface="微软雅黑" pitchFamily="34" charset="-122"/>
              </a:rPr>
              <a:t>      例如，根据</a:t>
            </a:r>
            <a:r>
              <a:rPr lang="en-US" sz="2000" dirty="0" smtClean="0">
                <a:latin typeface="微软雅黑" pitchFamily="34" charset="-122"/>
                <a:ea typeface="微软雅黑" pitchFamily="34" charset="-122"/>
              </a:rPr>
              <a:t>“</a:t>
            </a:r>
            <a:r>
              <a:rPr lang="zh-CN" altLang="en-US" sz="2000" dirty="0" smtClean="0">
                <a:latin typeface="微软雅黑" pitchFamily="34" charset="-122"/>
                <a:ea typeface="微软雅黑" pitchFamily="34" charset="-122"/>
              </a:rPr>
              <a:t>企业财务制度</a:t>
            </a:r>
            <a:r>
              <a:rPr lang="en-US" sz="2000" dirty="0" smtClean="0">
                <a:latin typeface="微软雅黑" pitchFamily="34" charset="-122"/>
                <a:ea typeface="微软雅黑" pitchFamily="34" charset="-122"/>
              </a:rPr>
              <a:t>”</a:t>
            </a:r>
            <a:r>
              <a:rPr lang="zh-CN" altLang="en-US" sz="2000" dirty="0" smtClean="0">
                <a:latin typeface="微软雅黑" pitchFamily="34" charset="-122"/>
                <a:ea typeface="微软雅黑" pitchFamily="34" charset="-122"/>
              </a:rPr>
              <a:t>规定，某项费用应在主营业务成本中核算，但在实际核算时，有的企业在管理费用中核算，若本调查表管理费用中设有该项目，就应根据本企业会计实际处理方法，填到管理费用中；</a:t>
            </a:r>
            <a:endParaRPr lang="en-US" altLang="zh-CN" sz="2000" dirty="0" smtClean="0">
              <a:latin typeface="微软雅黑" pitchFamily="34" charset="-122"/>
              <a:ea typeface="微软雅黑" pitchFamily="34" charset="-122"/>
            </a:endParaRPr>
          </a:p>
          <a:p>
            <a:pPr lvl="0">
              <a:buNone/>
            </a:pPr>
            <a:r>
              <a:rPr lang="en-US" altLang="zh-CN" sz="2000" dirty="0" smtClean="0">
                <a:latin typeface="微软雅黑" pitchFamily="34" charset="-122"/>
                <a:ea typeface="微软雅黑" pitchFamily="34" charset="-122"/>
              </a:rPr>
              <a:t>      </a:t>
            </a:r>
            <a:r>
              <a:rPr lang="zh-CN" altLang="en-US" sz="2000" dirty="0" smtClean="0">
                <a:latin typeface="微软雅黑" pitchFamily="34" charset="-122"/>
                <a:ea typeface="微软雅黑" pitchFamily="34" charset="-122"/>
              </a:rPr>
              <a:t>若本调查表管理费用中未单独设立该项目，就归入</a:t>
            </a:r>
            <a:r>
              <a:rPr lang="en-US" sz="2000" dirty="0" smtClean="0">
                <a:latin typeface="微软雅黑" pitchFamily="34" charset="-122"/>
                <a:ea typeface="微软雅黑" pitchFamily="34" charset="-122"/>
              </a:rPr>
              <a:t>“</a:t>
            </a:r>
            <a:r>
              <a:rPr lang="zh-CN" altLang="en-US" sz="2000" dirty="0" smtClean="0">
                <a:latin typeface="微软雅黑" pitchFamily="34" charset="-122"/>
                <a:ea typeface="微软雅黑" pitchFamily="34" charset="-122"/>
              </a:rPr>
              <a:t>其他管理费用</a:t>
            </a:r>
            <a:r>
              <a:rPr lang="en-US" sz="2000" dirty="0" smtClean="0">
                <a:latin typeface="微软雅黑" pitchFamily="34" charset="-122"/>
                <a:ea typeface="微软雅黑" pitchFamily="34" charset="-122"/>
              </a:rPr>
              <a:t>”</a:t>
            </a:r>
            <a:r>
              <a:rPr lang="zh-CN" altLang="en-US" sz="2000" dirty="0" smtClean="0">
                <a:latin typeface="微软雅黑" pitchFamily="34" charset="-122"/>
                <a:ea typeface="微软雅黑" pitchFamily="34" charset="-122"/>
              </a:rPr>
              <a:t>。另外，某项费用不在管理费用中核算，即使本调查表管理费用中列出了相同的指标名称，也不应在此填写。</a:t>
            </a:r>
            <a:endParaRPr lang="zh-CN" altLang="en-US" sz="2000" kern="100" dirty="0">
              <a:latin typeface="微软雅黑" pitchFamily="34" charset="-122"/>
              <a:ea typeface="微软雅黑" pitchFamily="34" charset="-122"/>
              <a:cs typeface="Times New Roman"/>
            </a:endParaRPr>
          </a:p>
        </p:txBody>
      </p:sp>
      <p:sp>
        <p:nvSpPr>
          <p:cNvPr id="18" name="TextBox 17"/>
          <p:cNvSpPr txBox="1"/>
          <p:nvPr/>
        </p:nvSpPr>
        <p:spPr>
          <a:xfrm>
            <a:off x="0" y="490521"/>
            <a:ext cx="3071834" cy="523220"/>
          </a:xfrm>
          <a:prstGeom prst="rect">
            <a:avLst/>
          </a:prstGeom>
          <a:noFill/>
        </p:spPr>
        <p:txBody>
          <a:bodyPr wrap="square" rtlCol="0">
            <a:spAutoFit/>
          </a:bodyPr>
          <a:lstStyle/>
          <a:p>
            <a:pPr algn="ctr"/>
            <a:r>
              <a:rPr lang="zh-CN" altLang="en-US" sz="2800" dirty="0" smtClean="0">
                <a:latin typeface="微软雅黑" pitchFamily="34" charset="-122"/>
                <a:ea typeface="微软雅黑" pitchFamily="34" charset="-122"/>
              </a:rPr>
              <a:t>填报原则</a:t>
            </a:r>
            <a:endParaRPr lang="zh-CN" altLang="en-US" sz="2800" dirty="0">
              <a:latin typeface="微软雅黑" pitchFamily="34" charset="-122"/>
              <a:ea typeface="微软雅黑" pitchFamily="34" charset="-122"/>
            </a:endParaRPr>
          </a:p>
        </p:txBody>
      </p:sp>
      <p:grpSp>
        <p:nvGrpSpPr>
          <p:cNvPr id="11" name="组合 16"/>
          <p:cNvGrpSpPr/>
          <p:nvPr/>
        </p:nvGrpSpPr>
        <p:grpSpPr>
          <a:xfrm>
            <a:off x="657196" y="4295769"/>
            <a:ext cx="2116143" cy="1876428"/>
            <a:chOff x="3786182" y="2285992"/>
            <a:chExt cx="1258887" cy="1447800"/>
          </a:xfrm>
        </p:grpSpPr>
        <p:sp>
          <p:nvSpPr>
            <p:cNvPr id="12" name="六边形 2"/>
            <p:cNvSpPr>
              <a:spLocks noChangeArrowheads="1"/>
            </p:cNvSpPr>
            <p:nvPr/>
          </p:nvSpPr>
          <p:spPr bwMode="auto">
            <a:xfrm>
              <a:off x="3786182" y="2285992"/>
              <a:ext cx="1258887" cy="1447800"/>
            </a:xfrm>
            <a:prstGeom prst="hexagon">
              <a:avLst>
                <a:gd name="adj" fmla="val 24991"/>
                <a:gd name="vf" fmla="val 115470"/>
              </a:avLst>
            </a:prstGeom>
            <a:solidFill>
              <a:srgbClr val="00B0F0"/>
            </a:solidFill>
            <a:ln>
              <a:noFill/>
            </a:ln>
            <a:extLst/>
          </p:spPr>
          <p:txBody>
            <a:bodyPr lIns="91428" tIns="45714" rIns="91428" bIns="45714" anchor="ct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Font typeface="Arial" pitchFamily="34" charset="0"/>
                <a:buNone/>
              </a:pPr>
              <a:endParaRPr lang="zh-CN" altLang="en-US" sz="2800">
                <a:solidFill>
                  <a:srgbClr val="FFFFFF"/>
                </a:solidFill>
                <a:latin typeface="微软雅黑"/>
                <a:ea typeface="微软雅黑"/>
                <a:sym typeface="宋体" pitchFamily="2" charset="-122"/>
              </a:endParaRPr>
            </a:p>
          </p:txBody>
        </p:sp>
        <p:sp>
          <p:nvSpPr>
            <p:cNvPr id="14" name="矩形 6"/>
            <p:cNvSpPr>
              <a:spLocks noChangeArrowheads="1"/>
            </p:cNvSpPr>
            <p:nvPr/>
          </p:nvSpPr>
          <p:spPr bwMode="auto">
            <a:xfrm>
              <a:off x="3998673" y="2671829"/>
              <a:ext cx="842224" cy="6411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91428" tIns="45714" rIns="91428" bIns="45714">
              <a:spAutoFit/>
            </a:bodyP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None/>
                <a:defRPr/>
              </a:pPr>
              <a:r>
                <a:rPr lang="zh-CN" altLang="en-US" sz="2400" kern="0" dirty="0" smtClean="0">
                  <a:solidFill>
                    <a:schemeClr val="bg1"/>
                  </a:solidFill>
                  <a:ea typeface="微软雅黑"/>
                  <a:sym typeface="宋体" pitchFamily="2" charset="-122"/>
                </a:rPr>
                <a:t>结构分解</a:t>
              </a:r>
              <a:endParaRPr lang="en-US" altLang="zh-CN" sz="2400" kern="0" dirty="0" smtClean="0">
                <a:solidFill>
                  <a:schemeClr val="bg1"/>
                </a:solidFill>
                <a:ea typeface="微软雅黑"/>
                <a:sym typeface="宋体" pitchFamily="2" charset="-122"/>
              </a:endParaRPr>
            </a:p>
            <a:p>
              <a:pPr algn="ctr" eaLnBrk="1" fontAlgn="base" hangingPunct="1">
                <a:spcBef>
                  <a:spcPct val="0"/>
                </a:spcBef>
                <a:spcAft>
                  <a:spcPct val="0"/>
                </a:spcAft>
                <a:buNone/>
                <a:defRPr/>
              </a:pPr>
              <a:r>
                <a:rPr lang="zh-CN" altLang="en-US" sz="2400" kern="0" dirty="0" smtClean="0">
                  <a:solidFill>
                    <a:schemeClr val="bg1"/>
                  </a:solidFill>
                  <a:ea typeface="微软雅黑"/>
                  <a:sym typeface="宋体" pitchFamily="2" charset="-122"/>
                </a:rPr>
                <a:t>原则</a:t>
              </a:r>
              <a:endParaRPr lang="zh-CN" altLang="en-US" sz="2400" kern="0" dirty="0">
                <a:solidFill>
                  <a:schemeClr val="bg1"/>
                </a:solidFill>
                <a:ea typeface="微软雅黑"/>
                <a:sym typeface="宋体" pitchFamily="2" charset="-122"/>
              </a:endParaRPr>
            </a:p>
          </p:txBody>
        </p:sp>
      </p:grpSp>
      <p:sp>
        <p:nvSpPr>
          <p:cNvPr id="16" name="TextBox 13"/>
          <p:cNvSpPr>
            <a:spLocks noChangeArrowheads="1"/>
          </p:cNvSpPr>
          <p:nvPr/>
        </p:nvSpPr>
        <p:spPr bwMode="auto">
          <a:xfrm>
            <a:off x="3309928" y="4476755"/>
            <a:ext cx="4929222" cy="163120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1428" tIns="45714" rIns="91428" bIns="45714">
            <a:spAutoFit/>
          </a:bodyP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buNone/>
            </a:pPr>
            <a:r>
              <a:rPr lang="x-none" altLang="zh-CN" sz="2000" dirty="0" smtClean="0">
                <a:latin typeface="微软雅黑" pitchFamily="34" charset="-122"/>
                <a:ea typeface="微软雅黑" pitchFamily="34" charset="-122"/>
              </a:rPr>
              <a:t>本调查表中“其他”项</a:t>
            </a:r>
            <a:r>
              <a:rPr lang="zh-CN" altLang="zh-CN" sz="2000" dirty="0" smtClean="0">
                <a:latin typeface="微软雅黑" pitchFamily="34" charset="-122"/>
                <a:ea typeface="微软雅黑" pitchFamily="34" charset="-122"/>
              </a:rPr>
              <a:t>（</a:t>
            </a:r>
            <a:r>
              <a:rPr lang="zh-CN" altLang="en-US" sz="2000" dirty="0" smtClean="0">
                <a:latin typeface="微软雅黑" pitchFamily="34" charset="-122"/>
                <a:ea typeface="微软雅黑" pitchFamily="34" charset="-122"/>
              </a:rPr>
              <a:t>其他</a:t>
            </a:r>
            <a:r>
              <a:rPr lang="zh-CN" altLang="zh-CN" sz="2000" dirty="0" smtClean="0">
                <a:latin typeface="微软雅黑" pitchFamily="34" charset="-122"/>
                <a:ea typeface="微软雅黑" pitchFamily="34" charset="-122"/>
              </a:rPr>
              <a:t>管理费用）</a:t>
            </a:r>
            <a:r>
              <a:rPr lang="x-none" altLang="zh-CN" sz="2000" dirty="0" smtClean="0">
                <a:latin typeface="微软雅黑" pitchFamily="34" charset="-122"/>
                <a:ea typeface="微软雅黑" pitchFamily="34" charset="-122"/>
              </a:rPr>
              <a:t>占其合计数的比重须低于20%，如超出20%时，请</a:t>
            </a:r>
            <a:r>
              <a:rPr lang="zh-CN" altLang="zh-CN" sz="2000" dirty="0" smtClean="0">
                <a:latin typeface="微软雅黑" pitchFamily="34" charset="-122"/>
                <a:ea typeface="微软雅黑" pitchFamily="34" charset="-122"/>
              </a:rPr>
              <a:t>填写补充说明并</a:t>
            </a:r>
            <a:r>
              <a:rPr lang="x-none" altLang="zh-CN" sz="2000" dirty="0" smtClean="0">
                <a:latin typeface="微软雅黑" pitchFamily="34" charset="-122"/>
                <a:ea typeface="微软雅黑" pitchFamily="34" charset="-122"/>
              </a:rPr>
              <a:t>列出其中主要项目的名称和金额，</a:t>
            </a:r>
            <a:r>
              <a:rPr lang="x-none" altLang="zh-CN" sz="2000" dirty="0" smtClean="0">
                <a:solidFill>
                  <a:srgbClr val="FF0000"/>
                </a:solidFill>
                <a:latin typeface="微软雅黑" pitchFamily="34" charset="-122"/>
                <a:ea typeface="微软雅黑" pitchFamily="34" charset="-122"/>
              </a:rPr>
              <a:t>确保不能细分的其他项比重不超过20%。</a:t>
            </a:r>
            <a:endParaRPr lang="zh-CN" altLang="zh-CN" sz="2000" dirty="0" smtClean="0">
              <a:solidFill>
                <a:srgbClr val="FF0000"/>
              </a:solidFill>
              <a:latin typeface="微软雅黑" pitchFamily="34" charset="-122"/>
              <a:ea typeface="微软雅黑" pitchFamily="34" charset="-122"/>
            </a:endParaRPr>
          </a:p>
        </p:txBody>
      </p:sp>
    </p:spTree>
    <p:extLst>
      <p:ext uri="{BB962C8B-B14F-4D97-AF65-F5344CB8AC3E}">
        <p14:creationId xmlns="" xmlns:p14="http://schemas.microsoft.com/office/powerpoint/2010/main" val="420214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nodePh="1">
                                  <p:stCondLst>
                                    <p:cond delay="0"/>
                                  </p:stCondLst>
                                  <p:endCondLst>
                                    <p:cond evt="begin" delay="0">
                                      <p:tn val="5"/>
                                    </p:cond>
                                  </p:endCondLst>
                                  <p:childTnLst>
                                    <p:set>
                                      <p:cBhvr>
                                        <p:cTn id="6" dur="1" fill="hold">
                                          <p:stCondLst>
                                            <p:cond delay="0"/>
                                          </p:stCondLst>
                                        </p:cTn>
                                        <p:tgtEl>
                                          <p:spTgt spid="13"/>
                                        </p:tgtEl>
                                        <p:attrNameLst>
                                          <p:attrName>style.visibility</p:attrName>
                                        </p:attrNameLst>
                                      </p:cBhvr>
                                      <p:to>
                                        <p:strVal val="visible"/>
                                      </p:to>
                                    </p:set>
                                    <p:animEffect>
                                      <p:cBhvr>
                                        <p:cTn id="7" dur="500"/>
                                        <p:tgtEl>
                                          <p:spTgt spid="13"/>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p:cBhvr>
                                        <p:cTn id="11" dur="500"/>
                                        <p:tgtEl>
                                          <p:spTgt spid="15"/>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6"/>
                                        </p:tgtEl>
                                        <p:attrNameLst>
                                          <p:attrName>style.visibility</p:attrName>
                                        </p:attrNameLst>
                                      </p:cBhvr>
                                      <p:to>
                                        <p:strVal val="visible"/>
                                      </p:to>
                                    </p:set>
                                    <p:animEffect>
                                      <p:cBhvr>
                                        <p:cTn id="15"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ldLvl="0" autoUpdateAnimBg="0"/>
      <p:bldP spid="15" grpId="0" bldLvl="0" autoUpdateAnimBg="0"/>
      <p:bldP spid="16" grpId="0" bldLvl="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6"/>
          <p:cNvSpPr>
            <a:spLocks noChangeArrowheads="1"/>
          </p:cNvSpPr>
          <p:nvPr/>
        </p:nvSpPr>
        <p:spPr bwMode="auto">
          <a:xfrm>
            <a:off x="0" y="581957"/>
            <a:ext cx="9144000" cy="5473700"/>
          </a:xfrm>
          <a:prstGeom prst="rect">
            <a:avLst/>
          </a:prstGeom>
          <a:solidFill>
            <a:srgbClr val="FFFFFF">
              <a:alpha val="50195"/>
            </a:srgb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91428" tIns="45714" rIns="91428" bIns="45714" anchor="ct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Font typeface="Arial" pitchFamily="34" charset="0"/>
              <a:buNone/>
            </a:pPr>
            <a:endParaRPr lang="zh-CN" altLang="en-US" sz="1800" dirty="0">
              <a:solidFill>
                <a:srgbClr val="FFFFFF"/>
              </a:solidFill>
              <a:latin typeface="微软雅黑"/>
              <a:ea typeface="微软雅黑"/>
              <a:sym typeface="宋体" pitchFamily="2" charset="-122"/>
            </a:endParaRPr>
          </a:p>
        </p:txBody>
      </p:sp>
      <p:sp>
        <p:nvSpPr>
          <p:cNvPr id="6" name="矩形 5"/>
          <p:cNvSpPr/>
          <p:nvPr/>
        </p:nvSpPr>
        <p:spPr>
          <a:xfrm>
            <a:off x="505644" y="825484"/>
            <a:ext cx="8424936" cy="3453253"/>
          </a:xfrm>
          <a:prstGeom prst="rect">
            <a:avLst/>
          </a:prstGeom>
        </p:spPr>
        <p:txBody>
          <a:bodyPr wrap="square">
            <a:spAutoFit/>
          </a:bodyPr>
          <a:lstStyle/>
          <a:p>
            <a:pPr>
              <a:lnSpc>
                <a:spcPct val="130000"/>
              </a:lnSpc>
            </a:pPr>
            <a:r>
              <a:rPr lang="zh-CN" altLang="en-US" sz="2400" b="1" dirty="0" smtClean="0">
                <a:solidFill>
                  <a:srgbClr val="0070C0"/>
                </a:solidFill>
                <a:latin typeface="微软雅黑" panose="020B0503020204020204" pitchFamily="34" charset="-122"/>
                <a:ea typeface="微软雅黑" panose="020B0503020204020204" pitchFamily="34" charset="-122"/>
              </a:rPr>
              <a:t>期间费用表填报要点：</a:t>
            </a:r>
            <a:endParaRPr lang="en-US" altLang="zh-CN" sz="2400" b="1" dirty="0" smtClean="0">
              <a:solidFill>
                <a:srgbClr val="0070C0"/>
              </a:solidFill>
              <a:latin typeface="微软雅黑" panose="020B0503020204020204" pitchFamily="34" charset="-122"/>
              <a:ea typeface="微软雅黑" panose="020B0503020204020204" pitchFamily="34" charset="-122"/>
            </a:endParaRPr>
          </a:p>
          <a:p>
            <a:pPr>
              <a:lnSpc>
                <a:spcPct val="130000"/>
              </a:lnSpc>
            </a:pPr>
            <a:r>
              <a:rPr lang="en-US" altLang="zh-CN" sz="2400" dirty="0" smtClean="0">
                <a:latin typeface="微软雅黑" panose="020B0503020204020204" pitchFamily="34" charset="-122"/>
                <a:ea typeface="微软雅黑" panose="020B0503020204020204" pitchFamily="34" charset="-122"/>
              </a:rPr>
              <a:t>1.</a:t>
            </a:r>
            <a:r>
              <a:rPr lang="zh-CN" altLang="en-US" sz="2400" dirty="0" smtClean="0">
                <a:latin typeface="微软雅黑" panose="020B0503020204020204" pitchFamily="34" charset="-122"/>
                <a:ea typeface="微软雅黑" panose="020B0503020204020204" pitchFamily="34" charset="-122"/>
              </a:rPr>
              <a:t>企业编制明细表的，查明细表</a:t>
            </a:r>
            <a:endParaRPr lang="en-US" altLang="zh-CN" sz="2400" dirty="0" smtClean="0">
              <a:latin typeface="微软雅黑" panose="020B0503020204020204" pitchFamily="34" charset="-122"/>
              <a:ea typeface="微软雅黑" panose="020B0503020204020204" pitchFamily="34" charset="-122"/>
            </a:endParaRPr>
          </a:p>
          <a:p>
            <a:pPr>
              <a:lnSpc>
                <a:spcPct val="130000"/>
              </a:lnSpc>
            </a:pPr>
            <a:r>
              <a:rPr lang="en-US" altLang="zh-CN" sz="2400" dirty="0" smtClean="0">
                <a:latin typeface="微软雅黑" panose="020B0503020204020204" pitchFamily="34" charset="-122"/>
                <a:ea typeface="微软雅黑" panose="020B0503020204020204" pitchFamily="34" charset="-122"/>
              </a:rPr>
              <a:t>2.</a:t>
            </a:r>
            <a:r>
              <a:rPr lang="zh-CN" altLang="en-US" sz="2400" dirty="0" smtClean="0">
                <a:latin typeface="微软雅黑" panose="020B0503020204020204" pitchFamily="34" charset="-122"/>
                <a:ea typeface="微软雅黑" panose="020B0503020204020204" pitchFamily="34" charset="-122"/>
              </a:rPr>
              <a:t>没有编制明细表的，看台账</a:t>
            </a:r>
            <a:endParaRPr lang="en-US" altLang="zh-CN" sz="2400" dirty="0" smtClean="0">
              <a:latin typeface="微软雅黑" panose="020B0503020204020204" pitchFamily="34" charset="-122"/>
              <a:ea typeface="微软雅黑" panose="020B0503020204020204" pitchFamily="34" charset="-122"/>
            </a:endParaRPr>
          </a:p>
          <a:p>
            <a:pPr>
              <a:lnSpc>
                <a:spcPct val="130000"/>
              </a:lnSpc>
            </a:pPr>
            <a:r>
              <a:rPr lang="en-US" altLang="zh-CN" sz="2400" dirty="0" smtClean="0">
                <a:latin typeface="微软雅黑" panose="020B0503020204020204" pitchFamily="34" charset="-122"/>
                <a:ea typeface="微软雅黑" panose="020B0503020204020204" pitchFamily="34" charset="-122"/>
              </a:rPr>
              <a:t>3.</a:t>
            </a:r>
            <a:r>
              <a:rPr lang="zh-CN" altLang="en-US" sz="2400" dirty="0">
                <a:latin typeface="微软雅黑" panose="020B0503020204020204" pitchFamily="34" charset="-122"/>
                <a:ea typeface="微软雅黑" panose="020B0503020204020204" pitchFamily="34" charset="-122"/>
              </a:rPr>
              <a:t>台</a:t>
            </a:r>
            <a:r>
              <a:rPr lang="zh-CN" altLang="en-US" sz="2400" dirty="0" smtClean="0">
                <a:latin typeface="微软雅黑" panose="020B0503020204020204" pitchFamily="34" charset="-122"/>
                <a:ea typeface="微软雅黑" panose="020B0503020204020204" pitchFamily="34" charset="-122"/>
              </a:rPr>
              <a:t>账也没做的，查原始凭证（发票、收据等）</a:t>
            </a:r>
            <a:endParaRPr lang="en-US" altLang="zh-CN" sz="2400" dirty="0" smtClean="0">
              <a:latin typeface="微软雅黑" panose="020B0503020204020204" pitchFamily="34" charset="-122"/>
              <a:ea typeface="微软雅黑" panose="020B0503020204020204" pitchFamily="34" charset="-122"/>
            </a:endParaRPr>
          </a:p>
          <a:p>
            <a:pPr>
              <a:lnSpc>
                <a:spcPct val="130000"/>
              </a:lnSpc>
            </a:pPr>
            <a:r>
              <a:rPr lang="en-US" altLang="zh-CN" sz="2400" dirty="0" smtClean="0">
                <a:latin typeface="微软雅黑" panose="020B0503020204020204" pitchFamily="34" charset="-122"/>
                <a:ea typeface="微软雅黑" panose="020B0503020204020204" pitchFamily="34" charset="-122"/>
              </a:rPr>
              <a:t>4.</a:t>
            </a:r>
            <a:r>
              <a:rPr lang="zh-CN" altLang="en-US" sz="2400" dirty="0" smtClean="0">
                <a:latin typeface="微软雅黑" panose="020B0503020204020204" pitchFamily="34" charset="-122"/>
                <a:ea typeface="微软雅黑" panose="020B0503020204020204" pitchFamily="34" charset="-122"/>
              </a:rPr>
              <a:t>没有记录的小项分拆也需要查原始凭证（可以通过查看具有代表性的时间的凭证推算比例，扩大的全年）</a:t>
            </a:r>
            <a:endParaRPr lang="en-US" altLang="zh-CN" sz="2400" dirty="0" smtClean="0">
              <a:latin typeface="微软雅黑" panose="020B0503020204020204" pitchFamily="34" charset="-122"/>
              <a:ea typeface="微软雅黑" panose="020B0503020204020204" pitchFamily="34" charset="-122"/>
            </a:endParaRPr>
          </a:p>
          <a:p>
            <a:pPr>
              <a:lnSpc>
                <a:spcPct val="130000"/>
              </a:lnSpc>
            </a:pPr>
            <a:r>
              <a:rPr lang="en-US" altLang="zh-CN" sz="2400" dirty="0" smtClean="0">
                <a:latin typeface="微软雅黑" panose="020B0503020204020204" pitchFamily="34" charset="-122"/>
                <a:ea typeface="微软雅黑" panose="020B0503020204020204" pitchFamily="34" charset="-122"/>
              </a:rPr>
              <a:t>5</a:t>
            </a:r>
            <a:r>
              <a:rPr lang="en-US" altLang="zh-CN" sz="2400" dirty="0">
                <a:latin typeface="微软雅黑" panose="020B0503020204020204" pitchFamily="34" charset="-122"/>
                <a:ea typeface="微软雅黑" panose="020B0503020204020204" pitchFamily="34" charset="-122"/>
              </a:rPr>
              <a:t>.</a:t>
            </a:r>
            <a:r>
              <a:rPr lang="zh-CN" altLang="en-US" sz="2400" dirty="0" smtClean="0">
                <a:latin typeface="微软雅黑" panose="020B0503020204020204" pitchFamily="34" charset="-122"/>
                <a:ea typeface="微软雅黑" panose="020B0503020204020204" pitchFamily="34" charset="-122"/>
              </a:rPr>
              <a:t>其他</a:t>
            </a:r>
            <a:r>
              <a:rPr lang="zh-CN" altLang="en-US" sz="2400" dirty="0">
                <a:latin typeface="微软雅黑" panose="020B0503020204020204" pitchFamily="34" charset="-122"/>
                <a:ea typeface="微软雅黑" panose="020B0503020204020204" pitchFamily="34" charset="-122"/>
              </a:rPr>
              <a:t>费用（成本等）不</a:t>
            </a:r>
            <a:r>
              <a:rPr lang="zh-CN" altLang="en-US" sz="2400" dirty="0" smtClean="0">
                <a:latin typeface="微软雅黑" panose="020B0503020204020204" pitchFamily="34" charset="-122"/>
                <a:ea typeface="微软雅黑" panose="020B0503020204020204" pitchFamily="34" charset="-122"/>
              </a:rPr>
              <a:t>应超过</a:t>
            </a:r>
            <a:r>
              <a:rPr lang="en-US" altLang="zh-CN" sz="2400" dirty="0" smtClean="0">
                <a:latin typeface="微软雅黑" panose="020B0503020204020204" pitchFamily="34" charset="-122"/>
                <a:ea typeface="微软雅黑" panose="020B0503020204020204" pitchFamily="34" charset="-122"/>
              </a:rPr>
              <a:t>20%</a:t>
            </a:r>
            <a:r>
              <a:rPr lang="zh-CN" altLang="en-US" sz="2400" dirty="0" smtClean="0">
                <a:latin typeface="微软雅黑" panose="020B0503020204020204" pitchFamily="34" charset="-122"/>
                <a:ea typeface="微软雅黑" panose="020B0503020204020204" pitchFamily="34" charset="-122"/>
              </a:rPr>
              <a:t>，超过</a:t>
            </a:r>
            <a:r>
              <a:rPr lang="en-US" altLang="zh-CN" sz="2400" dirty="0" smtClean="0">
                <a:latin typeface="微软雅黑" panose="020B0503020204020204" pitchFamily="34" charset="-122"/>
                <a:ea typeface="微软雅黑" panose="020B0503020204020204" pitchFamily="34" charset="-122"/>
              </a:rPr>
              <a:t>20%</a:t>
            </a:r>
            <a:r>
              <a:rPr lang="zh-CN" altLang="en-US" sz="2400" dirty="0" smtClean="0">
                <a:latin typeface="微软雅黑" panose="020B0503020204020204" pitchFamily="34" charset="-122"/>
                <a:ea typeface="微软雅黑" panose="020B0503020204020204" pitchFamily="34" charset="-122"/>
              </a:rPr>
              <a:t>需要写说明</a:t>
            </a:r>
            <a:endParaRPr lang="zh-CN" altLang="en-US" sz="2400" dirty="0">
              <a:latin typeface="微软雅黑" panose="020B0503020204020204" pitchFamily="34" charset="-122"/>
              <a:ea typeface="微软雅黑" panose="020B0503020204020204" pitchFamily="34" charset="-122"/>
            </a:endParaRPr>
          </a:p>
        </p:txBody>
      </p:sp>
      <p:sp>
        <p:nvSpPr>
          <p:cNvPr id="7" name="矩形 6"/>
          <p:cNvSpPr/>
          <p:nvPr/>
        </p:nvSpPr>
        <p:spPr>
          <a:xfrm>
            <a:off x="285750" y="4586191"/>
            <a:ext cx="8724900" cy="1372683"/>
          </a:xfrm>
          <a:prstGeom prst="rect">
            <a:avLst/>
          </a:prstGeom>
        </p:spPr>
        <p:txBody>
          <a:bodyPr wrap="square">
            <a:spAutoFit/>
          </a:bodyPr>
          <a:lstStyle/>
          <a:p>
            <a:pPr>
              <a:lnSpc>
                <a:spcPct val="130000"/>
              </a:lnSpc>
            </a:pPr>
            <a:r>
              <a:rPr lang="zh-CN" altLang="en-US" sz="3200" b="1" dirty="0" smtClean="0">
                <a:solidFill>
                  <a:srgbClr val="0070C0"/>
                </a:solidFill>
              </a:rPr>
              <a:t>取决于企业实际如何记录，记录在哪个会计科目。</a:t>
            </a:r>
            <a:endParaRPr lang="en-US" altLang="zh-CN" sz="3200" b="1" dirty="0" smtClean="0">
              <a:solidFill>
                <a:srgbClr val="0070C0"/>
              </a:solidFill>
            </a:endParaRPr>
          </a:p>
          <a:p>
            <a:pPr>
              <a:lnSpc>
                <a:spcPct val="130000"/>
              </a:lnSpc>
            </a:pPr>
            <a:r>
              <a:rPr lang="zh-CN" altLang="en-US" sz="3200" b="1" dirty="0" smtClean="0">
                <a:solidFill>
                  <a:srgbClr val="0070C0"/>
                </a:solidFill>
                <a:latin typeface="微软雅黑" panose="020B0503020204020204" pitchFamily="34" charset="-122"/>
                <a:ea typeface="微软雅黑" panose="020B0503020204020204" pitchFamily="34" charset="-122"/>
              </a:rPr>
              <a:t>最重要的一点是不重不漏。</a:t>
            </a:r>
            <a:endParaRPr lang="zh-CN" altLang="en-US" sz="3200" b="1" dirty="0">
              <a:solidFill>
                <a:srgbClr val="0070C0"/>
              </a:solidFill>
              <a:latin typeface="微软雅黑" panose="020B0503020204020204" pitchFamily="34" charset="-122"/>
              <a:ea typeface="微软雅黑" panose="020B0503020204020204" pitchFamily="34" charset="-122"/>
            </a:endParaRPr>
          </a:p>
        </p:txBody>
      </p:sp>
    </p:spTree>
    <p:extLst>
      <p:ext uri="{BB962C8B-B14F-4D97-AF65-F5344CB8AC3E}">
        <p14:creationId xmlns="" xmlns:p14="http://schemas.microsoft.com/office/powerpoint/2010/main" val="25580470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6"/>
          <p:cNvSpPr>
            <a:spLocks noChangeArrowheads="1"/>
          </p:cNvSpPr>
          <p:nvPr/>
        </p:nvSpPr>
        <p:spPr bwMode="auto">
          <a:xfrm>
            <a:off x="0" y="857232"/>
            <a:ext cx="9144000" cy="5473700"/>
          </a:xfrm>
          <a:prstGeom prst="rect">
            <a:avLst/>
          </a:prstGeom>
          <a:solidFill>
            <a:srgbClr val="FFFFFF">
              <a:alpha val="50195"/>
            </a:srgbClr>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91428" tIns="45714" rIns="91428" bIns="45714" anchor="ct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Font typeface="Arial" pitchFamily="34" charset="0"/>
              <a:buNone/>
            </a:pPr>
            <a:endParaRPr lang="zh-CN" altLang="en-US" sz="1800" dirty="0">
              <a:solidFill>
                <a:srgbClr val="FFFFFF"/>
              </a:solidFill>
              <a:latin typeface="微软雅黑"/>
              <a:ea typeface="微软雅黑"/>
              <a:sym typeface="宋体" pitchFamily="2" charset="-122"/>
            </a:endParaRPr>
          </a:p>
        </p:txBody>
      </p:sp>
      <p:sp>
        <p:nvSpPr>
          <p:cNvPr id="3" name="矩形 2"/>
          <p:cNvSpPr/>
          <p:nvPr/>
        </p:nvSpPr>
        <p:spPr bwMode="auto">
          <a:xfrm>
            <a:off x="642910" y="1142984"/>
            <a:ext cx="7358114" cy="418396"/>
          </a:xfrm>
          <a:prstGeom prst="rect">
            <a:avLst/>
          </a:prstGeom>
          <a:noFill/>
          <a:ln w="6350" cap="flat" cmpd="sng" algn="ctr">
            <a:solidFill>
              <a:srgbClr val="FFFFFF">
                <a:alpha val="20000"/>
              </a:srgbClr>
            </a:solidFill>
            <a:prstDash val="solid"/>
            <a:miter lim="800000"/>
          </a:ln>
          <a:effectLst/>
          <a:extLst/>
        </p:spPr>
        <p:txBody>
          <a:bodyPr wrap="square" lIns="53958" tIns="24295" rIns="53958" bIns="24295" rtlCol="0" anchor="t">
            <a:spAutoFit/>
          </a:bodyPr>
          <a:lstStyle/>
          <a:p>
            <a:pPr>
              <a:defRPr/>
            </a:pPr>
            <a:endParaRPr lang="en-US" altLang="zh-CN" sz="2400" b="1" kern="0" cap="small" dirty="0" smtClean="0">
              <a:latin typeface="微软雅黑"/>
              <a:ea typeface="微软雅黑"/>
            </a:endParaRPr>
          </a:p>
        </p:txBody>
      </p:sp>
      <p:graphicFrame>
        <p:nvGraphicFramePr>
          <p:cNvPr id="7" name="表格 6"/>
          <p:cNvGraphicFramePr>
            <a:graphicFrameLocks noGrp="1"/>
          </p:cNvGraphicFramePr>
          <p:nvPr>
            <p:extLst>
              <p:ext uri="{D42A27DB-BD31-4B8C-83A1-F6EECF244321}">
                <p14:modId xmlns:p14="http://schemas.microsoft.com/office/powerpoint/2010/main" xmlns="" val="3738380947"/>
              </p:ext>
            </p:extLst>
          </p:nvPr>
        </p:nvGraphicFramePr>
        <p:xfrm>
          <a:off x="0" y="581020"/>
          <a:ext cx="9144000" cy="5301847"/>
        </p:xfrm>
        <a:graphic>
          <a:graphicData uri="http://schemas.openxmlformats.org/drawingml/2006/table">
            <a:tbl>
              <a:tblPr/>
              <a:tblGrid>
                <a:gridCol w="5092389"/>
                <a:gridCol w="1189464"/>
                <a:gridCol w="2862147"/>
              </a:tblGrid>
              <a:tr h="332707">
                <a:tc gridSpan="3">
                  <a:txBody>
                    <a:bodyPr/>
                    <a:lstStyle/>
                    <a:p>
                      <a:pPr algn="ctr" fontAlgn="ctr"/>
                      <a:r>
                        <a:rPr lang="zh-CN" altLang="en-US" sz="2800" b="0" i="0" u="none" strike="noStrike" dirty="0" smtClean="0">
                          <a:solidFill>
                            <a:srgbClr val="000000"/>
                          </a:solidFill>
                          <a:effectLst/>
                          <a:latin typeface="微软雅黑" panose="020B0503020204020204" pitchFamily="34" charset="-122"/>
                          <a:ea typeface="微软雅黑" panose="020B0503020204020204" pitchFamily="34" charset="-122"/>
                        </a:rPr>
                        <a:t>企业</a:t>
                      </a:r>
                      <a:r>
                        <a:rPr lang="zh-CN" altLang="en-US" sz="2800" b="0" i="0" u="none" strike="noStrike" dirty="0">
                          <a:solidFill>
                            <a:srgbClr val="000000"/>
                          </a:solidFill>
                          <a:effectLst/>
                          <a:latin typeface="微软雅黑" panose="020B0503020204020204" pitchFamily="34" charset="-122"/>
                          <a:ea typeface="微软雅黑" panose="020B0503020204020204" pitchFamily="34" charset="-122"/>
                        </a:rPr>
                        <a:t>利润表</a:t>
                      </a:r>
                    </a:p>
                  </a:txBody>
                  <a:tcPr marL="8725" marR="8725" marT="8725" marB="0" anchor="ctr">
                    <a:lnL>
                      <a:noFill/>
                    </a:lnL>
                    <a:lnR>
                      <a:noFill/>
                    </a:lnR>
                    <a:lnT>
                      <a:noFill/>
                    </a:lnT>
                    <a:lnB>
                      <a:noFill/>
                    </a:lnB>
                  </a:tcPr>
                </a:tc>
                <a:tc hMerge="1">
                  <a:txBody>
                    <a:bodyPr/>
                    <a:lstStyle/>
                    <a:p>
                      <a:endParaRPr lang="zh-CN" altLang="en-US"/>
                    </a:p>
                  </a:txBody>
                  <a:tcPr/>
                </a:tc>
                <a:tc hMerge="1">
                  <a:txBody>
                    <a:bodyPr/>
                    <a:lstStyle/>
                    <a:p>
                      <a:endParaRPr lang="zh-CN" altLang="en-US"/>
                    </a:p>
                  </a:txBody>
                  <a:tcPr/>
                </a:tc>
              </a:tr>
              <a:tr h="186023">
                <a:tc>
                  <a:txBody>
                    <a:bodyPr/>
                    <a:lstStyle/>
                    <a:p>
                      <a:pPr algn="l" fontAlgn="ctr"/>
                      <a:endParaRPr lang="zh-CN" altLang="en-US" sz="1200" b="0" i="0" u="none" strike="noStrike">
                        <a:solidFill>
                          <a:srgbClr val="000000"/>
                        </a:solidFill>
                        <a:effectLst/>
                        <a:latin typeface="微软雅黑" panose="020B0503020204020204" pitchFamily="34" charset="-122"/>
                        <a:ea typeface="微软雅黑" panose="020B0503020204020204" pitchFamily="34" charset="-122"/>
                      </a:endParaRPr>
                    </a:p>
                  </a:txBody>
                  <a:tcPr marL="8725" marR="8725" marT="8725" marB="0" anchor="ctr">
                    <a:lnL>
                      <a:noFill/>
                    </a:lnL>
                    <a:lnR>
                      <a:noFill/>
                    </a:lnR>
                    <a:lnT>
                      <a:noFill/>
                    </a:lnT>
                    <a:lnB>
                      <a:noFill/>
                    </a:lnB>
                  </a:tcPr>
                </a:tc>
                <a:tc>
                  <a:txBody>
                    <a:bodyPr/>
                    <a:lstStyle/>
                    <a:p>
                      <a:pPr algn="l" fontAlgn="ctr"/>
                      <a:endParaRPr lang="zh-CN" altLang="en-US" sz="1050" b="0" i="0" u="none" strike="noStrike">
                        <a:solidFill>
                          <a:srgbClr val="000000"/>
                        </a:solidFill>
                        <a:effectLst/>
                        <a:latin typeface="微软雅黑" panose="020B0503020204020204" pitchFamily="34" charset="-122"/>
                        <a:ea typeface="微软雅黑" panose="020B0503020204020204" pitchFamily="34" charset="-122"/>
                      </a:endParaRPr>
                    </a:p>
                  </a:txBody>
                  <a:tcPr marL="8725" marR="8725" marT="8725" marB="0" anchor="ctr">
                    <a:lnL>
                      <a:noFill/>
                    </a:lnL>
                    <a:lnR>
                      <a:noFill/>
                    </a:lnR>
                    <a:lnT>
                      <a:noFill/>
                    </a:lnT>
                    <a:lnB>
                      <a:noFill/>
                    </a:lnB>
                  </a:tcPr>
                </a:tc>
                <a:tc>
                  <a:txBody>
                    <a:bodyPr/>
                    <a:lstStyle/>
                    <a:p>
                      <a:pPr algn="l" fontAlgn="ctr"/>
                      <a:r>
                        <a:rPr lang="zh-CN" altLang="en-US" sz="1050" b="0" i="0" u="none" strike="noStrike" dirty="0">
                          <a:solidFill>
                            <a:srgbClr val="000000"/>
                          </a:solidFill>
                          <a:effectLst/>
                          <a:latin typeface="微软雅黑" panose="020B0503020204020204" pitchFamily="34" charset="-122"/>
                          <a:ea typeface="微软雅黑" panose="020B0503020204020204" pitchFamily="34" charset="-122"/>
                        </a:rPr>
                        <a:t>    表    号</a:t>
                      </a:r>
                      <a:r>
                        <a:rPr lang="zh-CN" altLang="en-US" sz="1050" b="0" i="0" u="none" strike="noStrike" dirty="0" smtClean="0">
                          <a:solidFill>
                            <a:srgbClr val="000000"/>
                          </a:solidFill>
                          <a:effectLst/>
                          <a:latin typeface="微软雅黑" panose="020B0503020204020204" pitchFamily="34" charset="-122"/>
                          <a:ea typeface="微软雅黑" panose="020B0503020204020204" pitchFamily="34" charset="-122"/>
                        </a:rPr>
                        <a:t>：</a:t>
                      </a:r>
                      <a:endParaRPr lang="zh-CN" altLang="en-US" sz="1050" b="0" i="0" u="none" strike="noStrike" dirty="0">
                        <a:solidFill>
                          <a:srgbClr val="000000"/>
                        </a:solidFill>
                        <a:effectLst/>
                        <a:latin typeface="微软雅黑" panose="020B0503020204020204" pitchFamily="34" charset="-122"/>
                        <a:ea typeface="微软雅黑" panose="020B0503020204020204" pitchFamily="34" charset="-122"/>
                      </a:endParaRPr>
                    </a:p>
                  </a:txBody>
                  <a:tcPr marL="8725" marR="8725" marT="8725" marB="0" anchor="ctr">
                    <a:lnL>
                      <a:noFill/>
                    </a:lnL>
                    <a:lnR>
                      <a:noFill/>
                    </a:lnR>
                    <a:lnT>
                      <a:noFill/>
                    </a:lnT>
                    <a:lnB>
                      <a:noFill/>
                    </a:lnB>
                  </a:tcPr>
                </a:tc>
              </a:tr>
              <a:tr h="186023">
                <a:tc>
                  <a:txBody>
                    <a:bodyPr/>
                    <a:lstStyle/>
                    <a:p>
                      <a:pPr algn="l" fontAlgn="ctr"/>
                      <a:endParaRPr lang="zh-CN" altLang="en-US" sz="1200" b="0" i="0" u="none" strike="noStrike" dirty="0">
                        <a:solidFill>
                          <a:srgbClr val="000000"/>
                        </a:solidFill>
                        <a:effectLst/>
                        <a:latin typeface="微软雅黑" panose="020B0503020204020204" pitchFamily="34" charset="-122"/>
                        <a:ea typeface="微软雅黑" panose="020B0503020204020204" pitchFamily="34" charset="-122"/>
                      </a:endParaRPr>
                    </a:p>
                  </a:txBody>
                  <a:tcPr marL="8725" marR="8725" marT="8725" marB="0" anchor="ctr">
                    <a:lnL>
                      <a:noFill/>
                    </a:lnL>
                    <a:lnR>
                      <a:noFill/>
                    </a:lnR>
                    <a:lnT>
                      <a:noFill/>
                    </a:lnT>
                    <a:lnB>
                      <a:noFill/>
                    </a:lnB>
                  </a:tcPr>
                </a:tc>
                <a:tc>
                  <a:txBody>
                    <a:bodyPr/>
                    <a:lstStyle/>
                    <a:p>
                      <a:pPr algn="l" fontAlgn="ctr"/>
                      <a:endParaRPr lang="zh-CN" altLang="en-US" sz="1050" b="0" i="0" u="none" strike="noStrike">
                        <a:solidFill>
                          <a:srgbClr val="000000"/>
                        </a:solidFill>
                        <a:effectLst/>
                        <a:latin typeface="微软雅黑" panose="020B0503020204020204" pitchFamily="34" charset="-122"/>
                        <a:ea typeface="微软雅黑" panose="020B0503020204020204" pitchFamily="34" charset="-122"/>
                      </a:endParaRPr>
                    </a:p>
                  </a:txBody>
                  <a:tcPr marL="8725" marR="8725" marT="8725" marB="0" anchor="ctr">
                    <a:lnL>
                      <a:noFill/>
                    </a:lnL>
                    <a:lnR>
                      <a:noFill/>
                    </a:lnR>
                    <a:lnT>
                      <a:noFill/>
                    </a:lnT>
                    <a:lnB>
                      <a:noFill/>
                    </a:lnB>
                  </a:tcPr>
                </a:tc>
                <a:tc>
                  <a:txBody>
                    <a:bodyPr/>
                    <a:lstStyle/>
                    <a:p>
                      <a:pPr algn="l"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制表机关：国  家  统  计   局</a:t>
                      </a:r>
                    </a:p>
                  </a:txBody>
                  <a:tcPr marL="8725" marR="8725" marT="8725" marB="0" anchor="ctr">
                    <a:lnL>
                      <a:noFill/>
                    </a:lnL>
                    <a:lnR>
                      <a:noFill/>
                    </a:lnR>
                    <a:lnT>
                      <a:noFill/>
                    </a:lnT>
                    <a:lnB>
                      <a:noFill/>
                    </a:lnB>
                  </a:tcPr>
                </a:tc>
              </a:tr>
              <a:tr h="180021">
                <a:tc>
                  <a:txBody>
                    <a:bodyPr/>
                    <a:lstStyle/>
                    <a:p>
                      <a:pPr algn="l" fontAlgn="ctr"/>
                      <a:endParaRPr lang="zh-CN" altLang="en-US" sz="1050" b="0" i="0" u="none" strike="noStrike">
                        <a:solidFill>
                          <a:srgbClr val="000000"/>
                        </a:solidFill>
                        <a:effectLst/>
                        <a:latin typeface="微软雅黑" panose="020B0503020204020204" pitchFamily="34" charset="-122"/>
                        <a:ea typeface="微软雅黑" panose="020B0503020204020204" pitchFamily="34" charset="-122"/>
                      </a:endParaRPr>
                    </a:p>
                  </a:txBody>
                  <a:tcPr marL="8725" marR="8725" marT="8725" marB="0" anchor="ctr">
                    <a:lnL>
                      <a:noFill/>
                    </a:lnL>
                    <a:lnR>
                      <a:noFill/>
                    </a:lnR>
                    <a:lnT>
                      <a:noFill/>
                    </a:lnT>
                    <a:lnB>
                      <a:noFill/>
                    </a:lnB>
                  </a:tcPr>
                </a:tc>
                <a:tc>
                  <a:txBody>
                    <a:bodyPr/>
                    <a:lstStyle/>
                    <a:p>
                      <a:pPr algn="l" fontAlgn="ctr"/>
                      <a:endParaRPr lang="zh-CN" altLang="en-US" sz="1050" b="0" i="0" u="none" strike="noStrike">
                        <a:solidFill>
                          <a:srgbClr val="000000"/>
                        </a:solidFill>
                        <a:effectLst/>
                        <a:latin typeface="微软雅黑" panose="020B0503020204020204" pitchFamily="34" charset="-122"/>
                        <a:ea typeface="微软雅黑" panose="020B0503020204020204" pitchFamily="34" charset="-122"/>
                      </a:endParaRPr>
                    </a:p>
                  </a:txBody>
                  <a:tcPr marL="8725" marR="8725" marT="8725" marB="0" anchor="ctr">
                    <a:lnL>
                      <a:noFill/>
                    </a:lnL>
                    <a:lnR>
                      <a:noFill/>
                    </a:lnR>
                    <a:lnT>
                      <a:noFill/>
                    </a:lnT>
                    <a:lnB>
                      <a:noFill/>
                    </a:lnB>
                  </a:tcPr>
                </a:tc>
                <a:tc>
                  <a:txBody>
                    <a:bodyPr/>
                    <a:lstStyle/>
                    <a:p>
                      <a:pPr algn="l"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文    号：国统字（</a:t>
                      </a: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2017</a:t>
                      </a: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a:t>
                      </a: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165</a:t>
                      </a: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号</a:t>
                      </a:r>
                    </a:p>
                  </a:txBody>
                  <a:tcPr marL="8725" marR="8725" marT="8725" marB="0" anchor="ctr">
                    <a:lnL>
                      <a:noFill/>
                    </a:lnL>
                    <a:lnR>
                      <a:noFill/>
                    </a:lnR>
                    <a:lnT>
                      <a:noFill/>
                    </a:lnT>
                    <a:lnB>
                      <a:noFill/>
                    </a:lnB>
                  </a:tcPr>
                </a:tc>
              </a:tr>
              <a:tr h="180021">
                <a:tc>
                  <a:txBody>
                    <a:bodyPr/>
                    <a:lstStyle/>
                    <a:p>
                      <a:pPr algn="l"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组织机构代码：□□□□□□□□－□</a:t>
                      </a:r>
                    </a:p>
                  </a:txBody>
                  <a:tcPr marL="8725" marR="8725" marT="8725" marB="0" anchor="ctr">
                    <a:lnL>
                      <a:noFill/>
                    </a:lnL>
                    <a:lnR>
                      <a:noFill/>
                    </a:lnR>
                    <a:lnT>
                      <a:noFill/>
                    </a:lnT>
                    <a:lnB>
                      <a:noFill/>
                    </a:lnB>
                  </a:tcPr>
                </a:tc>
                <a:tc>
                  <a:txBody>
                    <a:bodyPr/>
                    <a:lstStyle/>
                    <a:p>
                      <a:pPr algn="l" fontAlgn="ctr"/>
                      <a:endParaRPr lang="zh-CN" altLang="en-US" sz="1050" b="0" i="0" u="none" strike="noStrike">
                        <a:solidFill>
                          <a:srgbClr val="000000"/>
                        </a:solidFill>
                        <a:effectLst/>
                        <a:latin typeface="微软雅黑" panose="020B0503020204020204" pitchFamily="34" charset="-122"/>
                        <a:ea typeface="微软雅黑" panose="020B0503020204020204" pitchFamily="34" charset="-122"/>
                      </a:endParaRPr>
                    </a:p>
                  </a:txBody>
                  <a:tcPr marL="8725" marR="8725" marT="8725" marB="0" anchor="ctr">
                    <a:lnL>
                      <a:noFill/>
                    </a:lnL>
                    <a:lnR>
                      <a:noFill/>
                    </a:lnR>
                    <a:lnT>
                      <a:noFill/>
                    </a:lnT>
                    <a:lnB>
                      <a:noFill/>
                    </a:lnB>
                  </a:tcPr>
                </a:tc>
                <a:tc>
                  <a:txBody>
                    <a:bodyPr/>
                    <a:lstStyle/>
                    <a:p>
                      <a:pPr algn="l"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有效期至：</a:t>
                      </a: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2018   </a:t>
                      </a: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年   </a:t>
                      </a: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8    </a:t>
                      </a: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月</a:t>
                      </a:r>
                    </a:p>
                  </a:txBody>
                  <a:tcPr marL="8725" marR="8725" marT="8725" marB="0" anchor="ctr">
                    <a:lnL>
                      <a:noFill/>
                    </a:lnL>
                    <a:lnR>
                      <a:noFill/>
                    </a:lnR>
                    <a:lnT>
                      <a:noFill/>
                    </a:lnT>
                    <a:lnB>
                      <a:noFill/>
                    </a:lnB>
                  </a:tcPr>
                </a:tc>
              </a:tr>
              <a:tr h="180021">
                <a:tc>
                  <a:txBody>
                    <a:bodyPr/>
                    <a:lstStyle/>
                    <a:p>
                      <a:pPr algn="l"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统一社会信用代码：□□□□□□□□□□□□□□□□□□</a:t>
                      </a:r>
                    </a:p>
                  </a:txBody>
                  <a:tcPr marL="8725" marR="8725" marT="8725"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a:t>
                      </a: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2017</a:t>
                      </a: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年      </a:t>
                      </a:r>
                    </a:p>
                  </a:txBody>
                  <a:tcPr marL="8725" marR="8725" marT="8725"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计量单位：千    元（保留整数）</a:t>
                      </a:r>
                    </a:p>
                  </a:txBody>
                  <a:tcPr marL="8725" marR="8725" marT="8725" marB="0" anchor="ctr">
                    <a:lnL>
                      <a:noFill/>
                    </a:lnL>
                    <a:lnR>
                      <a:noFill/>
                    </a:lnR>
                    <a:lnT>
                      <a:noFill/>
                    </a:lnT>
                    <a:lnB w="12700" cap="flat" cmpd="sng" algn="ctr">
                      <a:solidFill>
                        <a:srgbClr val="000000"/>
                      </a:solidFill>
                      <a:prstDash val="solid"/>
                      <a:round/>
                      <a:headEnd type="none" w="med" len="med"/>
                      <a:tailEnd type="none" w="med" len="med"/>
                    </a:lnB>
                  </a:tcPr>
                </a:tc>
              </a:tr>
              <a:tr h="332707">
                <a:tc>
                  <a:txBody>
                    <a:bodyPr/>
                    <a:lstStyle/>
                    <a:p>
                      <a:pPr algn="ctr"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指 标 名 称</a:t>
                      </a:r>
                    </a:p>
                  </a:txBody>
                  <a:tcPr marL="8725" marR="8725" marT="8725" marB="0" anchor="ctr">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代 码</a:t>
                      </a:r>
                    </a:p>
                  </a:txBody>
                  <a:tcPr marL="8725" marR="8725" marT="87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金 额</a:t>
                      </a:r>
                    </a:p>
                  </a:txBody>
                  <a:tcPr marL="8725" marR="8725" marT="8725" marB="0" anchor="ctr">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021">
                <a:tc>
                  <a:txBody>
                    <a:bodyPr/>
                    <a:lstStyle/>
                    <a:p>
                      <a:pPr algn="ctr"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甲</a:t>
                      </a:r>
                    </a:p>
                  </a:txBody>
                  <a:tcPr marL="8725" marR="8725" marT="87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乙</a:t>
                      </a:r>
                    </a:p>
                  </a:txBody>
                  <a:tcPr marL="8725" marR="8725" marT="87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1</a:t>
                      </a:r>
                    </a:p>
                  </a:txBody>
                  <a:tcPr marL="8725" marR="8725" marT="87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021">
                <a:tc>
                  <a:txBody>
                    <a:bodyPr/>
                    <a:lstStyle/>
                    <a:p>
                      <a:pPr algn="l"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一、损益及分配</a:t>
                      </a:r>
                    </a:p>
                  </a:txBody>
                  <a:tcPr marL="8725" marR="8725" marT="87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a:t>
                      </a:r>
                    </a:p>
                  </a:txBody>
                  <a:tcPr marL="8725" marR="8725" marT="87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a:t>
                      </a:r>
                    </a:p>
                  </a:txBody>
                  <a:tcPr marL="8725" marR="8725" marT="87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021">
                <a:tc>
                  <a:txBody>
                    <a:bodyPr/>
                    <a:lstStyle/>
                    <a:p>
                      <a:pPr algn="just"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a:t>
                      </a: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1.</a:t>
                      </a: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营业收入</a:t>
                      </a:r>
                    </a:p>
                  </a:txBody>
                  <a:tcPr marL="8725" marR="8725" marT="87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01</a:t>
                      </a:r>
                    </a:p>
                  </a:txBody>
                  <a:tcPr marL="8725" marR="8725" marT="87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a:t>
                      </a:r>
                    </a:p>
                  </a:txBody>
                  <a:tcPr marL="8725" marR="8725" marT="87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021">
                <a:tc>
                  <a:txBody>
                    <a:bodyPr/>
                    <a:lstStyle/>
                    <a:p>
                      <a:pPr algn="just" fontAlgn="ctr"/>
                      <a:r>
                        <a:rPr lang="zh-CN" altLang="en-US" sz="1050" b="0" i="0" u="none" strike="noStrike" dirty="0">
                          <a:solidFill>
                            <a:srgbClr val="000000"/>
                          </a:solidFill>
                          <a:effectLst/>
                          <a:latin typeface="微软雅黑" panose="020B0503020204020204" pitchFamily="34" charset="-122"/>
                          <a:ea typeface="微软雅黑" panose="020B0503020204020204" pitchFamily="34" charset="-122"/>
                        </a:rPr>
                        <a:t>        其中：主营业务收入</a:t>
                      </a:r>
                    </a:p>
                  </a:txBody>
                  <a:tcPr marL="8725" marR="8725" marT="87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02</a:t>
                      </a:r>
                    </a:p>
                  </a:txBody>
                  <a:tcPr marL="8725" marR="8725" marT="87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050" b="0" i="0" u="none" strike="noStrike" dirty="0">
                          <a:solidFill>
                            <a:srgbClr val="000000"/>
                          </a:solidFill>
                          <a:effectLst/>
                          <a:latin typeface="微软雅黑" panose="020B0503020204020204" pitchFamily="34" charset="-122"/>
                          <a:ea typeface="微软雅黑" panose="020B0503020204020204" pitchFamily="34" charset="-122"/>
                        </a:rPr>
                        <a:t>　</a:t>
                      </a:r>
                    </a:p>
                  </a:txBody>
                  <a:tcPr marL="8725" marR="8725" marT="87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021">
                <a:tc>
                  <a:txBody>
                    <a:bodyPr/>
                    <a:lstStyle/>
                    <a:p>
                      <a:pPr algn="just"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其中：新经济活动营业收入</a:t>
                      </a:r>
                    </a:p>
                  </a:txBody>
                  <a:tcPr marL="8725" marR="8725" marT="87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03</a:t>
                      </a:r>
                    </a:p>
                  </a:txBody>
                  <a:tcPr marL="8725" marR="8725" marT="87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a:t>
                      </a:r>
                    </a:p>
                  </a:txBody>
                  <a:tcPr marL="8725" marR="8725" marT="87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021">
                <a:tc>
                  <a:txBody>
                    <a:bodyPr/>
                    <a:lstStyle/>
                    <a:p>
                      <a:pPr algn="just"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a:t>
                      </a: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2.</a:t>
                      </a: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营业成本</a:t>
                      </a:r>
                    </a:p>
                  </a:txBody>
                  <a:tcPr marL="8725" marR="8725" marT="87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04</a:t>
                      </a:r>
                    </a:p>
                  </a:txBody>
                  <a:tcPr marL="8725" marR="8725" marT="87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a:t>
                      </a:r>
                    </a:p>
                  </a:txBody>
                  <a:tcPr marL="8725" marR="8725" marT="87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021">
                <a:tc>
                  <a:txBody>
                    <a:bodyPr/>
                    <a:lstStyle/>
                    <a:p>
                      <a:pPr algn="just"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其中：主营业务成本</a:t>
                      </a:r>
                    </a:p>
                  </a:txBody>
                  <a:tcPr marL="8725" marR="8725" marT="87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05</a:t>
                      </a:r>
                    </a:p>
                  </a:txBody>
                  <a:tcPr marL="8725" marR="8725" marT="87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a:t>
                      </a:r>
                    </a:p>
                  </a:txBody>
                  <a:tcPr marL="8725" marR="8725" marT="87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021">
                <a:tc>
                  <a:txBody>
                    <a:bodyPr/>
                    <a:lstStyle/>
                    <a:p>
                      <a:pPr algn="just"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a:t>
                      </a: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3.</a:t>
                      </a: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税金及附加</a:t>
                      </a:r>
                    </a:p>
                  </a:txBody>
                  <a:tcPr marL="8725" marR="8725" marT="87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06</a:t>
                      </a:r>
                    </a:p>
                  </a:txBody>
                  <a:tcPr marL="8725" marR="8725" marT="87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a:t>
                      </a:r>
                    </a:p>
                  </a:txBody>
                  <a:tcPr marL="8725" marR="8725" marT="87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021">
                <a:tc>
                  <a:txBody>
                    <a:bodyPr/>
                    <a:lstStyle/>
                    <a:p>
                      <a:pPr algn="just"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a:t>
                      </a: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4.</a:t>
                      </a: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销售费用</a:t>
                      </a:r>
                    </a:p>
                  </a:txBody>
                  <a:tcPr marL="8725" marR="8725" marT="87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07</a:t>
                      </a:r>
                    </a:p>
                  </a:txBody>
                  <a:tcPr marL="8725" marR="8725" marT="87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a:t>
                      </a:r>
                    </a:p>
                  </a:txBody>
                  <a:tcPr marL="8725" marR="8725" marT="87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021">
                <a:tc>
                  <a:txBody>
                    <a:bodyPr/>
                    <a:lstStyle/>
                    <a:p>
                      <a:pPr algn="just"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a:t>
                      </a: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5.</a:t>
                      </a: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管理费用</a:t>
                      </a:r>
                    </a:p>
                  </a:txBody>
                  <a:tcPr marL="8725" marR="8725" marT="87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08</a:t>
                      </a:r>
                    </a:p>
                  </a:txBody>
                  <a:tcPr marL="8725" marR="8725" marT="87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a:t>
                      </a:r>
                    </a:p>
                  </a:txBody>
                  <a:tcPr marL="8725" marR="8725" marT="87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021">
                <a:tc>
                  <a:txBody>
                    <a:bodyPr/>
                    <a:lstStyle/>
                    <a:p>
                      <a:pPr algn="just"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a:t>
                      </a: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6.</a:t>
                      </a: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财务费用</a:t>
                      </a:r>
                    </a:p>
                  </a:txBody>
                  <a:tcPr marL="8725" marR="8725" marT="87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09</a:t>
                      </a:r>
                    </a:p>
                  </a:txBody>
                  <a:tcPr marL="8725" marR="8725" marT="87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a:t>
                      </a:r>
                    </a:p>
                  </a:txBody>
                  <a:tcPr marL="8725" marR="8725" marT="87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021">
                <a:tc>
                  <a:txBody>
                    <a:bodyPr/>
                    <a:lstStyle/>
                    <a:p>
                      <a:pPr algn="just"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a:t>
                      </a: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7.</a:t>
                      </a: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资产减值损失</a:t>
                      </a:r>
                    </a:p>
                  </a:txBody>
                  <a:tcPr marL="8725" marR="8725" marT="87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10</a:t>
                      </a:r>
                    </a:p>
                  </a:txBody>
                  <a:tcPr marL="8725" marR="8725" marT="87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a:t>
                      </a:r>
                    </a:p>
                  </a:txBody>
                  <a:tcPr marL="8725" marR="8725" marT="87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021">
                <a:tc>
                  <a:txBody>
                    <a:bodyPr/>
                    <a:lstStyle/>
                    <a:p>
                      <a:pPr algn="just"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a:t>
                      </a: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8.</a:t>
                      </a: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公允价值变动收益（亏损以“</a:t>
                      </a: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a:t>
                      </a: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号填列）</a:t>
                      </a:r>
                    </a:p>
                  </a:txBody>
                  <a:tcPr marL="8725" marR="8725" marT="87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11</a:t>
                      </a:r>
                    </a:p>
                  </a:txBody>
                  <a:tcPr marL="8725" marR="8725" marT="87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a:t>
                      </a:r>
                    </a:p>
                  </a:txBody>
                  <a:tcPr marL="8725" marR="8725" marT="87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021">
                <a:tc>
                  <a:txBody>
                    <a:bodyPr/>
                    <a:lstStyle/>
                    <a:p>
                      <a:pPr algn="just"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a:t>
                      </a: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9.</a:t>
                      </a: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投资收益（亏损以“</a:t>
                      </a: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a:t>
                      </a: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号填列）</a:t>
                      </a:r>
                    </a:p>
                  </a:txBody>
                  <a:tcPr marL="8725" marR="8725" marT="87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12</a:t>
                      </a:r>
                    </a:p>
                  </a:txBody>
                  <a:tcPr marL="8725" marR="8725" marT="87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a:t>
                      </a:r>
                    </a:p>
                  </a:txBody>
                  <a:tcPr marL="8725" marR="8725" marT="87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021">
                <a:tc>
                  <a:txBody>
                    <a:bodyPr/>
                    <a:lstStyle/>
                    <a:p>
                      <a:pPr algn="just"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a:t>
                      </a: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10.</a:t>
                      </a: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其他收益</a:t>
                      </a:r>
                    </a:p>
                  </a:txBody>
                  <a:tcPr marL="8725" marR="8725" marT="87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13</a:t>
                      </a:r>
                    </a:p>
                  </a:txBody>
                  <a:tcPr marL="8725" marR="8725" marT="87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a:t>
                      </a:r>
                    </a:p>
                  </a:txBody>
                  <a:tcPr marL="8725" marR="8725" marT="87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021">
                <a:tc>
                  <a:txBody>
                    <a:bodyPr/>
                    <a:lstStyle/>
                    <a:p>
                      <a:pPr algn="just"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a:t>
                      </a: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11.</a:t>
                      </a: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营业利润</a:t>
                      </a:r>
                    </a:p>
                  </a:txBody>
                  <a:tcPr marL="8725" marR="8725" marT="87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14</a:t>
                      </a:r>
                    </a:p>
                  </a:txBody>
                  <a:tcPr marL="8725" marR="8725" marT="87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a:t>
                      </a:r>
                    </a:p>
                  </a:txBody>
                  <a:tcPr marL="8725" marR="8725" marT="87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021">
                <a:tc>
                  <a:txBody>
                    <a:bodyPr/>
                    <a:lstStyle/>
                    <a:p>
                      <a:pPr algn="l"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二、补充指标</a:t>
                      </a:r>
                    </a:p>
                  </a:txBody>
                  <a:tcPr marL="8725" marR="8725" marT="87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a:t>
                      </a:r>
                    </a:p>
                  </a:txBody>
                  <a:tcPr marL="8725" marR="8725" marT="87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a:t>
                      </a:r>
                    </a:p>
                  </a:txBody>
                  <a:tcPr marL="8725" marR="8725" marT="87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021">
                <a:tc>
                  <a:txBody>
                    <a:bodyPr/>
                    <a:lstStyle/>
                    <a:p>
                      <a:pPr algn="l"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a:t>
                      </a: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1.</a:t>
                      </a: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从业人员平均人数（人）</a:t>
                      </a:r>
                    </a:p>
                  </a:txBody>
                  <a:tcPr marL="8725" marR="8725" marT="87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15</a:t>
                      </a:r>
                    </a:p>
                  </a:txBody>
                  <a:tcPr marL="8725" marR="8725" marT="87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a:t>
                      </a:r>
                    </a:p>
                  </a:txBody>
                  <a:tcPr marL="8725" marR="8725" marT="87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021">
                <a:tc>
                  <a:txBody>
                    <a:bodyPr/>
                    <a:lstStyle/>
                    <a:p>
                      <a:pPr algn="l"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a:t>
                      </a: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2.</a:t>
                      </a: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应付职工薪酬</a:t>
                      </a: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a:t>
                      </a: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本年贷方累计发生额</a:t>
                      </a: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a:t>
                      </a:r>
                    </a:p>
                  </a:txBody>
                  <a:tcPr marL="8725" marR="8725" marT="87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16</a:t>
                      </a:r>
                    </a:p>
                  </a:txBody>
                  <a:tcPr marL="8725" marR="8725" marT="87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a:t>
                      </a:r>
                    </a:p>
                  </a:txBody>
                  <a:tcPr marL="8725" marR="8725" marT="87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023">
                <a:tc>
                  <a:txBody>
                    <a:bodyPr/>
                    <a:lstStyle/>
                    <a:p>
                      <a:pPr algn="l" fontAlgn="ct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    </a:t>
                      </a: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3.</a:t>
                      </a:r>
                      <a:r>
                        <a:rPr lang="zh-CN" altLang="en-US" sz="1050" b="0" i="0" u="none" strike="noStrike">
                          <a:solidFill>
                            <a:srgbClr val="000000"/>
                          </a:solidFill>
                          <a:effectLst/>
                          <a:latin typeface="微软雅黑" panose="020B0503020204020204" pitchFamily="34" charset="-122"/>
                          <a:ea typeface="微软雅黑" panose="020B0503020204020204" pitchFamily="34" charset="-122"/>
                        </a:rPr>
                        <a:t>应交增值税</a:t>
                      </a:r>
                    </a:p>
                  </a:txBody>
                  <a:tcPr marL="8725" marR="8725" marT="87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CN" sz="1050" b="0" i="0" u="none" strike="noStrike">
                          <a:solidFill>
                            <a:srgbClr val="000000"/>
                          </a:solidFill>
                          <a:effectLst/>
                          <a:latin typeface="微软雅黑" panose="020B0503020204020204" pitchFamily="34" charset="-122"/>
                          <a:ea typeface="微软雅黑" panose="020B0503020204020204" pitchFamily="34" charset="-122"/>
                        </a:rPr>
                        <a:t>17</a:t>
                      </a:r>
                    </a:p>
                  </a:txBody>
                  <a:tcPr marL="8725" marR="8725" marT="87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050" b="0" i="0" u="none" strike="noStrike" dirty="0">
                          <a:solidFill>
                            <a:srgbClr val="000000"/>
                          </a:solidFill>
                          <a:effectLst/>
                          <a:latin typeface="微软雅黑" panose="020B0503020204020204" pitchFamily="34" charset="-122"/>
                          <a:ea typeface="微软雅黑" panose="020B0503020204020204" pitchFamily="34" charset="-122"/>
                        </a:rPr>
                        <a:t>　</a:t>
                      </a:r>
                    </a:p>
                  </a:txBody>
                  <a:tcPr marL="8725" marR="8725" marT="87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9" name="AutoShape 7"/>
          <p:cNvSpPr>
            <a:spLocks noChangeArrowheads="1"/>
          </p:cNvSpPr>
          <p:nvPr/>
        </p:nvSpPr>
        <p:spPr bwMode="auto">
          <a:xfrm>
            <a:off x="4743421" y="3795701"/>
            <a:ext cx="4257704" cy="2395549"/>
          </a:xfrm>
          <a:prstGeom prst="wedgeRoundRectCallout">
            <a:avLst>
              <a:gd name="adj1" fmla="val -71551"/>
              <a:gd name="adj2" fmla="val -47954"/>
              <a:gd name="adj3" fmla="val 16667"/>
            </a:avLst>
          </a:prstGeom>
          <a:blipFill>
            <a:blip r:embed="rId3" cstate="print"/>
            <a:tile tx="0" ty="0" sx="100000" sy="100000" flip="none" algn="tl"/>
          </a:blipFill>
          <a:ln w="9525" algn="ctr">
            <a:noFill/>
            <a:miter lim="800000"/>
            <a:headEnd/>
            <a:tailEnd/>
          </a:ln>
        </p:spPr>
        <p:txBody>
          <a:bodyPr/>
          <a:lstStyle/>
          <a:p>
            <a:pPr marL="342900" indent="-342900" algn="just"/>
            <a:r>
              <a:rPr lang="en-US" altLang="zh-CN" dirty="0" smtClean="0"/>
              <a:t>     </a:t>
            </a:r>
            <a:r>
              <a:rPr lang="zh-CN" altLang="en-US" dirty="0" smtClean="0"/>
              <a:t>表间关系：</a:t>
            </a:r>
            <a:r>
              <a:rPr lang="zh-CN" altLang="zh-CN" dirty="0" smtClean="0">
                <a:solidFill>
                  <a:srgbClr val="0070C0"/>
                </a:solidFill>
              </a:rPr>
              <a:t>企业利润表</a:t>
            </a:r>
            <a:r>
              <a:rPr lang="zh-CN" altLang="zh-CN" dirty="0" smtClean="0"/>
              <a:t>中的</a:t>
            </a:r>
            <a:r>
              <a:rPr lang="en-US" altLang="zh-CN" dirty="0" smtClean="0"/>
              <a:t>“</a:t>
            </a:r>
            <a:r>
              <a:rPr lang="zh-CN" altLang="zh-CN" dirty="0" smtClean="0"/>
              <a:t>主营业务成本</a:t>
            </a:r>
            <a:r>
              <a:rPr lang="en-US" altLang="zh-CN" dirty="0" smtClean="0"/>
              <a:t>”</a:t>
            </a:r>
            <a:r>
              <a:rPr lang="zh-CN" altLang="zh-CN" dirty="0" smtClean="0"/>
              <a:t>等于</a:t>
            </a:r>
            <a:r>
              <a:rPr lang="zh-CN" altLang="zh-CN" dirty="0" smtClean="0">
                <a:solidFill>
                  <a:srgbClr val="0070C0"/>
                </a:solidFill>
              </a:rPr>
              <a:t>企业主营业务成本构成</a:t>
            </a:r>
            <a:r>
              <a:rPr lang="zh-CN" altLang="en-US" dirty="0" smtClean="0">
                <a:solidFill>
                  <a:srgbClr val="0070C0"/>
                </a:solidFill>
              </a:rPr>
              <a:t>表</a:t>
            </a:r>
            <a:r>
              <a:rPr lang="zh-CN" altLang="zh-CN" dirty="0" smtClean="0"/>
              <a:t>中</a:t>
            </a:r>
            <a:r>
              <a:rPr lang="en-US" altLang="zh-CN" dirty="0" smtClean="0"/>
              <a:t>“</a:t>
            </a:r>
            <a:r>
              <a:rPr lang="zh-CN" altLang="zh-CN" dirty="0" smtClean="0"/>
              <a:t>主营业务成本</a:t>
            </a:r>
            <a:r>
              <a:rPr lang="en-US" altLang="zh-CN" dirty="0" smtClean="0"/>
              <a:t>”</a:t>
            </a:r>
            <a:r>
              <a:rPr lang="zh-CN" altLang="zh-CN" dirty="0" smtClean="0"/>
              <a:t>的</a:t>
            </a:r>
            <a:r>
              <a:rPr lang="en-US" altLang="zh-CN" dirty="0" smtClean="0"/>
              <a:t>“</a:t>
            </a:r>
            <a:r>
              <a:rPr lang="zh-CN" altLang="zh-CN" dirty="0" smtClean="0">
                <a:solidFill>
                  <a:srgbClr val="FF0000"/>
                </a:solidFill>
              </a:rPr>
              <a:t>企业金额</a:t>
            </a:r>
            <a:r>
              <a:rPr lang="en-US" altLang="zh-CN" dirty="0" smtClean="0"/>
              <a:t>”</a:t>
            </a:r>
            <a:r>
              <a:rPr lang="zh-CN" altLang="zh-CN" dirty="0" smtClean="0"/>
              <a:t>。</a:t>
            </a:r>
            <a:r>
              <a:rPr lang="zh-CN" altLang="zh-CN" dirty="0" smtClean="0">
                <a:solidFill>
                  <a:srgbClr val="0070C0"/>
                </a:solidFill>
              </a:rPr>
              <a:t>企业利润表</a:t>
            </a:r>
            <a:r>
              <a:rPr lang="zh-CN" altLang="zh-CN" dirty="0" smtClean="0"/>
              <a:t>中的</a:t>
            </a:r>
            <a:r>
              <a:rPr lang="en-US" altLang="zh-CN" dirty="0" smtClean="0"/>
              <a:t>“</a:t>
            </a:r>
            <a:r>
              <a:rPr lang="zh-CN" altLang="zh-CN" dirty="0" smtClean="0"/>
              <a:t>管理费用</a:t>
            </a:r>
            <a:r>
              <a:rPr lang="en-US" altLang="zh-CN" dirty="0" smtClean="0"/>
              <a:t>”</a:t>
            </a:r>
            <a:r>
              <a:rPr lang="zh-CN" altLang="zh-CN" dirty="0" smtClean="0"/>
              <a:t>、</a:t>
            </a:r>
            <a:r>
              <a:rPr lang="en-US" altLang="zh-CN" dirty="0" smtClean="0"/>
              <a:t>“</a:t>
            </a:r>
            <a:r>
              <a:rPr lang="zh-CN" altLang="zh-CN" dirty="0" smtClean="0"/>
              <a:t>财务费用</a:t>
            </a:r>
            <a:r>
              <a:rPr lang="en-US" altLang="zh-CN" dirty="0" smtClean="0"/>
              <a:t>”</a:t>
            </a:r>
            <a:r>
              <a:rPr lang="zh-CN" altLang="zh-CN" dirty="0" smtClean="0"/>
              <a:t>分别等于</a:t>
            </a:r>
            <a:r>
              <a:rPr lang="zh-CN" altLang="zh-CN" dirty="0" smtClean="0">
                <a:solidFill>
                  <a:srgbClr val="0070C0"/>
                </a:solidFill>
              </a:rPr>
              <a:t>企业期间费用构成</a:t>
            </a:r>
            <a:r>
              <a:rPr lang="zh-CN" altLang="en-US" dirty="0" smtClean="0">
                <a:solidFill>
                  <a:srgbClr val="0070C0"/>
                </a:solidFill>
              </a:rPr>
              <a:t>表</a:t>
            </a:r>
            <a:r>
              <a:rPr lang="zh-CN" altLang="zh-CN" dirty="0" smtClean="0"/>
              <a:t>中</a:t>
            </a:r>
            <a:r>
              <a:rPr lang="en-US" altLang="zh-CN" dirty="0" smtClean="0"/>
              <a:t>“</a:t>
            </a:r>
            <a:r>
              <a:rPr lang="zh-CN" altLang="zh-CN" dirty="0" smtClean="0"/>
              <a:t>管理费用</a:t>
            </a:r>
            <a:r>
              <a:rPr lang="en-US" altLang="zh-CN" dirty="0" smtClean="0"/>
              <a:t>”</a:t>
            </a:r>
            <a:r>
              <a:rPr lang="zh-CN" altLang="zh-CN" dirty="0" smtClean="0"/>
              <a:t>、</a:t>
            </a:r>
            <a:r>
              <a:rPr lang="en-US" altLang="zh-CN" dirty="0" smtClean="0"/>
              <a:t>“</a:t>
            </a:r>
            <a:r>
              <a:rPr lang="zh-CN" altLang="zh-CN" dirty="0" smtClean="0"/>
              <a:t>财务费用</a:t>
            </a:r>
            <a:r>
              <a:rPr lang="en-US" altLang="zh-CN" dirty="0" smtClean="0"/>
              <a:t>”</a:t>
            </a:r>
            <a:r>
              <a:rPr lang="zh-CN" altLang="zh-CN" dirty="0" smtClean="0"/>
              <a:t>。</a:t>
            </a:r>
            <a:endParaRPr lang="zh-CN" altLang="en-US" sz="1400" dirty="0">
              <a:latin typeface="Times New Roman" pitchFamily="18" charset="0"/>
            </a:endParaRPr>
          </a:p>
        </p:txBody>
      </p:sp>
    </p:spTree>
    <p:extLst>
      <p:ext uri="{BB962C8B-B14F-4D97-AF65-F5344CB8AC3E}">
        <p14:creationId xmlns:p14="http://schemas.microsoft.com/office/powerpoint/2010/main" xmlns="" val="14566220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6"/>
          <p:cNvSpPr>
            <a:spLocks noChangeArrowheads="1"/>
          </p:cNvSpPr>
          <p:nvPr/>
        </p:nvSpPr>
        <p:spPr bwMode="auto">
          <a:xfrm>
            <a:off x="0" y="857232"/>
            <a:ext cx="9144000" cy="5473700"/>
          </a:xfrm>
          <a:prstGeom prst="rect">
            <a:avLst/>
          </a:prstGeom>
          <a:solidFill>
            <a:srgbClr val="FFFFFF">
              <a:alpha val="50195"/>
            </a:srgb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91428" tIns="45714" rIns="91428" bIns="45714" anchor="ct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Font typeface="Arial" pitchFamily="34" charset="0"/>
              <a:buNone/>
            </a:pPr>
            <a:endParaRPr lang="zh-CN" altLang="en-US" sz="1800" dirty="0">
              <a:solidFill>
                <a:srgbClr val="FFFFFF"/>
              </a:solidFill>
              <a:latin typeface="微软雅黑"/>
              <a:ea typeface="微软雅黑"/>
              <a:sym typeface="宋体" pitchFamily="2" charset="-122"/>
            </a:endParaRPr>
          </a:p>
        </p:txBody>
      </p:sp>
      <p:sp>
        <p:nvSpPr>
          <p:cNvPr id="4" name="矩形 1"/>
          <p:cNvSpPr>
            <a:spLocks noChangeArrowheads="1"/>
          </p:cNvSpPr>
          <p:nvPr/>
        </p:nvSpPr>
        <p:spPr bwMode="auto">
          <a:xfrm>
            <a:off x="7" y="486835"/>
            <a:ext cx="3203575" cy="52320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1428" tIns="45714" rIns="91428" bIns="45714">
            <a:spAutoFit/>
          </a:bodyP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lvl="0" algn="ctr" eaLnBrk="1" fontAlgn="base" hangingPunct="1">
              <a:spcBef>
                <a:spcPct val="0"/>
              </a:spcBef>
              <a:spcAft>
                <a:spcPct val="0"/>
              </a:spcAft>
              <a:buNone/>
              <a:defRPr/>
            </a:pPr>
            <a:r>
              <a:rPr lang="zh-CN" altLang="en-US" sz="2800" b="1" kern="0" dirty="0" smtClean="0">
                <a:solidFill>
                  <a:srgbClr val="FFFFFF"/>
                </a:solidFill>
                <a:ea typeface="微软雅黑"/>
              </a:rPr>
              <a:t>建筑业</a:t>
            </a:r>
            <a:endParaRPr lang="zh-CN" altLang="en-US" sz="2800" b="1" kern="0" dirty="0">
              <a:solidFill>
                <a:srgbClr val="FFFFFF"/>
              </a:solidFill>
              <a:ea typeface="微软雅黑"/>
            </a:endParaRPr>
          </a:p>
        </p:txBody>
      </p:sp>
      <p:sp>
        <p:nvSpPr>
          <p:cNvPr id="13" name="TextBox 10"/>
          <p:cNvSpPr>
            <a:spLocks noChangeArrowheads="1"/>
          </p:cNvSpPr>
          <p:nvPr/>
        </p:nvSpPr>
        <p:spPr bwMode="auto">
          <a:xfrm>
            <a:off x="704850" y="2084926"/>
            <a:ext cx="3365500" cy="2769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1428" tIns="45714" rIns="91428" bIns="45714">
            <a:spAutoFit/>
          </a:bodyP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defTabSz="457130" eaLnBrk="1" hangingPunct="1">
              <a:spcBef>
                <a:spcPts val="0"/>
              </a:spcBef>
              <a:buNone/>
              <a:defRPr sz="1800">
                <a:solidFill>
                  <a:srgbClr val="000000"/>
                </a:solidFill>
                <a:uFillTx/>
              </a:defRPr>
            </a:pPr>
            <a:endParaRPr lang="zh-CN" altLang="en-US" sz="1200" kern="0" dirty="0">
              <a:solidFill>
                <a:srgbClr val="000000"/>
              </a:solidFill>
              <a:latin typeface="微软雅黑"/>
              <a:ea typeface="微软雅黑"/>
            </a:endParaRPr>
          </a:p>
        </p:txBody>
      </p:sp>
      <p:sp>
        <p:nvSpPr>
          <p:cNvPr id="7" name="矩形 6"/>
          <p:cNvSpPr/>
          <p:nvPr/>
        </p:nvSpPr>
        <p:spPr>
          <a:xfrm rot="10800000" flipV="1">
            <a:off x="2928926" y="1000108"/>
            <a:ext cx="2519363" cy="662554"/>
          </a:xfrm>
          <a:prstGeom prst="rect">
            <a:avLst/>
          </a:prstGeom>
        </p:spPr>
        <p:txBody>
          <a:bodyPr>
            <a:spAutoFit/>
          </a:bodyPr>
          <a:lstStyle/>
          <a:p>
            <a:pPr algn="ctr" fontAlgn="auto">
              <a:lnSpc>
                <a:spcPct val="150000"/>
              </a:lnSpc>
              <a:spcAft>
                <a:spcPts val="0"/>
              </a:spcAft>
              <a:defRPr/>
            </a:pPr>
            <a:r>
              <a:rPr lang="zh-CN" altLang="en-US" sz="2800" kern="100" dirty="0" smtClean="0">
                <a:latin typeface="微软雅黑" pitchFamily="34" charset="-122"/>
                <a:ea typeface="微软雅黑" pitchFamily="34" charset="-122"/>
                <a:cs typeface="Times New Roman"/>
              </a:rPr>
              <a:t>取材</a:t>
            </a:r>
            <a:r>
              <a:rPr lang="zh-CN" altLang="en-US" sz="2800" kern="100" dirty="0">
                <a:latin typeface="微软雅黑" pitchFamily="34" charset="-122"/>
                <a:ea typeface="微软雅黑" pitchFamily="34" charset="-122"/>
                <a:cs typeface="Times New Roman"/>
              </a:rPr>
              <a:t>方式</a:t>
            </a:r>
            <a:endParaRPr lang="zh-CN" altLang="zh-CN" sz="2800" kern="100" dirty="0">
              <a:latin typeface="微软雅黑" pitchFamily="34" charset="-122"/>
              <a:ea typeface="微软雅黑" pitchFamily="34" charset="-122"/>
              <a:cs typeface="Times New Roman"/>
            </a:endParaRPr>
          </a:p>
        </p:txBody>
      </p:sp>
      <p:graphicFrame>
        <p:nvGraphicFramePr>
          <p:cNvPr id="8" name="表格 7"/>
          <p:cNvGraphicFramePr>
            <a:graphicFrameLocks noGrp="1"/>
          </p:cNvGraphicFramePr>
          <p:nvPr>
            <p:extLst>
              <p:ext uri="{D42A27DB-BD31-4B8C-83A1-F6EECF244321}">
                <p14:modId xmlns="" xmlns:p14="http://schemas.microsoft.com/office/powerpoint/2010/main" val="2383239599"/>
              </p:ext>
            </p:extLst>
          </p:nvPr>
        </p:nvGraphicFramePr>
        <p:xfrm>
          <a:off x="714349" y="1714488"/>
          <a:ext cx="7500989" cy="4393096"/>
        </p:xfrm>
        <a:graphic>
          <a:graphicData uri="http://schemas.openxmlformats.org/drawingml/2006/table">
            <a:tbl>
              <a:tblPr>
                <a:tableStyleId>{5C22544A-7EE6-4342-B048-85BDC9FD1C3A}</a:tableStyleId>
              </a:tblPr>
              <a:tblGrid>
                <a:gridCol w="3996636"/>
                <a:gridCol w="933522"/>
                <a:gridCol w="2570831"/>
              </a:tblGrid>
              <a:tr h="231207">
                <a:tc>
                  <a:txBody>
                    <a:bodyPr/>
                    <a:lstStyle/>
                    <a:p>
                      <a:pPr algn="l" fontAlgn="ctr"/>
                      <a:r>
                        <a:rPr lang="zh-CN" altLang="en-US" sz="1400" u="none" strike="noStrike" dirty="0">
                          <a:effectLst/>
                        </a:rPr>
                        <a:t>一、损益及分配</a:t>
                      </a:r>
                      <a:endParaRPr lang="zh-CN" altLang="en-US" sz="1400" b="0" i="0" u="none" strike="noStrike" dirty="0">
                        <a:solidFill>
                          <a:srgbClr val="000000"/>
                        </a:solidFill>
                        <a:effectLst/>
                        <a:latin typeface="宋体"/>
                      </a:endParaRPr>
                    </a:p>
                  </a:txBody>
                  <a:tcPr marL="7858" marR="7858" marT="7858" marB="0" anchor="ctr"/>
                </a:tc>
                <a:tc>
                  <a:txBody>
                    <a:bodyPr/>
                    <a:lstStyle/>
                    <a:p>
                      <a:pPr algn="ctr" fontAlgn="ctr"/>
                      <a:r>
                        <a:rPr lang="zh-CN" altLang="en-US" sz="1400" u="none" strike="noStrike">
                          <a:effectLst/>
                        </a:rPr>
                        <a:t>－</a:t>
                      </a:r>
                      <a:endParaRPr lang="zh-CN" altLang="en-US" sz="1400" b="0" i="0" u="none" strike="noStrike">
                        <a:solidFill>
                          <a:srgbClr val="000000"/>
                        </a:solidFill>
                        <a:effectLst/>
                        <a:latin typeface="宋体"/>
                      </a:endParaRPr>
                    </a:p>
                  </a:txBody>
                  <a:tcPr marL="7858" marR="7858" marT="7858" marB="0" anchor="ctr"/>
                </a:tc>
                <a:tc>
                  <a:txBody>
                    <a:bodyPr/>
                    <a:lstStyle/>
                    <a:p>
                      <a:pPr algn="ctr" fontAlgn="ctr"/>
                      <a:r>
                        <a:rPr lang="zh-CN" altLang="en-US" sz="1400" u="none" strike="noStrike" dirty="0">
                          <a:effectLst/>
                        </a:rPr>
                        <a:t>－</a:t>
                      </a:r>
                      <a:endParaRPr lang="zh-CN" altLang="en-US" sz="1400" b="0" i="0" u="none" strike="noStrike" dirty="0">
                        <a:solidFill>
                          <a:srgbClr val="000000"/>
                        </a:solidFill>
                        <a:effectLst/>
                        <a:latin typeface="宋体"/>
                      </a:endParaRPr>
                    </a:p>
                  </a:txBody>
                  <a:tcPr marL="7858" marR="7858" marT="7858" marB="0" anchor="ctr"/>
                </a:tc>
              </a:tr>
              <a:tr h="231207">
                <a:tc>
                  <a:txBody>
                    <a:bodyPr/>
                    <a:lstStyle/>
                    <a:p>
                      <a:pPr algn="l" fontAlgn="ctr"/>
                      <a:r>
                        <a:rPr lang="zh-CN" altLang="en-US" sz="1400" u="none" strike="noStrike">
                          <a:effectLst/>
                        </a:rPr>
                        <a:t>    </a:t>
                      </a:r>
                      <a:r>
                        <a:rPr lang="en-US" altLang="zh-CN" sz="1400" u="none" strike="noStrike">
                          <a:effectLst/>
                        </a:rPr>
                        <a:t>1.</a:t>
                      </a:r>
                      <a:r>
                        <a:rPr lang="zh-CN" altLang="en-US" sz="1400" u="none" strike="noStrike">
                          <a:effectLst/>
                        </a:rPr>
                        <a:t>营业收入</a:t>
                      </a:r>
                      <a:endParaRPr lang="zh-CN" altLang="en-US" sz="1400" b="0" i="0" u="none" strike="noStrike">
                        <a:solidFill>
                          <a:srgbClr val="000000"/>
                        </a:solidFill>
                        <a:effectLst/>
                        <a:latin typeface="宋体"/>
                      </a:endParaRPr>
                    </a:p>
                  </a:txBody>
                  <a:tcPr marL="7858" marR="7858" marT="7858" marB="0" anchor="ctr"/>
                </a:tc>
                <a:tc>
                  <a:txBody>
                    <a:bodyPr/>
                    <a:lstStyle/>
                    <a:p>
                      <a:pPr algn="ctr" fontAlgn="ctr"/>
                      <a:r>
                        <a:rPr lang="en-US" altLang="zh-CN" sz="1400" u="none" strike="noStrike" dirty="0">
                          <a:effectLst/>
                        </a:rPr>
                        <a:t>01</a:t>
                      </a:r>
                      <a:endParaRPr lang="en-US" altLang="zh-CN" sz="1400" b="0" i="0" u="none" strike="noStrike" dirty="0">
                        <a:solidFill>
                          <a:srgbClr val="000000"/>
                        </a:solidFill>
                        <a:effectLst/>
                        <a:latin typeface="宋体"/>
                      </a:endParaRPr>
                    </a:p>
                  </a:txBody>
                  <a:tcPr marL="7858" marR="7858" marT="7858" marB="0" anchor="ctr"/>
                </a:tc>
                <a:tc>
                  <a:txBody>
                    <a:bodyPr/>
                    <a:lstStyle/>
                    <a:p>
                      <a:pPr algn="ctr" fontAlgn="ctr"/>
                      <a:r>
                        <a:rPr kumimoji="0" lang="zh-CN" altLang="en-US" sz="1400" kern="1200" dirty="0" smtClean="0">
                          <a:solidFill>
                            <a:schemeClr val="dk1"/>
                          </a:solidFill>
                          <a:effectLst/>
                          <a:latin typeface="+mn-lt"/>
                          <a:ea typeface="+mn-ea"/>
                          <a:cs typeface="+mn-cs"/>
                        </a:rPr>
                        <a:t>取自“</a:t>
                      </a:r>
                      <a:r>
                        <a:rPr kumimoji="0" lang="zh-CN" altLang="zh-CN" sz="1400" kern="1200" dirty="0" smtClean="0">
                          <a:solidFill>
                            <a:schemeClr val="dk1"/>
                          </a:solidFill>
                          <a:effectLst/>
                          <a:latin typeface="+mn-lt"/>
                          <a:ea typeface="+mn-ea"/>
                          <a:cs typeface="+mn-cs"/>
                        </a:rPr>
                        <a:t>财 务 状 况</a:t>
                      </a:r>
                      <a:r>
                        <a:rPr kumimoji="0" lang="zh-CN" altLang="en-US" sz="1400" kern="1200" dirty="0" smtClean="0">
                          <a:solidFill>
                            <a:schemeClr val="dk1"/>
                          </a:solidFill>
                          <a:effectLst/>
                          <a:latin typeface="+mn-lt"/>
                          <a:ea typeface="+mn-ea"/>
                          <a:cs typeface="+mn-cs"/>
                        </a:rPr>
                        <a:t>”表</a:t>
                      </a:r>
                      <a:r>
                        <a:rPr lang="zh-CN" altLang="en-US" sz="1400" u="none" strike="noStrike" dirty="0">
                          <a:effectLst/>
                        </a:rPr>
                        <a:t>　</a:t>
                      </a:r>
                      <a:endParaRPr lang="zh-CN" altLang="en-US" sz="1400" b="0" i="0" u="none" strike="noStrike" dirty="0">
                        <a:solidFill>
                          <a:srgbClr val="000000"/>
                        </a:solidFill>
                        <a:effectLst/>
                        <a:latin typeface="宋体"/>
                      </a:endParaRPr>
                    </a:p>
                  </a:txBody>
                  <a:tcPr marL="7858" marR="7858" marT="7858" marB="0" anchor="ctr"/>
                </a:tc>
              </a:tr>
              <a:tr h="399199">
                <a:tc>
                  <a:txBody>
                    <a:bodyPr/>
                    <a:lstStyle/>
                    <a:p>
                      <a:pPr algn="l" fontAlgn="ctr"/>
                      <a:r>
                        <a:rPr lang="zh-CN" altLang="en-US" sz="1400" u="none" strike="noStrike" dirty="0">
                          <a:effectLst/>
                        </a:rPr>
                        <a:t>        其中：主营业务收入</a:t>
                      </a:r>
                      <a:endParaRPr lang="zh-CN" altLang="en-US" sz="1400" b="0" i="0" u="none" strike="noStrike" dirty="0">
                        <a:solidFill>
                          <a:srgbClr val="000000"/>
                        </a:solidFill>
                        <a:effectLst/>
                        <a:latin typeface="宋体"/>
                      </a:endParaRPr>
                    </a:p>
                  </a:txBody>
                  <a:tcPr marL="7858" marR="7858" marT="7858" marB="0" anchor="ctr"/>
                </a:tc>
                <a:tc>
                  <a:txBody>
                    <a:bodyPr/>
                    <a:lstStyle/>
                    <a:p>
                      <a:pPr algn="ctr" fontAlgn="ctr"/>
                      <a:r>
                        <a:rPr lang="en-US" altLang="zh-CN" sz="1400" u="none" strike="noStrike" dirty="0">
                          <a:effectLst/>
                        </a:rPr>
                        <a:t>02</a:t>
                      </a:r>
                      <a:endParaRPr lang="en-US" altLang="zh-CN" sz="1400" b="0" i="0" u="none" strike="noStrike" dirty="0">
                        <a:solidFill>
                          <a:srgbClr val="000000"/>
                        </a:solidFill>
                        <a:effectLst/>
                        <a:latin typeface="宋体"/>
                      </a:endParaRPr>
                    </a:p>
                  </a:txBody>
                  <a:tcPr marL="7858" marR="7858" marT="7858"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kumimoji="0" lang="zh-CN" altLang="en-US" sz="1400" kern="1200" dirty="0" smtClean="0">
                          <a:solidFill>
                            <a:schemeClr val="dk1"/>
                          </a:solidFill>
                          <a:effectLst/>
                          <a:latin typeface="+mn-lt"/>
                          <a:ea typeface="+mn-ea"/>
                          <a:cs typeface="+mn-cs"/>
                        </a:rPr>
                        <a:t>取自“</a:t>
                      </a:r>
                      <a:r>
                        <a:rPr kumimoji="0" lang="zh-CN" altLang="zh-CN" sz="1400" kern="1200" dirty="0" smtClean="0">
                          <a:solidFill>
                            <a:schemeClr val="dk1"/>
                          </a:solidFill>
                          <a:effectLst/>
                          <a:latin typeface="+mn-lt"/>
                          <a:ea typeface="+mn-ea"/>
                          <a:cs typeface="+mn-cs"/>
                        </a:rPr>
                        <a:t>财 务 状 况</a:t>
                      </a:r>
                      <a:r>
                        <a:rPr kumimoji="0" lang="zh-CN" altLang="en-US" sz="1400" kern="1200" dirty="0" smtClean="0">
                          <a:solidFill>
                            <a:schemeClr val="dk1"/>
                          </a:solidFill>
                          <a:effectLst/>
                          <a:latin typeface="+mn-lt"/>
                          <a:ea typeface="+mn-ea"/>
                          <a:cs typeface="+mn-cs"/>
                        </a:rPr>
                        <a:t>”表</a:t>
                      </a:r>
                      <a:r>
                        <a:rPr lang="zh-CN" altLang="en-US" sz="1400" u="none" strike="noStrike" dirty="0" smtClean="0">
                          <a:effectLst/>
                        </a:rPr>
                        <a:t>　</a:t>
                      </a:r>
                      <a:endParaRPr lang="zh-CN" altLang="en-US" sz="1400" b="0" i="0" u="none" strike="noStrike" dirty="0" smtClean="0">
                        <a:solidFill>
                          <a:srgbClr val="000000"/>
                        </a:solidFill>
                        <a:effectLst/>
                        <a:latin typeface="宋体"/>
                      </a:endParaRPr>
                    </a:p>
                    <a:p>
                      <a:pPr marL="0" marR="0" indent="0" algn="ctr" defTabSz="914400" rtl="0" eaLnBrk="1" fontAlgn="ctr" latinLnBrk="0" hangingPunct="1">
                        <a:lnSpc>
                          <a:spcPct val="100000"/>
                        </a:lnSpc>
                        <a:spcBef>
                          <a:spcPts val="0"/>
                        </a:spcBef>
                        <a:spcAft>
                          <a:spcPts val="0"/>
                        </a:spcAft>
                        <a:buClrTx/>
                        <a:buSzTx/>
                        <a:buFontTx/>
                        <a:buNone/>
                        <a:tabLst/>
                        <a:defRPr/>
                      </a:pPr>
                      <a:r>
                        <a:rPr kumimoji="0" lang="zh-CN" altLang="en-US" sz="1400" kern="1200" dirty="0" smtClean="0">
                          <a:solidFill>
                            <a:schemeClr val="dk1"/>
                          </a:solidFill>
                          <a:effectLst/>
                          <a:latin typeface="+mn-lt"/>
                          <a:ea typeface="+mn-ea"/>
                          <a:cs typeface="+mn-cs"/>
                        </a:rPr>
                        <a:t>取自“</a:t>
                      </a:r>
                      <a:r>
                        <a:rPr kumimoji="0" lang="zh-CN" altLang="zh-CN" sz="1400" kern="1200" dirty="0" smtClean="0">
                          <a:solidFill>
                            <a:schemeClr val="dk1"/>
                          </a:solidFill>
                          <a:effectLst/>
                          <a:latin typeface="+mn-lt"/>
                          <a:ea typeface="+mn-ea"/>
                          <a:cs typeface="+mn-cs"/>
                        </a:rPr>
                        <a:t>财 务 状 况</a:t>
                      </a:r>
                      <a:r>
                        <a:rPr kumimoji="0" lang="zh-CN" altLang="en-US" sz="1400" kern="1200" dirty="0" smtClean="0">
                          <a:solidFill>
                            <a:schemeClr val="dk1"/>
                          </a:solidFill>
                          <a:effectLst/>
                          <a:latin typeface="+mn-lt"/>
                          <a:ea typeface="+mn-ea"/>
                          <a:cs typeface="+mn-cs"/>
                        </a:rPr>
                        <a:t>”表</a:t>
                      </a:r>
                      <a:r>
                        <a:rPr lang="zh-CN" altLang="en-US" sz="1400" u="none" strike="noStrike" dirty="0" smtClean="0">
                          <a:effectLst/>
                        </a:rPr>
                        <a:t>　</a:t>
                      </a:r>
                      <a:r>
                        <a:rPr lang="zh-CN" altLang="en-US" sz="1400" u="none" strike="noStrike" dirty="0">
                          <a:effectLst/>
                        </a:rPr>
                        <a:t>　</a:t>
                      </a:r>
                      <a:endParaRPr lang="zh-CN" altLang="en-US" sz="1400" b="0" i="0" u="none" strike="noStrike" dirty="0">
                        <a:solidFill>
                          <a:srgbClr val="000000"/>
                        </a:solidFill>
                        <a:effectLst/>
                        <a:latin typeface="宋体"/>
                      </a:endParaRPr>
                    </a:p>
                  </a:txBody>
                  <a:tcPr marL="7858" marR="7858" marT="7858" marB="0" anchor="ctr"/>
                </a:tc>
              </a:tr>
              <a:tr h="231207">
                <a:tc>
                  <a:txBody>
                    <a:bodyPr/>
                    <a:lstStyle/>
                    <a:p>
                      <a:pPr algn="l" fontAlgn="t"/>
                      <a:r>
                        <a:rPr lang="zh-CN" altLang="en-US" sz="1400" u="none" strike="noStrike">
                          <a:effectLst/>
                        </a:rPr>
                        <a:t>        其中：新经济活动营业收入</a:t>
                      </a:r>
                      <a:endParaRPr lang="zh-CN" altLang="en-US" sz="1400" b="0" i="0" u="none" strike="noStrike">
                        <a:solidFill>
                          <a:srgbClr val="000000"/>
                        </a:solidFill>
                        <a:effectLst/>
                        <a:latin typeface="宋体"/>
                      </a:endParaRPr>
                    </a:p>
                  </a:txBody>
                  <a:tcPr marL="7858" marR="7858" marT="7858" marB="0"/>
                </a:tc>
                <a:tc>
                  <a:txBody>
                    <a:bodyPr/>
                    <a:lstStyle/>
                    <a:p>
                      <a:pPr algn="ctr" fontAlgn="ctr"/>
                      <a:r>
                        <a:rPr lang="en-US" altLang="zh-CN" sz="1400" u="none" strike="noStrike">
                          <a:effectLst/>
                        </a:rPr>
                        <a:t>03</a:t>
                      </a:r>
                      <a:endParaRPr lang="en-US" altLang="zh-CN" sz="1400" b="0" i="0" u="none" strike="noStrike">
                        <a:solidFill>
                          <a:srgbClr val="000000"/>
                        </a:solidFill>
                        <a:effectLst/>
                        <a:latin typeface="宋体"/>
                      </a:endParaRPr>
                    </a:p>
                  </a:txBody>
                  <a:tcPr marL="7858" marR="7858" marT="7858" marB="0" anchor="ctr"/>
                </a:tc>
                <a:tc>
                  <a:txBody>
                    <a:bodyPr/>
                    <a:lstStyle/>
                    <a:p>
                      <a:pPr algn="ctr" fontAlgn="ctr"/>
                      <a:r>
                        <a:rPr lang="zh-CN" altLang="en-US" sz="1400" u="none" strike="noStrike" dirty="0" smtClean="0">
                          <a:solidFill>
                            <a:schemeClr val="tx1"/>
                          </a:solidFill>
                          <a:effectLst/>
                        </a:rPr>
                        <a:t>按实际填写</a:t>
                      </a:r>
                      <a:r>
                        <a:rPr lang="zh-CN" altLang="en-US" sz="1400" u="none" strike="noStrike" dirty="0">
                          <a:solidFill>
                            <a:schemeClr val="tx1"/>
                          </a:solidFill>
                          <a:effectLst/>
                        </a:rPr>
                        <a:t>　</a:t>
                      </a:r>
                      <a:endParaRPr lang="zh-CN" altLang="en-US" sz="1400" b="0" i="0" u="none" strike="noStrike" dirty="0">
                        <a:solidFill>
                          <a:schemeClr val="tx1"/>
                        </a:solidFill>
                        <a:effectLst/>
                        <a:latin typeface="宋体"/>
                      </a:endParaRPr>
                    </a:p>
                  </a:txBody>
                  <a:tcPr marL="7858" marR="7858" marT="7858" marB="0" anchor="ctr">
                    <a:solidFill>
                      <a:schemeClr val="accent1">
                        <a:tint val="20000"/>
                      </a:schemeClr>
                    </a:solidFill>
                  </a:tcPr>
                </a:tc>
              </a:tr>
              <a:tr h="231207">
                <a:tc>
                  <a:txBody>
                    <a:bodyPr/>
                    <a:lstStyle/>
                    <a:p>
                      <a:pPr algn="l" fontAlgn="ctr"/>
                      <a:r>
                        <a:rPr lang="zh-CN" altLang="en-US" sz="1400" u="none" strike="noStrike" dirty="0">
                          <a:effectLst/>
                        </a:rPr>
                        <a:t>    </a:t>
                      </a:r>
                      <a:r>
                        <a:rPr lang="en-US" altLang="zh-CN" sz="1400" u="none" strike="noStrike" dirty="0">
                          <a:effectLst/>
                        </a:rPr>
                        <a:t>2.</a:t>
                      </a:r>
                      <a:r>
                        <a:rPr lang="zh-CN" altLang="en-US" sz="1400" u="none" strike="noStrike" dirty="0">
                          <a:effectLst/>
                        </a:rPr>
                        <a:t>营业成本</a:t>
                      </a:r>
                      <a:endParaRPr lang="zh-CN" altLang="en-US" sz="1400" b="0" i="0" u="none" strike="noStrike" dirty="0">
                        <a:solidFill>
                          <a:srgbClr val="000000"/>
                        </a:solidFill>
                        <a:effectLst/>
                        <a:latin typeface="宋体"/>
                      </a:endParaRPr>
                    </a:p>
                  </a:txBody>
                  <a:tcPr marL="7858" marR="7858" marT="7858" marB="0" anchor="ctr"/>
                </a:tc>
                <a:tc>
                  <a:txBody>
                    <a:bodyPr/>
                    <a:lstStyle/>
                    <a:p>
                      <a:pPr algn="ctr" fontAlgn="ctr"/>
                      <a:r>
                        <a:rPr lang="en-US" altLang="zh-CN" sz="1400" u="none" strike="noStrike">
                          <a:effectLst/>
                        </a:rPr>
                        <a:t>04</a:t>
                      </a:r>
                      <a:endParaRPr lang="en-US" altLang="zh-CN" sz="1400" b="0" i="0" u="none" strike="noStrike">
                        <a:solidFill>
                          <a:srgbClr val="000000"/>
                        </a:solidFill>
                        <a:effectLst/>
                        <a:latin typeface="宋体"/>
                      </a:endParaRPr>
                    </a:p>
                  </a:txBody>
                  <a:tcPr marL="7858" marR="7858" marT="7858"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kumimoji="0" lang="zh-CN" altLang="en-US" sz="1400" kern="1200" dirty="0" smtClean="0">
                          <a:solidFill>
                            <a:schemeClr val="dk1"/>
                          </a:solidFill>
                          <a:effectLst/>
                          <a:latin typeface="+mn-lt"/>
                          <a:ea typeface="+mn-ea"/>
                          <a:cs typeface="+mn-cs"/>
                        </a:rPr>
                        <a:t>取自“</a:t>
                      </a:r>
                      <a:r>
                        <a:rPr kumimoji="0" lang="zh-CN" altLang="zh-CN" sz="1400" kern="1200" dirty="0" smtClean="0">
                          <a:solidFill>
                            <a:schemeClr val="dk1"/>
                          </a:solidFill>
                          <a:effectLst/>
                          <a:latin typeface="+mn-lt"/>
                          <a:ea typeface="+mn-ea"/>
                          <a:cs typeface="+mn-cs"/>
                        </a:rPr>
                        <a:t>财 务 状 况</a:t>
                      </a:r>
                      <a:r>
                        <a:rPr kumimoji="0" lang="zh-CN" altLang="en-US" sz="1400" kern="1200" dirty="0" smtClean="0">
                          <a:solidFill>
                            <a:schemeClr val="dk1"/>
                          </a:solidFill>
                          <a:effectLst/>
                          <a:latin typeface="+mn-lt"/>
                          <a:ea typeface="+mn-ea"/>
                          <a:cs typeface="+mn-cs"/>
                        </a:rPr>
                        <a:t>”表</a:t>
                      </a:r>
                      <a:r>
                        <a:rPr lang="zh-CN" altLang="en-US" sz="1400" u="none" strike="noStrike" dirty="0" smtClean="0">
                          <a:effectLst/>
                        </a:rPr>
                        <a:t>　</a:t>
                      </a:r>
                      <a:r>
                        <a:rPr lang="zh-CN" altLang="en-US" sz="1400" u="none" strike="noStrike" dirty="0">
                          <a:effectLst/>
                        </a:rPr>
                        <a:t>　</a:t>
                      </a:r>
                      <a:endParaRPr lang="zh-CN" altLang="en-US" sz="1400" b="0" i="0" u="none" strike="noStrike" dirty="0">
                        <a:solidFill>
                          <a:srgbClr val="000000"/>
                        </a:solidFill>
                        <a:effectLst/>
                        <a:latin typeface="宋体"/>
                      </a:endParaRPr>
                    </a:p>
                  </a:txBody>
                  <a:tcPr marL="7858" marR="7858" marT="7858" marB="0" anchor="ctr"/>
                </a:tc>
              </a:tr>
              <a:tr h="231207">
                <a:tc>
                  <a:txBody>
                    <a:bodyPr/>
                    <a:lstStyle/>
                    <a:p>
                      <a:pPr algn="l" fontAlgn="ctr"/>
                      <a:r>
                        <a:rPr lang="zh-CN" altLang="en-US" sz="1400" u="none" strike="noStrike">
                          <a:effectLst/>
                        </a:rPr>
                        <a:t>        其中：主营业务成本</a:t>
                      </a:r>
                      <a:endParaRPr lang="zh-CN" altLang="en-US" sz="1400" b="0" i="0" u="none" strike="noStrike">
                        <a:solidFill>
                          <a:srgbClr val="000000"/>
                        </a:solidFill>
                        <a:effectLst/>
                        <a:latin typeface="宋体"/>
                      </a:endParaRPr>
                    </a:p>
                  </a:txBody>
                  <a:tcPr marL="7858" marR="7858" marT="7858" marB="0" anchor="ctr"/>
                </a:tc>
                <a:tc>
                  <a:txBody>
                    <a:bodyPr/>
                    <a:lstStyle/>
                    <a:p>
                      <a:pPr algn="ctr" fontAlgn="ctr"/>
                      <a:r>
                        <a:rPr lang="en-US" altLang="zh-CN" sz="1400" u="none" strike="noStrike">
                          <a:effectLst/>
                        </a:rPr>
                        <a:t>05</a:t>
                      </a:r>
                      <a:endParaRPr lang="en-US" altLang="zh-CN" sz="1400" b="0" i="0" u="none" strike="noStrike">
                        <a:solidFill>
                          <a:srgbClr val="000000"/>
                        </a:solidFill>
                        <a:effectLst/>
                        <a:latin typeface="宋体"/>
                      </a:endParaRPr>
                    </a:p>
                  </a:txBody>
                  <a:tcPr marL="7858" marR="7858" marT="7858" marB="0" anchor="ctr"/>
                </a:tc>
                <a:tc>
                  <a:txBody>
                    <a:bodyPr/>
                    <a:lstStyle/>
                    <a:p>
                      <a:pPr algn="ctr" fontAlgn="ctr"/>
                      <a:r>
                        <a:rPr kumimoji="0" lang="zh-CN" altLang="en-US" sz="1400" kern="1200" dirty="0" smtClean="0">
                          <a:solidFill>
                            <a:schemeClr val="dk1"/>
                          </a:solidFill>
                          <a:effectLst/>
                          <a:latin typeface="+mn-lt"/>
                          <a:ea typeface="+mn-ea"/>
                          <a:cs typeface="+mn-cs"/>
                        </a:rPr>
                        <a:t>取自“</a:t>
                      </a:r>
                      <a:r>
                        <a:rPr kumimoji="0" lang="zh-CN" altLang="zh-CN" sz="1400" kern="1200" dirty="0" smtClean="0">
                          <a:solidFill>
                            <a:schemeClr val="dk1"/>
                          </a:solidFill>
                          <a:effectLst/>
                          <a:latin typeface="+mn-lt"/>
                          <a:ea typeface="+mn-ea"/>
                          <a:cs typeface="+mn-cs"/>
                        </a:rPr>
                        <a:t>财 务 状 况</a:t>
                      </a:r>
                      <a:r>
                        <a:rPr kumimoji="0" lang="zh-CN" altLang="en-US" sz="1400" kern="1200" dirty="0" smtClean="0">
                          <a:solidFill>
                            <a:schemeClr val="dk1"/>
                          </a:solidFill>
                          <a:effectLst/>
                          <a:latin typeface="+mn-lt"/>
                          <a:ea typeface="+mn-ea"/>
                          <a:cs typeface="+mn-cs"/>
                        </a:rPr>
                        <a:t>”表</a:t>
                      </a:r>
                      <a:r>
                        <a:rPr lang="zh-CN" altLang="en-US" sz="1400" u="none" strike="noStrike" dirty="0" smtClean="0">
                          <a:effectLst/>
                        </a:rPr>
                        <a:t>　</a:t>
                      </a:r>
                      <a:r>
                        <a:rPr lang="zh-CN" altLang="en-US" sz="1400" u="none" strike="noStrike" dirty="0">
                          <a:effectLst/>
                        </a:rPr>
                        <a:t>　</a:t>
                      </a:r>
                      <a:endParaRPr lang="zh-CN" altLang="en-US" sz="1400" b="0" i="0" u="none" strike="noStrike" dirty="0">
                        <a:solidFill>
                          <a:srgbClr val="000000"/>
                        </a:solidFill>
                        <a:effectLst/>
                        <a:latin typeface="宋体"/>
                      </a:endParaRPr>
                    </a:p>
                  </a:txBody>
                  <a:tcPr marL="7858" marR="7858" marT="7858" marB="0" anchor="ctr"/>
                </a:tc>
              </a:tr>
              <a:tr h="231207">
                <a:tc>
                  <a:txBody>
                    <a:bodyPr/>
                    <a:lstStyle/>
                    <a:p>
                      <a:pPr algn="l" fontAlgn="ctr"/>
                      <a:r>
                        <a:rPr lang="zh-CN" altLang="en-US" sz="1400" u="none" strike="noStrike">
                          <a:effectLst/>
                        </a:rPr>
                        <a:t>    </a:t>
                      </a:r>
                      <a:r>
                        <a:rPr lang="en-US" altLang="zh-CN" sz="1400" u="none" strike="noStrike">
                          <a:effectLst/>
                        </a:rPr>
                        <a:t>3.</a:t>
                      </a:r>
                      <a:r>
                        <a:rPr lang="zh-CN" altLang="en-US" sz="1400" u="none" strike="noStrike">
                          <a:effectLst/>
                        </a:rPr>
                        <a:t>税金及附加</a:t>
                      </a:r>
                      <a:endParaRPr lang="zh-CN" altLang="en-US" sz="1400" b="0" i="0" u="none" strike="noStrike">
                        <a:solidFill>
                          <a:srgbClr val="000000"/>
                        </a:solidFill>
                        <a:effectLst/>
                        <a:latin typeface="宋体"/>
                      </a:endParaRPr>
                    </a:p>
                  </a:txBody>
                  <a:tcPr marL="7858" marR="7858" marT="7858" marB="0" anchor="ctr"/>
                </a:tc>
                <a:tc>
                  <a:txBody>
                    <a:bodyPr/>
                    <a:lstStyle/>
                    <a:p>
                      <a:pPr algn="ctr" fontAlgn="ctr"/>
                      <a:r>
                        <a:rPr lang="en-US" altLang="zh-CN" sz="1400" u="none" strike="noStrike">
                          <a:effectLst/>
                        </a:rPr>
                        <a:t>06</a:t>
                      </a:r>
                      <a:endParaRPr lang="en-US" altLang="zh-CN" sz="1400" b="0" i="0" u="none" strike="noStrike">
                        <a:solidFill>
                          <a:srgbClr val="000000"/>
                        </a:solidFill>
                        <a:effectLst/>
                        <a:latin typeface="宋体"/>
                      </a:endParaRPr>
                    </a:p>
                  </a:txBody>
                  <a:tcPr marL="7858" marR="7858" marT="7858" marB="0" anchor="ctr"/>
                </a:tc>
                <a:tc>
                  <a:txBody>
                    <a:bodyPr/>
                    <a:lstStyle/>
                    <a:p>
                      <a:pPr algn="ctr" fontAlgn="ctr"/>
                      <a:r>
                        <a:rPr kumimoji="0" lang="zh-CN" altLang="en-US" sz="1400" kern="1200" dirty="0" smtClean="0">
                          <a:solidFill>
                            <a:schemeClr val="dk1"/>
                          </a:solidFill>
                          <a:effectLst/>
                          <a:latin typeface="+mn-lt"/>
                          <a:ea typeface="+mn-ea"/>
                          <a:cs typeface="+mn-cs"/>
                        </a:rPr>
                        <a:t>取自“</a:t>
                      </a:r>
                      <a:r>
                        <a:rPr kumimoji="0" lang="zh-CN" altLang="zh-CN" sz="1400" kern="1200" dirty="0" smtClean="0">
                          <a:solidFill>
                            <a:schemeClr val="dk1"/>
                          </a:solidFill>
                          <a:effectLst/>
                          <a:latin typeface="+mn-lt"/>
                          <a:ea typeface="+mn-ea"/>
                          <a:cs typeface="+mn-cs"/>
                        </a:rPr>
                        <a:t>财 务 状 况</a:t>
                      </a:r>
                      <a:r>
                        <a:rPr kumimoji="0" lang="zh-CN" altLang="en-US" sz="1400" kern="1200" dirty="0" smtClean="0">
                          <a:solidFill>
                            <a:schemeClr val="dk1"/>
                          </a:solidFill>
                          <a:effectLst/>
                          <a:latin typeface="+mn-lt"/>
                          <a:ea typeface="+mn-ea"/>
                          <a:cs typeface="+mn-cs"/>
                        </a:rPr>
                        <a:t>”表</a:t>
                      </a:r>
                      <a:r>
                        <a:rPr lang="zh-CN" altLang="en-US" sz="1400" u="none" strike="noStrike" dirty="0" smtClean="0">
                          <a:effectLst/>
                        </a:rPr>
                        <a:t>　</a:t>
                      </a:r>
                      <a:r>
                        <a:rPr lang="zh-CN" altLang="en-US" sz="1400" u="none" strike="noStrike" dirty="0">
                          <a:effectLst/>
                        </a:rPr>
                        <a:t>　</a:t>
                      </a:r>
                      <a:endParaRPr lang="zh-CN" altLang="en-US" sz="1400" b="0" i="0" u="none" strike="noStrike" dirty="0">
                        <a:solidFill>
                          <a:srgbClr val="000000"/>
                        </a:solidFill>
                        <a:effectLst/>
                        <a:latin typeface="宋体"/>
                      </a:endParaRPr>
                    </a:p>
                  </a:txBody>
                  <a:tcPr marL="7858" marR="7858" marT="7858" marB="0" anchor="ctr"/>
                </a:tc>
              </a:tr>
              <a:tr h="231207">
                <a:tc>
                  <a:txBody>
                    <a:bodyPr/>
                    <a:lstStyle/>
                    <a:p>
                      <a:pPr algn="l" fontAlgn="ctr"/>
                      <a:r>
                        <a:rPr lang="zh-CN" altLang="en-US" sz="1400" u="none" strike="noStrike">
                          <a:effectLst/>
                        </a:rPr>
                        <a:t>    </a:t>
                      </a:r>
                      <a:r>
                        <a:rPr lang="en-US" altLang="zh-CN" sz="1400" u="none" strike="noStrike">
                          <a:effectLst/>
                        </a:rPr>
                        <a:t>4.</a:t>
                      </a:r>
                      <a:r>
                        <a:rPr lang="zh-CN" altLang="en-US" sz="1400" u="none" strike="noStrike">
                          <a:effectLst/>
                        </a:rPr>
                        <a:t>管理费用</a:t>
                      </a:r>
                      <a:endParaRPr lang="zh-CN" altLang="en-US" sz="1400" b="0" i="0" u="none" strike="noStrike">
                        <a:solidFill>
                          <a:srgbClr val="000000"/>
                        </a:solidFill>
                        <a:effectLst/>
                        <a:latin typeface="宋体"/>
                      </a:endParaRPr>
                    </a:p>
                  </a:txBody>
                  <a:tcPr marL="7858" marR="7858" marT="7858" marB="0" anchor="ctr"/>
                </a:tc>
                <a:tc>
                  <a:txBody>
                    <a:bodyPr/>
                    <a:lstStyle/>
                    <a:p>
                      <a:pPr algn="ctr" fontAlgn="ctr"/>
                      <a:r>
                        <a:rPr lang="en-US" altLang="zh-CN" sz="1400" u="none" strike="noStrike">
                          <a:effectLst/>
                        </a:rPr>
                        <a:t>07</a:t>
                      </a:r>
                      <a:endParaRPr lang="en-US" altLang="zh-CN" sz="1400" b="0" i="0" u="none" strike="noStrike">
                        <a:solidFill>
                          <a:srgbClr val="000000"/>
                        </a:solidFill>
                        <a:effectLst/>
                        <a:latin typeface="宋体"/>
                      </a:endParaRPr>
                    </a:p>
                  </a:txBody>
                  <a:tcPr marL="7858" marR="7858" marT="7858" marB="0" anchor="ctr"/>
                </a:tc>
                <a:tc>
                  <a:txBody>
                    <a:bodyPr/>
                    <a:lstStyle/>
                    <a:p>
                      <a:pPr algn="ctr" fontAlgn="ctr"/>
                      <a:r>
                        <a:rPr kumimoji="0" lang="zh-CN" altLang="en-US" sz="1400" kern="1200" dirty="0" smtClean="0">
                          <a:solidFill>
                            <a:schemeClr val="dk1"/>
                          </a:solidFill>
                          <a:effectLst/>
                          <a:latin typeface="+mn-lt"/>
                          <a:ea typeface="+mn-ea"/>
                          <a:cs typeface="+mn-cs"/>
                        </a:rPr>
                        <a:t>取自“</a:t>
                      </a:r>
                      <a:r>
                        <a:rPr kumimoji="0" lang="zh-CN" altLang="zh-CN" sz="1400" kern="1200" dirty="0" smtClean="0">
                          <a:solidFill>
                            <a:schemeClr val="dk1"/>
                          </a:solidFill>
                          <a:effectLst/>
                          <a:latin typeface="+mn-lt"/>
                          <a:ea typeface="+mn-ea"/>
                          <a:cs typeface="+mn-cs"/>
                        </a:rPr>
                        <a:t>财 务 状 况</a:t>
                      </a:r>
                      <a:r>
                        <a:rPr kumimoji="0" lang="zh-CN" altLang="en-US" sz="1400" kern="1200" dirty="0" smtClean="0">
                          <a:solidFill>
                            <a:schemeClr val="dk1"/>
                          </a:solidFill>
                          <a:effectLst/>
                          <a:latin typeface="+mn-lt"/>
                          <a:ea typeface="+mn-ea"/>
                          <a:cs typeface="+mn-cs"/>
                        </a:rPr>
                        <a:t>”表</a:t>
                      </a:r>
                      <a:r>
                        <a:rPr lang="zh-CN" altLang="en-US" sz="1400" u="none" strike="noStrike" dirty="0" smtClean="0">
                          <a:effectLst/>
                        </a:rPr>
                        <a:t>　</a:t>
                      </a:r>
                      <a:r>
                        <a:rPr lang="zh-CN" altLang="en-US" sz="1400" u="none" strike="noStrike" dirty="0">
                          <a:effectLst/>
                        </a:rPr>
                        <a:t>　</a:t>
                      </a:r>
                      <a:endParaRPr lang="zh-CN" altLang="en-US" sz="1400" b="0" i="0" u="none" strike="noStrike" dirty="0">
                        <a:solidFill>
                          <a:srgbClr val="000000"/>
                        </a:solidFill>
                        <a:effectLst/>
                        <a:latin typeface="宋体"/>
                      </a:endParaRPr>
                    </a:p>
                  </a:txBody>
                  <a:tcPr marL="7858" marR="7858" marT="7858" marB="0" anchor="ctr"/>
                </a:tc>
              </a:tr>
              <a:tr h="231207">
                <a:tc>
                  <a:txBody>
                    <a:bodyPr/>
                    <a:lstStyle/>
                    <a:p>
                      <a:pPr algn="l" fontAlgn="ctr"/>
                      <a:r>
                        <a:rPr lang="zh-CN" altLang="en-US" sz="1400" u="none" strike="noStrike" dirty="0">
                          <a:effectLst/>
                        </a:rPr>
                        <a:t>    </a:t>
                      </a:r>
                      <a:r>
                        <a:rPr lang="en-US" altLang="zh-CN" sz="1400" u="none" strike="noStrike" dirty="0">
                          <a:effectLst/>
                        </a:rPr>
                        <a:t>5.</a:t>
                      </a:r>
                      <a:r>
                        <a:rPr lang="zh-CN" altLang="en-US" sz="1400" u="none" strike="noStrike" dirty="0">
                          <a:effectLst/>
                        </a:rPr>
                        <a:t>财务费用</a:t>
                      </a:r>
                      <a:endParaRPr lang="zh-CN" altLang="en-US" sz="1400" b="0" i="0" u="none" strike="noStrike" dirty="0">
                        <a:solidFill>
                          <a:srgbClr val="000000"/>
                        </a:solidFill>
                        <a:effectLst/>
                        <a:latin typeface="宋体"/>
                      </a:endParaRPr>
                    </a:p>
                  </a:txBody>
                  <a:tcPr marL="7858" marR="7858" marT="7858" marB="0" anchor="ctr"/>
                </a:tc>
                <a:tc>
                  <a:txBody>
                    <a:bodyPr/>
                    <a:lstStyle/>
                    <a:p>
                      <a:pPr algn="ctr" fontAlgn="ctr"/>
                      <a:r>
                        <a:rPr lang="en-US" altLang="zh-CN" sz="1400" u="none" strike="noStrike">
                          <a:effectLst/>
                        </a:rPr>
                        <a:t>08</a:t>
                      </a:r>
                      <a:endParaRPr lang="en-US" altLang="zh-CN" sz="1400" b="0" i="0" u="none" strike="noStrike">
                        <a:solidFill>
                          <a:srgbClr val="000000"/>
                        </a:solidFill>
                        <a:effectLst/>
                        <a:latin typeface="宋体"/>
                      </a:endParaRPr>
                    </a:p>
                  </a:txBody>
                  <a:tcPr marL="7858" marR="7858" marT="7858" marB="0" anchor="ctr"/>
                </a:tc>
                <a:tc>
                  <a:txBody>
                    <a:bodyPr/>
                    <a:lstStyle/>
                    <a:p>
                      <a:pPr algn="ctr" fontAlgn="ctr"/>
                      <a:r>
                        <a:rPr kumimoji="0" lang="zh-CN" altLang="en-US" sz="1400" kern="1200" dirty="0" smtClean="0">
                          <a:solidFill>
                            <a:schemeClr val="dk1"/>
                          </a:solidFill>
                          <a:effectLst/>
                          <a:latin typeface="+mn-lt"/>
                          <a:ea typeface="+mn-ea"/>
                          <a:cs typeface="+mn-cs"/>
                        </a:rPr>
                        <a:t>取自“</a:t>
                      </a:r>
                      <a:r>
                        <a:rPr kumimoji="0" lang="zh-CN" altLang="zh-CN" sz="1400" kern="1200" dirty="0" smtClean="0">
                          <a:solidFill>
                            <a:schemeClr val="dk1"/>
                          </a:solidFill>
                          <a:effectLst/>
                          <a:latin typeface="+mn-lt"/>
                          <a:ea typeface="+mn-ea"/>
                          <a:cs typeface="+mn-cs"/>
                        </a:rPr>
                        <a:t>财 务 状 况</a:t>
                      </a:r>
                      <a:r>
                        <a:rPr kumimoji="0" lang="zh-CN" altLang="en-US" sz="1400" kern="1200" dirty="0" smtClean="0">
                          <a:solidFill>
                            <a:schemeClr val="dk1"/>
                          </a:solidFill>
                          <a:effectLst/>
                          <a:latin typeface="+mn-lt"/>
                          <a:ea typeface="+mn-ea"/>
                          <a:cs typeface="+mn-cs"/>
                        </a:rPr>
                        <a:t>”表</a:t>
                      </a:r>
                      <a:r>
                        <a:rPr lang="zh-CN" altLang="en-US" sz="1400" u="none" strike="noStrike" dirty="0" smtClean="0">
                          <a:effectLst/>
                        </a:rPr>
                        <a:t>　</a:t>
                      </a:r>
                      <a:r>
                        <a:rPr lang="zh-CN" altLang="en-US" sz="1400" u="none" strike="noStrike" dirty="0">
                          <a:effectLst/>
                        </a:rPr>
                        <a:t>　</a:t>
                      </a:r>
                      <a:endParaRPr lang="zh-CN" altLang="en-US" sz="1400" b="0" i="0" u="none" strike="noStrike" dirty="0">
                        <a:solidFill>
                          <a:srgbClr val="000000"/>
                        </a:solidFill>
                        <a:effectLst/>
                        <a:latin typeface="宋体"/>
                      </a:endParaRPr>
                    </a:p>
                  </a:txBody>
                  <a:tcPr marL="7858" marR="7858" marT="7858" marB="0" anchor="ctr"/>
                </a:tc>
              </a:tr>
              <a:tr h="231207">
                <a:tc>
                  <a:txBody>
                    <a:bodyPr/>
                    <a:lstStyle/>
                    <a:p>
                      <a:pPr algn="l" fontAlgn="ctr"/>
                      <a:r>
                        <a:rPr lang="zh-CN" altLang="en-US" sz="1400" u="none" strike="noStrike">
                          <a:effectLst/>
                        </a:rPr>
                        <a:t>    </a:t>
                      </a:r>
                      <a:r>
                        <a:rPr lang="en-US" altLang="zh-CN" sz="1400" u="none" strike="noStrike">
                          <a:effectLst/>
                        </a:rPr>
                        <a:t>6.</a:t>
                      </a:r>
                      <a:r>
                        <a:rPr lang="zh-CN" altLang="en-US" sz="1400" u="none" strike="noStrike">
                          <a:effectLst/>
                        </a:rPr>
                        <a:t>资产减值损失</a:t>
                      </a:r>
                      <a:endParaRPr lang="zh-CN" altLang="en-US" sz="1400" b="0" i="0" u="none" strike="noStrike">
                        <a:solidFill>
                          <a:srgbClr val="000000"/>
                        </a:solidFill>
                        <a:effectLst/>
                        <a:latin typeface="宋体"/>
                      </a:endParaRPr>
                    </a:p>
                  </a:txBody>
                  <a:tcPr marL="7858" marR="7858" marT="7858" marB="0" anchor="ctr"/>
                </a:tc>
                <a:tc>
                  <a:txBody>
                    <a:bodyPr/>
                    <a:lstStyle/>
                    <a:p>
                      <a:pPr algn="ctr" fontAlgn="ctr"/>
                      <a:r>
                        <a:rPr lang="en-US" altLang="zh-CN" sz="1400" u="none" strike="noStrike">
                          <a:effectLst/>
                        </a:rPr>
                        <a:t>09</a:t>
                      </a:r>
                      <a:endParaRPr lang="en-US" altLang="zh-CN" sz="1400" b="0" i="0" u="none" strike="noStrike">
                        <a:solidFill>
                          <a:srgbClr val="000000"/>
                        </a:solidFill>
                        <a:effectLst/>
                        <a:latin typeface="宋体"/>
                      </a:endParaRPr>
                    </a:p>
                  </a:txBody>
                  <a:tcPr marL="7858" marR="7858" marT="7858" marB="0" anchor="ctr"/>
                </a:tc>
                <a:tc>
                  <a:txBody>
                    <a:bodyPr/>
                    <a:lstStyle/>
                    <a:p>
                      <a:pPr algn="ctr" fontAlgn="ctr"/>
                      <a:r>
                        <a:rPr kumimoji="0" lang="zh-CN" altLang="en-US" sz="1400" kern="1200" dirty="0" smtClean="0">
                          <a:solidFill>
                            <a:schemeClr val="dk1"/>
                          </a:solidFill>
                          <a:effectLst/>
                          <a:latin typeface="+mn-lt"/>
                          <a:ea typeface="+mn-ea"/>
                          <a:cs typeface="+mn-cs"/>
                        </a:rPr>
                        <a:t>取自“</a:t>
                      </a:r>
                      <a:r>
                        <a:rPr kumimoji="0" lang="zh-CN" altLang="zh-CN" sz="1400" kern="1200" dirty="0" smtClean="0">
                          <a:solidFill>
                            <a:schemeClr val="dk1"/>
                          </a:solidFill>
                          <a:effectLst/>
                          <a:latin typeface="+mn-lt"/>
                          <a:ea typeface="+mn-ea"/>
                          <a:cs typeface="+mn-cs"/>
                        </a:rPr>
                        <a:t>财 务 状 况</a:t>
                      </a:r>
                      <a:r>
                        <a:rPr kumimoji="0" lang="zh-CN" altLang="en-US" sz="1400" kern="1200" dirty="0" smtClean="0">
                          <a:solidFill>
                            <a:schemeClr val="dk1"/>
                          </a:solidFill>
                          <a:effectLst/>
                          <a:latin typeface="+mn-lt"/>
                          <a:ea typeface="+mn-ea"/>
                          <a:cs typeface="+mn-cs"/>
                        </a:rPr>
                        <a:t>”表</a:t>
                      </a:r>
                      <a:r>
                        <a:rPr lang="zh-CN" altLang="en-US" sz="1400" u="none" strike="noStrike" dirty="0" smtClean="0">
                          <a:effectLst/>
                        </a:rPr>
                        <a:t>　</a:t>
                      </a:r>
                      <a:r>
                        <a:rPr lang="zh-CN" altLang="en-US" sz="1400" u="none" strike="noStrike" dirty="0">
                          <a:effectLst/>
                        </a:rPr>
                        <a:t>　</a:t>
                      </a:r>
                      <a:endParaRPr lang="zh-CN" altLang="en-US" sz="1400" b="0" i="0" u="none" strike="noStrike" dirty="0">
                        <a:solidFill>
                          <a:srgbClr val="000000"/>
                        </a:solidFill>
                        <a:effectLst/>
                        <a:latin typeface="宋体"/>
                      </a:endParaRPr>
                    </a:p>
                  </a:txBody>
                  <a:tcPr marL="7858" marR="7858" marT="7858" marB="0" anchor="ctr"/>
                </a:tc>
              </a:tr>
              <a:tr h="231207">
                <a:tc>
                  <a:txBody>
                    <a:bodyPr/>
                    <a:lstStyle/>
                    <a:p>
                      <a:pPr algn="l" fontAlgn="ctr"/>
                      <a:r>
                        <a:rPr lang="zh-CN" altLang="en-US" sz="1400" u="none" strike="noStrike" dirty="0">
                          <a:effectLst/>
                        </a:rPr>
                        <a:t>    </a:t>
                      </a:r>
                      <a:r>
                        <a:rPr lang="en-US" altLang="zh-CN" sz="1400" u="none" strike="noStrike" dirty="0">
                          <a:effectLst/>
                        </a:rPr>
                        <a:t>7.</a:t>
                      </a:r>
                      <a:r>
                        <a:rPr lang="zh-CN" altLang="en-US" sz="1400" u="none" strike="noStrike" dirty="0">
                          <a:effectLst/>
                        </a:rPr>
                        <a:t>公允价值变动收益</a:t>
                      </a:r>
                      <a:r>
                        <a:rPr lang="en-US" altLang="zh-CN" sz="1400" u="none" strike="noStrike" dirty="0">
                          <a:effectLst/>
                        </a:rPr>
                        <a:t>(</a:t>
                      </a:r>
                      <a:r>
                        <a:rPr lang="zh-CN" altLang="en-US" sz="1400" u="none" strike="noStrike" dirty="0">
                          <a:effectLst/>
                        </a:rPr>
                        <a:t>（损失以“</a:t>
                      </a:r>
                      <a:r>
                        <a:rPr lang="en-US" altLang="zh-CN" sz="1400" u="none" strike="noStrike" dirty="0">
                          <a:effectLst/>
                        </a:rPr>
                        <a:t>-”</a:t>
                      </a:r>
                      <a:r>
                        <a:rPr lang="zh-CN" altLang="en-US" sz="1400" u="none" strike="noStrike" dirty="0">
                          <a:effectLst/>
                        </a:rPr>
                        <a:t>号记）</a:t>
                      </a:r>
                      <a:endParaRPr lang="zh-CN" altLang="en-US" sz="1400" b="0" i="0" u="none" strike="noStrike" dirty="0">
                        <a:solidFill>
                          <a:srgbClr val="000000"/>
                        </a:solidFill>
                        <a:effectLst/>
                        <a:latin typeface="宋体"/>
                      </a:endParaRPr>
                    </a:p>
                  </a:txBody>
                  <a:tcPr marL="7858" marR="7858" marT="7858" marB="0" anchor="ctr"/>
                </a:tc>
                <a:tc>
                  <a:txBody>
                    <a:bodyPr/>
                    <a:lstStyle/>
                    <a:p>
                      <a:pPr algn="ctr" fontAlgn="ctr"/>
                      <a:r>
                        <a:rPr lang="en-US" altLang="zh-CN" sz="1400" u="none" strike="noStrike">
                          <a:effectLst/>
                        </a:rPr>
                        <a:t>10</a:t>
                      </a:r>
                      <a:endParaRPr lang="en-US" altLang="zh-CN" sz="1400" b="0" i="0" u="none" strike="noStrike">
                        <a:solidFill>
                          <a:srgbClr val="000000"/>
                        </a:solidFill>
                        <a:effectLst/>
                        <a:latin typeface="宋体"/>
                      </a:endParaRPr>
                    </a:p>
                  </a:txBody>
                  <a:tcPr marL="7858" marR="7858" marT="7858" marB="0" anchor="ctr"/>
                </a:tc>
                <a:tc>
                  <a:txBody>
                    <a:bodyPr/>
                    <a:lstStyle/>
                    <a:p>
                      <a:pPr algn="ctr" fontAlgn="ctr"/>
                      <a:r>
                        <a:rPr kumimoji="0" lang="zh-CN" altLang="en-US" sz="1400" kern="1200" dirty="0" smtClean="0">
                          <a:solidFill>
                            <a:schemeClr val="dk1"/>
                          </a:solidFill>
                          <a:effectLst/>
                          <a:latin typeface="+mn-lt"/>
                          <a:ea typeface="+mn-ea"/>
                          <a:cs typeface="+mn-cs"/>
                        </a:rPr>
                        <a:t>取自“</a:t>
                      </a:r>
                      <a:r>
                        <a:rPr kumimoji="0" lang="zh-CN" altLang="zh-CN" sz="1400" kern="1200" dirty="0" smtClean="0">
                          <a:solidFill>
                            <a:schemeClr val="dk1"/>
                          </a:solidFill>
                          <a:effectLst/>
                          <a:latin typeface="+mn-lt"/>
                          <a:ea typeface="+mn-ea"/>
                          <a:cs typeface="+mn-cs"/>
                        </a:rPr>
                        <a:t>财 务 状 况</a:t>
                      </a:r>
                      <a:r>
                        <a:rPr kumimoji="0" lang="zh-CN" altLang="en-US" sz="1400" kern="1200" dirty="0" smtClean="0">
                          <a:solidFill>
                            <a:schemeClr val="dk1"/>
                          </a:solidFill>
                          <a:effectLst/>
                          <a:latin typeface="+mn-lt"/>
                          <a:ea typeface="+mn-ea"/>
                          <a:cs typeface="+mn-cs"/>
                        </a:rPr>
                        <a:t>”表</a:t>
                      </a:r>
                      <a:r>
                        <a:rPr lang="zh-CN" altLang="en-US" sz="1400" u="none" strike="noStrike" dirty="0" smtClean="0">
                          <a:effectLst/>
                        </a:rPr>
                        <a:t>　</a:t>
                      </a:r>
                      <a:r>
                        <a:rPr lang="zh-CN" altLang="en-US" sz="1400" u="none" strike="noStrike" dirty="0">
                          <a:effectLst/>
                        </a:rPr>
                        <a:t>　</a:t>
                      </a:r>
                      <a:endParaRPr lang="zh-CN" altLang="en-US" sz="1400" b="0" i="0" u="none" strike="noStrike" dirty="0">
                        <a:solidFill>
                          <a:srgbClr val="000000"/>
                        </a:solidFill>
                        <a:effectLst/>
                        <a:latin typeface="宋体"/>
                      </a:endParaRPr>
                    </a:p>
                  </a:txBody>
                  <a:tcPr marL="7858" marR="7858" marT="7858" marB="0" anchor="ctr"/>
                </a:tc>
              </a:tr>
              <a:tr h="231207">
                <a:tc>
                  <a:txBody>
                    <a:bodyPr/>
                    <a:lstStyle/>
                    <a:p>
                      <a:pPr algn="l" fontAlgn="ctr"/>
                      <a:r>
                        <a:rPr lang="zh-CN" altLang="en-US" sz="1400" u="none" strike="noStrike" dirty="0">
                          <a:effectLst/>
                        </a:rPr>
                        <a:t>    </a:t>
                      </a:r>
                      <a:r>
                        <a:rPr lang="en-US" altLang="zh-CN" sz="1400" u="none" strike="noStrike" dirty="0">
                          <a:effectLst/>
                        </a:rPr>
                        <a:t>8.</a:t>
                      </a:r>
                      <a:r>
                        <a:rPr lang="zh-CN" altLang="en-US" sz="1400" u="none" strike="noStrike" dirty="0">
                          <a:effectLst/>
                        </a:rPr>
                        <a:t>投资收益（损失以“</a:t>
                      </a:r>
                      <a:r>
                        <a:rPr lang="en-US" altLang="zh-CN" sz="1400" u="none" strike="noStrike" dirty="0">
                          <a:effectLst/>
                        </a:rPr>
                        <a:t>-”</a:t>
                      </a:r>
                      <a:r>
                        <a:rPr lang="zh-CN" altLang="en-US" sz="1400" u="none" strike="noStrike" dirty="0">
                          <a:effectLst/>
                        </a:rPr>
                        <a:t>号记）</a:t>
                      </a:r>
                      <a:endParaRPr lang="zh-CN" altLang="en-US" sz="1400" b="0" i="0" u="none" strike="noStrike" dirty="0">
                        <a:solidFill>
                          <a:srgbClr val="000000"/>
                        </a:solidFill>
                        <a:effectLst/>
                        <a:latin typeface="宋体"/>
                      </a:endParaRPr>
                    </a:p>
                  </a:txBody>
                  <a:tcPr marL="7858" marR="7858" marT="7858" marB="0" anchor="ctr"/>
                </a:tc>
                <a:tc>
                  <a:txBody>
                    <a:bodyPr/>
                    <a:lstStyle/>
                    <a:p>
                      <a:pPr algn="ctr" fontAlgn="ctr"/>
                      <a:r>
                        <a:rPr lang="en-US" altLang="zh-CN" sz="1400" u="none" strike="noStrike">
                          <a:effectLst/>
                        </a:rPr>
                        <a:t>11</a:t>
                      </a:r>
                      <a:endParaRPr lang="en-US" altLang="zh-CN" sz="1400" b="0" i="0" u="none" strike="noStrike">
                        <a:solidFill>
                          <a:srgbClr val="000000"/>
                        </a:solidFill>
                        <a:effectLst/>
                        <a:latin typeface="宋体"/>
                      </a:endParaRPr>
                    </a:p>
                  </a:txBody>
                  <a:tcPr marL="7858" marR="7858" marT="7858" marB="0" anchor="ctr"/>
                </a:tc>
                <a:tc>
                  <a:txBody>
                    <a:bodyPr/>
                    <a:lstStyle/>
                    <a:p>
                      <a:pPr algn="ctr" fontAlgn="ctr"/>
                      <a:r>
                        <a:rPr kumimoji="0" lang="zh-CN" altLang="en-US" sz="1400" kern="1200" dirty="0" smtClean="0">
                          <a:solidFill>
                            <a:schemeClr val="dk1"/>
                          </a:solidFill>
                          <a:effectLst/>
                          <a:latin typeface="+mn-lt"/>
                          <a:ea typeface="+mn-ea"/>
                          <a:cs typeface="+mn-cs"/>
                        </a:rPr>
                        <a:t>取自“</a:t>
                      </a:r>
                      <a:r>
                        <a:rPr kumimoji="0" lang="zh-CN" altLang="zh-CN" sz="1400" kern="1200" dirty="0" smtClean="0">
                          <a:solidFill>
                            <a:schemeClr val="dk1"/>
                          </a:solidFill>
                          <a:effectLst/>
                          <a:latin typeface="+mn-lt"/>
                          <a:ea typeface="+mn-ea"/>
                          <a:cs typeface="+mn-cs"/>
                        </a:rPr>
                        <a:t>财 务 状 况</a:t>
                      </a:r>
                      <a:r>
                        <a:rPr kumimoji="0" lang="zh-CN" altLang="en-US" sz="1400" kern="1200" dirty="0" smtClean="0">
                          <a:solidFill>
                            <a:schemeClr val="dk1"/>
                          </a:solidFill>
                          <a:effectLst/>
                          <a:latin typeface="+mn-lt"/>
                          <a:ea typeface="+mn-ea"/>
                          <a:cs typeface="+mn-cs"/>
                        </a:rPr>
                        <a:t>”表</a:t>
                      </a:r>
                      <a:r>
                        <a:rPr lang="zh-CN" altLang="en-US" sz="1400" u="none" strike="noStrike" dirty="0" smtClean="0">
                          <a:effectLst/>
                        </a:rPr>
                        <a:t>　</a:t>
                      </a:r>
                      <a:r>
                        <a:rPr lang="zh-CN" altLang="en-US" sz="1400" u="none" strike="noStrike" dirty="0">
                          <a:effectLst/>
                        </a:rPr>
                        <a:t>　</a:t>
                      </a:r>
                      <a:endParaRPr lang="zh-CN" altLang="en-US" sz="1400" b="0" i="0" u="none" strike="noStrike" dirty="0">
                        <a:solidFill>
                          <a:srgbClr val="000000"/>
                        </a:solidFill>
                        <a:effectLst/>
                        <a:latin typeface="宋体"/>
                      </a:endParaRPr>
                    </a:p>
                  </a:txBody>
                  <a:tcPr marL="7858" marR="7858" marT="7858" marB="0" anchor="ctr"/>
                </a:tc>
              </a:tr>
              <a:tr h="231207">
                <a:tc>
                  <a:txBody>
                    <a:bodyPr/>
                    <a:lstStyle/>
                    <a:p>
                      <a:pPr algn="l" fontAlgn="ctr"/>
                      <a:r>
                        <a:rPr lang="zh-CN" altLang="en-US" sz="1400" u="none" strike="noStrike">
                          <a:effectLst/>
                        </a:rPr>
                        <a:t>    </a:t>
                      </a:r>
                      <a:r>
                        <a:rPr lang="en-US" altLang="zh-CN" sz="1400" u="none" strike="noStrike">
                          <a:effectLst/>
                        </a:rPr>
                        <a:t>9.</a:t>
                      </a:r>
                      <a:r>
                        <a:rPr lang="zh-CN" altLang="en-US" sz="1400" u="none" strike="noStrike">
                          <a:effectLst/>
                        </a:rPr>
                        <a:t>其他收益</a:t>
                      </a:r>
                      <a:endParaRPr lang="zh-CN" altLang="en-US" sz="1400" b="0" i="0" u="none" strike="noStrike">
                        <a:solidFill>
                          <a:srgbClr val="000000"/>
                        </a:solidFill>
                        <a:effectLst/>
                        <a:latin typeface="宋体"/>
                      </a:endParaRPr>
                    </a:p>
                  </a:txBody>
                  <a:tcPr marL="7858" marR="7858" marT="7858" marB="0" anchor="ctr"/>
                </a:tc>
                <a:tc>
                  <a:txBody>
                    <a:bodyPr/>
                    <a:lstStyle/>
                    <a:p>
                      <a:pPr algn="ctr" fontAlgn="ctr"/>
                      <a:r>
                        <a:rPr lang="en-US" altLang="zh-CN" sz="1400" u="none" strike="noStrike">
                          <a:effectLst/>
                        </a:rPr>
                        <a:t>12</a:t>
                      </a:r>
                      <a:endParaRPr lang="en-US" altLang="zh-CN" sz="1400" b="0" i="0" u="none" strike="noStrike">
                        <a:solidFill>
                          <a:srgbClr val="000000"/>
                        </a:solidFill>
                        <a:effectLst/>
                        <a:latin typeface="宋体"/>
                      </a:endParaRPr>
                    </a:p>
                  </a:txBody>
                  <a:tcPr marL="7858" marR="7858" marT="7858" marB="0" anchor="ctr"/>
                </a:tc>
                <a:tc>
                  <a:txBody>
                    <a:bodyPr/>
                    <a:lstStyle/>
                    <a:p>
                      <a:pPr algn="ctr" fontAlgn="ctr"/>
                      <a:r>
                        <a:rPr kumimoji="0" lang="zh-CN" altLang="en-US" sz="1400" kern="1200" dirty="0" smtClean="0">
                          <a:solidFill>
                            <a:schemeClr val="dk1"/>
                          </a:solidFill>
                          <a:effectLst/>
                          <a:latin typeface="+mn-lt"/>
                          <a:ea typeface="+mn-ea"/>
                          <a:cs typeface="+mn-cs"/>
                        </a:rPr>
                        <a:t>取自“</a:t>
                      </a:r>
                      <a:r>
                        <a:rPr kumimoji="0" lang="zh-CN" altLang="zh-CN" sz="1400" kern="1200" dirty="0" smtClean="0">
                          <a:solidFill>
                            <a:schemeClr val="dk1"/>
                          </a:solidFill>
                          <a:effectLst/>
                          <a:latin typeface="+mn-lt"/>
                          <a:ea typeface="+mn-ea"/>
                          <a:cs typeface="+mn-cs"/>
                        </a:rPr>
                        <a:t>财 务 状 况</a:t>
                      </a:r>
                      <a:r>
                        <a:rPr kumimoji="0" lang="zh-CN" altLang="en-US" sz="1400" kern="1200" dirty="0" smtClean="0">
                          <a:solidFill>
                            <a:schemeClr val="dk1"/>
                          </a:solidFill>
                          <a:effectLst/>
                          <a:latin typeface="+mn-lt"/>
                          <a:ea typeface="+mn-ea"/>
                          <a:cs typeface="+mn-cs"/>
                        </a:rPr>
                        <a:t>”表</a:t>
                      </a:r>
                      <a:r>
                        <a:rPr lang="zh-CN" altLang="en-US" sz="1400" u="none" strike="noStrike" dirty="0" smtClean="0">
                          <a:effectLst/>
                        </a:rPr>
                        <a:t>　</a:t>
                      </a:r>
                      <a:r>
                        <a:rPr lang="zh-CN" altLang="en-US" sz="1400" u="none" strike="noStrike" dirty="0">
                          <a:effectLst/>
                        </a:rPr>
                        <a:t>　</a:t>
                      </a:r>
                      <a:endParaRPr lang="zh-CN" altLang="en-US" sz="1400" b="0" i="0" u="none" strike="noStrike" dirty="0">
                        <a:solidFill>
                          <a:srgbClr val="000000"/>
                        </a:solidFill>
                        <a:effectLst/>
                        <a:latin typeface="宋体"/>
                      </a:endParaRPr>
                    </a:p>
                  </a:txBody>
                  <a:tcPr marL="7858" marR="7858" marT="7858" marB="0" anchor="ctr"/>
                </a:tc>
              </a:tr>
              <a:tr h="231207">
                <a:tc>
                  <a:txBody>
                    <a:bodyPr/>
                    <a:lstStyle/>
                    <a:p>
                      <a:pPr algn="l" fontAlgn="ctr"/>
                      <a:r>
                        <a:rPr lang="zh-CN" altLang="en-US" sz="1400" u="none" strike="noStrike">
                          <a:effectLst/>
                        </a:rPr>
                        <a:t>    </a:t>
                      </a:r>
                      <a:r>
                        <a:rPr lang="en-US" altLang="zh-CN" sz="1400" u="none" strike="noStrike">
                          <a:effectLst/>
                        </a:rPr>
                        <a:t>10.</a:t>
                      </a:r>
                      <a:r>
                        <a:rPr lang="zh-CN" altLang="en-US" sz="1400" u="none" strike="noStrike">
                          <a:effectLst/>
                        </a:rPr>
                        <a:t>营业利润</a:t>
                      </a:r>
                      <a:endParaRPr lang="zh-CN" altLang="en-US" sz="1400" b="0" i="0" u="none" strike="noStrike">
                        <a:solidFill>
                          <a:srgbClr val="000000"/>
                        </a:solidFill>
                        <a:effectLst/>
                        <a:latin typeface="宋体"/>
                      </a:endParaRPr>
                    </a:p>
                  </a:txBody>
                  <a:tcPr marL="7858" marR="7858" marT="7858" marB="0" anchor="ctr"/>
                </a:tc>
                <a:tc>
                  <a:txBody>
                    <a:bodyPr/>
                    <a:lstStyle/>
                    <a:p>
                      <a:pPr algn="ctr" fontAlgn="ctr"/>
                      <a:r>
                        <a:rPr lang="en-US" altLang="zh-CN" sz="1400" u="none" strike="noStrike">
                          <a:effectLst/>
                        </a:rPr>
                        <a:t>13</a:t>
                      </a:r>
                      <a:endParaRPr lang="en-US" altLang="zh-CN" sz="1400" b="0" i="0" u="none" strike="noStrike">
                        <a:solidFill>
                          <a:srgbClr val="000000"/>
                        </a:solidFill>
                        <a:effectLst/>
                        <a:latin typeface="宋体"/>
                      </a:endParaRPr>
                    </a:p>
                  </a:txBody>
                  <a:tcPr marL="7858" marR="7858" marT="7858" marB="0" anchor="ctr"/>
                </a:tc>
                <a:tc>
                  <a:txBody>
                    <a:bodyPr/>
                    <a:lstStyle/>
                    <a:p>
                      <a:pPr algn="ctr" fontAlgn="ctr"/>
                      <a:r>
                        <a:rPr kumimoji="0" lang="zh-CN" altLang="en-US" sz="1400" kern="1200" dirty="0" smtClean="0">
                          <a:solidFill>
                            <a:schemeClr val="dk1"/>
                          </a:solidFill>
                          <a:effectLst/>
                          <a:latin typeface="+mn-lt"/>
                          <a:ea typeface="+mn-ea"/>
                          <a:cs typeface="+mn-cs"/>
                        </a:rPr>
                        <a:t>取自“</a:t>
                      </a:r>
                      <a:r>
                        <a:rPr kumimoji="0" lang="zh-CN" altLang="zh-CN" sz="1400" kern="1200" dirty="0" smtClean="0">
                          <a:solidFill>
                            <a:schemeClr val="dk1"/>
                          </a:solidFill>
                          <a:effectLst/>
                          <a:latin typeface="+mn-lt"/>
                          <a:ea typeface="+mn-ea"/>
                          <a:cs typeface="+mn-cs"/>
                        </a:rPr>
                        <a:t>财 务 状 况</a:t>
                      </a:r>
                      <a:r>
                        <a:rPr kumimoji="0" lang="zh-CN" altLang="en-US" sz="1400" kern="1200" dirty="0" smtClean="0">
                          <a:solidFill>
                            <a:schemeClr val="dk1"/>
                          </a:solidFill>
                          <a:effectLst/>
                          <a:latin typeface="+mn-lt"/>
                          <a:ea typeface="+mn-ea"/>
                          <a:cs typeface="+mn-cs"/>
                        </a:rPr>
                        <a:t>”表</a:t>
                      </a:r>
                      <a:r>
                        <a:rPr lang="zh-CN" altLang="en-US" sz="1400" u="none" strike="noStrike" dirty="0" smtClean="0">
                          <a:effectLst/>
                        </a:rPr>
                        <a:t>　</a:t>
                      </a:r>
                      <a:r>
                        <a:rPr lang="zh-CN" altLang="en-US" sz="1400" u="none" strike="noStrike" dirty="0">
                          <a:effectLst/>
                        </a:rPr>
                        <a:t>　</a:t>
                      </a:r>
                      <a:endParaRPr lang="zh-CN" altLang="en-US" sz="1400" b="0" i="0" u="none" strike="noStrike" dirty="0">
                        <a:solidFill>
                          <a:srgbClr val="000000"/>
                        </a:solidFill>
                        <a:effectLst/>
                        <a:latin typeface="宋体"/>
                      </a:endParaRPr>
                    </a:p>
                  </a:txBody>
                  <a:tcPr marL="7858" marR="7858" marT="7858" marB="0" anchor="ctr"/>
                </a:tc>
              </a:tr>
              <a:tr h="231207">
                <a:tc>
                  <a:txBody>
                    <a:bodyPr/>
                    <a:lstStyle/>
                    <a:p>
                      <a:pPr algn="l" fontAlgn="ctr"/>
                      <a:r>
                        <a:rPr lang="zh-CN" altLang="en-US" sz="1400" u="none" strike="noStrike">
                          <a:effectLst/>
                        </a:rPr>
                        <a:t>二、补充指标</a:t>
                      </a:r>
                      <a:endParaRPr lang="zh-CN" altLang="en-US" sz="1400" b="0" i="0" u="none" strike="noStrike">
                        <a:solidFill>
                          <a:srgbClr val="000000"/>
                        </a:solidFill>
                        <a:effectLst/>
                        <a:latin typeface="宋体"/>
                      </a:endParaRPr>
                    </a:p>
                  </a:txBody>
                  <a:tcPr marL="7858" marR="7858" marT="7858" marB="0" anchor="ctr"/>
                </a:tc>
                <a:tc>
                  <a:txBody>
                    <a:bodyPr/>
                    <a:lstStyle/>
                    <a:p>
                      <a:pPr algn="ctr" fontAlgn="ctr"/>
                      <a:r>
                        <a:rPr lang="zh-CN" altLang="en-US" sz="1400" u="none" strike="noStrike">
                          <a:effectLst/>
                        </a:rPr>
                        <a:t>－</a:t>
                      </a:r>
                      <a:endParaRPr lang="zh-CN" altLang="en-US" sz="1400" b="0" i="0" u="none" strike="noStrike">
                        <a:solidFill>
                          <a:srgbClr val="000000"/>
                        </a:solidFill>
                        <a:effectLst/>
                        <a:latin typeface="宋体"/>
                      </a:endParaRPr>
                    </a:p>
                  </a:txBody>
                  <a:tcPr marL="7858" marR="7858" marT="7858" marB="0" anchor="ctr"/>
                </a:tc>
                <a:tc>
                  <a:txBody>
                    <a:bodyPr/>
                    <a:lstStyle/>
                    <a:p>
                      <a:pPr algn="ctr" fontAlgn="ctr"/>
                      <a:r>
                        <a:rPr lang="zh-CN" altLang="en-US" sz="1400" u="none" strike="noStrike" dirty="0">
                          <a:effectLst/>
                        </a:rPr>
                        <a:t>－</a:t>
                      </a:r>
                      <a:endParaRPr lang="zh-CN" altLang="en-US" sz="1400" b="0" i="0" u="none" strike="noStrike" dirty="0">
                        <a:solidFill>
                          <a:srgbClr val="000000"/>
                        </a:solidFill>
                        <a:effectLst/>
                        <a:latin typeface="宋体"/>
                      </a:endParaRPr>
                    </a:p>
                  </a:txBody>
                  <a:tcPr marL="7858" marR="7858" marT="7858" marB="0" anchor="ctr"/>
                </a:tc>
              </a:tr>
              <a:tr h="259206">
                <a:tc>
                  <a:txBody>
                    <a:bodyPr/>
                    <a:lstStyle/>
                    <a:p>
                      <a:pPr algn="l" fontAlgn="ctr"/>
                      <a:r>
                        <a:rPr lang="zh-CN" altLang="en-US" sz="1400" u="none" strike="noStrike">
                          <a:effectLst/>
                        </a:rPr>
                        <a:t>    </a:t>
                      </a:r>
                      <a:r>
                        <a:rPr lang="en-US" altLang="zh-CN" sz="1400" u="none" strike="noStrike">
                          <a:effectLst/>
                        </a:rPr>
                        <a:t>1.</a:t>
                      </a:r>
                      <a:r>
                        <a:rPr lang="zh-CN" altLang="en-US" sz="1400" u="none" strike="noStrike">
                          <a:effectLst/>
                        </a:rPr>
                        <a:t>从业人员平均人数（人）</a:t>
                      </a:r>
                      <a:endParaRPr lang="zh-CN" altLang="en-US" sz="1400" b="0" i="0" u="none" strike="noStrike">
                        <a:solidFill>
                          <a:srgbClr val="000000"/>
                        </a:solidFill>
                        <a:effectLst/>
                        <a:latin typeface="宋体"/>
                      </a:endParaRPr>
                    </a:p>
                  </a:txBody>
                  <a:tcPr marL="7858" marR="7858" marT="7858" marB="0" anchor="ctr"/>
                </a:tc>
                <a:tc>
                  <a:txBody>
                    <a:bodyPr/>
                    <a:lstStyle/>
                    <a:p>
                      <a:pPr algn="ctr" fontAlgn="ctr"/>
                      <a:r>
                        <a:rPr lang="en-US" altLang="zh-CN" sz="1400" u="none" strike="noStrike">
                          <a:effectLst/>
                        </a:rPr>
                        <a:t>14</a:t>
                      </a:r>
                      <a:endParaRPr lang="en-US" altLang="zh-CN" sz="1400" b="0" i="0" u="none" strike="noStrike">
                        <a:solidFill>
                          <a:srgbClr val="000000"/>
                        </a:solidFill>
                        <a:effectLst/>
                        <a:latin typeface="宋体"/>
                      </a:endParaRPr>
                    </a:p>
                  </a:txBody>
                  <a:tcPr marL="7858" marR="7858" marT="7858" marB="0" anchor="ctr"/>
                </a:tc>
                <a:tc>
                  <a:txBody>
                    <a:bodyPr/>
                    <a:lstStyle/>
                    <a:p>
                      <a:pPr algn="ctr" fontAlgn="t"/>
                      <a:r>
                        <a:rPr lang="zh-CN" altLang="en-US" sz="1400" u="none" strike="noStrike" dirty="0" smtClean="0">
                          <a:effectLst/>
                        </a:rPr>
                        <a:t>按实际填写</a:t>
                      </a:r>
                      <a:r>
                        <a:rPr lang="zh-CN" altLang="en-US" sz="1400" u="none" strike="noStrike" dirty="0">
                          <a:effectLst/>
                        </a:rPr>
                        <a:t>　</a:t>
                      </a:r>
                      <a:endParaRPr lang="zh-CN" altLang="en-US" sz="1400" b="0" i="0" u="none" strike="noStrike" dirty="0">
                        <a:solidFill>
                          <a:srgbClr val="000000"/>
                        </a:solidFill>
                        <a:effectLst/>
                        <a:latin typeface="宋体"/>
                      </a:endParaRPr>
                    </a:p>
                  </a:txBody>
                  <a:tcPr marL="7858" marR="7858" marT="7858" marB="0"/>
                </a:tc>
              </a:tr>
              <a:tr h="231207">
                <a:tc>
                  <a:txBody>
                    <a:bodyPr/>
                    <a:lstStyle/>
                    <a:p>
                      <a:pPr algn="l" fontAlgn="ctr"/>
                      <a:r>
                        <a:rPr lang="zh-CN" altLang="en-US" sz="1400" u="none" strike="noStrike">
                          <a:effectLst/>
                        </a:rPr>
                        <a:t>    </a:t>
                      </a:r>
                      <a:r>
                        <a:rPr lang="en-US" altLang="zh-CN" sz="1400" u="none" strike="noStrike">
                          <a:effectLst/>
                        </a:rPr>
                        <a:t>2.</a:t>
                      </a:r>
                      <a:r>
                        <a:rPr lang="zh-CN" altLang="en-US" sz="1400" u="none" strike="noStrike">
                          <a:effectLst/>
                        </a:rPr>
                        <a:t>应付职工薪酬（本年贷方累计发生额）</a:t>
                      </a:r>
                      <a:endParaRPr lang="zh-CN" altLang="en-US" sz="1400" b="0" i="0" u="none" strike="noStrike">
                        <a:solidFill>
                          <a:srgbClr val="000000"/>
                        </a:solidFill>
                        <a:effectLst/>
                        <a:latin typeface="宋体"/>
                      </a:endParaRPr>
                    </a:p>
                  </a:txBody>
                  <a:tcPr marL="7858" marR="7858" marT="7858" marB="0" anchor="ctr"/>
                </a:tc>
                <a:tc>
                  <a:txBody>
                    <a:bodyPr/>
                    <a:lstStyle/>
                    <a:p>
                      <a:pPr algn="ctr" fontAlgn="ctr"/>
                      <a:r>
                        <a:rPr lang="en-US" altLang="zh-CN" sz="1400" u="none" strike="noStrike">
                          <a:effectLst/>
                        </a:rPr>
                        <a:t>15</a:t>
                      </a:r>
                      <a:endParaRPr lang="en-US" altLang="zh-CN" sz="1400" b="0" i="0" u="none" strike="noStrike">
                        <a:solidFill>
                          <a:srgbClr val="000000"/>
                        </a:solidFill>
                        <a:effectLst/>
                        <a:latin typeface="宋体"/>
                      </a:endParaRPr>
                    </a:p>
                  </a:txBody>
                  <a:tcPr marL="7858" marR="7858" marT="7858" marB="0" anchor="ctr"/>
                </a:tc>
                <a:tc>
                  <a:txBody>
                    <a:bodyPr/>
                    <a:lstStyle/>
                    <a:p>
                      <a:pPr algn="ctr" fontAlgn="t"/>
                      <a:r>
                        <a:rPr kumimoji="0" lang="zh-CN" altLang="en-US" sz="1400" kern="1200" dirty="0" smtClean="0">
                          <a:solidFill>
                            <a:schemeClr val="dk1"/>
                          </a:solidFill>
                          <a:effectLst/>
                          <a:latin typeface="+mn-lt"/>
                          <a:ea typeface="+mn-ea"/>
                          <a:cs typeface="+mn-cs"/>
                        </a:rPr>
                        <a:t>取自“</a:t>
                      </a:r>
                      <a:r>
                        <a:rPr kumimoji="0" lang="zh-CN" altLang="zh-CN" sz="1400" kern="1200" dirty="0" smtClean="0">
                          <a:solidFill>
                            <a:schemeClr val="dk1"/>
                          </a:solidFill>
                          <a:effectLst/>
                          <a:latin typeface="+mn-lt"/>
                          <a:ea typeface="+mn-ea"/>
                          <a:cs typeface="+mn-cs"/>
                        </a:rPr>
                        <a:t>财 务 状 况</a:t>
                      </a:r>
                      <a:r>
                        <a:rPr kumimoji="0" lang="zh-CN" altLang="en-US" sz="1400" kern="1200" dirty="0" smtClean="0">
                          <a:solidFill>
                            <a:schemeClr val="dk1"/>
                          </a:solidFill>
                          <a:effectLst/>
                          <a:latin typeface="+mn-lt"/>
                          <a:ea typeface="+mn-ea"/>
                          <a:cs typeface="+mn-cs"/>
                        </a:rPr>
                        <a:t>”表</a:t>
                      </a:r>
                      <a:r>
                        <a:rPr lang="zh-CN" altLang="en-US" sz="1400" u="none" strike="noStrike" dirty="0" smtClean="0">
                          <a:effectLst/>
                        </a:rPr>
                        <a:t>　</a:t>
                      </a:r>
                      <a:r>
                        <a:rPr lang="zh-CN" altLang="en-US" sz="1400" u="none" strike="noStrike" dirty="0">
                          <a:effectLst/>
                        </a:rPr>
                        <a:t>　</a:t>
                      </a:r>
                      <a:endParaRPr lang="zh-CN" altLang="en-US" sz="1400" b="0" i="0" u="none" strike="noStrike" dirty="0">
                        <a:solidFill>
                          <a:srgbClr val="000000"/>
                        </a:solidFill>
                        <a:effectLst/>
                        <a:latin typeface="宋体"/>
                      </a:endParaRPr>
                    </a:p>
                  </a:txBody>
                  <a:tcPr marL="7858" marR="7858" marT="7858" marB="0"/>
                </a:tc>
              </a:tr>
              <a:tr h="231207">
                <a:tc>
                  <a:txBody>
                    <a:bodyPr/>
                    <a:lstStyle/>
                    <a:p>
                      <a:pPr algn="l" fontAlgn="ctr"/>
                      <a:r>
                        <a:rPr lang="zh-CN" altLang="en-US" sz="1400" u="none" strike="noStrike" dirty="0">
                          <a:effectLst/>
                        </a:rPr>
                        <a:t>    </a:t>
                      </a:r>
                      <a:r>
                        <a:rPr lang="en-US" altLang="zh-CN" sz="1400" u="none" strike="noStrike" dirty="0">
                          <a:effectLst/>
                        </a:rPr>
                        <a:t>3.</a:t>
                      </a:r>
                      <a:r>
                        <a:rPr lang="zh-CN" altLang="en-US" sz="1400" u="none" strike="noStrike" dirty="0">
                          <a:effectLst/>
                        </a:rPr>
                        <a:t>应交增值税</a:t>
                      </a:r>
                      <a:endParaRPr lang="zh-CN" altLang="en-US" sz="1400" b="0" i="0" u="none" strike="noStrike" dirty="0">
                        <a:solidFill>
                          <a:srgbClr val="000000"/>
                        </a:solidFill>
                        <a:effectLst/>
                        <a:latin typeface="宋体"/>
                      </a:endParaRPr>
                    </a:p>
                  </a:txBody>
                  <a:tcPr marL="7858" marR="7858" marT="7858" marB="0" anchor="ctr"/>
                </a:tc>
                <a:tc>
                  <a:txBody>
                    <a:bodyPr/>
                    <a:lstStyle/>
                    <a:p>
                      <a:pPr algn="ctr" fontAlgn="ctr"/>
                      <a:r>
                        <a:rPr lang="en-US" altLang="zh-CN" sz="1400" u="none" strike="noStrike" dirty="0">
                          <a:effectLst/>
                        </a:rPr>
                        <a:t>16</a:t>
                      </a:r>
                      <a:endParaRPr lang="en-US" altLang="zh-CN" sz="1400" b="0" i="0" u="none" strike="noStrike" dirty="0">
                        <a:solidFill>
                          <a:srgbClr val="000000"/>
                        </a:solidFill>
                        <a:effectLst/>
                        <a:latin typeface="宋体"/>
                      </a:endParaRPr>
                    </a:p>
                  </a:txBody>
                  <a:tcPr marL="7858" marR="7858" marT="7858" marB="0" anchor="ctr"/>
                </a:tc>
                <a:tc>
                  <a:txBody>
                    <a:bodyPr/>
                    <a:lstStyle/>
                    <a:p>
                      <a:pPr algn="ctr" fontAlgn="t"/>
                      <a:r>
                        <a:rPr kumimoji="0" lang="zh-CN" altLang="en-US" sz="1400" kern="1200" dirty="0" smtClean="0">
                          <a:solidFill>
                            <a:schemeClr val="dk1"/>
                          </a:solidFill>
                          <a:effectLst/>
                          <a:latin typeface="+mn-lt"/>
                          <a:ea typeface="+mn-ea"/>
                          <a:cs typeface="+mn-cs"/>
                        </a:rPr>
                        <a:t>取自“</a:t>
                      </a:r>
                      <a:r>
                        <a:rPr kumimoji="0" lang="zh-CN" altLang="zh-CN" sz="1400" kern="1200" dirty="0" smtClean="0">
                          <a:solidFill>
                            <a:schemeClr val="dk1"/>
                          </a:solidFill>
                          <a:effectLst/>
                          <a:latin typeface="+mn-lt"/>
                          <a:ea typeface="+mn-ea"/>
                          <a:cs typeface="+mn-cs"/>
                        </a:rPr>
                        <a:t>财 务 状 况</a:t>
                      </a:r>
                      <a:r>
                        <a:rPr kumimoji="0" lang="zh-CN" altLang="en-US" sz="1400" kern="1200" dirty="0" smtClean="0">
                          <a:solidFill>
                            <a:schemeClr val="dk1"/>
                          </a:solidFill>
                          <a:effectLst/>
                          <a:latin typeface="+mn-lt"/>
                          <a:ea typeface="+mn-ea"/>
                          <a:cs typeface="+mn-cs"/>
                        </a:rPr>
                        <a:t>”表</a:t>
                      </a:r>
                      <a:r>
                        <a:rPr lang="zh-CN" altLang="en-US" sz="1400" u="none" strike="noStrike" dirty="0" smtClean="0">
                          <a:effectLst/>
                        </a:rPr>
                        <a:t>　</a:t>
                      </a:r>
                      <a:r>
                        <a:rPr lang="zh-CN" altLang="en-US" sz="1400" u="none" strike="noStrike" dirty="0">
                          <a:effectLst/>
                        </a:rPr>
                        <a:t>　</a:t>
                      </a:r>
                      <a:endParaRPr lang="zh-CN" altLang="en-US" sz="1400" b="0" i="0" u="none" strike="noStrike" dirty="0">
                        <a:solidFill>
                          <a:srgbClr val="000000"/>
                        </a:solidFill>
                        <a:effectLst/>
                        <a:latin typeface="宋体"/>
                      </a:endParaRPr>
                    </a:p>
                  </a:txBody>
                  <a:tcPr marL="7858" marR="7858" marT="7858" marB="0"/>
                </a:tc>
              </a:tr>
            </a:tbl>
          </a:graphicData>
        </a:graphic>
      </p:graphicFrame>
    </p:spTree>
    <p:extLst>
      <p:ext uri="{BB962C8B-B14F-4D97-AF65-F5344CB8AC3E}">
        <p14:creationId xmlns="" xmlns:p14="http://schemas.microsoft.com/office/powerpoint/2010/main" val="4202140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灯片编号占位符 1"/>
          <p:cNvSpPr>
            <a:spLocks noGrp="1"/>
          </p:cNvSpPr>
          <p:nvPr>
            <p:ph type="sldNum" sz="quarter" idx="10"/>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spcBef>
                <a:spcPct val="0"/>
              </a:spcBef>
              <a:buFontTx/>
              <a:buNone/>
            </a:pPr>
            <a:fld id="{A3748430-5AEF-44A1-904A-D7FCCB0B8267}" type="slidenum">
              <a:rPr lang="zh-CN" altLang="en-US" sz="1800" smtClean="0">
                <a:solidFill>
                  <a:srgbClr val="898989"/>
                </a:solidFill>
              </a:rPr>
              <a:pPr>
                <a:spcBef>
                  <a:spcPct val="0"/>
                </a:spcBef>
                <a:buFontTx/>
                <a:buNone/>
              </a:pPr>
              <a:t>18</a:t>
            </a:fld>
            <a:endParaRPr lang="en-US" altLang="zh-CN" sz="1800">
              <a:solidFill>
                <a:srgbClr val="898989"/>
              </a:solidFill>
            </a:endParaRPr>
          </a:p>
        </p:txBody>
      </p:sp>
      <p:pic>
        <p:nvPicPr>
          <p:cNvPr id="9" name="图片 3">
            <a:extLst>
              <a:ext uri="{FF2B5EF4-FFF2-40B4-BE49-F238E27FC236}">
                <a16:creationId xmlns="" xmlns:a16="http://schemas.microsoft.com/office/drawing/2014/main" id="{1271E285-7464-4DB6-8618-9BA5A2056ABC}"/>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438431" y="411155"/>
            <a:ext cx="8267138" cy="633951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AutoShape 7"/>
          <p:cNvSpPr>
            <a:spLocks noChangeArrowheads="1"/>
          </p:cNvSpPr>
          <p:nvPr/>
        </p:nvSpPr>
        <p:spPr bwMode="auto">
          <a:xfrm>
            <a:off x="4629121" y="3443276"/>
            <a:ext cx="4257704" cy="2395549"/>
          </a:xfrm>
          <a:prstGeom prst="wedgeRoundRectCallout">
            <a:avLst>
              <a:gd name="adj1" fmla="val -71551"/>
              <a:gd name="adj2" fmla="val -47954"/>
              <a:gd name="adj3" fmla="val 16667"/>
            </a:avLst>
          </a:prstGeom>
          <a:blipFill>
            <a:blip r:embed="rId4" cstate="print"/>
            <a:tile tx="0" ty="0" sx="100000" sy="100000" flip="none" algn="tl"/>
          </a:blipFill>
          <a:ln w="9525" algn="ctr">
            <a:noFill/>
            <a:miter lim="800000"/>
            <a:headEnd/>
            <a:tailEnd/>
          </a:ln>
        </p:spPr>
        <p:txBody>
          <a:bodyPr/>
          <a:lstStyle/>
          <a:p>
            <a:pPr marL="342900" indent="-342900" algn="just"/>
            <a:r>
              <a:rPr lang="zh-CN" altLang="en-US" sz="2000" dirty="0" smtClean="0"/>
              <a:t>    仓储业利润表中，</a:t>
            </a:r>
            <a:r>
              <a:rPr lang="zh-CN" altLang="en-US" sz="2000" dirty="0" smtClean="0">
                <a:solidFill>
                  <a:srgbClr val="0070C0"/>
                </a:solidFill>
              </a:rPr>
              <a:t>粮油储备类仓储企业</a:t>
            </a:r>
            <a:r>
              <a:rPr lang="zh-CN" altLang="en-US" sz="2000" dirty="0" smtClean="0"/>
              <a:t>和其他类型仓储企业填报的</a:t>
            </a:r>
            <a:r>
              <a:rPr lang="zh-CN" altLang="en-US" sz="2000" dirty="0" smtClean="0">
                <a:solidFill>
                  <a:srgbClr val="0070C0"/>
                </a:solidFill>
              </a:rPr>
              <a:t>营业收入时分开填写</a:t>
            </a:r>
            <a:r>
              <a:rPr lang="zh-CN" altLang="en-US" sz="2000" dirty="0" smtClean="0"/>
              <a:t>，营业成本和营业利润部分指标统一填写。</a:t>
            </a:r>
          </a:p>
          <a:p>
            <a:pPr marL="342900" indent="-342900" algn="just"/>
            <a:endParaRPr lang="zh-CN" altLang="en-US" sz="2000" dirty="0">
              <a:latin typeface="Times New Roman" pitchFamily="18" charset="0"/>
            </a:endParaRPr>
          </a:p>
        </p:txBody>
      </p:sp>
    </p:spTree>
    <p:extLst>
      <p:ext uri="{BB962C8B-B14F-4D97-AF65-F5344CB8AC3E}">
        <p14:creationId xmlns="" xmlns:p14="http://schemas.microsoft.com/office/powerpoint/2010/main" val="108906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47496C23-5231-4E74-A72C-4BDFD9E4E590}"/>
              </a:ext>
            </a:extLst>
          </p:cNvPr>
          <p:cNvSpPr>
            <a:spLocks noGrp="1"/>
          </p:cNvSpPr>
          <p:nvPr>
            <p:ph type="title"/>
          </p:nvPr>
        </p:nvSpPr>
        <p:spPr/>
        <p:txBody>
          <a:bodyPr/>
          <a:lstStyle/>
          <a:p>
            <a:r>
              <a:rPr lang="zh-CN" altLang="en-US" spc="-5" dirty="0" smtClean="0">
                <a:latin typeface="+mn-ea"/>
                <a:cs typeface="SimSun"/>
              </a:rPr>
              <a:t>“新经济”活动收入</a:t>
            </a:r>
            <a:r>
              <a:rPr lang="en-US" altLang="zh-CN" spc="-5" dirty="0" smtClean="0">
                <a:latin typeface="+mn-ea"/>
                <a:cs typeface="SimSun"/>
              </a:rPr>
              <a:t>/</a:t>
            </a:r>
            <a:r>
              <a:rPr lang="zh-CN" altLang="en-US" spc="-5" dirty="0" smtClean="0">
                <a:latin typeface="+mn-ea"/>
                <a:cs typeface="SimSun"/>
              </a:rPr>
              <a:t>支出</a:t>
            </a:r>
            <a:endParaRPr lang="zh-CN" altLang="en-US" dirty="0"/>
          </a:p>
        </p:txBody>
      </p:sp>
      <p:sp>
        <p:nvSpPr>
          <p:cNvPr id="4" name="灯片编号占位符 3">
            <a:extLst>
              <a:ext uri="{FF2B5EF4-FFF2-40B4-BE49-F238E27FC236}">
                <a16:creationId xmlns="" xmlns:a16="http://schemas.microsoft.com/office/drawing/2014/main" id="{2C4D2561-85A6-4AC2-9DC5-CE9CA51421C6}"/>
              </a:ext>
            </a:extLst>
          </p:cNvPr>
          <p:cNvSpPr>
            <a:spLocks noGrp="1"/>
          </p:cNvSpPr>
          <p:nvPr>
            <p:ph type="sldNum" sz="quarter" idx="12"/>
          </p:nvPr>
        </p:nvSpPr>
        <p:spPr/>
        <p:txBody>
          <a:bodyPr/>
          <a:lstStyle/>
          <a:p>
            <a:fld id="{5DD3DB80-B894-403A-B48E-6FDC1A72010E}" type="slidenum">
              <a:rPr lang="zh-CN" altLang="en-US" smtClean="0"/>
              <a:pPr/>
              <a:t>19</a:t>
            </a:fld>
            <a:endParaRPr lang="zh-CN" altLang="en-US"/>
          </a:p>
        </p:txBody>
      </p:sp>
      <p:sp>
        <p:nvSpPr>
          <p:cNvPr id="5" name="object 30">
            <a:extLst>
              <a:ext uri="{FF2B5EF4-FFF2-40B4-BE49-F238E27FC236}">
                <a16:creationId xmlns="" xmlns:a16="http://schemas.microsoft.com/office/drawing/2014/main" id="{3D4F526C-B232-47A8-84E5-E82324165B26}"/>
              </a:ext>
            </a:extLst>
          </p:cNvPr>
          <p:cNvSpPr txBox="1"/>
          <p:nvPr/>
        </p:nvSpPr>
        <p:spPr>
          <a:xfrm>
            <a:off x="502443" y="1470303"/>
            <a:ext cx="8137921" cy="4052391"/>
          </a:xfrm>
          <a:prstGeom prst="rect">
            <a:avLst/>
          </a:prstGeom>
        </p:spPr>
        <p:txBody>
          <a:bodyPr vert="horz" wrap="square" lIns="0" tIns="12700" rIns="0" bIns="0" rtlCol="0">
            <a:spAutoFit/>
          </a:bodyPr>
          <a:lstStyle/>
          <a:p>
            <a:pPr marL="12700" marR="5080" indent="539115">
              <a:lnSpc>
                <a:spcPts val="3500"/>
              </a:lnSpc>
            </a:pPr>
            <a:r>
              <a:rPr lang="zh-CN" altLang="en-US" sz="2400" spc="25" dirty="0" smtClean="0">
                <a:latin typeface="+mn-ea"/>
                <a:cs typeface="SimSun"/>
              </a:rPr>
              <a:t>随着</a:t>
            </a:r>
            <a:r>
              <a:rPr lang="zh-CN" altLang="en-US" sz="2400" spc="35" dirty="0">
                <a:latin typeface="+mn-ea"/>
                <a:cs typeface="SimSun"/>
              </a:rPr>
              <a:t>分</a:t>
            </a:r>
            <a:r>
              <a:rPr lang="zh-CN" altLang="en-US" sz="2400" spc="25" dirty="0">
                <a:latin typeface="+mn-ea"/>
                <a:cs typeface="SimSun"/>
              </a:rPr>
              <a:t>享经济、互</a:t>
            </a:r>
            <a:r>
              <a:rPr lang="zh-CN" altLang="en-US" sz="2400" spc="35" dirty="0">
                <a:latin typeface="+mn-ea"/>
                <a:cs typeface="SimSun"/>
              </a:rPr>
              <a:t>联</a:t>
            </a:r>
            <a:r>
              <a:rPr lang="zh-CN" altLang="en-US" sz="2400" spc="25" dirty="0">
                <a:latin typeface="+mn-ea"/>
                <a:cs typeface="SimSun"/>
              </a:rPr>
              <a:t>网金融等新兴</a:t>
            </a:r>
            <a:r>
              <a:rPr lang="zh-CN" altLang="en-US" sz="2400" spc="35" dirty="0">
                <a:latin typeface="+mn-ea"/>
                <a:cs typeface="SimSun"/>
              </a:rPr>
              <a:t>经</a:t>
            </a:r>
            <a:r>
              <a:rPr lang="zh-CN" altLang="en-US" sz="2400" spc="25" dirty="0">
                <a:latin typeface="+mn-ea"/>
                <a:cs typeface="SimSun"/>
              </a:rPr>
              <a:t>济模式的快</a:t>
            </a:r>
            <a:r>
              <a:rPr lang="zh-CN" altLang="en-US" sz="2400" spc="35" dirty="0">
                <a:latin typeface="+mn-ea"/>
                <a:cs typeface="SimSun"/>
              </a:rPr>
              <a:t>速</a:t>
            </a:r>
            <a:r>
              <a:rPr lang="zh-CN" altLang="en-US" sz="2400" spc="25" dirty="0">
                <a:latin typeface="+mn-ea"/>
                <a:cs typeface="SimSun"/>
              </a:rPr>
              <a:t>发</a:t>
            </a:r>
            <a:r>
              <a:rPr lang="zh-CN" altLang="en-US" sz="2400" spc="30" dirty="0">
                <a:latin typeface="+mn-ea"/>
                <a:cs typeface="SimSun"/>
              </a:rPr>
              <a:t>展</a:t>
            </a:r>
            <a:r>
              <a:rPr lang="zh-CN" altLang="en-US" sz="2400" dirty="0">
                <a:latin typeface="+mn-ea"/>
                <a:cs typeface="SimSun"/>
              </a:rPr>
              <a:t>，  </a:t>
            </a:r>
            <a:r>
              <a:rPr lang="zh-CN" altLang="en-US" sz="2400" spc="35" dirty="0">
                <a:latin typeface="+mn-ea"/>
                <a:cs typeface="SimSun"/>
              </a:rPr>
              <a:t>新兴经</a:t>
            </a:r>
            <a:r>
              <a:rPr lang="zh-CN" altLang="en-US" sz="2400" spc="25" dirty="0">
                <a:latin typeface="+mn-ea"/>
                <a:cs typeface="SimSun"/>
              </a:rPr>
              <a:t>济活</a:t>
            </a:r>
            <a:r>
              <a:rPr lang="zh-CN" altLang="en-US" sz="2400" spc="35" dirty="0">
                <a:latin typeface="+mn-ea"/>
                <a:cs typeface="SimSun"/>
              </a:rPr>
              <a:t>动的重</a:t>
            </a:r>
            <a:r>
              <a:rPr lang="zh-CN" altLang="en-US" sz="2400" spc="25" dirty="0">
                <a:latin typeface="+mn-ea"/>
                <a:cs typeface="SimSun"/>
              </a:rPr>
              <a:t>要性</a:t>
            </a:r>
            <a:r>
              <a:rPr lang="zh-CN" altLang="en-US" sz="2400" spc="35" dirty="0">
                <a:latin typeface="+mn-ea"/>
                <a:cs typeface="SimSun"/>
              </a:rPr>
              <a:t>越来越</a:t>
            </a:r>
            <a:r>
              <a:rPr lang="zh-CN" altLang="en-US" sz="2400" spc="25" dirty="0">
                <a:latin typeface="+mn-ea"/>
                <a:cs typeface="SimSun"/>
              </a:rPr>
              <a:t>显</a:t>
            </a:r>
            <a:r>
              <a:rPr lang="zh-CN" altLang="en-US" sz="2400" spc="50" dirty="0">
                <a:latin typeface="+mn-ea"/>
                <a:cs typeface="SimSun"/>
              </a:rPr>
              <a:t>著</a:t>
            </a:r>
            <a:r>
              <a:rPr lang="zh-CN" altLang="en-US" sz="2400" spc="40" dirty="0">
                <a:latin typeface="+mn-ea"/>
                <a:cs typeface="SimSun"/>
              </a:rPr>
              <a:t>，而目</a:t>
            </a:r>
            <a:r>
              <a:rPr lang="zh-CN" altLang="en-US" sz="2400" spc="25" dirty="0">
                <a:latin typeface="+mn-ea"/>
                <a:cs typeface="SimSun"/>
              </a:rPr>
              <a:t>前关</a:t>
            </a:r>
            <a:r>
              <a:rPr lang="zh-CN" altLang="en-US" sz="2400" spc="40" dirty="0">
                <a:latin typeface="+mn-ea"/>
                <a:cs typeface="SimSun"/>
              </a:rPr>
              <a:t>于新经</a:t>
            </a:r>
            <a:r>
              <a:rPr lang="zh-CN" altLang="en-US" sz="2400" spc="25" dirty="0">
                <a:latin typeface="+mn-ea"/>
                <a:cs typeface="SimSun"/>
              </a:rPr>
              <a:t>济活</a:t>
            </a:r>
            <a:r>
              <a:rPr lang="zh-CN" altLang="en-US" sz="2400" spc="50" dirty="0">
                <a:latin typeface="+mn-ea"/>
                <a:cs typeface="SimSun"/>
              </a:rPr>
              <a:t>动</a:t>
            </a:r>
            <a:r>
              <a:rPr lang="zh-CN" altLang="en-US" sz="2400" spc="0" dirty="0">
                <a:latin typeface="+mn-ea"/>
                <a:cs typeface="SimSun"/>
              </a:rPr>
              <a:t>的</a:t>
            </a:r>
            <a:r>
              <a:rPr lang="zh-CN" altLang="en-US" sz="2400" spc="35" dirty="0">
                <a:latin typeface="+mn-ea"/>
                <a:cs typeface="SimSun"/>
              </a:rPr>
              <a:t>统计基</a:t>
            </a:r>
            <a:r>
              <a:rPr lang="zh-CN" altLang="en-US" sz="2400" spc="25" dirty="0">
                <a:latin typeface="+mn-ea"/>
                <a:cs typeface="SimSun"/>
              </a:rPr>
              <a:t>础非</a:t>
            </a:r>
            <a:r>
              <a:rPr lang="zh-CN" altLang="en-US" sz="2400" spc="35" dirty="0">
                <a:latin typeface="+mn-ea"/>
                <a:cs typeface="SimSun"/>
              </a:rPr>
              <a:t>常薄</a:t>
            </a:r>
            <a:r>
              <a:rPr lang="zh-CN" altLang="en-US" sz="2400" spc="50" dirty="0">
                <a:latin typeface="+mn-ea"/>
                <a:cs typeface="SimSun"/>
              </a:rPr>
              <a:t>弱</a:t>
            </a:r>
            <a:r>
              <a:rPr lang="zh-CN" altLang="en-US" sz="2400" spc="25" dirty="0">
                <a:latin typeface="+mn-ea"/>
                <a:cs typeface="SimSun"/>
              </a:rPr>
              <a:t>，核</a:t>
            </a:r>
            <a:r>
              <a:rPr lang="zh-CN" altLang="en-US" sz="2400" spc="35" dirty="0">
                <a:latin typeface="+mn-ea"/>
                <a:cs typeface="SimSun"/>
              </a:rPr>
              <a:t>算资料</a:t>
            </a:r>
            <a:r>
              <a:rPr lang="zh-CN" altLang="en-US" sz="2400" spc="25" dirty="0">
                <a:latin typeface="+mn-ea"/>
                <a:cs typeface="SimSun"/>
              </a:rPr>
              <a:t>很不</a:t>
            </a:r>
            <a:r>
              <a:rPr lang="zh-CN" altLang="en-US" sz="2400" spc="35" dirty="0">
                <a:latin typeface="+mn-ea"/>
                <a:cs typeface="SimSun"/>
              </a:rPr>
              <a:t>健</a:t>
            </a:r>
            <a:r>
              <a:rPr lang="zh-CN" altLang="en-US" sz="2400" spc="50" dirty="0">
                <a:latin typeface="+mn-ea"/>
                <a:cs typeface="SimSun"/>
              </a:rPr>
              <a:t>全</a:t>
            </a:r>
            <a:r>
              <a:rPr lang="zh-CN" altLang="en-US" sz="2400" spc="35" dirty="0">
                <a:latin typeface="+mn-ea"/>
                <a:cs typeface="SimSun"/>
              </a:rPr>
              <a:t>。</a:t>
            </a:r>
            <a:r>
              <a:rPr lang="zh-CN" altLang="en-US" sz="2400" spc="25" dirty="0">
                <a:latin typeface="+mn-ea"/>
                <a:cs typeface="SimSun"/>
              </a:rPr>
              <a:t>借助</a:t>
            </a:r>
            <a:r>
              <a:rPr lang="zh-CN" altLang="en-US" sz="2400" spc="35" dirty="0">
                <a:latin typeface="+mn-ea"/>
                <a:cs typeface="SimSun"/>
              </a:rPr>
              <a:t>投入产</a:t>
            </a:r>
            <a:r>
              <a:rPr lang="zh-CN" altLang="en-US" sz="2400" spc="25" dirty="0">
                <a:latin typeface="+mn-ea"/>
                <a:cs typeface="SimSun"/>
              </a:rPr>
              <a:t>出调</a:t>
            </a:r>
            <a:r>
              <a:rPr lang="zh-CN" altLang="en-US" sz="2400" spc="50" dirty="0">
                <a:latin typeface="+mn-ea"/>
                <a:cs typeface="SimSun"/>
              </a:rPr>
              <a:t>查</a:t>
            </a:r>
            <a:r>
              <a:rPr lang="zh-CN" altLang="en-US" sz="2400" dirty="0">
                <a:latin typeface="+mn-ea"/>
                <a:cs typeface="SimSun"/>
              </a:rPr>
              <a:t>可</a:t>
            </a:r>
            <a:r>
              <a:rPr lang="zh-CN" altLang="en-US" sz="2400" spc="35" dirty="0">
                <a:latin typeface="+mn-ea"/>
                <a:cs typeface="SimSun"/>
              </a:rPr>
              <a:t>以为新经</a:t>
            </a:r>
            <a:r>
              <a:rPr lang="zh-CN" altLang="en-US" sz="2400" spc="25" dirty="0">
                <a:latin typeface="+mn-ea"/>
                <a:cs typeface="SimSun"/>
              </a:rPr>
              <a:t>济</a:t>
            </a:r>
            <a:r>
              <a:rPr lang="zh-CN" altLang="en-US" sz="2400" spc="35" dirty="0">
                <a:latin typeface="+mn-ea"/>
                <a:cs typeface="SimSun"/>
              </a:rPr>
              <a:t>核算收集</a:t>
            </a:r>
            <a:r>
              <a:rPr lang="zh-CN" altLang="en-US" sz="2400" spc="25" dirty="0">
                <a:latin typeface="+mn-ea"/>
                <a:cs typeface="SimSun"/>
              </a:rPr>
              <a:t>一</a:t>
            </a:r>
            <a:r>
              <a:rPr lang="zh-CN" altLang="en-US" sz="2400" spc="35" dirty="0">
                <a:latin typeface="+mn-ea"/>
                <a:cs typeface="SimSun"/>
              </a:rPr>
              <a:t>些基本信</a:t>
            </a:r>
            <a:r>
              <a:rPr lang="zh-CN" altLang="en-US" sz="2400" spc="55" dirty="0">
                <a:latin typeface="+mn-ea"/>
                <a:cs typeface="SimSun"/>
              </a:rPr>
              <a:t>息</a:t>
            </a:r>
            <a:r>
              <a:rPr lang="zh-CN" altLang="en-US" sz="2400" spc="35" dirty="0">
                <a:latin typeface="+mn-ea"/>
                <a:cs typeface="SimSun"/>
              </a:rPr>
              <a:t>，</a:t>
            </a:r>
            <a:r>
              <a:rPr lang="zh-CN" altLang="en-US" sz="2400" spc="50" dirty="0">
                <a:latin typeface="+mn-ea"/>
                <a:cs typeface="SimSun"/>
              </a:rPr>
              <a:t>为</a:t>
            </a:r>
            <a:r>
              <a:rPr lang="zh-CN" altLang="en-US" sz="2400" spc="35" dirty="0">
                <a:latin typeface="+mn-ea"/>
                <a:cs typeface="SimSun"/>
              </a:rPr>
              <a:t>此，在</a:t>
            </a:r>
            <a:r>
              <a:rPr lang="en-US" altLang="zh-CN" sz="2400" spc="0" dirty="0">
                <a:latin typeface="+mn-ea"/>
                <a:cs typeface="SimSun"/>
              </a:rPr>
              <a:t>2017</a:t>
            </a:r>
            <a:r>
              <a:rPr lang="zh-CN" altLang="en-US" sz="2400" spc="35" dirty="0">
                <a:latin typeface="+mn-ea"/>
                <a:cs typeface="SimSun"/>
              </a:rPr>
              <a:t>年调查</a:t>
            </a:r>
            <a:r>
              <a:rPr lang="zh-CN" altLang="en-US" sz="2400" spc="50" dirty="0">
                <a:latin typeface="+mn-ea"/>
                <a:cs typeface="SimSun"/>
              </a:rPr>
              <a:t>表</a:t>
            </a:r>
            <a:r>
              <a:rPr lang="zh-CN" altLang="en-US" sz="2400" dirty="0">
                <a:latin typeface="+mn-ea"/>
                <a:cs typeface="SimSun"/>
              </a:rPr>
              <a:t>中</a:t>
            </a:r>
            <a:r>
              <a:rPr lang="zh-CN" altLang="en-US" sz="2400" spc="0" dirty="0">
                <a:latin typeface="+mn-ea"/>
                <a:cs typeface="SimSun"/>
              </a:rPr>
              <a:t>增</a:t>
            </a:r>
            <a:r>
              <a:rPr lang="zh-CN" altLang="en-US" sz="2400" dirty="0">
                <a:latin typeface="+mn-ea"/>
                <a:cs typeface="SimSun"/>
              </a:rPr>
              <a:t>加</a:t>
            </a:r>
            <a:r>
              <a:rPr lang="zh-CN" altLang="en-US" sz="2400" b="1" spc="5" dirty="0">
                <a:solidFill>
                  <a:srgbClr val="0070C0"/>
                </a:solidFill>
                <a:latin typeface="+mn-ea"/>
                <a:cs typeface="SimSun"/>
              </a:rPr>
              <a:t>“</a:t>
            </a:r>
            <a:r>
              <a:rPr lang="zh-CN" altLang="en-US" sz="2400" b="1" spc="0" dirty="0">
                <a:solidFill>
                  <a:srgbClr val="0070C0"/>
                </a:solidFill>
                <a:latin typeface="+mn-ea"/>
                <a:cs typeface="SimSun"/>
              </a:rPr>
              <a:t>是否</a:t>
            </a:r>
            <a:r>
              <a:rPr lang="zh-CN" altLang="en-US" sz="2400" b="1" spc="-5" dirty="0">
                <a:solidFill>
                  <a:srgbClr val="0070C0"/>
                </a:solidFill>
                <a:latin typeface="+mn-ea"/>
                <a:cs typeface="SimSun"/>
              </a:rPr>
              <a:t>有</a:t>
            </a:r>
            <a:r>
              <a:rPr lang="zh-CN" altLang="en-US" sz="2400" b="1" spc="0" dirty="0">
                <a:solidFill>
                  <a:srgbClr val="0070C0"/>
                </a:solidFill>
                <a:latin typeface="+mn-ea"/>
                <a:cs typeface="SimSun"/>
              </a:rPr>
              <a:t>新经济活动</a:t>
            </a:r>
            <a:r>
              <a:rPr lang="zh-CN" altLang="en-US" sz="2400" b="1" dirty="0">
                <a:solidFill>
                  <a:srgbClr val="0070C0"/>
                </a:solidFill>
                <a:latin typeface="+mn-ea"/>
                <a:cs typeface="SimSun"/>
              </a:rPr>
              <a:t>”</a:t>
            </a:r>
            <a:r>
              <a:rPr lang="zh-CN" altLang="en-US" sz="2400" b="1" spc="0" dirty="0">
                <a:solidFill>
                  <a:srgbClr val="0070C0"/>
                </a:solidFill>
                <a:latin typeface="+mn-ea"/>
                <a:cs typeface="SimSun"/>
              </a:rPr>
              <a:t>选</a:t>
            </a:r>
            <a:r>
              <a:rPr lang="zh-CN" altLang="en-US" sz="2400" b="1" dirty="0">
                <a:solidFill>
                  <a:srgbClr val="0070C0"/>
                </a:solidFill>
                <a:latin typeface="+mn-ea"/>
                <a:cs typeface="SimSun"/>
              </a:rPr>
              <a:t>项</a:t>
            </a:r>
            <a:r>
              <a:rPr lang="zh-CN" altLang="en-US" sz="2400" spc="0" dirty="0">
                <a:latin typeface="+mn-ea"/>
                <a:cs typeface="SimSun"/>
              </a:rPr>
              <a:t>，</a:t>
            </a:r>
            <a:r>
              <a:rPr lang="zh-CN" altLang="en-US" sz="2400" dirty="0">
                <a:latin typeface="+mn-ea"/>
                <a:cs typeface="SimSun"/>
              </a:rPr>
              <a:t>同</a:t>
            </a:r>
            <a:r>
              <a:rPr lang="zh-CN" altLang="en-US" sz="2400" spc="0" dirty="0">
                <a:latin typeface="+mn-ea"/>
                <a:cs typeface="SimSun"/>
              </a:rPr>
              <a:t>时</a:t>
            </a:r>
            <a:r>
              <a:rPr lang="zh-CN" altLang="en-US" sz="2400" dirty="0">
                <a:latin typeface="+mn-ea"/>
                <a:cs typeface="SimSun"/>
              </a:rPr>
              <a:t>在</a:t>
            </a:r>
            <a:r>
              <a:rPr lang="zh-CN" altLang="en-US" sz="2400" spc="0" dirty="0" smtClean="0">
                <a:latin typeface="+mn-ea"/>
                <a:cs typeface="SimSun"/>
              </a:rPr>
              <a:t>“营业收入” </a:t>
            </a:r>
            <a:r>
              <a:rPr lang="zh-CN" altLang="en-US" sz="2400" dirty="0">
                <a:latin typeface="+mn-ea"/>
                <a:cs typeface="SimSun"/>
              </a:rPr>
              <a:t>指标下</a:t>
            </a:r>
            <a:r>
              <a:rPr lang="zh-CN" altLang="en-US" sz="2400" spc="-15" dirty="0">
                <a:latin typeface="+mn-ea"/>
                <a:cs typeface="SimSun"/>
              </a:rPr>
              <a:t>列</a:t>
            </a:r>
            <a:r>
              <a:rPr lang="zh-CN" altLang="en-US" sz="2400" dirty="0">
                <a:latin typeface="+mn-ea"/>
                <a:cs typeface="SimSun"/>
              </a:rPr>
              <a:t>出</a:t>
            </a:r>
            <a:r>
              <a:rPr lang="zh-CN" altLang="en-US" sz="2400" b="1" spc="-15" dirty="0">
                <a:solidFill>
                  <a:srgbClr val="0070C0"/>
                </a:solidFill>
                <a:latin typeface="+mn-ea"/>
                <a:cs typeface="SimSun"/>
              </a:rPr>
              <a:t>“</a:t>
            </a:r>
            <a:r>
              <a:rPr lang="zh-CN" altLang="en-US" sz="2400" b="1" dirty="0">
                <a:solidFill>
                  <a:srgbClr val="0070C0"/>
                </a:solidFill>
                <a:latin typeface="+mn-ea"/>
                <a:cs typeface="SimSun"/>
              </a:rPr>
              <a:t>其中：</a:t>
            </a:r>
            <a:r>
              <a:rPr lang="zh-CN" altLang="en-US" sz="2400" b="1" spc="-15" dirty="0">
                <a:solidFill>
                  <a:srgbClr val="0070C0"/>
                </a:solidFill>
                <a:latin typeface="+mn-ea"/>
                <a:cs typeface="SimSun"/>
              </a:rPr>
              <a:t>新</a:t>
            </a:r>
            <a:r>
              <a:rPr lang="zh-CN" altLang="en-US" sz="2400" b="1" dirty="0">
                <a:solidFill>
                  <a:srgbClr val="0070C0"/>
                </a:solidFill>
                <a:latin typeface="+mn-ea"/>
                <a:cs typeface="SimSun"/>
              </a:rPr>
              <a:t>经</a:t>
            </a:r>
            <a:r>
              <a:rPr lang="zh-CN" altLang="en-US" sz="2400" b="1" spc="-15" dirty="0">
                <a:solidFill>
                  <a:srgbClr val="0070C0"/>
                </a:solidFill>
                <a:latin typeface="+mn-ea"/>
                <a:cs typeface="SimSun"/>
              </a:rPr>
              <a:t>济</a:t>
            </a:r>
            <a:r>
              <a:rPr lang="zh-CN" altLang="en-US" sz="2400" b="1" dirty="0">
                <a:solidFill>
                  <a:srgbClr val="0070C0"/>
                </a:solidFill>
                <a:latin typeface="+mn-ea"/>
                <a:cs typeface="SimSun"/>
              </a:rPr>
              <a:t>活动</a:t>
            </a:r>
            <a:r>
              <a:rPr lang="zh-CN" altLang="en-US" sz="2400" b="1" dirty="0" smtClean="0">
                <a:solidFill>
                  <a:srgbClr val="0070C0"/>
                </a:solidFill>
                <a:latin typeface="+mn-ea"/>
                <a:cs typeface="SimSun"/>
              </a:rPr>
              <a:t>收入”</a:t>
            </a:r>
            <a:r>
              <a:rPr lang="zh-CN" altLang="en-US" sz="2400" dirty="0" smtClean="0">
                <a:latin typeface="+mn-ea"/>
                <a:cs typeface="SimSun"/>
              </a:rPr>
              <a:t>。</a:t>
            </a:r>
            <a:endParaRPr lang="en-US" altLang="zh-CN" sz="2400" dirty="0" smtClean="0">
              <a:latin typeface="+mn-ea"/>
              <a:cs typeface="SimSun"/>
            </a:endParaRPr>
          </a:p>
          <a:p>
            <a:pPr marL="12700" marR="5080" indent="539115">
              <a:lnSpc>
                <a:spcPts val="3500"/>
              </a:lnSpc>
            </a:pPr>
            <a:r>
              <a:rPr lang="zh-CN" altLang="en-US" sz="2400" dirty="0" smtClean="0"/>
              <a:t>对交通运输及仓储业来说，</a:t>
            </a:r>
            <a:r>
              <a:rPr lang="zh-CN" altLang="zh-CN" sz="2400" dirty="0" smtClean="0"/>
              <a:t>新经济活动营业收入主要</a:t>
            </a:r>
            <a:r>
              <a:rPr lang="zh-CN" altLang="en-US" sz="2400" dirty="0" smtClean="0"/>
              <a:t>指</a:t>
            </a:r>
            <a:r>
              <a:rPr lang="zh-CN" altLang="en-US" sz="2400" b="1" dirty="0" smtClean="0">
                <a:solidFill>
                  <a:srgbClr val="0070C0"/>
                </a:solidFill>
                <a:latin typeface="+mn-ea"/>
                <a:cs typeface="SimSun"/>
              </a:rPr>
              <a:t>冷链物流服务、多方式联合运输</a:t>
            </a:r>
            <a:r>
              <a:rPr lang="zh-CN" altLang="zh-CN" sz="2400" dirty="0" smtClean="0"/>
              <a:t>等业务活动的营业收入。</a:t>
            </a:r>
          </a:p>
          <a:p>
            <a:pPr marL="12700" marR="5080" indent="539115">
              <a:lnSpc>
                <a:spcPts val="3500"/>
              </a:lnSpc>
            </a:pPr>
            <a:endParaRPr lang="zh-CN" altLang="en-US" sz="2400" dirty="0">
              <a:latin typeface="+mn-ea"/>
              <a:cs typeface="SimSun"/>
            </a:endParaRPr>
          </a:p>
        </p:txBody>
      </p:sp>
    </p:spTree>
    <p:extLst>
      <p:ext uri="{BB962C8B-B14F-4D97-AF65-F5344CB8AC3E}">
        <p14:creationId xmlns="" xmlns:p14="http://schemas.microsoft.com/office/powerpoint/2010/main" val="8277212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a:extLst>
              <a:ext uri="{FF2B5EF4-FFF2-40B4-BE49-F238E27FC236}">
                <a16:creationId xmlns="" xmlns:a16="http://schemas.microsoft.com/office/drawing/2014/main" id="{F9E4B252-50FD-4EAA-9C54-54E3A47F76D3}"/>
              </a:ext>
            </a:extLst>
          </p:cNvPr>
          <p:cNvSpPr>
            <a:spLocks noGrp="1"/>
          </p:cNvSpPr>
          <p:nvPr>
            <p:ph type="sldNum" sz="quarter" idx="12"/>
          </p:nvPr>
        </p:nvSpPr>
        <p:spPr/>
        <p:txBody>
          <a:bodyPr/>
          <a:lstStyle/>
          <a:p>
            <a:fld id="{5DD3DB80-B894-403A-B48E-6FDC1A72010E}" type="slidenum">
              <a:rPr lang="zh-CN" altLang="en-US" smtClean="0">
                <a:latin typeface="+mn-ea"/>
              </a:rPr>
              <a:pPr/>
              <a:t>2</a:t>
            </a:fld>
            <a:endParaRPr lang="zh-CN" altLang="en-US">
              <a:latin typeface="+mn-ea"/>
            </a:endParaRPr>
          </a:p>
        </p:txBody>
      </p:sp>
      <p:grpSp>
        <p:nvGrpSpPr>
          <p:cNvPr id="5" name="171f9357-f7e7-4c1b-8cc1-51ae0641ba9f"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a:extLst>
              <a:ext uri="{FF2B5EF4-FFF2-40B4-BE49-F238E27FC236}">
                <a16:creationId xmlns="" xmlns:a16="http://schemas.microsoft.com/office/drawing/2014/main" id="{75B407A4-7E96-4FED-A0CF-5CD463179664}"/>
              </a:ext>
            </a:extLst>
          </p:cNvPr>
          <p:cNvGrpSpPr>
            <a:grpSpLocks noChangeAspect="1"/>
          </p:cNvGrpSpPr>
          <p:nvPr>
            <p:custDataLst>
              <p:tags r:id="rId1"/>
            </p:custDataLst>
          </p:nvPr>
        </p:nvGrpSpPr>
        <p:grpSpPr>
          <a:xfrm>
            <a:off x="175702" y="1212588"/>
            <a:ext cx="8372306" cy="4932625"/>
            <a:chOff x="1992367" y="1196752"/>
            <a:chExt cx="8207267" cy="4835391"/>
          </a:xfrm>
        </p:grpSpPr>
        <p:grpSp>
          <p:nvGrpSpPr>
            <p:cNvPr id="6" name="îsļidè">
              <a:extLst>
                <a:ext uri="{FF2B5EF4-FFF2-40B4-BE49-F238E27FC236}">
                  <a16:creationId xmlns="" xmlns:a16="http://schemas.microsoft.com/office/drawing/2014/main" id="{824A3CF2-57F8-45DD-8513-AF26CAC50656}"/>
                </a:ext>
              </a:extLst>
            </p:cNvPr>
            <p:cNvGrpSpPr/>
            <p:nvPr/>
          </p:nvGrpSpPr>
          <p:grpSpPr>
            <a:xfrm>
              <a:off x="1992367" y="1196752"/>
              <a:ext cx="8207267" cy="4835391"/>
              <a:chOff x="538163" y="19050"/>
              <a:chExt cx="7673975" cy="4521200"/>
            </a:xfrm>
            <a:solidFill>
              <a:schemeClr val="tx2">
                <a:lumMod val="60000"/>
                <a:lumOff val="40000"/>
              </a:schemeClr>
            </a:solidFill>
          </p:grpSpPr>
          <p:sp>
            <p:nvSpPr>
              <p:cNvPr id="63" name="íŝľiḓe">
                <a:extLst>
                  <a:ext uri="{FF2B5EF4-FFF2-40B4-BE49-F238E27FC236}">
                    <a16:creationId xmlns="" xmlns:a16="http://schemas.microsoft.com/office/drawing/2014/main" id="{4C709180-7469-4C86-B69B-885AA31BB066}"/>
                  </a:ext>
                </a:extLst>
              </p:cNvPr>
              <p:cNvSpPr/>
              <p:nvPr/>
            </p:nvSpPr>
            <p:spPr bwMode="auto">
              <a:xfrm>
                <a:off x="538163" y="19050"/>
                <a:ext cx="3540125" cy="4521200"/>
              </a:xfrm>
              <a:custGeom>
                <a:avLst/>
                <a:gdLst>
                  <a:gd name="T0" fmla="*/ 43 w 943"/>
                  <a:gd name="T1" fmla="*/ 0 h 1203"/>
                  <a:gd name="T2" fmla="*/ 0 w 943"/>
                  <a:gd name="T3" fmla="*/ 42 h 1203"/>
                  <a:gd name="T4" fmla="*/ 0 w 943"/>
                  <a:gd name="T5" fmla="*/ 1160 h 1203"/>
                  <a:gd name="T6" fmla="*/ 43 w 943"/>
                  <a:gd name="T7" fmla="*/ 1203 h 1203"/>
                  <a:gd name="T8" fmla="*/ 943 w 943"/>
                  <a:gd name="T9" fmla="*/ 1203 h 1203"/>
                  <a:gd name="T10" fmla="*/ 943 w 943"/>
                  <a:gd name="T11" fmla="*/ 0 h 1203"/>
                  <a:gd name="T12" fmla="*/ 43 w 943"/>
                  <a:gd name="T13" fmla="*/ 0 h 1203"/>
                </a:gdLst>
                <a:ahLst/>
                <a:cxnLst>
                  <a:cxn ang="0">
                    <a:pos x="T0" y="T1"/>
                  </a:cxn>
                  <a:cxn ang="0">
                    <a:pos x="T2" y="T3"/>
                  </a:cxn>
                  <a:cxn ang="0">
                    <a:pos x="T4" y="T5"/>
                  </a:cxn>
                  <a:cxn ang="0">
                    <a:pos x="T6" y="T7"/>
                  </a:cxn>
                  <a:cxn ang="0">
                    <a:pos x="T8" y="T9"/>
                  </a:cxn>
                  <a:cxn ang="0">
                    <a:pos x="T10" y="T11"/>
                  </a:cxn>
                  <a:cxn ang="0">
                    <a:pos x="T12" y="T13"/>
                  </a:cxn>
                </a:cxnLst>
                <a:rect l="0" t="0" r="r" b="b"/>
                <a:pathLst>
                  <a:path w="943" h="1203">
                    <a:moveTo>
                      <a:pt x="43" y="0"/>
                    </a:moveTo>
                    <a:cubicBezTo>
                      <a:pt x="20" y="0"/>
                      <a:pt x="0" y="19"/>
                      <a:pt x="0" y="42"/>
                    </a:cubicBezTo>
                    <a:cubicBezTo>
                      <a:pt x="0" y="1160"/>
                      <a:pt x="0" y="1160"/>
                      <a:pt x="0" y="1160"/>
                    </a:cubicBezTo>
                    <a:cubicBezTo>
                      <a:pt x="0" y="1184"/>
                      <a:pt x="20" y="1203"/>
                      <a:pt x="43" y="1203"/>
                    </a:cubicBezTo>
                    <a:cubicBezTo>
                      <a:pt x="943" y="1203"/>
                      <a:pt x="943" y="1203"/>
                      <a:pt x="943" y="1203"/>
                    </a:cubicBezTo>
                    <a:cubicBezTo>
                      <a:pt x="943" y="0"/>
                      <a:pt x="943" y="0"/>
                      <a:pt x="943" y="0"/>
                    </a:cubicBezTo>
                    <a:lnTo>
                      <a:pt x="43" y="0"/>
                    </a:lnTo>
                    <a:close/>
                  </a:path>
                </a:pathLst>
              </a:custGeom>
              <a:grpFill/>
              <a:ln>
                <a:noFill/>
              </a:ln>
            </p:spPr>
            <p:txBody>
              <a:bodyPr anchor="ctr"/>
              <a:lstStyle/>
              <a:p>
                <a:pPr algn="ctr"/>
                <a:endParaRPr>
                  <a:latin typeface="+mn-ea"/>
                </a:endParaRPr>
              </a:p>
            </p:txBody>
          </p:sp>
          <p:sp>
            <p:nvSpPr>
              <p:cNvPr id="64" name="îSḷíďê">
                <a:extLst>
                  <a:ext uri="{FF2B5EF4-FFF2-40B4-BE49-F238E27FC236}">
                    <a16:creationId xmlns="" xmlns:a16="http://schemas.microsoft.com/office/drawing/2014/main" id="{08E3208C-78E8-41CD-992C-FF7A77FCA158}"/>
                  </a:ext>
                </a:extLst>
              </p:cNvPr>
              <p:cNvSpPr/>
              <p:nvPr/>
            </p:nvSpPr>
            <p:spPr bwMode="auto">
              <a:xfrm>
                <a:off x="4675188" y="19050"/>
                <a:ext cx="3536950" cy="4521200"/>
              </a:xfrm>
              <a:custGeom>
                <a:avLst/>
                <a:gdLst>
                  <a:gd name="T0" fmla="*/ 899 w 942"/>
                  <a:gd name="T1" fmla="*/ 1203 h 1203"/>
                  <a:gd name="T2" fmla="*/ 942 w 942"/>
                  <a:gd name="T3" fmla="*/ 1160 h 1203"/>
                  <a:gd name="T4" fmla="*/ 942 w 942"/>
                  <a:gd name="T5" fmla="*/ 42 h 1203"/>
                  <a:gd name="T6" fmla="*/ 899 w 942"/>
                  <a:gd name="T7" fmla="*/ 0 h 1203"/>
                  <a:gd name="T8" fmla="*/ 0 w 942"/>
                  <a:gd name="T9" fmla="*/ 0 h 1203"/>
                  <a:gd name="T10" fmla="*/ 0 w 942"/>
                  <a:gd name="T11" fmla="*/ 1203 h 1203"/>
                  <a:gd name="T12" fmla="*/ 899 w 942"/>
                  <a:gd name="T13" fmla="*/ 1203 h 1203"/>
                </a:gdLst>
                <a:ahLst/>
                <a:cxnLst>
                  <a:cxn ang="0">
                    <a:pos x="T0" y="T1"/>
                  </a:cxn>
                  <a:cxn ang="0">
                    <a:pos x="T2" y="T3"/>
                  </a:cxn>
                  <a:cxn ang="0">
                    <a:pos x="T4" y="T5"/>
                  </a:cxn>
                  <a:cxn ang="0">
                    <a:pos x="T6" y="T7"/>
                  </a:cxn>
                  <a:cxn ang="0">
                    <a:pos x="T8" y="T9"/>
                  </a:cxn>
                  <a:cxn ang="0">
                    <a:pos x="T10" y="T11"/>
                  </a:cxn>
                  <a:cxn ang="0">
                    <a:pos x="T12" y="T13"/>
                  </a:cxn>
                </a:cxnLst>
                <a:rect l="0" t="0" r="r" b="b"/>
                <a:pathLst>
                  <a:path w="942" h="1203">
                    <a:moveTo>
                      <a:pt x="899" y="1203"/>
                    </a:moveTo>
                    <a:cubicBezTo>
                      <a:pt x="923" y="1203"/>
                      <a:pt x="942" y="1184"/>
                      <a:pt x="942" y="1160"/>
                    </a:cubicBezTo>
                    <a:cubicBezTo>
                      <a:pt x="942" y="42"/>
                      <a:pt x="942" y="42"/>
                      <a:pt x="942" y="42"/>
                    </a:cubicBezTo>
                    <a:cubicBezTo>
                      <a:pt x="942" y="19"/>
                      <a:pt x="923" y="0"/>
                      <a:pt x="899" y="0"/>
                    </a:cubicBezTo>
                    <a:cubicBezTo>
                      <a:pt x="0" y="0"/>
                      <a:pt x="0" y="0"/>
                      <a:pt x="0" y="0"/>
                    </a:cubicBezTo>
                    <a:cubicBezTo>
                      <a:pt x="0" y="1203"/>
                      <a:pt x="0" y="1203"/>
                      <a:pt x="0" y="1203"/>
                    </a:cubicBezTo>
                    <a:lnTo>
                      <a:pt x="899" y="1203"/>
                    </a:lnTo>
                    <a:close/>
                  </a:path>
                </a:pathLst>
              </a:custGeom>
              <a:grpFill/>
              <a:ln>
                <a:noFill/>
              </a:ln>
              <a:effectLst/>
            </p:spPr>
            <p:txBody>
              <a:bodyPr anchor="ctr"/>
              <a:lstStyle/>
              <a:p>
                <a:pPr algn="ctr"/>
                <a:endParaRPr>
                  <a:latin typeface="+mn-ea"/>
                </a:endParaRPr>
              </a:p>
            </p:txBody>
          </p:sp>
        </p:grpSp>
        <p:grpSp>
          <p:nvGrpSpPr>
            <p:cNvPr id="7" name="íšľíḍê">
              <a:extLst>
                <a:ext uri="{FF2B5EF4-FFF2-40B4-BE49-F238E27FC236}">
                  <a16:creationId xmlns="" xmlns:a16="http://schemas.microsoft.com/office/drawing/2014/main" id="{602ABFB2-D87D-4BB6-8988-8E619128A6E5}"/>
                </a:ext>
              </a:extLst>
            </p:cNvPr>
            <p:cNvGrpSpPr/>
            <p:nvPr/>
          </p:nvGrpSpPr>
          <p:grpSpPr>
            <a:xfrm>
              <a:off x="5778507" y="1196752"/>
              <a:ext cx="638380" cy="4835391"/>
              <a:chOff x="4078288" y="19050"/>
              <a:chExt cx="596899" cy="4521200"/>
            </a:xfrm>
            <a:solidFill>
              <a:schemeClr val="tx2">
                <a:lumMod val="60000"/>
                <a:lumOff val="40000"/>
              </a:schemeClr>
            </a:solidFill>
          </p:grpSpPr>
          <p:sp>
            <p:nvSpPr>
              <p:cNvPr id="61" name="í$ľïḓè">
                <a:extLst>
                  <a:ext uri="{FF2B5EF4-FFF2-40B4-BE49-F238E27FC236}">
                    <a16:creationId xmlns="" xmlns:a16="http://schemas.microsoft.com/office/drawing/2014/main" id="{2BB21777-F972-4AE9-B13E-7E73D77237C1}"/>
                  </a:ext>
                </a:extLst>
              </p:cNvPr>
              <p:cNvSpPr/>
              <p:nvPr/>
            </p:nvSpPr>
            <p:spPr bwMode="auto">
              <a:xfrm>
                <a:off x="4078288" y="19050"/>
                <a:ext cx="296862" cy="4521200"/>
              </a:xfrm>
              <a:custGeom>
                <a:avLst/>
                <a:gdLst>
                  <a:gd name="T0" fmla="*/ 0 w 79"/>
                  <a:gd name="T1" fmla="*/ 1203 h 1203"/>
                  <a:gd name="T2" fmla="*/ 79 w 79"/>
                  <a:gd name="T3" fmla="*/ 1203 h 1203"/>
                  <a:gd name="T4" fmla="*/ 79 w 79"/>
                  <a:gd name="T5" fmla="*/ 0 h 1203"/>
                  <a:gd name="T6" fmla="*/ 0 w 79"/>
                  <a:gd name="T7" fmla="*/ 0 h 1203"/>
                  <a:gd name="T8" fmla="*/ 0 w 79"/>
                  <a:gd name="T9" fmla="*/ 1203 h 1203"/>
                </a:gdLst>
                <a:ahLst/>
                <a:cxnLst>
                  <a:cxn ang="0">
                    <a:pos x="T0" y="T1"/>
                  </a:cxn>
                  <a:cxn ang="0">
                    <a:pos x="T2" y="T3"/>
                  </a:cxn>
                  <a:cxn ang="0">
                    <a:pos x="T4" y="T5"/>
                  </a:cxn>
                  <a:cxn ang="0">
                    <a:pos x="T6" y="T7"/>
                  </a:cxn>
                  <a:cxn ang="0">
                    <a:pos x="T8" y="T9"/>
                  </a:cxn>
                </a:cxnLst>
                <a:rect l="0" t="0" r="r" b="b"/>
                <a:pathLst>
                  <a:path w="79" h="1203">
                    <a:moveTo>
                      <a:pt x="0" y="1203"/>
                    </a:moveTo>
                    <a:cubicBezTo>
                      <a:pt x="9" y="1203"/>
                      <a:pt x="44" y="1203"/>
                      <a:pt x="79" y="1203"/>
                    </a:cubicBezTo>
                    <a:cubicBezTo>
                      <a:pt x="79" y="0"/>
                      <a:pt x="79" y="0"/>
                      <a:pt x="79" y="0"/>
                    </a:cubicBezTo>
                    <a:cubicBezTo>
                      <a:pt x="0" y="0"/>
                      <a:pt x="0" y="0"/>
                      <a:pt x="0" y="0"/>
                    </a:cubicBezTo>
                    <a:lnTo>
                      <a:pt x="0" y="1203"/>
                    </a:lnTo>
                    <a:close/>
                  </a:path>
                </a:pathLst>
              </a:custGeom>
              <a:grpFill/>
              <a:ln>
                <a:noFill/>
              </a:ln>
            </p:spPr>
            <p:txBody>
              <a:bodyPr anchor="ctr"/>
              <a:lstStyle/>
              <a:p>
                <a:pPr algn="ctr"/>
                <a:endParaRPr>
                  <a:latin typeface="+mn-ea"/>
                </a:endParaRPr>
              </a:p>
            </p:txBody>
          </p:sp>
          <p:sp>
            <p:nvSpPr>
              <p:cNvPr id="62" name="iśľïḋé">
                <a:extLst>
                  <a:ext uri="{FF2B5EF4-FFF2-40B4-BE49-F238E27FC236}">
                    <a16:creationId xmlns="" xmlns:a16="http://schemas.microsoft.com/office/drawing/2014/main" id="{0325CE67-6D5F-46DB-BE3D-91A0F95778B3}"/>
                  </a:ext>
                </a:extLst>
              </p:cNvPr>
              <p:cNvSpPr/>
              <p:nvPr/>
            </p:nvSpPr>
            <p:spPr bwMode="auto">
              <a:xfrm>
                <a:off x="4375150" y="19050"/>
                <a:ext cx="300037" cy="4521200"/>
              </a:xfrm>
              <a:custGeom>
                <a:avLst/>
                <a:gdLst>
                  <a:gd name="T0" fmla="*/ 80 w 80"/>
                  <a:gd name="T1" fmla="*/ 1203 h 1203"/>
                  <a:gd name="T2" fmla="*/ 80 w 80"/>
                  <a:gd name="T3" fmla="*/ 0 h 1203"/>
                  <a:gd name="T4" fmla="*/ 0 w 80"/>
                  <a:gd name="T5" fmla="*/ 0 h 1203"/>
                  <a:gd name="T6" fmla="*/ 0 w 80"/>
                  <a:gd name="T7" fmla="*/ 1203 h 1203"/>
                  <a:gd name="T8" fmla="*/ 80 w 80"/>
                  <a:gd name="T9" fmla="*/ 1203 h 1203"/>
                </a:gdLst>
                <a:ahLst/>
                <a:cxnLst>
                  <a:cxn ang="0">
                    <a:pos x="T0" y="T1"/>
                  </a:cxn>
                  <a:cxn ang="0">
                    <a:pos x="T2" y="T3"/>
                  </a:cxn>
                  <a:cxn ang="0">
                    <a:pos x="T4" y="T5"/>
                  </a:cxn>
                  <a:cxn ang="0">
                    <a:pos x="T6" y="T7"/>
                  </a:cxn>
                  <a:cxn ang="0">
                    <a:pos x="T8" y="T9"/>
                  </a:cxn>
                </a:cxnLst>
                <a:rect l="0" t="0" r="r" b="b"/>
                <a:pathLst>
                  <a:path w="80" h="1203">
                    <a:moveTo>
                      <a:pt x="80" y="1203"/>
                    </a:moveTo>
                    <a:cubicBezTo>
                      <a:pt x="80" y="0"/>
                      <a:pt x="80" y="0"/>
                      <a:pt x="80" y="0"/>
                    </a:cubicBezTo>
                    <a:cubicBezTo>
                      <a:pt x="0" y="0"/>
                      <a:pt x="0" y="0"/>
                      <a:pt x="0" y="0"/>
                    </a:cubicBezTo>
                    <a:cubicBezTo>
                      <a:pt x="0" y="1203"/>
                      <a:pt x="0" y="1203"/>
                      <a:pt x="0" y="1203"/>
                    </a:cubicBezTo>
                    <a:cubicBezTo>
                      <a:pt x="36" y="1203"/>
                      <a:pt x="71" y="1203"/>
                      <a:pt x="80" y="1203"/>
                    </a:cubicBezTo>
                    <a:close/>
                  </a:path>
                </a:pathLst>
              </a:custGeom>
              <a:grpFill/>
              <a:ln>
                <a:noFill/>
              </a:ln>
            </p:spPr>
            <p:txBody>
              <a:bodyPr anchor="ctr"/>
              <a:lstStyle/>
              <a:p>
                <a:pPr algn="ctr"/>
                <a:endParaRPr>
                  <a:latin typeface="+mn-ea"/>
                </a:endParaRPr>
              </a:p>
            </p:txBody>
          </p:sp>
        </p:grpSp>
        <p:grpSp>
          <p:nvGrpSpPr>
            <p:cNvPr id="8" name="ísḷiḍê">
              <a:extLst>
                <a:ext uri="{FF2B5EF4-FFF2-40B4-BE49-F238E27FC236}">
                  <a16:creationId xmlns="" xmlns:a16="http://schemas.microsoft.com/office/drawing/2014/main" id="{3777421C-723F-4E80-A82C-A685E8FF7F2D}"/>
                </a:ext>
              </a:extLst>
            </p:cNvPr>
            <p:cNvGrpSpPr/>
            <p:nvPr/>
          </p:nvGrpSpPr>
          <p:grpSpPr>
            <a:xfrm>
              <a:off x="2072164" y="1276550"/>
              <a:ext cx="8047667" cy="4675796"/>
              <a:chOff x="612775" y="93663"/>
              <a:chExt cx="7524750" cy="4371975"/>
            </a:xfrm>
            <a:solidFill>
              <a:schemeClr val="bg1">
                <a:lumMod val="65000"/>
              </a:schemeClr>
            </a:solidFill>
          </p:grpSpPr>
          <p:sp>
            <p:nvSpPr>
              <p:cNvPr id="59" name="ïṥľîḍê">
                <a:extLst>
                  <a:ext uri="{FF2B5EF4-FFF2-40B4-BE49-F238E27FC236}">
                    <a16:creationId xmlns="" xmlns:a16="http://schemas.microsoft.com/office/drawing/2014/main" id="{E9818A03-2037-49EF-BC4A-171CD545F361}"/>
                  </a:ext>
                </a:extLst>
              </p:cNvPr>
              <p:cNvSpPr/>
              <p:nvPr/>
            </p:nvSpPr>
            <p:spPr bwMode="auto">
              <a:xfrm>
                <a:off x="612775" y="93663"/>
                <a:ext cx="3338512" cy="4371975"/>
              </a:xfrm>
              <a:custGeom>
                <a:avLst/>
                <a:gdLst>
                  <a:gd name="T0" fmla="*/ 0 w 889"/>
                  <a:gd name="T1" fmla="*/ 1140 h 1163"/>
                  <a:gd name="T2" fmla="*/ 23 w 889"/>
                  <a:gd name="T3" fmla="*/ 1163 h 1163"/>
                  <a:gd name="T4" fmla="*/ 867 w 889"/>
                  <a:gd name="T5" fmla="*/ 1163 h 1163"/>
                  <a:gd name="T6" fmla="*/ 889 w 889"/>
                  <a:gd name="T7" fmla="*/ 1140 h 1163"/>
                  <a:gd name="T8" fmla="*/ 889 w 889"/>
                  <a:gd name="T9" fmla="*/ 22 h 1163"/>
                  <a:gd name="T10" fmla="*/ 867 w 889"/>
                  <a:gd name="T11" fmla="*/ 0 h 1163"/>
                  <a:gd name="T12" fmla="*/ 23 w 889"/>
                  <a:gd name="T13" fmla="*/ 0 h 1163"/>
                  <a:gd name="T14" fmla="*/ 0 w 889"/>
                  <a:gd name="T15" fmla="*/ 22 h 1163"/>
                  <a:gd name="T16" fmla="*/ 0 w 889"/>
                  <a:gd name="T17" fmla="*/ 1140 h 1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9" h="1163">
                    <a:moveTo>
                      <a:pt x="0" y="1140"/>
                    </a:moveTo>
                    <a:cubicBezTo>
                      <a:pt x="0" y="1153"/>
                      <a:pt x="11" y="1163"/>
                      <a:pt x="23" y="1163"/>
                    </a:cubicBezTo>
                    <a:cubicBezTo>
                      <a:pt x="867" y="1163"/>
                      <a:pt x="867" y="1163"/>
                      <a:pt x="867" y="1163"/>
                    </a:cubicBezTo>
                    <a:cubicBezTo>
                      <a:pt x="879" y="1163"/>
                      <a:pt x="889" y="1153"/>
                      <a:pt x="889" y="1140"/>
                    </a:cubicBezTo>
                    <a:cubicBezTo>
                      <a:pt x="889" y="22"/>
                      <a:pt x="889" y="22"/>
                      <a:pt x="889" y="22"/>
                    </a:cubicBezTo>
                    <a:cubicBezTo>
                      <a:pt x="889" y="10"/>
                      <a:pt x="879" y="0"/>
                      <a:pt x="867" y="0"/>
                    </a:cubicBezTo>
                    <a:cubicBezTo>
                      <a:pt x="23" y="0"/>
                      <a:pt x="23" y="0"/>
                      <a:pt x="23" y="0"/>
                    </a:cubicBezTo>
                    <a:cubicBezTo>
                      <a:pt x="11" y="0"/>
                      <a:pt x="0" y="10"/>
                      <a:pt x="0" y="22"/>
                    </a:cubicBezTo>
                    <a:lnTo>
                      <a:pt x="0" y="1140"/>
                    </a:lnTo>
                    <a:close/>
                  </a:path>
                </a:pathLst>
              </a:custGeom>
              <a:grpFill/>
              <a:ln>
                <a:noFill/>
              </a:ln>
            </p:spPr>
            <p:txBody>
              <a:bodyPr anchor="ctr"/>
              <a:lstStyle/>
              <a:p>
                <a:pPr algn="ctr"/>
                <a:endParaRPr>
                  <a:latin typeface="+mn-ea"/>
                </a:endParaRPr>
              </a:p>
            </p:txBody>
          </p:sp>
          <p:sp>
            <p:nvSpPr>
              <p:cNvPr id="60" name="îšḷiḑè">
                <a:extLst>
                  <a:ext uri="{FF2B5EF4-FFF2-40B4-BE49-F238E27FC236}">
                    <a16:creationId xmlns="" xmlns:a16="http://schemas.microsoft.com/office/drawing/2014/main" id="{61DCA9E2-65F2-4D98-9044-AACD8B106E04}"/>
                  </a:ext>
                </a:extLst>
              </p:cNvPr>
              <p:cNvSpPr/>
              <p:nvPr/>
            </p:nvSpPr>
            <p:spPr bwMode="auto">
              <a:xfrm>
                <a:off x="4799013" y="93663"/>
                <a:ext cx="3338512" cy="4371975"/>
              </a:xfrm>
              <a:custGeom>
                <a:avLst/>
                <a:gdLst>
                  <a:gd name="T0" fmla="*/ 889 w 889"/>
                  <a:gd name="T1" fmla="*/ 1140 h 1163"/>
                  <a:gd name="T2" fmla="*/ 866 w 889"/>
                  <a:gd name="T3" fmla="*/ 1163 h 1163"/>
                  <a:gd name="T4" fmla="*/ 23 w 889"/>
                  <a:gd name="T5" fmla="*/ 1163 h 1163"/>
                  <a:gd name="T6" fmla="*/ 0 w 889"/>
                  <a:gd name="T7" fmla="*/ 1140 h 1163"/>
                  <a:gd name="T8" fmla="*/ 0 w 889"/>
                  <a:gd name="T9" fmla="*/ 22 h 1163"/>
                  <a:gd name="T10" fmla="*/ 23 w 889"/>
                  <a:gd name="T11" fmla="*/ 0 h 1163"/>
                  <a:gd name="T12" fmla="*/ 866 w 889"/>
                  <a:gd name="T13" fmla="*/ 0 h 1163"/>
                  <a:gd name="T14" fmla="*/ 889 w 889"/>
                  <a:gd name="T15" fmla="*/ 22 h 1163"/>
                  <a:gd name="T16" fmla="*/ 889 w 889"/>
                  <a:gd name="T17" fmla="*/ 1140 h 1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9" h="1163">
                    <a:moveTo>
                      <a:pt x="889" y="1140"/>
                    </a:moveTo>
                    <a:cubicBezTo>
                      <a:pt x="889" y="1153"/>
                      <a:pt x="879" y="1163"/>
                      <a:pt x="866" y="1163"/>
                    </a:cubicBezTo>
                    <a:cubicBezTo>
                      <a:pt x="23" y="1163"/>
                      <a:pt x="23" y="1163"/>
                      <a:pt x="23" y="1163"/>
                    </a:cubicBezTo>
                    <a:cubicBezTo>
                      <a:pt x="10" y="1163"/>
                      <a:pt x="0" y="1153"/>
                      <a:pt x="0" y="1140"/>
                    </a:cubicBezTo>
                    <a:cubicBezTo>
                      <a:pt x="0" y="22"/>
                      <a:pt x="0" y="22"/>
                      <a:pt x="0" y="22"/>
                    </a:cubicBezTo>
                    <a:cubicBezTo>
                      <a:pt x="0" y="10"/>
                      <a:pt x="10" y="0"/>
                      <a:pt x="23" y="0"/>
                    </a:cubicBezTo>
                    <a:cubicBezTo>
                      <a:pt x="866" y="0"/>
                      <a:pt x="866" y="0"/>
                      <a:pt x="866" y="0"/>
                    </a:cubicBezTo>
                    <a:cubicBezTo>
                      <a:pt x="879" y="0"/>
                      <a:pt x="889" y="10"/>
                      <a:pt x="889" y="22"/>
                    </a:cubicBezTo>
                    <a:lnTo>
                      <a:pt x="889" y="1140"/>
                    </a:lnTo>
                    <a:close/>
                  </a:path>
                </a:pathLst>
              </a:custGeom>
              <a:grpFill/>
              <a:ln>
                <a:noFill/>
              </a:ln>
            </p:spPr>
            <p:txBody>
              <a:bodyPr anchor="ctr"/>
              <a:lstStyle/>
              <a:p>
                <a:pPr algn="ctr"/>
                <a:endParaRPr>
                  <a:latin typeface="+mn-ea"/>
                </a:endParaRPr>
              </a:p>
            </p:txBody>
          </p:sp>
        </p:grpSp>
        <p:grpSp>
          <p:nvGrpSpPr>
            <p:cNvPr id="9" name="i$ľíḓè">
              <a:extLst>
                <a:ext uri="{FF2B5EF4-FFF2-40B4-BE49-F238E27FC236}">
                  <a16:creationId xmlns="" xmlns:a16="http://schemas.microsoft.com/office/drawing/2014/main" id="{52187E58-C1ED-4A64-81E6-44CAA5733E1C}"/>
                </a:ext>
              </a:extLst>
            </p:cNvPr>
            <p:cNvGrpSpPr/>
            <p:nvPr/>
          </p:nvGrpSpPr>
          <p:grpSpPr>
            <a:xfrm>
              <a:off x="2136681" y="1276550"/>
              <a:ext cx="7918637" cy="4675796"/>
              <a:chOff x="673100" y="93663"/>
              <a:chExt cx="7404100" cy="4371975"/>
            </a:xfrm>
            <a:solidFill>
              <a:schemeClr val="bg1">
                <a:lumMod val="75000"/>
              </a:schemeClr>
            </a:solidFill>
            <a:effectLst>
              <a:outerShdw blurRad="63500" algn="ctr" rotWithShape="0">
                <a:prstClr val="black">
                  <a:alpha val="40000"/>
                </a:prstClr>
              </a:outerShdw>
            </a:effectLst>
          </p:grpSpPr>
          <p:sp>
            <p:nvSpPr>
              <p:cNvPr id="57" name="ïṩlíḑê">
                <a:extLst>
                  <a:ext uri="{FF2B5EF4-FFF2-40B4-BE49-F238E27FC236}">
                    <a16:creationId xmlns="" xmlns:a16="http://schemas.microsoft.com/office/drawing/2014/main" id="{F03E93BF-1F24-4236-92D4-83F01D198662}"/>
                  </a:ext>
                </a:extLst>
              </p:cNvPr>
              <p:cNvSpPr/>
              <p:nvPr/>
            </p:nvSpPr>
            <p:spPr bwMode="auto">
              <a:xfrm>
                <a:off x="673100" y="93663"/>
                <a:ext cx="3338512" cy="4371975"/>
              </a:xfrm>
              <a:custGeom>
                <a:avLst/>
                <a:gdLst>
                  <a:gd name="T0" fmla="*/ 0 w 889"/>
                  <a:gd name="T1" fmla="*/ 1140 h 1163"/>
                  <a:gd name="T2" fmla="*/ 23 w 889"/>
                  <a:gd name="T3" fmla="*/ 1163 h 1163"/>
                  <a:gd name="T4" fmla="*/ 867 w 889"/>
                  <a:gd name="T5" fmla="*/ 1163 h 1163"/>
                  <a:gd name="T6" fmla="*/ 889 w 889"/>
                  <a:gd name="T7" fmla="*/ 1140 h 1163"/>
                  <a:gd name="T8" fmla="*/ 889 w 889"/>
                  <a:gd name="T9" fmla="*/ 22 h 1163"/>
                  <a:gd name="T10" fmla="*/ 867 w 889"/>
                  <a:gd name="T11" fmla="*/ 0 h 1163"/>
                  <a:gd name="T12" fmla="*/ 23 w 889"/>
                  <a:gd name="T13" fmla="*/ 0 h 1163"/>
                  <a:gd name="T14" fmla="*/ 0 w 889"/>
                  <a:gd name="T15" fmla="*/ 22 h 1163"/>
                  <a:gd name="T16" fmla="*/ 0 w 889"/>
                  <a:gd name="T17" fmla="*/ 1140 h 1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9" h="1163">
                    <a:moveTo>
                      <a:pt x="0" y="1140"/>
                    </a:moveTo>
                    <a:cubicBezTo>
                      <a:pt x="0" y="1153"/>
                      <a:pt x="11" y="1163"/>
                      <a:pt x="23" y="1163"/>
                    </a:cubicBezTo>
                    <a:cubicBezTo>
                      <a:pt x="867" y="1163"/>
                      <a:pt x="867" y="1163"/>
                      <a:pt x="867" y="1163"/>
                    </a:cubicBezTo>
                    <a:cubicBezTo>
                      <a:pt x="879" y="1163"/>
                      <a:pt x="889" y="1153"/>
                      <a:pt x="889" y="1140"/>
                    </a:cubicBezTo>
                    <a:cubicBezTo>
                      <a:pt x="889" y="22"/>
                      <a:pt x="889" y="22"/>
                      <a:pt x="889" y="22"/>
                    </a:cubicBezTo>
                    <a:cubicBezTo>
                      <a:pt x="889" y="10"/>
                      <a:pt x="879" y="0"/>
                      <a:pt x="867" y="0"/>
                    </a:cubicBezTo>
                    <a:cubicBezTo>
                      <a:pt x="23" y="0"/>
                      <a:pt x="23" y="0"/>
                      <a:pt x="23" y="0"/>
                    </a:cubicBezTo>
                    <a:cubicBezTo>
                      <a:pt x="11" y="0"/>
                      <a:pt x="0" y="10"/>
                      <a:pt x="0" y="22"/>
                    </a:cubicBezTo>
                    <a:lnTo>
                      <a:pt x="0" y="1140"/>
                    </a:lnTo>
                    <a:close/>
                  </a:path>
                </a:pathLst>
              </a:custGeom>
              <a:grpFill/>
              <a:ln>
                <a:noFill/>
              </a:ln>
            </p:spPr>
            <p:txBody>
              <a:bodyPr anchor="ctr"/>
              <a:lstStyle/>
              <a:p>
                <a:pPr algn="ctr"/>
                <a:endParaRPr>
                  <a:latin typeface="+mn-ea"/>
                </a:endParaRPr>
              </a:p>
            </p:txBody>
          </p:sp>
          <p:sp>
            <p:nvSpPr>
              <p:cNvPr id="58" name="ïşlïdè">
                <a:extLst>
                  <a:ext uri="{FF2B5EF4-FFF2-40B4-BE49-F238E27FC236}">
                    <a16:creationId xmlns="" xmlns:a16="http://schemas.microsoft.com/office/drawing/2014/main" id="{BE500601-2F56-4863-B568-C2DA71992517}"/>
                  </a:ext>
                </a:extLst>
              </p:cNvPr>
              <p:cNvSpPr/>
              <p:nvPr/>
            </p:nvSpPr>
            <p:spPr bwMode="auto">
              <a:xfrm>
                <a:off x="4740275" y="93663"/>
                <a:ext cx="3336925" cy="4371975"/>
              </a:xfrm>
              <a:custGeom>
                <a:avLst/>
                <a:gdLst>
                  <a:gd name="T0" fmla="*/ 889 w 889"/>
                  <a:gd name="T1" fmla="*/ 1140 h 1163"/>
                  <a:gd name="T2" fmla="*/ 866 w 889"/>
                  <a:gd name="T3" fmla="*/ 1163 h 1163"/>
                  <a:gd name="T4" fmla="*/ 23 w 889"/>
                  <a:gd name="T5" fmla="*/ 1163 h 1163"/>
                  <a:gd name="T6" fmla="*/ 0 w 889"/>
                  <a:gd name="T7" fmla="*/ 1140 h 1163"/>
                  <a:gd name="T8" fmla="*/ 0 w 889"/>
                  <a:gd name="T9" fmla="*/ 22 h 1163"/>
                  <a:gd name="T10" fmla="*/ 23 w 889"/>
                  <a:gd name="T11" fmla="*/ 0 h 1163"/>
                  <a:gd name="T12" fmla="*/ 866 w 889"/>
                  <a:gd name="T13" fmla="*/ 0 h 1163"/>
                  <a:gd name="T14" fmla="*/ 889 w 889"/>
                  <a:gd name="T15" fmla="*/ 22 h 1163"/>
                  <a:gd name="T16" fmla="*/ 889 w 889"/>
                  <a:gd name="T17" fmla="*/ 1140 h 1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9" h="1163">
                    <a:moveTo>
                      <a:pt x="889" y="1140"/>
                    </a:moveTo>
                    <a:cubicBezTo>
                      <a:pt x="889" y="1153"/>
                      <a:pt x="879" y="1163"/>
                      <a:pt x="866" y="1163"/>
                    </a:cubicBezTo>
                    <a:cubicBezTo>
                      <a:pt x="23" y="1163"/>
                      <a:pt x="23" y="1163"/>
                      <a:pt x="23" y="1163"/>
                    </a:cubicBezTo>
                    <a:cubicBezTo>
                      <a:pt x="10" y="1163"/>
                      <a:pt x="0" y="1153"/>
                      <a:pt x="0" y="1140"/>
                    </a:cubicBezTo>
                    <a:cubicBezTo>
                      <a:pt x="0" y="22"/>
                      <a:pt x="0" y="22"/>
                      <a:pt x="0" y="22"/>
                    </a:cubicBezTo>
                    <a:cubicBezTo>
                      <a:pt x="0" y="10"/>
                      <a:pt x="10" y="0"/>
                      <a:pt x="23" y="0"/>
                    </a:cubicBezTo>
                    <a:cubicBezTo>
                      <a:pt x="866" y="0"/>
                      <a:pt x="866" y="0"/>
                      <a:pt x="866" y="0"/>
                    </a:cubicBezTo>
                    <a:cubicBezTo>
                      <a:pt x="879" y="0"/>
                      <a:pt x="889" y="10"/>
                      <a:pt x="889" y="22"/>
                    </a:cubicBezTo>
                    <a:lnTo>
                      <a:pt x="889" y="1140"/>
                    </a:lnTo>
                    <a:close/>
                  </a:path>
                </a:pathLst>
              </a:custGeom>
              <a:grpFill/>
              <a:ln>
                <a:noFill/>
              </a:ln>
            </p:spPr>
            <p:txBody>
              <a:bodyPr anchor="ctr"/>
              <a:lstStyle/>
              <a:p>
                <a:pPr algn="ctr"/>
                <a:endParaRPr>
                  <a:latin typeface="+mn-ea"/>
                </a:endParaRPr>
              </a:p>
            </p:txBody>
          </p:sp>
        </p:grpSp>
        <p:grpSp>
          <p:nvGrpSpPr>
            <p:cNvPr id="10" name="ïŝļïďe">
              <a:extLst>
                <a:ext uri="{FF2B5EF4-FFF2-40B4-BE49-F238E27FC236}">
                  <a16:creationId xmlns="" xmlns:a16="http://schemas.microsoft.com/office/drawing/2014/main" id="{74D7E3FD-6D47-4502-85D7-029839D8CED7}"/>
                </a:ext>
              </a:extLst>
            </p:cNvPr>
            <p:cNvGrpSpPr/>
            <p:nvPr/>
          </p:nvGrpSpPr>
          <p:grpSpPr>
            <a:xfrm>
              <a:off x="2201199" y="1276550"/>
              <a:ext cx="7789601" cy="4675796"/>
              <a:chOff x="733425" y="93663"/>
              <a:chExt cx="7283450" cy="4371975"/>
            </a:xfrm>
            <a:solidFill>
              <a:schemeClr val="bg1">
                <a:lumMod val="85000"/>
              </a:schemeClr>
            </a:solidFill>
            <a:effectLst>
              <a:outerShdw blurRad="63500" algn="ctr" rotWithShape="0">
                <a:prstClr val="black">
                  <a:alpha val="40000"/>
                </a:prstClr>
              </a:outerShdw>
            </a:effectLst>
          </p:grpSpPr>
          <p:sp>
            <p:nvSpPr>
              <p:cNvPr id="55" name="ïṣ1îďê">
                <a:extLst>
                  <a:ext uri="{FF2B5EF4-FFF2-40B4-BE49-F238E27FC236}">
                    <a16:creationId xmlns="" xmlns:a16="http://schemas.microsoft.com/office/drawing/2014/main" id="{AA89BAAE-E00A-40F1-9DDD-147D61806DBB}"/>
                  </a:ext>
                </a:extLst>
              </p:cNvPr>
              <p:cNvSpPr/>
              <p:nvPr/>
            </p:nvSpPr>
            <p:spPr bwMode="auto">
              <a:xfrm>
                <a:off x="733425" y="93663"/>
                <a:ext cx="3338512" cy="4371975"/>
              </a:xfrm>
              <a:custGeom>
                <a:avLst/>
                <a:gdLst>
                  <a:gd name="T0" fmla="*/ 0 w 889"/>
                  <a:gd name="T1" fmla="*/ 1140 h 1163"/>
                  <a:gd name="T2" fmla="*/ 23 w 889"/>
                  <a:gd name="T3" fmla="*/ 1163 h 1163"/>
                  <a:gd name="T4" fmla="*/ 867 w 889"/>
                  <a:gd name="T5" fmla="*/ 1163 h 1163"/>
                  <a:gd name="T6" fmla="*/ 889 w 889"/>
                  <a:gd name="T7" fmla="*/ 1140 h 1163"/>
                  <a:gd name="T8" fmla="*/ 889 w 889"/>
                  <a:gd name="T9" fmla="*/ 22 h 1163"/>
                  <a:gd name="T10" fmla="*/ 867 w 889"/>
                  <a:gd name="T11" fmla="*/ 0 h 1163"/>
                  <a:gd name="T12" fmla="*/ 23 w 889"/>
                  <a:gd name="T13" fmla="*/ 0 h 1163"/>
                  <a:gd name="T14" fmla="*/ 0 w 889"/>
                  <a:gd name="T15" fmla="*/ 22 h 1163"/>
                  <a:gd name="T16" fmla="*/ 0 w 889"/>
                  <a:gd name="T17" fmla="*/ 1140 h 1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9" h="1163">
                    <a:moveTo>
                      <a:pt x="0" y="1140"/>
                    </a:moveTo>
                    <a:cubicBezTo>
                      <a:pt x="0" y="1153"/>
                      <a:pt x="11" y="1163"/>
                      <a:pt x="23" y="1163"/>
                    </a:cubicBezTo>
                    <a:cubicBezTo>
                      <a:pt x="867" y="1163"/>
                      <a:pt x="867" y="1163"/>
                      <a:pt x="867" y="1163"/>
                    </a:cubicBezTo>
                    <a:cubicBezTo>
                      <a:pt x="879" y="1163"/>
                      <a:pt x="889" y="1153"/>
                      <a:pt x="889" y="1140"/>
                    </a:cubicBezTo>
                    <a:cubicBezTo>
                      <a:pt x="889" y="22"/>
                      <a:pt x="889" y="22"/>
                      <a:pt x="889" y="22"/>
                    </a:cubicBezTo>
                    <a:cubicBezTo>
                      <a:pt x="889" y="10"/>
                      <a:pt x="879" y="0"/>
                      <a:pt x="867" y="0"/>
                    </a:cubicBezTo>
                    <a:cubicBezTo>
                      <a:pt x="23" y="0"/>
                      <a:pt x="23" y="0"/>
                      <a:pt x="23" y="0"/>
                    </a:cubicBezTo>
                    <a:cubicBezTo>
                      <a:pt x="11" y="0"/>
                      <a:pt x="0" y="10"/>
                      <a:pt x="0" y="22"/>
                    </a:cubicBezTo>
                    <a:lnTo>
                      <a:pt x="0" y="1140"/>
                    </a:lnTo>
                    <a:close/>
                  </a:path>
                </a:pathLst>
              </a:custGeom>
              <a:grpFill/>
              <a:ln>
                <a:noFill/>
              </a:ln>
            </p:spPr>
            <p:txBody>
              <a:bodyPr anchor="ctr"/>
              <a:lstStyle/>
              <a:p>
                <a:pPr algn="ctr"/>
                <a:endParaRPr>
                  <a:latin typeface="+mn-ea"/>
                </a:endParaRPr>
              </a:p>
            </p:txBody>
          </p:sp>
          <p:sp>
            <p:nvSpPr>
              <p:cNvPr id="56" name="íṡľîḋè">
                <a:extLst>
                  <a:ext uri="{FF2B5EF4-FFF2-40B4-BE49-F238E27FC236}">
                    <a16:creationId xmlns="" xmlns:a16="http://schemas.microsoft.com/office/drawing/2014/main" id="{AC105D42-7FE0-481D-B024-4B2DA4FDD0A3}"/>
                  </a:ext>
                </a:extLst>
              </p:cNvPr>
              <p:cNvSpPr/>
              <p:nvPr/>
            </p:nvSpPr>
            <p:spPr bwMode="auto">
              <a:xfrm>
                <a:off x="4679950" y="93663"/>
                <a:ext cx="3336925" cy="4371975"/>
              </a:xfrm>
              <a:custGeom>
                <a:avLst/>
                <a:gdLst>
                  <a:gd name="T0" fmla="*/ 889 w 889"/>
                  <a:gd name="T1" fmla="*/ 1140 h 1163"/>
                  <a:gd name="T2" fmla="*/ 866 w 889"/>
                  <a:gd name="T3" fmla="*/ 1163 h 1163"/>
                  <a:gd name="T4" fmla="*/ 23 w 889"/>
                  <a:gd name="T5" fmla="*/ 1163 h 1163"/>
                  <a:gd name="T6" fmla="*/ 0 w 889"/>
                  <a:gd name="T7" fmla="*/ 1140 h 1163"/>
                  <a:gd name="T8" fmla="*/ 0 w 889"/>
                  <a:gd name="T9" fmla="*/ 22 h 1163"/>
                  <a:gd name="T10" fmla="*/ 23 w 889"/>
                  <a:gd name="T11" fmla="*/ 0 h 1163"/>
                  <a:gd name="T12" fmla="*/ 866 w 889"/>
                  <a:gd name="T13" fmla="*/ 0 h 1163"/>
                  <a:gd name="T14" fmla="*/ 889 w 889"/>
                  <a:gd name="T15" fmla="*/ 22 h 1163"/>
                  <a:gd name="T16" fmla="*/ 889 w 889"/>
                  <a:gd name="T17" fmla="*/ 1140 h 1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9" h="1163">
                    <a:moveTo>
                      <a:pt x="889" y="1140"/>
                    </a:moveTo>
                    <a:cubicBezTo>
                      <a:pt x="889" y="1153"/>
                      <a:pt x="879" y="1163"/>
                      <a:pt x="866" y="1163"/>
                    </a:cubicBezTo>
                    <a:cubicBezTo>
                      <a:pt x="23" y="1163"/>
                      <a:pt x="23" y="1163"/>
                      <a:pt x="23" y="1163"/>
                    </a:cubicBezTo>
                    <a:cubicBezTo>
                      <a:pt x="10" y="1163"/>
                      <a:pt x="0" y="1153"/>
                      <a:pt x="0" y="1140"/>
                    </a:cubicBezTo>
                    <a:cubicBezTo>
                      <a:pt x="0" y="22"/>
                      <a:pt x="0" y="22"/>
                      <a:pt x="0" y="22"/>
                    </a:cubicBezTo>
                    <a:cubicBezTo>
                      <a:pt x="0" y="10"/>
                      <a:pt x="10" y="0"/>
                      <a:pt x="23" y="0"/>
                    </a:cubicBezTo>
                    <a:cubicBezTo>
                      <a:pt x="866" y="0"/>
                      <a:pt x="866" y="0"/>
                      <a:pt x="866" y="0"/>
                    </a:cubicBezTo>
                    <a:cubicBezTo>
                      <a:pt x="879" y="0"/>
                      <a:pt x="889" y="10"/>
                      <a:pt x="889" y="22"/>
                    </a:cubicBezTo>
                    <a:lnTo>
                      <a:pt x="889" y="1140"/>
                    </a:lnTo>
                    <a:close/>
                  </a:path>
                </a:pathLst>
              </a:custGeom>
              <a:grpFill/>
              <a:ln>
                <a:noFill/>
              </a:ln>
            </p:spPr>
            <p:txBody>
              <a:bodyPr anchor="ctr"/>
              <a:lstStyle/>
              <a:p>
                <a:pPr algn="ctr"/>
                <a:endParaRPr>
                  <a:latin typeface="+mn-ea"/>
                </a:endParaRPr>
              </a:p>
            </p:txBody>
          </p:sp>
        </p:grpSp>
        <p:grpSp>
          <p:nvGrpSpPr>
            <p:cNvPr id="11" name="ïṧ1iḋe">
              <a:extLst>
                <a:ext uri="{FF2B5EF4-FFF2-40B4-BE49-F238E27FC236}">
                  <a16:creationId xmlns="" xmlns:a16="http://schemas.microsoft.com/office/drawing/2014/main" id="{75CE67CE-1FD7-4ED5-84A2-82DB0685253A}"/>
                </a:ext>
              </a:extLst>
            </p:cNvPr>
            <p:cNvGrpSpPr/>
            <p:nvPr/>
          </p:nvGrpSpPr>
          <p:grpSpPr>
            <a:xfrm>
              <a:off x="2265717" y="1276550"/>
              <a:ext cx="7662264" cy="4675796"/>
              <a:chOff x="793750" y="93663"/>
              <a:chExt cx="7164387" cy="4371975"/>
            </a:xfrm>
            <a:solidFill>
              <a:schemeClr val="bg1">
                <a:lumMod val="85000"/>
              </a:schemeClr>
            </a:solidFill>
            <a:effectLst>
              <a:outerShdw blurRad="63500" algn="ctr" rotWithShape="0">
                <a:prstClr val="black">
                  <a:alpha val="40000"/>
                </a:prstClr>
              </a:outerShdw>
            </a:effectLst>
          </p:grpSpPr>
          <p:sp>
            <p:nvSpPr>
              <p:cNvPr id="53" name="îSļïḑe">
                <a:extLst>
                  <a:ext uri="{FF2B5EF4-FFF2-40B4-BE49-F238E27FC236}">
                    <a16:creationId xmlns="" xmlns:a16="http://schemas.microsoft.com/office/drawing/2014/main" id="{25640173-D4DF-49C7-9FAD-6B75A70DA5B7}"/>
                  </a:ext>
                </a:extLst>
              </p:cNvPr>
              <p:cNvSpPr/>
              <p:nvPr/>
            </p:nvSpPr>
            <p:spPr bwMode="auto">
              <a:xfrm>
                <a:off x="793750" y="93663"/>
                <a:ext cx="3336925" cy="4371975"/>
              </a:xfrm>
              <a:custGeom>
                <a:avLst/>
                <a:gdLst>
                  <a:gd name="T0" fmla="*/ 0 w 889"/>
                  <a:gd name="T1" fmla="*/ 1140 h 1163"/>
                  <a:gd name="T2" fmla="*/ 23 w 889"/>
                  <a:gd name="T3" fmla="*/ 1163 h 1163"/>
                  <a:gd name="T4" fmla="*/ 867 w 889"/>
                  <a:gd name="T5" fmla="*/ 1163 h 1163"/>
                  <a:gd name="T6" fmla="*/ 889 w 889"/>
                  <a:gd name="T7" fmla="*/ 1140 h 1163"/>
                  <a:gd name="T8" fmla="*/ 889 w 889"/>
                  <a:gd name="T9" fmla="*/ 22 h 1163"/>
                  <a:gd name="T10" fmla="*/ 867 w 889"/>
                  <a:gd name="T11" fmla="*/ 0 h 1163"/>
                  <a:gd name="T12" fmla="*/ 23 w 889"/>
                  <a:gd name="T13" fmla="*/ 0 h 1163"/>
                  <a:gd name="T14" fmla="*/ 0 w 889"/>
                  <a:gd name="T15" fmla="*/ 22 h 1163"/>
                  <a:gd name="T16" fmla="*/ 0 w 889"/>
                  <a:gd name="T17" fmla="*/ 1140 h 1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9" h="1163">
                    <a:moveTo>
                      <a:pt x="0" y="1140"/>
                    </a:moveTo>
                    <a:cubicBezTo>
                      <a:pt x="0" y="1153"/>
                      <a:pt x="11" y="1163"/>
                      <a:pt x="23" y="1163"/>
                    </a:cubicBezTo>
                    <a:cubicBezTo>
                      <a:pt x="867" y="1163"/>
                      <a:pt x="867" y="1163"/>
                      <a:pt x="867" y="1163"/>
                    </a:cubicBezTo>
                    <a:cubicBezTo>
                      <a:pt x="879" y="1163"/>
                      <a:pt x="889" y="1153"/>
                      <a:pt x="889" y="1140"/>
                    </a:cubicBezTo>
                    <a:cubicBezTo>
                      <a:pt x="889" y="22"/>
                      <a:pt x="889" y="22"/>
                      <a:pt x="889" y="22"/>
                    </a:cubicBezTo>
                    <a:cubicBezTo>
                      <a:pt x="889" y="10"/>
                      <a:pt x="879" y="0"/>
                      <a:pt x="867" y="0"/>
                    </a:cubicBezTo>
                    <a:cubicBezTo>
                      <a:pt x="23" y="0"/>
                      <a:pt x="23" y="0"/>
                      <a:pt x="23" y="0"/>
                    </a:cubicBezTo>
                    <a:cubicBezTo>
                      <a:pt x="11" y="0"/>
                      <a:pt x="0" y="10"/>
                      <a:pt x="0" y="22"/>
                    </a:cubicBezTo>
                    <a:lnTo>
                      <a:pt x="0" y="114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nchor="ctr"/>
              <a:lstStyle/>
              <a:p>
                <a:pPr algn="ctr"/>
                <a:endParaRPr>
                  <a:latin typeface="+mn-ea"/>
                </a:endParaRPr>
              </a:p>
            </p:txBody>
          </p:sp>
          <p:sp>
            <p:nvSpPr>
              <p:cNvPr id="54" name="iṡļiďe">
                <a:extLst>
                  <a:ext uri="{FF2B5EF4-FFF2-40B4-BE49-F238E27FC236}">
                    <a16:creationId xmlns="" xmlns:a16="http://schemas.microsoft.com/office/drawing/2014/main" id="{5EB44E8D-F706-4EFC-8B9E-8311336645E8}"/>
                  </a:ext>
                </a:extLst>
              </p:cNvPr>
              <p:cNvSpPr/>
              <p:nvPr/>
            </p:nvSpPr>
            <p:spPr bwMode="auto">
              <a:xfrm>
                <a:off x="4619625" y="93663"/>
                <a:ext cx="3338512" cy="4371975"/>
              </a:xfrm>
              <a:custGeom>
                <a:avLst/>
                <a:gdLst>
                  <a:gd name="T0" fmla="*/ 889 w 889"/>
                  <a:gd name="T1" fmla="*/ 1140 h 1163"/>
                  <a:gd name="T2" fmla="*/ 866 w 889"/>
                  <a:gd name="T3" fmla="*/ 1163 h 1163"/>
                  <a:gd name="T4" fmla="*/ 23 w 889"/>
                  <a:gd name="T5" fmla="*/ 1163 h 1163"/>
                  <a:gd name="T6" fmla="*/ 0 w 889"/>
                  <a:gd name="T7" fmla="*/ 1140 h 1163"/>
                  <a:gd name="T8" fmla="*/ 0 w 889"/>
                  <a:gd name="T9" fmla="*/ 22 h 1163"/>
                  <a:gd name="T10" fmla="*/ 23 w 889"/>
                  <a:gd name="T11" fmla="*/ 0 h 1163"/>
                  <a:gd name="T12" fmla="*/ 866 w 889"/>
                  <a:gd name="T13" fmla="*/ 0 h 1163"/>
                  <a:gd name="T14" fmla="*/ 889 w 889"/>
                  <a:gd name="T15" fmla="*/ 22 h 1163"/>
                  <a:gd name="T16" fmla="*/ 889 w 889"/>
                  <a:gd name="T17" fmla="*/ 1140 h 1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9" h="1163">
                    <a:moveTo>
                      <a:pt x="889" y="1140"/>
                    </a:moveTo>
                    <a:cubicBezTo>
                      <a:pt x="889" y="1153"/>
                      <a:pt x="879" y="1163"/>
                      <a:pt x="866" y="1163"/>
                    </a:cubicBezTo>
                    <a:cubicBezTo>
                      <a:pt x="23" y="1163"/>
                      <a:pt x="23" y="1163"/>
                      <a:pt x="23" y="1163"/>
                    </a:cubicBezTo>
                    <a:cubicBezTo>
                      <a:pt x="10" y="1163"/>
                      <a:pt x="0" y="1153"/>
                      <a:pt x="0" y="1140"/>
                    </a:cubicBezTo>
                    <a:cubicBezTo>
                      <a:pt x="0" y="22"/>
                      <a:pt x="0" y="22"/>
                      <a:pt x="0" y="22"/>
                    </a:cubicBezTo>
                    <a:cubicBezTo>
                      <a:pt x="0" y="10"/>
                      <a:pt x="10" y="0"/>
                      <a:pt x="23" y="0"/>
                    </a:cubicBezTo>
                    <a:cubicBezTo>
                      <a:pt x="866" y="0"/>
                      <a:pt x="866" y="0"/>
                      <a:pt x="866" y="0"/>
                    </a:cubicBezTo>
                    <a:cubicBezTo>
                      <a:pt x="879" y="0"/>
                      <a:pt x="889" y="10"/>
                      <a:pt x="889" y="22"/>
                    </a:cubicBezTo>
                    <a:lnTo>
                      <a:pt x="889" y="114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nchor="ctr"/>
              <a:lstStyle/>
              <a:p>
                <a:pPr algn="ctr"/>
                <a:endParaRPr>
                  <a:latin typeface="+mn-ea"/>
                </a:endParaRPr>
              </a:p>
            </p:txBody>
          </p:sp>
        </p:grpSp>
        <p:grpSp>
          <p:nvGrpSpPr>
            <p:cNvPr id="12" name="iṥḻíḍê">
              <a:extLst>
                <a:ext uri="{FF2B5EF4-FFF2-40B4-BE49-F238E27FC236}">
                  <a16:creationId xmlns="" xmlns:a16="http://schemas.microsoft.com/office/drawing/2014/main" id="{CA83756F-658A-44CF-A27B-79389158C353}"/>
                </a:ext>
              </a:extLst>
            </p:cNvPr>
            <p:cNvGrpSpPr/>
            <p:nvPr/>
          </p:nvGrpSpPr>
          <p:grpSpPr>
            <a:xfrm>
              <a:off x="2330233" y="1276550"/>
              <a:ext cx="7533230" cy="4675796"/>
              <a:chOff x="854075" y="93663"/>
              <a:chExt cx="7043737" cy="4371975"/>
            </a:xfrm>
            <a:solidFill>
              <a:schemeClr val="bg1">
                <a:lumMod val="85000"/>
              </a:schemeClr>
            </a:solidFill>
            <a:effectLst>
              <a:outerShdw blurRad="63500" algn="ctr" rotWithShape="0">
                <a:prstClr val="black">
                  <a:alpha val="40000"/>
                </a:prstClr>
              </a:outerShdw>
            </a:effectLst>
          </p:grpSpPr>
          <p:sp>
            <p:nvSpPr>
              <p:cNvPr id="51" name="iṧḷîďè">
                <a:extLst>
                  <a:ext uri="{FF2B5EF4-FFF2-40B4-BE49-F238E27FC236}">
                    <a16:creationId xmlns="" xmlns:a16="http://schemas.microsoft.com/office/drawing/2014/main" id="{9768EC9F-0218-40D2-8409-CA1DA229ED94}"/>
                  </a:ext>
                </a:extLst>
              </p:cNvPr>
              <p:cNvSpPr/>
              <p:nvPr/>
            </p:nvSpPr>
            <p:spPr bwMode="auto">
              <a:xfrm>
                <a:off x="854075" y="93663"/>
                <a:ext cx="3336925" cy="4371975"/>
              </a:xfrm>
              <a:custGeom>
                <a:avLst/>
                <a:gdLst>
                  <a:gd name="T0" fmla="*/ 0 w 889"/>
                  <a:gd name="T1" fmla="*/ 1140 h 1163"/>
                  <a:gd name="T2" fmla="*/ 23 w 889"/>
                  <a:gd name="T3" fmla="*/ 1163 h 1163"/>
                  <a:gd name="T4" fmla="*/ 867 w 889"/>
                  <a:gd name="T5" fmla="*/ 1163 h 1163"/>
                  <a:gd name="T6" fmla="*/ 889 w 889"/>
                  <a:gd name="T7" fmla="*/ 1140 h 1163"/>
                  <a:gd name="T8" fmla="*/ 889 w 889"/>
                  <a:gd name="T9" fmla="*/ 22 h 1163"/>
                  <a:gd name="T10" fmla="*/ 867 w 889"/>
                  <a:gd name="T11" fmla="*/ 0 h 1163"/>
                  <a:gd name="T12" fmla="*/ 23 w 889"/>
                  <a:gd name="T13" fmla="*/ 0 h 1163"/>
                  <a:gd name="T14" fmla="*/ 0 w 889"/>
                  <a:gd name="T15" fmla="*/ 22 h 1163"/>
                  <a:gd name="T16" fmla="*/ 0 w 889"/>
                  <a:gd name="T17" fmla="*/ 1140 h 1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9" h="1163">
                    <a:moveTo>
                      <a:pt x="0" y="1140"/>
                    </a:moveTo>
                    <a:cubicBezTo>
                      <a:pt x="0" y="1153"/>
                      <a:pt x="11" y="1163"/>
                      <a:pt x="23" y="1163"/>
                    </a:cubicBezTo>
                    <a:cubicBezTo>
                      <a:pt x="867" y="1163"/>
                      <a:pt x="867" y="1163"/>
                      <a:pt x="867" y="1163"/>
                    </a:cubicBezTo>
                    <a:cubicBezTo>
                      <a:pt x="879" y="1163"/>
                      <a:pt x="889" y="1153"/>
                      <a:pt x="889" y="1140"/>
                    </a:cubicBezTo>
                    <a:cubicBezTo>
                      <a:pt x="889" y="22"/>
                      <a:pt x="889" y="22"/>
                      <a:pt x="889" y="22"/>
                    </a:cubicBezTo>
                    <a:cubicBezTo>
                      <a:pt x="889" y="10"/>
                      <a:pt x="879" y="0"/>
                      <a:pt x="867" y="0"/>
                    </a:cubicBezTo>
                    <a:cubicBezTo>
                      <a:pt x="23" y="0"/>
                      <a:pt x="23" y="0"/>
                      <a:pt x="23" y="0"/>
                    </a:cubicBezTo>
                    <a:cubicBezTo>
                      <a:pt x="11" y="0"/>
                      <a:pt x="0" y="10"/>
                      <a:pt x="0" y="22"/>
                    </a:cubicBezTo>
                    <a:lnTo>
                      <a:pt x="0" y="114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nchor="ctr"/>
              <a:lstStyle/>
              <a:p>
                <a:pPr algn="ctr"/>
                <a:endParaRPr>
                  <a:latin typeface="+mn-ea"/>
                </a:endParaRPr>
              </a:p>
            </p:txBody>
          </p:sp>
          <p:sp>
            <p:nvSpPr>
              <p:cNvPr id="52" name="îSľiḓê">
                <a:extLst>
                  <a:ext uri="{FF2B5EF4-FFF2-40B4-BE49-F238E27FC236}">
                    <a16:creationId xmlns="" xmlns:a16="http://schemas.microsoft.com/office/drawing/2014/main" id="{B2D96340-0850-4674-81D2-CD4CF8EBE9D7}"/>
                  </a:ext>
                </a:extLst>
              </p:cNvPr>
              <p:cNvSpPr/>
              <p:nvPr/>
            </p:nvSpPr>
            <p:spPr bwMode="auto">
              <a:xfrm>
                <a:off x="4559300" y="93663"/>
                <a:ext cx="3338512" cy="4371975"/>
              </a:xfrm>
              <a:custGeom>
                <a:avLst/>
                <a:gdLst>
                  <a:gd name="T0" fmla="*/ 889 w 889"/>
                  <a:gd name="T1" fmla="*/ 1140 h 1163"/>
                  <a:gd name="T2" fmla="*/ 866 w 889"/>
                  <a:gd name="T3" fmla="*/ 1163 h 1163"/>
                  <a:gd name="T4" fmla="*/ 23 w 889"/>
                  <a:gd name="T5" fmla="*/ 1163 h 1163"/>
                  <a:gd name="T6" fmla="*/ 0 w 889"/>
                  <a:gd name="T7" fmla="*/ 1140 h 1163"/>
                  <a:gd name="T8" fmla="*/ 0 w 889"/>
                  <a:gd name="T9" fmla="*/ 22 h 1163"/>
                  <a:gd name="T10" fmla="*/ 23 w 889"/>
                  <a:gd name="T11" fmla="*/ 0 h 1163"/>
                  <a:gd name="T12" fmla="*/ 866 w 889"/>
                  <a:gd name="T13" fmla="*/ 0 h 1163"/>
                  <a:gd name="T14" fmla="*/ 889 w 889"/>
                  <a:gd name="T15" fmla="*/ 22 h 1163"/>
                  <a:gd name="T16" fmla="*/ 889 w 889"/>
                  <a:gd name="T17" fmla="*/ 1140 h 1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9" h="1163">
                    <a:moveTo>
                      <a:pt x="889" y="1140"/>
                    </a:moveTo>
                    <a:cubicBezTo>
                      <a:pt x="889" y="1153"/>
                      <a:pt x="879" y="1163"/>
                      <a:pt x="866" y="1163"/>
                    </a:cubicBezTo>
                    <a:cubicBezTo>
                      <a:pt x="23" y="1163"/>
                      <a:pt x="23" y="1163"/>
                      <a:pt x="23" y="1163"/>
                    </a:cubicBezTo>
                    <a:cubicBezTo>
                      <a:pt x="10" y="1163"/>
                      <a:pt x="0" y="1153"/>
                      <a:pt x="0" y="1140"/>
                    </a:cubicBezTo>
                    <a:cubicBezTo>
                      <a:pt x="0" y="22"/>
                      <a:pt x="0" y="22"/>
                      <a:pt x="0" y="22"/>
                    </a:cubicBezTo>
                    <a:cubicBezTo>
                      <a:pt x="0" y="10"/>
                      <a:pt x="10" y="0"/>
                      <a:pt x="23" y="0"/>
                    </a:cubicBezTo>
                    <a:cubicBezTo>
                      <a:pt x="866" y="0"/>
                      <a:pt x="866" y="0"/>
                      <a:pt x="866" y="0"/>
                    </a:cubicBezTo>
                    <a:cubicBezTo>
                      <a:pt x="879" y="0"/>
                      <a:pt x="889" y="10"/>
                      <a:pt x="889" y="22"/>
                    </a:cubicBezTo>
                    <a:lnTo>
                      <a:pt x="889" y="114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nchor="ctr"/>
              <a:lstStyle/>
              <a:p>
                <a:pPr algn="ctr"/>
                <a:endParaRPr>
                  <a:latin typeface="+mn-ea"/>
                </a:endParaRPr>
              </a:p>
            </p:txBody>
          </p:sp>
        </p:grpSp>
        <p:grpSp>
          <p:nvGrpSpPr>
            <p:cNvPr id="13" name="íṣḷídé">
              <a:extLst>
                <a:ext uri="{FF2B5EF4-FFF2-40B4-BE49-F238E27FC236}">
                  <a16:creationId xmlns="" xmlns:a16="http://schemas.microsoft.com/office/drawing/2014/main" id="{A07B9ED6-0AFB-4CCA-BE76-FCE4F31D45A5}"/>
                </a:ext>
              </a:extLst>
            </p:cNvPr>
            <p:cNvGrpSpPr/>
            <p:nvPr/>
          </p:nvGrpSpPr>
          <p:grpSpPr>
            <a:xfrm>
              <a:off x="2393053" y="1276550"/>
              <a:ext cx="7405892" cy="4675796"/>
              <a:chOff x="912813" y="93663"/>
              <a:chExt cx="6924674" cy="4371975"/>
            </a:xfrm>
            <a:solidFill>
              <a:schemeClr val="bg1">
                <a:lumMod val="95000"/>
              </a:schemeClr>
            </a:solidFill>
            <a:effectLst>
              <a:outerShdw blurRad="63500" algn="ctr" rotWithShape="0">
                <a:prstClr val="black">
                  <a:alpha val="40000"/>
                </a:prstClr>
              </a:outerShdw>
            </a:effectLst>
          </p:grpSpPr>
          <p:sp>
            <p:nvSpPr>
              <p:cNvPr id="49" name="îSḻïḓe">
                <a:extLst>
                  <a:ext uri="{FF2B5EF4-FFF2-40B4-BE49-F238E27FC236}">
                    <a16:creationId xmlns="" xmlns:a16="http://schemas.microsoft.com/office/drawing/2014/main" id="{77FB1916-A24D-4A64-86AB-A9F569AC9074}"/>
                  </a:ext>
                </a:extLst>
              </p:cNvPr>
              <p:cNvSpPr/>
              <p:nvPr/>
            </p:nvSpPr>
            <p:spPr bwMode="auto">
              <a:xfrm>
                <a:off x="912813" y="93663"/>
                <a:ext cx="3338512" cy="4371975"/>
              </a:xfrm>
              <a:custGeom>
                <a:avLst/>
                <a:gdLst>
                  <a:gd name="T0" fmla="*/ 0 w 889"/>
                  <a:gd name="T1" fmla="*/ 1140 h 1163"/>
                  <a:gd name="T2" fmla="*/ 23 w 889"/>
                  <a:gd name="T3" fmla="*/ 1163 h 1163"/>
                  <a:gd name="T4" fmla="*/ 867 w 889"/>
                  <a:gd name="T5" fmla="*/ 1163 h 1163"/>
                  <a:gd name="T6" fmla="*/ 889 w 889"/>
                  <a:gd name="T7" fmla="*/ 1140 h 1163"/>
                  <a:gd name="T8" fmla="*/ 889 w 889"/>
                  <a:gd name="T9" fmla="*/ 22 h 1163"/>
                  <a:gd name="T10" fmla="*/ 867 w 889"/>
                  <a:gd name="T11" fmla="*/ 0 h 1163"/>
                  <a:gd name="T12" fmla="*/ 23 w 889"/>
                  <a:gd name="T13" fmla="*/ 0 h 1163"/>
                  <a:gd name="T14" fmla="*/ 0 w 889"/>
                  <a:gd name="T15" fmla="*/ 22 h 1163"/>
                  <a:gd name="T16" fmla="*/ 0 w 889"/>
                  <a:gd name="T17" fmla="*/ 1140 h 1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9" h="1163">
                    <a:moveTo>
                      <a:pt x="0" y="1140"/>
                    </a:moveTo>
                    <a:cubicBezTo>
                      <a:pt x="0" y="1153"/>
                      <a:pt x="11" y="1163"/>
                      <a:pt x="23" y="1163"/>
                    </a:cubicBezTo>
                    <a:cubicBezTo>
                      <a:pt x="867" y="1163"/>
                      <a:pt x="867" y="1163"/>
                      <a:pt x="867" y="1163"/>
                    </a:cubicBezTo>
                    <a:cubicBezTo>
                      <a:pt x="879" y="1163"/>
                      <a:pt x="889" y="1153"/>
                      <a:pt x="889" y="1140"/>
                    </a:cubicBezTo>
                    <a:cubicBezTo>
                      <a:pt x="889" y="22"/>
                      <a:pt x="889" y="22"/>
                      <a:pt x="889" y="22"/>
                    </a:cubicBezTo>
                    <a:cubicBezTo>
                      <a:pt x="889" y="10"/>
                      <a:pt x="879" y="0"/>
                      <a:pt x="867" y="0"/>
                    </a:cubicBezTo>
                    <a:cubicBezTo>
                      <a:pt x="23" y="0"/>
                      <a:pt x="23" y="0"/>
                      <a:pt x="23" y="0"/>
                    </a:cubicBezTo>
                    <a:cubicBezTo>
                      <a:pt x="11" y="0"/>
                      <a:pt x="0" y="10"/>
                      <a:pt x="0" y="22"/>
                    </a:cubicBezTo>
                    <a:lnTo>
                      <a:pt x="0" y="1140"/>
                    </a:lnTo>
                    <a:close/>
                  </a:path>
                </a:pathLst>
              </a:custGeom>
              <a:grpFill/>
              <a:ln>
                <a:noFill/>
              </a:ln>
            </p:spPr>
            <p:txBody>
              <a:bodyPr anchor="ctr"/>
              <a:lstStyle/>
              <a:p>
                <a:pPr algn="ctr"/>
                <a:endParaRPr>
                  <a:latin typeface="+mn-ea"/>
                </a:endParaRPr>
              </a:p>
            </p:txBody>
          </p:sp>
          <p:sp>
            <p:nvSpPr>
              <p:cNvPr id="50" name="ïSlïḑé">
                <a:extLst>
                  <a:ext uri="{FF2B5EF4-FFF2-40B4-BE49-F238E27FC236}">
                    <a16:creationId xmlns="" xmlns:a16="http://schemas.microsoft.com/office/drawing/2014/main" id="{E6CD002F-C496-4EE2-83C4-BE2DBBCE1BC4}"/>
                  </a:ext>
                </a:extLst>
              </p:cNvPr>
              <p:cNvSpPr/>
              <p:nvPr/>
            </p:nvSpPr>
            <p:spPr bwMode="auto">
              <a:xfrm>
                <a:off x="4498975" y="93663"/>
                <a:ext cx="3338512" cy="4371975"/>
              </a:xfrm>
              <a:custGeom>
                <a:avLst/>
                <a:gdLst>
                  <a:gd name="T0" fmla="*/ 889 w 889"/>
                  <a:gd name="T1" fmla="*/ 1140 h 1163"/>
                  <a:gd name="T2" fmla="*/ 866 w 889"/>
                  <a:gd name="T3" fmla="*/ 1163 h 1163"/>
                  <a:gd name="T4" fmla="*/ 23 w 889"/>
                  <a:gd name="T5" fmla="*/ 1163 h 1163"/>
                  <a:gd name="T6" fmla="*/ 0 w 889"/>
                  <a:gd name="T7" fmla="*/ 1140 h 1163"/>
                  <a:gd name="T8" fmla="*/ 0 w 889"/>
                  <a:gd name="T9" fmla="*/ 22 h 1163"/>
                  <a:gd name="T10" fmla="*/ 23 w 889"/>
                  <a:gd name="T11" fmla="*/ 0 h 1163"/>
                  <a:gd name="T12" fmla="*/ 866 w 889"/>
                  <a:gd name="T13" fmla="*/ 0 h 1163"/>
                  <a:gd name="T14" fmla="*/ 889 w 889"/>
                  <a:gd name="T15" fmla="*/ 22 h 1163"/>
                  <a:gd name="T16" fmla="*/ 889 w 889"/>
                  <a:gd name="T17" fmla="*/ 1140 h 1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9" h="1163">
                    <a:moveTo>
                      <a:pt x="889" y="1140"/>
                    </a:moveTo>
                    <a:cubicBezTo>
                      <a:pt x="889" y="1153"/>
                      <a:pt x="879" y="1163"/>
                      <a:pt x="866" y="1163"/>
                    </a:cubicBezTo>
                    <a:cubicBezTo>
                      <a:pt x="23" y="1163"/>
                      <a:pt x="23" y="1163"/>
                      <a:pt x="23" y="1163"/>
                    </a:cubicBezTo>
                    <a:cubicBezTo>
                      <a:pt x="10" y="1163"/>
                      <a:pt x="0" y="1153"/>
                      <a:pt x="0" y="1140"/>
                    </a:cubicBezTo>
                    <a:cubicBezTo>
                      <a:pt x="0" y="22"/>
                      <a:pt x="0" y="22"/>
                      <a:pt x="0" y="22"/>
                    </a:cubicBezTo>
                    <a:cubicBezTo>
                      <a:pt x="0" y="10"/>
                      <a:pt x="10" y="0"/>
                      <a:pt x="23" y="0"/>
                    </a:cubicBezTo>
                    <a:cubicBezTo>
                      <a:pt x="866" y="0"/>
                      <a:pt x="866" y="0"/>
                      <a:pt x="866" y="0"/>
                    </a:cubicBezTo>
                    <a:cubicBezTo>
                      <a:pt x="879" y="0"/>
                      <a:pt x="889" y="10"/>
                      <a:pt x="889" y="22"/>
                    </a:cubicBezTo>
                    <a:lnTo>
                      <a:pt x="889" y="1140"/>
                    </a:lnTo>
                    <a:close/>
                  </a:path>
                </a:pathLst>
              </a:custGeom>
              <a:grpFill/>
              <a:ln>
                <a:noFill/>
              </a:ln>
            </p:spPr>
            <p:txBody>
              <a:bodyPr anchor="ctr"/>
              <a:lstStyle/>
              <a:p>
                <a:pPr algn="ctr"/>
                <a:endParaRPr>
                  <a:latin typeface="+mn-ea"/>
                </a:endParaRPr>
              </a:p>
            </p:txBody>
          </p:sp>
        </p:grpSp>
        <p:sp>
          <p:nvSpPr>
            <p:cNvPr id="15" name="iṧļiḋe">
              <a:extLst>
                <a:ext uri="{FF2B5EF4-FFF2-40B4-BE49-F238E27FC236}">
                  <a16:creationId xmlns="" xmlns:a16="http://schemas.microsoft.com/office/drawing/2014/main" id="{FA4C4FB5-C127-46DC-90BA-FDBB56094E99}"/>
                </a:ext>
              </a:extLst>
            </p:cNvPr>
            <p:cNvSpPr/>
            <p:nvPr/>
          </p:nvSpPr>
          <p:spPr bwMode="auto">
            <a:xfrm>
              <a:off x="6301435" y="1570273"/>
              <a:ext cx="127336" cy="4084954"/>
            </a:xfrm>
            <a:custGeom>
              <a:avLst/>
              <a:gdLst>
                <a:gd name="T0" fmla="*/ 16 w 32"/>
                <a:gd name="T1" fmla="*/ 0 h 1016"/>
                <a:gd name="T2" fmla="*/ 16 w 32"/>
                <a:gd name="T3" fmla="*/ 32 h 1016"/>
                <a:gd name="T4" fmla="*/ 16 w 32"/>
                <a:gd name="T5" fmla="*/ 82 h 1016"/>
                <a:gd name="T6" fmla="*/ 16 w 32"/>
                <a:gd name="T7" fmla="*/ 114 h 1016"/>
                <a:gd name="T8" fmla="*/ 16 w 32"/>
                <a:gd name="T9" fmla="*/ 82 h 1016"/>
                <a:gd name="T10" fmla="*/ 0 w 32"/>
                <a:gd name="T11" fmla="*/ 180 h 1016"/>
                <a:gd name="T12" fmla="*/ 32 w 32"/>
                <a:gd name="T13" fmla="*/ 180 h 1016"/>
                <a:gd name="T14" fmla="*/ 16 w 32"/>
                <a:gd name="T15" fmla="*/ 246 h 1016"/>
                <a:gd name="T16" fmla="*/ 16 w 32"/>
                <a:gd name="T17" fmla="*/ 278 h 1016"/>
                <a:gd name="T18" fmla="*/ 16 w 32"/>
                <a:gd name="T19" fmla="*/ 246 h 1016"/>
                <a:gd name="T20" fmla="*/ 0 w 32"/>
                <a:gd name="T21" fmla="*/ 344 h 1016"/>
                <a:gd name="T22" fmla="*/ 32 w 32"/>
                <a:gd name="T23" fmla="*/ 344 h 1016"/>
                <a:gd name="T24" fmla="*/ 16 w 32"/>
                <a:gd name="T25" fmla="*/ 410 h 1016"/>
                <a:gd name="T26" fmla="*/ 16 w 32"/>
                <a:gd name="T27" fmla="*/ 442 h 1016"/>
                <a:gd name="T28" fmla="*/ 16 w 32"/>
                <a:gd name="T29" fmla="*/ 410 h 1016"/>
                <a:gd name="T30" fmla="*/ 0 w 32"/>
                <a:gd name="T31" fmla="*/ 508 h 1016"/>
                <a:gd name="T32" fmla="*/ 32 w 32"/>
                <a:gd name="T33" fmla="*/ 508 h 1016"/>
                <a:gd name="T34" fmla="*/ 16 w 32"/>
                <a:gd name="T35" fmla="*/ 574 h 1016"/>
                <a:gd name="T36" fmla="*/ 16 w 32"/>
                <a:gd name="T37" fmla="*/ 606 h 1016"/>
                <a:gd name="T38" fmla="*/ 16 w 32"/>
                <a:gd name="T39" fmla="*/ 574 h 1016"/>
                <a:gd name="T40" fmla="*/ 0 w 32"/>
                <a:gd name="T41" fmla="*/ 672 h 1016"/>
                <a:gd name="T42" fmla="*/ 32 w 32"/>
                <a:gd name="T43" fmla="*/ 672 h 1016"/>
                <a:gd name="T44" fmla="*/ 16 w 32"/>
                <a:gd name="T45" fmla="*/ 738 h 1016"/>
                <a:gd name="T46" fmla="*/ 16 w 32"/>
                <a:gd name="T47" fmla="*/ 770 h 1016"/>
                <a:gd name="T48" fmla="*/ 16 w 32"/>
                <a:gd name="T49" fmla="*/ 738 h 1016"/>
                <a:gd name="T50" fmla="*/ 0 w 32"/>
                <a:gd name="T51" fmla="*/ 836 h 1016"/>
                <a:gd name="T52" fmla="*/ 32 w 32"/>
                <a:gd name="T53" fmla="*/ 836 h 1016"/>
                <a:gd name="T54" fmla="*/ 16 w 32"/>
                <a:gd name="T55" fmla="*/ 902 h 1016"/>
                <a:gd name="T56" fmla="*/ 16 w 32"/>
                <a:gd name="T57" fmla="*/ 934 h 1016"/>
                <a:gd name="T58" fmla="*/ 16 w 32"/>
                <a:gd name="T59" fmla="*/ 902 h 1016"/>
                <a:gd name="T60" fmla="*/ 0 w 32"/>
                <a:gd name="T61" fmla="*/ 1000 h 1016"/>
                <a:gd name="T62" fmla="*/ 32 w 32"/>
                <a:gd name="T63" fmla="*/ 1000 h 1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2" h="1016">
                  <a:moveTo>
                    <a:pt x="0" y="16"/>
                  </a:moveTo>
                  <a:cubicBezTo>
                    <a:pt x="0" y="7"/>
                    <a:pt x="7" y="0"/>
                    <a:pt x="16" y="0"/>
                  </a:cubicBezTo>
                  <a:cubicBezTo>
                    <a:pt x="25" y="0"/>
                    <a:pt x="32" y="7"/>
                    <a:pt x="32" y="16"/>
                  </a:cubicBezTo>
                  <a:cubicBezTo>
                    <a:pt x="32" y="25"/>
                    <a:pt x="25" y="32"/>
                    <a:pt x="16" y="32"/>
                  </a:cubicBezTo>
                  <a:cubicBezTo>
                    <a:pt x="7" y="32"/>
                    <a:pt x="0" y="25"/>
                    <a:pt x="0" y="16"/>
                  </a:cubicBezTo>
                  <a:close/>
                  <a:moveTo>
                    <a:pt x="16" y="82"/>
                  </a:moveTo>
                  <a:cubicBezTo>
                    <a:pt x="7" y="82"/>
                    <a:pt x="0" y="89"/>
                    <a:pt x="0" y="98"/>
                  </a:cubicBezTo>
                  <a:cubicBezTo>
                    <a:pt x="0" y="107"/>
                    <a:pt x="7" y="114"/>
                    <a:pt x="16" y="114"/>
                  </a:cubicBezTo>
                  <a:cubicBezTo>
                    <a:pt x="25" y="114"/>
                    <a:pt x="32" y="107"/>
                    <a:pt x="32" y="98"/>
                  </a:cubicBezTo>
                  <a:cubicBezTo>
                    <a:pt x="32" y="89"/>
                    <a:pt x="25" y="82"/>
                    <a:pt x="16" y="82"/>
                  </a:cubicBezTo>
                  <a:close/>
                  <a:moveTo>
                    <a:pt x="16" y="164"/>
                  </a:moveTo>
                  <a:cubicBezTo>
                    <a:pt x="7" y="164"/>
                    <a:pt x="0" y="171"/>
                    <a:pt x="0" y="180"/>
                  </a:cubicBezTo>
                  <a:cubicBezTo>
                    <a:pt x="0" y="189"/>
                    <a:pt x="7" y="196"/>
                    <a:pt x="16" y="196"/>
                  </a:cubicBezTo>
                  <a:cubicBezTo>
                    <a:pt x="25" y="196"/>
                    <a:pt x="32" y="189"/>
                    <a:pt x="32" y="180"/>
                  </a:cubicBezTo>
                  <a:cubicBezTo>
                    <a:pt x="32" y="171"/>
                    <a:pt x="25" y="164"/>
                    <a:pt x="16" y="164"/>
                  </a:cubicBezTo>
                  <a:close/>
                  <a:moveTo>
                    <a:pt x="16" y="246"/>
                  </a:moveTo>
                  <a:cubicBezTo>
                    <a:pt x="7" y="246"/>
                    <a:pt x="0" y="253"/>
                    <a:pt x="0" y="262"/>
                  </a:cubicBezTo>
                  <a:cubicBezTo>
                    <a:pt x="0" y="271"/>
                    <a:pt x="7" y="278"/>
                    <a:pt x="16" y="278"/>
                  </a:cubicBezTo>
                  <a:cubicBezTo>
                    <a:pt x="25" y="278"/>
                    <a:pt x="32" y="271"/>
                    <a:pt x="32" y="262"/>
                  </a:cubicBezTo>
                  <a:cubicBezTo>
                    <a:pt x="32" y="253"/>
                    <a:pt x="25" y="246"/>
                    <a:pt x="16" y="246"/>
                  </a:cubicBezTo>
                  <a:close/>
                  <a:moveTo>
                    <a:pt x="16" y="328"/>
                  </a:moveTo>
                  <a:cubicBezTo>
                    <a:pt x="7" y="328"/>
                    <a:pt x="0" y="335"/>
                    <a:pt x="0" y="344"/>
                  </a:cubicBezTo>
                  <a:cubicBezTo>
                    <a:pt x="0" y="353"/>
                    <a:pt x="7" y="360"/>
                    <a:pt x="16" y="360"/>
                  </a:cubicBezTo>
                  <a:cubicBezTo>
                    <a:pt x="25" y="360"/>
                    <a:pt x="32" y="353"/>
                    <a:pt x="32" y="344"/>
                  </a:cubicBezTo>
                  <a:cubicBezTo>
                    <a:pt x="32" y="335"/>
                    <a:pt x="25" y="328"/>
                    <a:pt x="16" y="328"/>
                  </a:cubicBezTo>
                  <a:close/>
                  <a:moveTo>
                    <a:pt x="16" y="410"/>
                  </a:moveTo>
                  <a:cubicBezTo>
                    <a:pt x="7" y="410"/>
                    <a:pt x="0" y="417"/>
                    <a:pt x="0" y="426"/>
                  </a:cubicBezTo>
                  <a:cubicBezTo>
                    <a:pt x="0" y="435"/>
                    <a:pt x="7" y="442"/>
                    <a:pt x="16" y="442"/>
                  </a:cubicBezTo>
                  <a:cubicBezTo>
                    <a:pt x="25" y="442"/>
                    <a:pt x="32" y="435"/>
                    <a:pt x="32" y="426"/>
                  </a:cubicBezTo>
                  <a:cubicBezTo>
                    <a:pt x="32" y="417"/>
                    <a:pt x="25" y="410"/>
                    <a:pt x="16" y="410"/>
                  </a:cubicBezTo>
                  <a:close/>
                  <a:moveTo>
                    <a:pt x="16" y="492"/>
                  </a:moveTo>
                  <a:cubicBezTo>
                    <a:pt x="7" y="492"/>
                    <a:pt x="0" y="499"/>
                    <a:pt x="0" y="508"/>
                  </a:cubicBezTo>
                  <a:cubicBezTo>
                    <a:pt x="0" y="517"/>
                    <a:pt x="7" y="524"/>
                    <a:pt x="16" y="524"/>
                  </a:cubicBezTo>
                  <a:cubicBezTo>
                    <a:pt x="25" y="524"/>
                    <a:pt x="32" y="517"/>
                    <a:pt x="32" y="508"/>
                  </a:cubicBezTo>
                  <a:cubicBezTo>
                    <a:pt x="32" y="499"/>
                    <a:pt x="25" y="492"/>
                    <a:pt x="16" y="492"/>
                  </a:cubicBezTo>
                  <a:close/>
                  <a:moveTo>
                    <a:pt x="16" y="574"/>
                  </a:moveTo>
                  <a:cubicBezTo>
                    <a:pt x="7" y="574"/>
                    <a:pt x="0" y="581"/>
                    <a:pt x="0" y="590"/>
                  </a:cubicBezTo>
                  <a:cubicBezTo>
                    <a:pt x="0" y="599"/>
                    <a:pt x="7" y="606"/>
                    <a:pt x="16" y="606"/>
                  </a:cubicBezTo>
                  <a:cubicBezTo>
                    <a:pt x="25" y="606"/>
                    <a:pt x="32" y="599"/>
                    <a:pt x="32" y="590"/>
                  </a:cubicBezTo>
                  <a:cubicBezTo>
                    <a:pt x="32" y="581"/>
                    <a:pt x="25" y="574"/>
                    <a:pt x="16" y="574"/>
                  </a:cubicBezTo>
                  <a:close/>
                  <a:moveTo>
                    <a:pt x="16" y="656"/>
                  </a:moveTo>
                  <a:cubicBezTo>
                    <a:pt x="7" y="656"/>
                    <a:pt x="0" y="663"/>
                    <a:pt x="0" y="672"/>
                  </a:cubicBezTo>
                  <a:cubicBezTo>
                    <a:pt x="0" y="681"/>
                    <a:pt x="7" y="688"/>
                    <a:pt x="16" y="688"/>
                  </a:cubicBezTo>
                  <a:cubicBezTo>
                    <a:pt x="25" y="688"/>
                    <a:pt x="32" y="681"/>
                    <a:pt x="32" y="672"/>
                  </a:cubicBezTo>
                  <a:cubicBezTo>
                    <a:pt x="32" y="663"/>
                    <a:pt x="25" y="656"/>
                    <a:pt x="16" y="656"/>
                  </a:cubicBezTo>
                  <a:close/>
                  <a:moveTo>
                    <a:pt x="16" y="738"/>
                  </a:moveTo>
                  <a:cubicBezTo>
                    <a:pt x="7" y="738"/>
                    <a:pt x="0" y="745"/>
                    <a:pt x="0" y="754"/>
                  </a:cubicBezTo>
                  <a:cubicBezTo>
                    <a:pt x="0" y="763"/>
                    <a:pt x="7" y="770"/>
                    <a:pt x="16" y="770"/>
                  </a:cubicBezTo>
                  <a:cubicBezTo>
                    <a:pt x="25" y="770"/>
                    <a:pt x="32" y="763"/>
                    <a:pt x="32" y="754"/>
                  </a:cubicBezTo>
                  <a:cubicBezTo>
                    <a:pt x="32" y="745"/>
                    <a:pt x="25" y="738"/>
                    <a:pt x="16" y="738"/>
                  </a:cubicBezTo>
                  <a:close/>
                  <a:moveTo>
                    <a:pt x="16" y="820"/>
                  </a:moveTo>
                  <a:cubicBezTo>
                    <a:pt x="7" y="820"/>
                    <a:pt x="0" y="827"/>
                    <a:pt x="0" y="836"/>
                  </a:cubicBezTo>
                  <a:cubicBezTo>
                    <a:pt x="0" y="845"/>
                    <a:pt x="7" y="852"/>
                    <a:pt x="16" y="852"/>
                  </a:cubicBezTo>
                  <a:cubicBezTo>
                    <a:pt x="25" y="852"/>
                    <a:pt x="32" y="845"/>
                    <a:pt x="32" y="836"/>
                  </a:cubicBezTo>
                  <a:cubicBezTo>
                    <a:pt x="32" y="827"/>
                    <a:pt x="25" y="820"/>
                    <a:pt x="16" y="820"/>
                  </a:cubicBezTo>
                  <a:close/>
                  <a:moveTo>
                    <a:pt x="16" y="902"/>
                  </a:moveTo>
                  <a:cubicBezTo>
                    <a:pt x="7" y="902"/>
                    <a:pt x="0" y="909"/>
                    <a:pt x="0" y="918"/>
                  </a:cubicBezTo>
                  <a:cubicBezTo>
                    <a:pt x="0" y="927"/>
                    <a:pt x="7" y="934"/>
                    <a:pt x="16" y="934"/>
                  </a:cubicBezTo>
                  <a:cubicBezTo>
                    <a:pt x="25" y="934"/>
                    <a:pt x="32" y="927"/>
                    <a:pt x="32" y="918"/>
                  </a:cubicBezTo>
                  <a:cubicBezTo>
                    <a:pt x="32" y="909"/>
                    <a:pt x="25" y="902"/>
                    <a:pt x="16" y="902"/>
                  </a:cubicBezTo>
                  <a:close/>
                  <a:moveTo>
                    <a:pt x="16" y="984"/>
                  </a:moveTo>
                  <a:cubicBezTo>
                    <a:pt x="7" y="984"/>
                    <a:pt x="0" y="991"/>
                    <a:pt x="0" y="1000"/>
                  </a:cubicBezTo>
                  <a:cubicBezTo>
                    <a:pt x="0" y="1009"/>
                    <a:pt x="7" y="1016"/>
                    <a:pt x="16" y="1016"/>
                  </a:cubicBezTo>
                  <a:cubicBezTo>
                    <a:pt x="25" y="1016"/>
                    <a:pt x="32" y="1009"/>
                    <a:pt x="32" y="1000"/>
                  </a:cubicBezTo>
                  <a:cubicBezTo>
                    <a:pt x="32" y="991"/>
                    <a:pt x="25" y="984"/>
                    <a:pt x="16" y="984"/>
                  </a:cubicBezTo>
                  <a:close/>
                </a:path>
              </a:pathLst>
            </a:custGeom>
            <a:solidFill>
              <a:schemeClr val="tx1">
                <a:lumMod val="75000"/>
                <a:lumOff val="25000"/>
              </a:schemeClr>
            </a:solidFill>
            <a:ln>
              <a:noFill/>
            </a:ln>
          </p:spPr>
          <p:txBody>
            <a:bodyPr anchor="ctr"/>
            <a:lstStyle/>
            <a:p>
              <a:pPr algn="ctr"/>
              <a:endParaRPr>
                <a:latin typeface="+mn-ea"/>
              </a:endParaRPr>
            </a:p>
          </p:txBody>
        </p:sp>
        <p:sp>
          <p:nvSpPr>
            <p:cNvPr id="16" name="ïṣlïdé">
              <a:extLst>
                <a:ext uri="{FF2B5EF4-FFF2-40B4-BE49-F238E27FC236}">
                  <a16:creationId xmlns="" xmlns:a16="http://schemas.microsoft.com/office/drawing/2014/main" id="{8FD2CB3B-F733-4789-8BAA-64718FC097C3}"/>
                </a:ext>
              </a:extLst>
            </p:cNvPr>
            <p:cNvSpPr/>
            <p:nvPr/>
          </p:nvSpPr>
          <p:spPr bwMode="auto">
            <a:xfrm>
              <a:off x="6301435" y="1570273"/>
              <a:ext cx="83193" cy="4084954"/>
            </a:xfrm>
            <a:custGeom>
              <a:avLst/>
              <a:gdLst>
                <a:gd name="T0" fmla="*/ 16 w 21"/>
                <a:gd name="T1" fmla="*/ 246 h 1016"/>
                <a:gd name="T2" fmla="*/ 9 w 21"/>
                <a:gd name="T3" fmla="*/ 262 h 1016"/>
                <a:gd name="T4" fmla="*/ 16 w 21"/>
                <a:gd name="T5" fmla="*/ 278 h 1016"/>
                <a:gd name="T6" fmla="*/ 16 w 21"/>
                <a:gd name="T7" fmla="*/ 524 h 1016"/>
                <a:gd name="T8" fmla="*/ 9 w 21"/>
                <a:gd name="T9" fmla="*/ 508 h 1016"/>
                <a:gd name="T10" fmla="*/ 16 w 21"/>
                <a:gd name="T11" fmla="*/ 492 h 1016"/>
                <a:gd name="T12" fmla="*/ 16 w 21"/>
                <a:gd name="T13" fmla="*/ 524 h 1016"/>
                <a:gd name="T14" fmla="*/ 21 w 21"/>
                <a:gd name="T15" fmla="*/ 359 h 1016"/>
                <a:gd name="T16" fmla="*/ 21 w 21"/>
                <a:gd name="T17" fmla="*/ 329 h 1016"/>
                <a:gd name="T18" fmla="*/ 0 w 21"/>
                <a:gd name="T19" fmla="*/ 344 h 1016"/>
                <a:gd name="T20" fmla="*/ 16 w 21"/>
                <a:gd name="T21" fmla="*/ 442 h 1016"/>
                <a:gd name="T22" fmla="*/ 9 w 21"/>
                <a:gd name="T23" fmla="*/ 426 h 1016"/>
                <a:gd name="T24" fmla="*/ 16 w 21"/>
                <a:gd name="T25" fmla="*/ 410 h 1016"/>
                <a:gd name="T26" fmla="*/ 16 w 21"/>
                <a:gd name="T27" fmla="*/ 442 h 1016"/>
                <a:gd name="T28" fmla="*/ 21 w 21"/>
                <a:gd name="T29" fmla="*/ 113 h 1016"/>
                <a:gd name="T30" fmla="*/ 21 w 21"/>
                <a:gd name="T31" fmla="*/ 83 h 1016"/>
                <a:gd name="T32" fmla="*/ 0 w 21"/>
                <a:gd name="T33" fmla="*/ 98 h 1016"/>
                <a:gd name="T34" fmla="*/ 16 w 21"/>
                <a:gd name="T35" fmla="*/ 32 h 1016"/>
                <a:gd name="T36" fmla="*/ 9 w 21"/>
                <a:gd name="T37" fmla="*/ 16 h 1016"/>
                <a:gd name="T38" fmla="*/ 16 w 21"/>
                <a:gd name="T39" fmla="*/ 0 h 1016"/>
                <a:gd name="T40" fmla="*/ 16 w 21"/>
                <a:gd name="T41" fmla="*/ 32 h 1016"/>
                <a:gd name="T42" fmla="*/ 21 w 21"/>
                <a:gd name="T43" fmla="*/ 195 h 1016"/>
                <a:gd name="T44" fmla="*/ 21 w 21"/>
                <a:gd name="T45" fmla="*/ 165 h 1016"/>
                <a:gd name="T46" fmla="*/ 0 w 21"/>
                <a:gd name="T47" fmla="*/ 180 h 1016"/>
                <a:gd name="T48" fmla="*/ 16 w 21"/>
                <a:gd name="T49" fmla="*/ 934 h 1016"/>
                <a:gd name="T50" fmla="*/ 9 w 21"/>
                <a:gd name="T51" fmla="*/ 918 h 1016"/>
                <a:gd name="T52" fmla="*/ 16 w 21"/>
                <a:gd name="T53" fmla="*/ 902 h 1016"/>
                <a:gd name="T54" fmla="*/ 16 w 21"/>
                <a:gd name="T55" fmla="*/ 934 h 1016"/>
                <a:gd name="T56" fmla="*/ 21 w 21"/>
                <a:gd name="T57" fmla="*/ 985 h 1016"/>
                <a:gd name="T58" fmla="*/ 0 w 21"/>
                <a:gd name="T59" fmla="*/ 1000 h 1016"/>
                <a:gd name="T60" fmla="*/ 21 w 21"/>
                <a:gd name="T61" fmla="*/ 1015 h 1016"/>
                <a:gd name="T62" fmla="*/ 16 w 21"/>
                <a:gd name="T63" fmla="*/ 852 h 1016"/>
                <a:gd name="T64" fmla="*/ 9 w 21"/>
                <a:gd name="T65" fmla="*/ 836 h 1016"/>
                <a:gd name="T66" fmla="*/ 16 w 21"/>
                <a:gd name="T67" fmla="*/ 820 h 1016"/>
                <a:gd name="T68" fmla="*/ 16 w 21"/>
                <a:gd name="T69" fmla="*/ 852 h 1016"/>
                <a:gd name="T70" fmla="*/ 21 w 21"/>
                <a:gd name="T71" fmla="*/ 687 h 1016"/>
                <a:gd name="T72" fmla="*/ 21 w 21"/>
                <a:gd name="T73" fmla="*/ 657 h 1016"/>
                <a:gd name="T74" fmla="*/ 0 w 21"/>
                <a:gd name="T75" fmla="*/ 672 h 1016"/>
                <a:gd name="T76" fmla="*/ 16 w 21"/>
                <a:gd name="T77" fmla="*/ 770 h 1016"/>
                <a:gd name="T78" fmla="*/ 9 w 21"/>
                <a:gd name="T79" fmla="*/ 754 h 1016"/>
                <a:gd name="T80" fmla="*/ 16 w 21"/>
                <a:gd name="T81" fmla="*/ 738 h 1016"/>
                <a:gd name="T82" fmla="*/ 16 w 21"/>
                <a:gd name="T83" fmla="*/ 770 h 1016"/>
                <a:gd name="T84" fmla="*/ 21 w 21"/>
                <a:gd name="T85" fmla="*/ 605 h 1016"/>
                <a:gd name="T86" fmla="*/ 21 w 21"/>
                <a:gd name="T87" fmla="*/ 575 h 1016"/>
                <a:gd name="T88" fmla="*/ 0 w 21"/>
                <a:gd name="T89" fmla="*/ 590 h 1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1" h="1016">
                  <a:moveTo>
                    <a:pt x="0" y="262"/>
                  </a:moveTo>
                  <a:cubicBezTo>
                    <a:pt x="0" y="253"/>
                    <a:pt x="7" y="246"/>
                    <a:pt x="16" y="246"/>
                  </a:cubicBezTo>
                  <a:cubicBezTo>
                    <a:pt x="18" y="246"/>
                    <a:pt x="19" y="247"/>
                    <a:pt x="21" y="247"/>
                  </a:cubicBezTo>
                  <a:cubicBezTo>
                    <a:pt x="14" y="249"/>
                    <a:pt x="9" y="255"/>
                    <a:pt x="9" y="262"/>
                  </a:cubicBezTo>
                  <a:cubicBezTo>
                    <a:pt x="9" y="269"/>
                    <a:pt x="14" y="275"/>
                    <a:pt x="21" y="277"/>
                  </a:cubicBezTo>
                  <a:cubicBezTo>
                    <a:pt x="19" y="278"/>
                    <a:pt x="18" y="278"/>
                    <a:pt x="16" y="278"/>
                  </a:cubicBezTo>
                  <a:cubicBezTo>
                    <a:pt x="7" y="278"/>
                    <a:pt x="0" y="271"/>
                    <a:pt x="0" y="262"/>
                  </a:cubicBezTo>
                  <a:close/>
                  <a:moveTo>
                    <a:pt x="16" y="524"/>
                  </a:moveTo>
                  <a:cubicBezTo>
                    <a:pt x="18" y="524"/>
                    <a:pt x="19" y="524"/>
                    <a:pt x="21" y="523"/>
                  </a:cubicBezTo>
                  <a:cubicBezTo>
                    <a:pt x="14" y="521"/>
                    <a:pt x="9" y="515"/>
                    <a:pt x="9" y="508"/>
                  </a:cubicBezTo>
                  <a:cubicBezTo>
                    <a:pt x="9" y="501"/>
                    <a:pt x="14" y="495"/>
                    <a:pt x="21" y="493"/>
                  </a:cubicBezTo>
                  <a:cubicBezTo>
                    <a:pt x="19" y="493"/>
                    <a:pt x="18" y="492"/>
                    <a:pt x="16" y="492"/>
                  </a:cubicBezTo>
                  <a:cubicBezTo>
                    <a:pt x="7" y="492"/>
                    <a:pt x="0" y="499"/>
                    <a:pt x="0" y="508"/>
                  </a:cubicBezTo>
                  <a:cubicBezTo>
                    <a:pt x="0" y="517"/>
                    <a:pt x="7" y="524"/>
                    <a:pt x="16" y="524"/>
                  </a:cubicBezTo>
                  <a:close/>
                  <a:moveTo>
                    <a:pt x="16" y="360"/>
                  </a:moveTo>
                  <a:cubicBezTo>
                    <a:pt x="18" y="360"/>
                    <a:pt x="19" y="360"/>
                    <a:pt x="21" y="359"/>
                  </a:cubicBezTo>
                  <a:cubicBezTo>
                    <a:pt x="14" y="357"/>
                    <a:pt x="9" y="351"/>
                    <a:pt x="9" y="344"/>
                  </a:cubicBezTo>
                  <a:cubicBezTo>
                    <a:pt x="9" y="337"/>
                    <a:pt x="14" y="331"/>
                    <a:pt x="21" y="329"/>
                  </a:cubicBezTo>
                  <a:cubicBezTo>
                    <a:pt x="19" y="329"/>
                    <a:pt x="18" y="328"/>
                    <a:pt x="16" y="328"/>
                  </a:cubicBezTo>
                  <a:cubicBezTo>
                    <a:pt x="7" y="328"/>
                    <a:pt x="0" y="335"/>
                    <a:pt x="0" y="344"/>
                  </a:cubicBezTo>
                  <a:cubicBezTo>
                    <a:pt x="0" y="353"/>
                    <a:pt x="7" y="360"/>
                    <a:pt x="16" y="360"/>
                  </a:cubicBezTo>
                  <a:close/>
                  <a:moveTo>
                    <a:pt x="16" y="442"/>
                  </a:moveTo>
                  <a:cubicBezTo>
                    <a:pt x="18" y="442"/>
                    <a:pt x="19" y="442"/>
                    <a:pt x="21" y="441"/>
                  </a:cubicBezTo>
                  <a:cubicBezTo>
                    <a:pt x="14" y="439"/>
                    <a:pt x="9" y="433"/>
                    <a:pt x="9" y="426"/>
                  </a:cubicBezTo>
                  <a:cubicBezTo>
                    <a:pt x="9" y="419"/>
                    <a:pt x="14" y="413"/>
                    <a:pt x="21" y="411"/>
                  </a:cubicBezTo>
                  <a:cubicBezTo>
                    <a:pt x="19" y="411"/>
                    <a:pt x="18" y="410"/>
                    <a:pt x="16" y="410"/>
                  </a:cubicBezTo>
                  <a:cubicBezTo>
                    <a:pt x="7" y="410"/>
                    <a:pt x="0" y="417"/>
                    <a:pt x="0" y="426"/>
                  </a:cubicBezTo>
                  <a:cubicBezTo>
                    <a:pt x="0" y="435"/>
                    <a:pt x="7" y="442"/>
                    <a:pt x="16" y="442"/>
                  </a:cubicBezTo>
                  <a:close/>
                  <a:moveTo>
                    <a:pt x="16" y="114"/>
                  </a:moveTo>
                  <a:cubicBezTo>
                    <a:pt x="18" y="114"/>
                    <a:pt x="19" y="114"/>
                    <a:pt x="21" y="113"/>
                  </a:cubicBezTo>
                  <a:cubicBezTo>
                    <a:pt x="14" y="111"/>
                    <a:pt x="9" y="105"/>
                    <a:pt x="9" y="98"/>
                  </a:cubicBezTo>
                  <a:cubicBezTo>
                    <a:pt x="9" y="91"/>
                    <a:pt x="14" y="85"/>
                    <a:pt x="21" y="83"/>
                  </a:cubicBezTo>
                  <a:cubicBezTo>
                    <a:pt x="19" y="83"/>
                    <a:pt x="18" y="82"/>
                    <a:pt x="16" y="82"/>
                  </a:cubicBezTo>
                  <a:cubicBezTo>
                    <a:pt x="7" y="82"/>
                    <a:pt x="0" y="89"/>
                    <a:pt x="0" y="98"/>
                  </a:cubicBezTo>
                  <a:cubicBezTo>
                    <a:pt x="0" y="107"/>
                    <a:pt x="7" y="114"/>
                    <a:pt x="16" y="114"/>
                  </a:cubicBezTo>
                  <a:close/>
                  <a:moveTo>
                    <a:pt x="16" y="32"/>
                  </a:moveTo>
                  <a:cubicBezTo>
                    <a:pt x="18" y="32"/>
                    <a:pt x="19" y="32"/>
                    <a:pt x="21" y="31"/>
                  </a:cubicBezTo>
                  <a:cubicBezTo>
                    <a:pt x="14" y="29"/>
                    <a:pt x="9" y="23"/>
                    <a:pt x="9" y="16"/>
                  </a:cubicBezTo>
                  <a:cubicBezTo>
                    <a:pt x="9" y="9"/>
                    <a:pt x="14" y="3"/>
                    <a:pt x="21" y="1"/>
                  </a:cubicBezTo>
                  <a:cubicBezTo>
                    <a:pt x="19" y="1"/>
                    <a:pt x="18" y="0"/>
                    <a:pt x="16" y="0"/>
                  </a:cubicBezTo>
                  <a:cubicBezTo>
                    <a:pt x="7" y="0"/>
                    <a:pt x="0" y="7"/>
                    <a:pt x="0" y="16"/>
                  </a:cubicBezTo>
                  <a:cubicBezTo>
                    <a:pt x="0" y="25"/>
                    <a:pt x="7" y="32"/>
                    <a:pt x="16" y="32"/>
                  </a:cubicBezTo>
                  <a:close/>
                  <a:moveTo>
                    <a:pt x="16" y="196"/>
                  </a:moveTo>
                  <a:cubicBezTo>
                    <a:pt x="18" y="196"/>
                    <a:pt x="19" y="196"/>
                    <a:pt x="21" y="195"/>
                  </a:cubicBezTo>
                  <a:cubicBezTo>
                    <a:pt x="14" y="193"/>
                    <a:pt x="9" y="187"/>
                    <a:pt x="9" y="180"/>
                  </a:cubicBezTo>
                  <a:cubicBezTo>
                    <a:pt x="9" y="173"/>
                    <a:pt x="14" y="167"/>
                    <a:pt x="21" y="165"/>
                  </a:cubicBezTo>
                  <a:cubicBezTo>
                    <a:pt x="19" y="165"/>
                    <a:pt x="18" y="164"/>
                    <a:pt x="16" y="164"/>
                  </a:cubicBezTo>
                  <a:cubicBezTo>
                    <a:pt x="7" y="164"/>
                    <a:pt x="0" y="171"/>
                    <a:pt x="0" y="180"/>
                  </a:cubicBezTo>
                  <a:cubicBezTo>
                    <a:pt x="0" y="189"/>
                    <a:pt x="7" y="196"/>
                    <a:pt x="16" y="196"/>
                  </a:cubicBezTo>
                  <a:close/>
                  <a:moveTo>
                    <a:pt x="16" y="934"/>
                  </a:moveTo>
                  <a:cubicBezTo>
                    <a:pt x="18" y="934"/>
                    <a:pt x="19" y="934"/>
                    <a:pt x="21" y="933"/>
                  </a:cubicBezTo>
                  <a:cubicBezTo>
                    <a:pt x="14" y="931"/>
                    <a:pt x="9" y="925"/>
                    <a:pt x="9" y="918"/>
                  </a:cubicBezTo>
                  <a:cubicBezTo>
                    <a:pt x="9" y="911"/>
                    <a:pt x="14" y="905"/>
                    <a:pt x="21" y="903"/>
                  </a:cubicBezTo>
                  <a:cubicBezTo>
                    <a:pt x="19" y="903"/>
                    <a:pt x="18" y="902"/>
                    <a:pt x="16" y="902"/>
                  </a:cubicBezTo>
                  <a:cubicBezTo>
                    <a:pt x="7" y="902"/>
                    <a:pt x="0" y="909"/>
                    <a:pt x="0" y="918"/>
                  </a:cubicBezTo>
                  <a:cubicBezTo>
                    <a:pt x="0" y="927"/>
                    <a:pt x="7" y="934"/>
                    <a:pt x="16" y="934"/>
                  </a:cubicBezTo>
                  <a:close/>
                  <a:moveTo>
                    <a:pt x="9" y="1000"/>
                  </a:moveTo>
                  <a:cubicBezTo>
                    <a:pt x="9" y="993"/>
                    <a:pt x="14" y="987"/>
                    <a:pt x="21" y="985"/>
                  </a:cubicBezTo>
                  <a:cubicBezTo>
                    <a:pt x="19" y="985"/>
                    <a:pt x="18" y="984"/>
                    <a:pt x="16" y="984"/>
                  </a:cubicBezTo>
                  <a:cubicBezTo>
                    <a:pt x="7" y="984"/>
                    <a:pt x="0" y="991"/>
                    <a:pt x="0" y="1000"/>
                  </a:cubicBezTo>
                  <a:cubicBezTo>
                    <a:pt x="0" y="1009"/>
                    <a:pt x="7" y="1016"/>
                    <a:pt x="16" y="1016"/>
                  </a:cubicBezTo>
                  <a:cubicBezTo>
                    <a:pt x="18" y="1016"/>
                    <a:pt x="19" y="1016"/>
                    <a:pt x="21" y="1015"/>
                  </a:cubicBezTo>
                  <a:cubicBezTo>
                    <a:pt x="14" y="1013"/>
                    <a:pt x="9" y="1007"/>
                    <a:pt x="9" y="1000"/>
                  </a:cubicBezTo>
                  <a:close/>
                  <a:moveTo>
                    <a:pt x="16" y="852"/>
                  </a:moveTo>
                  <a:cubicBezTo>
                    <a:pt x="18" y="852"/>
                    <a:pt x="19" y="852"/>
                    <a:pt x="21" y="851"/>
                  </a:cubicBezTo>
                  <a:cubicBezTo>
                    <a:pt x="14" y="849"/>
                    <a:pt x="9" y="843"/>
                    <a:pt x="9" y="836"/>
                  </a:cubicBezTo>
                  <a:cubicBezTo>
                    <a:pt x="9" y="829"/>
                    <a:pt x="14" y="823"/>
                    <a:pt x="21" y="821"/>
                  </a:cubicBezTo>
                  <a:cubicBezTo>
                    <a:pt x="19" y="821"/>
                    <a:pt x="18" y="820"/>
                    <a:pt x="16" y="820"/>
                  </a:cubicBezTo>
                  <a:cubicBezTo>
                    <a:pt x="7" y="820"/>
                    <a:pt x="0" y="827"/>
                    <a:pt x="0" y="836"/>
                  </a:cubicBezTo>
                  <a:cubicBezTo>
                    <a:pt x="0" y="845"/>
                    <a:pt x="7" y="852"/>
                    <a:pt x="16" y="852"/>
                  </a:cubicBezTo>
                  <a:close/>
                  <a:moveTo>
                    <a:pt x="16" y="688"/>
                  </a:moveTo>
                  <a:cubicBezTo>
                    <a:pt x="18" y="688"/>
                    <a:pt x="19" y="688"/>
                    <a:pt x="21" y="687"/>
                  </a:cubicBezTo>
                  <a:cubicBezTo>
                    <a:pt x="14" y="685"/>
                    <a:pt x="9" y="679"/>
                    <a:pt x="9" y="672"/>
                  </a:cubicBezTo>
                  <a:cubicBezTo>
                    <a:pt x="9" y="665"/>
                    <a:pt x="14" y="659"/>
                    <a:pt x="21" y="657"/>
                  </a:cubicBezTo>
                  <a:cubicBezTo>
                    <a:pt x="19" y="657"/>
                    <a:pt x="18" y="656"/>
                    <a:pt x="16" y="656"/>
                  </a:cubicBezTo>
                  <a:cubicBezTo>
                    <a:pt x="7" y="656"/>
                    <a:pt x="0" y="663"/>
                    <a:pt x="0" y="672"/>
                  </a:cubicBezTo>
                  <a:cubicBezTo>
                    <a:pt x="0" y="681"/>
                    <a:pt x="7" y="688"/>
                    <a:pt x="16" y="688"/>
                  </a:cubicBezTo>
                  <a:close/>
                  <a:moveTo>
                    <a:pt x="16" y="770"/>
                  </a:moveTo>
                  <a:cubicBezTo>
                    <a:pt x="18" y="770"/>
                    <a:pt x="19" y="770"/>
                    <a:pt x="21" y="769"/>
                  </a:cubicBezTo>
                  <a:cubicBezTo>
                    <a:pt x="14" y="767"/>
                    <a:pt x="9" y="761"/>
                    <a:pt x="9" y="754"/>
                  </a:cubicBezTo>
                  <a:cubicBezTo>
                    <a:pt x="9" y="747"/>
                    <a:pt x="14" y="741"/>
                    <a:pt x="21" y="739"/>
                  </a:cubicBezTo>
                  <a:cubicBezTo>
                    <a:pt x="19" y="739"/>
                    <a:pt x="18" y="738"/>
                    <a:pt x="16" y="738"/>
                  </a:cubicBezTo>
                  <a:cubicBezTo>
                    <a:pt x="7" y="738"/>
                    <a:pt x="0" y="745"/>
                    <a:pt x="0" y="754"/>
                  </a:cubicBezTo>
                  <a:cubicBezTo>
                    <a:pt x="0" y="763"/>
                    <a:pt x="7" y="770"/>
                    <a:pt x="16" y="770"/>
                  </a:cubicBezTo>
                  <a:close/>
                  <a:moveTo>
                    <a:pt x="16" y="606"/>
                  </a:moveTo>
                  <a:cubicBezTo>
                    <a:pt x="18" y="606"/>
                    <a:pt x="19" y="606"/>
                    <a:pt x="21" y="605"/>
                  </a:cubicBezTo>
                  <a:cubicBezTo>
                    <a:pt x="14" y="603"/>
                    <a:pt x="9" y="597"/>
                    <a:pt x="9" y="590"/>
                  </a:cubicBezTo>
                  <a:cubicBezTo>
                    <a:pt x="9" y="583"/>
                    <a:pt x="14" y="577"/>
                    <a:pt x="21" y="575"/>
                  </a:cubicBezTo>
                  <a:cubicBezTo>
                    <a:pt x="19" y="575"/>
                    <a:pt x="18" y="574"/>
                    <a:pt x="16" y="574"/>
                  </a:cubicBezTo>
                  <a:cubicBezTo>
                    <a:pt x="7" y="574"/>
                    <a:pt x="0" y="581"/>
                    <a:pt x="0" y="590"/>
                  </a:cubicBezTo>
                  <a:cubicBezTo>
                    <a:pt x="0" y="599"/>
                    <a:pt x="7" y="606"/>
                    <a:pt x="16" y="606"/>
                  </a:cubicBezTo>
                  <a:close/>
                </a:path>
              </a:pathLst>
            </a:custGeom>
            <a:solidFill>
              <a:schemeClr val="bg1">
                <a:lumMod val="50000"/>
              </a:schemeClr>
            </a:solidFill>
            <a:ln>
              <a:noFill/>
            </a:ln>
          </p:spPr>
          <p:txBody>
            <a:bodyPr anchor="ctr"/>
            <a:lstStyle/>
            <a:p>
              <a:pPr algn="ctr"/>
              <a:endParaRPr>
                <a:latin typeface="+mn-ea"/>
              </a:endParaRPr>
            </a:p>
          </p:txBody>
        </p:sp>
        <p:sp>
          <p:nvSpPr>
            <p:cNvPr id="17" name="iśḷîdê">
              <a:extLst>
                <a:ext uri="{FF2B5EF4-FFF2-40B4-BE49-F238E27FC236}">
                  <a16:creationId xmlns="" xmlns:a16="http://schemas.microsoft.com/office/drawing/2014/main" id="{D227EE41-93F4-4942-BFBA-21D75A51E13A}"/>
                </a:ext>
              </a:extLst>
            </p:cNvPr>
            <p:cNvSpPr/>
            <p:nvPr/>
          </p:nvSpPr>
          <p:spPr bwMode="auto">
            <a:xfrm>
              <a:off x="5763226" y="1570273"/>
              <a:ext cx="129034" cy="4084954"/>
            </a:xfrm>
            <a:custGeom>
              <a:avLst/>
              <a:gdLst>
                <a:gd name="T0" fmla="*/ 0 w 32"/>
                <a:gd name="T1" fmla="*/ 16 h 1016"/>
                <a:gd name="T2" fmla="*/ 32 w 32"/>
                <a:gd name="T3" fmla="*/ 16 h 1016"/>
                <a:gd name="T4" fmla="*/ 0 w 32"/>
                <a:gd name="T5" fmla="*/ 98 h 1016"/>
                <a:gd name="T6" fmla="*/ 32 w 32"/>
                <a:gd name="T7" fmla="*/ 98 h 1016"/>
                <a:gd name="T8" fmla="*/ 0 w 32"/>
                <a:gd name="T9" fmla="*/ 98 h 1016"/>
                <a:gd name="T10" fmla="*/ 16 w 32"/>
                <a:gd name="T11" fmla="*/ 196 h 1016"/>
                <a:gd name="T12" fmla="*/ 16 w 32"/>
                <a:gd name="T13" fmla="*/ 164 h 1016"/>
                <a:gd name="T14" fmla="*/ 0 w 32"/>
                <a:gd name="T15" fmla="*/ 262 h 1016"/>
                <a:gd name="T16" fmla="*/ 32 w 32"/>
                <a:gd name="T17" fmla="*/ 262 h 1016"/>
                <a:gd name="T18" fmla="*/ 0 w 32"/>
                <a:gd name="T19" fmla="*/ 262 h 1016"/>
                <a:gd name="T20" fmla="*/ 16 w 32"/>
                <a:gd name="T21" fmla="*/ 360 h 1016"/>
                <a:gd name="T22" fmla="*/ 16 w 32"/>
                <a:gd name="T23" fmla="*/ 328 h 1016"/>
                <a:gd name="T24" fmla="*/ 0 w 32"/>
                <a:gd name="T25" fmla="*/ 426 h 1016"/>
                <a:gd name="T26" fmla="*/ 32 w 32"/>
                <a:gd name="T27" fmla="*/ 426 h 1016"/>
                <a:gd name="T28" fmla="*/ 0 w 32"/>
                <a:gd name="T29" fmla="*/ 426 h 1016"/>
                <a:gd name="T30" fmla="*/ 16 w 32"/>
                <a:gd name="T31" fmla="*/ 524 h 1016"/>
                <a:gd name="T32" fmla="*/ 16 w 32"/>
                <a:gd name="T33" fmla="*/ 492 h 1016"/>
                <a:gd name="T34" fmla="*/ 0 w 32"/>
                <a:gd name="T35" fmla="*/ 590 h 1016"/>
                <a:gd name="T36" fmla="*/ 32 w 32"/>
                <a:gd name="T37" fmla="*/ 590 h 1016"/>
                <a:gd name="T38" fmla="*/ 0 w 32"/>
                <a:gd name="T39" fmla="*/ 590 h 1016"/>
                <a:gd name="T40" fmla="*/ 16 w 32"/>
                <a:gd name="T41" fmla="*/ 688 h 1016"/>
                <a:gd name="T42" fmla="*/ 16 w 32"/>
                <a:gd name="T43" fmla="*/ 656 h 1016"/>
                <a:gd name="T44" fmla="*/ 0 w 32"/>
                <a:gd name="T45" fmla="*/ 754 h 1016"/>
                <a:gd name="T46" fmla="*/ 32 w 32"/>
                <a:gd name="T47" fmla="*/ 754 h 1016"/>
                <a:gd name="T48" fmla="*/ 0 w 32"/>
                <a:gd name="T49" fmla="*/ 754 h 1016"/>
                <a:gd name="T50" fmla="*/ 16 w 32"/>
                <a:gd name="T51" fmla="*/ 852 h 1016"/>
                <a:gd name="T52" fmla="*/ 16 w 32"/>
                <a:gd name="T53" fmla="*/ 820 h 1016"/>
                <a:gd name="T54" fmla="*/ 0 w 32"/>
                <a:gd name="T55" fmla="*/ 918 h 1016"/>
                <a:gd name="T56" fmla="*/ 32 w 32"/>
                <a:gd name="T57" fmla="*/ 918 h 1016"/>
                <a:gd name="T58" fmla="*/ 0 w 32"/>
                <a:gd name="T59" fmla="*/ 918 h 1016"/>
                <a:gd name="T60" fmla="*/ 16 w 32"/>
                <a:gd name="T61" fmla="*/ 1016 h 1016"/>
                <a:gd name="T62" fmla="*/ 16 w 32"/>
                <a:gd name="T63" fmla="*/ 984 h 1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2" h="1016">
                  <a:moveTo>
                    <a:pt x="16" y="32"/>
                  </a:moveTo>
                  <a:cubicBezTo>
                    <a:pt x="8" y="32"/>
                    <a:pt x="0" y="25"/>
                    <a:pt x="0" y="16"/>
                  </a:cubicBezTo>
                  <a:cubicBezTo>
                    <a:pt x="0" y="7"/>
                    <a:pt x="8" y="0"/>
                    <a:pt x="16" y="0"/>
                  </a:cubicBezTo>
                  <a:cubicBezTo>
                    <a:pt x="25" y="0"/>
                    <a:pt x="32" y="7"/>
                    <a:pt x="32" y="16"/>
                  </a:cubicBezTo>
                  <a:cubicBezTo>
                    <a:pt x="32" y="25"/>
                    <a:pt x="25" y="32"/>
                    <a:pt x="16" y="32"/>
                  </a:cubicBezTo>
                  <a:close/>
                  <a:moveTo>
                    <a:pt x="0" y="98"/>
                  </a:moveTo>
                  <a:cubicBezTo>
                    <a:pt x="0" y="107"/>
                    <a:pt x="8" y="114"/>
                    <a:pt x="16" y="114"/>
                  </a:cubicBezTo>
                  <a:cubicBezTo>
                    <a:pt x="25" y="114"/>
                    <a:pt x="32" y="107"/>
                    <a:pt x="32" y="98"/>
                  </a:cubicBezTo>
                  <a:cubicBezTo>
                    <a:pt x="32" y="89"/>
                    <a:pt x="25" y="82"/>
                    <a:pt x="16" y="82"/>
                  </a:cubicBezTo>
                  <a:cubicBezTo>
                    <a:pt x="8" y="82"/>
                    <a:pt x="0" y="89"/>
                    <a:pt x="0" y="98"/>
                  </a:cubicBezTo>
                  <a:close/>
                  <a:moveTo>
                    <a:pt x="0" y="180"/>
                  </a:moveTo>
                  <a:cubicBezTo>
                    <a:pt x="0" y="189"/>
                    <a:pt x="8" y="196"/>
                    <a:pt x="16" y="196"/>
                  </a:cubicBezTo>
                  <a:cubicBezTo>
                    <a:pt x="25" y="196"/>
                    <a:pt x="32" y="189"/>
                    <a:pt x="32" y="180"/>
                  </a:cubicBezTo>
                  <a:cubicBezTo>
                    <a:pt x="32" y="171"/>
                    <a:pt x="25" y="164"/>
                    <a:pt x="16" y="164"/>
                  </a:cubicBezTo>
                  <a:cubicBezTo>
                    <a:pt x="8" y="164"/>
                    <a:pt x="0" y="171"/>
                    <a:pt x="0" y="180"/>
                  </a:cubicBezTo>
                  <a:close/>
                  <a:moveTo>
                    <a:pt x="0" y="262"/>
                  </a:moveTo>
                  <a:cubicBezTo>
                    <a:pt x="0" y="271"/>
                    <a:pt x="8" y="278"/>
                    <a:pt x="16" y="278"/>
                  </a:cubicBezTo>
                  <a:cubicBezTo>
                    <a:pt x="25" y="278"/>
                    <a:pt x="32" y="271"/>
                    <a:pt x="32" y="262"/>
                  </a:cubicBezTo>
                  <a:cubicBezTo>
                    <a:pt x="32" y="253"/>
                    <a:pt x="25" y="246"/>
                    <a:pt x="16" y="246"/>
                  </a:cubicBezTo>
                  <a:cubicBezTo>
                    <a:pt x="8" y="246"/>
                    <a:pt x="0" y="253"/>
                    <a:pt x="0" y="262"/>
                  </a:cubicBezTo>
                  <a:close/>
                  <a:moveTo>
                    <a:pt x="0" y="344"/>
                  </a:moveTo>
                  <a:cubicBezTo>
                    <a:pt x="0" y="353"/>
                    <a:pt x="8" y="360"/>
                    <a:pt x="16" y="360"/>
                  </a:cubicBezTo>
                  <a:cubicBezTo>
                    <a:pt x="25" y="360"/>
                    <a:pt x="32" y="353"/>
                    <a:pt x="32" y="344"/>
                  </a:cubicBezTo>
                  <a:cubicBezTo>
                    <a:pt x="32" y="335"/>
                    <a:pt x="25" y="328"/>
                    <a:pt x="16" y="328"/>
                  </a:cubicBezTo>
                  <a:cubicBezTo>
                    <a:pt x="8" y="328"/>
                    <a:pt x="0" y="335"/>
                    <a:pt x="0" y="344"/>
                  </a:cubicBezTo>
                  <a:close/>
                  <a:moveTo>
                    <a:pt x="0" y="426"/>
                  </a:moveTo>
                  <a:cubicBezTo>
                    <a:pt x="0" y="435"/>
                    <a:pt x="8" y="442"/>
                    <a:pt x="16" y="442"/>
                  </a:cubicBezTo>
                  <a:cubicBezTo>
                    <a:pt x="25" y="442"/>
                    <a:pt x="32" y="435"/>
                    <a:pt x="32" y="426"/>
                  </a:cubicBezTo>
                  <a:cubicBezTo>
                    <a:pt x="32" y="417"/>
                    <a:pt x="25" y="410"/>
                    <a:pt x="16" y="410"/>
                  </a:cubicBezTo>
                  <a:cubicBezTo>
                    <a:pt x="8" y="410"/>
                    <a:pt x="0" y="417"/>
                    <a:pt x="0" y="426"/>
                  </a:cubicBezTo>
                  <a:close/>
                  <a:moveTo>
                    <a:pt x="0" y="508"/>
                  </a:moveTo>
                  <a:cubicBezTo>
                    <a:pt x="0" y="517"/>
                    <a:pt x="8" y="524"/>
                    <a:pt x="16" y="524"/>
                  </a:cubicBezTo>
                  <a:cubicBezTo>
                    <a:pt x="25" y="524"/>
                    <a:pt x="32" y="517"/>
                    <a:pt x="32" y="508"/>
                  </a:cubicBezTo>
                  <a:cubicBezTo>
                    <a:pt x="32" y="499"/>
                    <a:pt x="25" y="492"/>
                    <a:pt x="16" y="492"/>
                  </a:cubicBezTo>
                  <a:cubicBezTo>
                    <a:pt x="8" y="492"/>
                    <a:pt x="0" y="499"/>
                    <a:pt x="0" y="508"/>
                  </a:cubicBezTo>
                  <a:close/>
                  <a:moveTo>
                    <a:pt x="0" y="590"/>
                  </a:moveTo>
                  <a:cubicBezTo>
                    <a:pt x="0" y="599"/>
                    <a:pt x="8" y="606"/>
                    <a:pt x="16" y="606"/>
                  </a:cubicBezTo>
                  <a:cubicBezTo>
                    <a:pt x="25" y="606"/>
                    <a:pt x="32" y="599"/>
                    <a:pt x="32" y="590"/>
                  </a:cubicBezTo>
                  <a:cubicBezTo>
                    <a:pt x="32" y="581"/>
                    <a:pt x="25" y="574"/>
                    <a:pt x="16" y="574"/>
                  </a:cubicBezTo>
                  <a:cubicBezTo>
                    <a:pt x="8" y="574"/>
                    <a:pt x="0" y="581"/>
                    <a:pt x="0" y="590"/>
                  </a:cubicBezTo>
                  <a:close/>
                  <a:moveTo>
                    <a:pt x="0" y="672"/>
                  </a:moveTo>
                  <a:cubicBezTo>
                    <a:pt x="0" y="681"/>
                    <a:pt x="8" y="688"/>
                    <a:pt x="16" y="688"/>
                  </a:cubicBezTo>
                  <a:cubicBezTo>
                    <a:pt x="25" y="688"/>
                    <a:pt x="32" y="681"/>
                    <a:pt x="32" y="672"/>
                  </a:cubicBezTo>
                  <a:cubicBezTo>
                    <a:pt x="32" y="663"/>
                    <a:pt x="25" y="656"/>
                    <a:pt x="16" y="656"/>
                  </a:cubicBezTo>
                  <a:cubicBezTo>
                    <a:pt x="8" y="656"/>
                    <a:pt x="0" y="663"/>
                    <a:pt x="0" y="672"/>
                  </a:cubicBezTo>
                  <a:close/>
                  <a:moveTo>
                    <a:pt x="0" y="754"/>
                  </a:moveTo>
                  <a:cubicBezTo>
                    <a:pt x="0" y="763"/>
                    <a:pt x="8" y="770"/>
                    <a:pt x="16" y="770"/>
                  </a:cubicBezTo>
                  <a:cubicBezTo>
                    <a:pt x="25" y="770"/>
                    <a:pt x="32" y="763"/>
                    <a:pt x="32" y="754"/>
                  </a:cubicBezTo>
                  <a:cubicBezTo>
                    <a:pt x="32" y="745"/>
                    <a:pt x="25" y="738"/>
                    <a:pt x="16" y="738"/>
                  </a:cubicBezTo>
                  <a:cubicBezTo>
                    <a:pt x="8" y="738"/>
                    <a:pt x="0" y="745"/>
                    <a:pt x="0" y="754"/>
                  </a:cubicBezTo>
                  <a:close/>
                  <a:moveTo>
                    <a:pt x="0" y="836"/>
                  </a:moveTo>
                  <a:cubicBezTo>
                    <a:pt x="0" y="845"/>
                    <a:pt x="8" y="852"/>
                    <a:pt x="16" y="852"/>
                  </a:cubicBezTo>
                  <a:cubicBezTo>
                    <a:pt x="25" y="852"/>
                    <a:pt x="32" y="845"/>
                    <a:pt x="32" y="836"/>
                  </a:cubicBezTo>
                  <a:cubicBezTo>
                    <a:pt x="32" y="827"/>
                    <a:pt x="25" y="820"/>
                    <a:pt x="16" y="820"/>
                  </a:cubicBezTo>
                  <a:cubicBezTo>
                    <a:pt x="8" y="820"/>
                    <a:pt x="0" y="827"/>
                    <a:pt x="0" y="836"/>
                  </a:cubicBezTo>
                  <a:close/>
                  <a:moveTo>
                    <a:pt x="0" y="918"/>
                  </a:moveTo>
                  <a:cubicBezTo>
                    <a:pt x="0" y="927"/>
                    <a:pt x="8" y="934"/>
                    <a:pt x="16" y="934"/>
                  </a:cubicBezTo>
                  <a:cubicBezTo>
                    <a:pt x="25" y="934"/>
                    <a:pt x="32" y="927"/>
                    <a:pt x="32" y="918"/>
                  </a:cubicBezTo>
                  <a:cubicBezTo>
                    <a:pt x="32" y="909"/>
                    <a:pt x="25" y="902"/>
                    <a:pt x="16" y="902"/>
                  </a:cubicBezTo>
                  <a:cubicBezTo>
                    <a:pt x="8" y="902"/>
                    <a:pt x="0" y="909"/>
                    <a:pt x="0" y="918"/>
                  </a:cubicBezTo>
                  <a:close/>
                  <a:moveTo>
                    <a:pt x="0" y="1000"/>
                  </a:moveTo>
                  <a:cubicBezTo>
                    <a:pt x="0" y="1009"/>
                    <a:pt x="8" y="1016"/>
                    <a:pt x="16" y="1016"/>
                  </a:cubicBezTo>
                  <a:cubicBezTo>
                    <a:pt x="25" y="1016"/>
                    <a:pt x="32" y="1009"/>
                    <a:pt x="32" y="1000"/>
                  </a:cubicBezTo>
                  <a:cubicBezTo>
                    <a:pt x="32" y="991"/>
                    <a:pt x="25" y="984"/>
                    <a:pt x="16" y="984"/>
                  </a:cubicBezTo>
                  <a:cubicBezTo>
                    <a:pt x="8" y="984"/>
                    <a:pt x="0" y="991"/>
                    <a:pt x="0" y="1000"/>
                  </a:cubicBezTo>
                  <a:close/>
                </a:path>
              </a:pathLst>
            </a:custGeom>
            <a:solidFill>
              <a:schemeClr val="tx1">
                <a:lumMod val="75000"/>
                <a:lumOff val="25000"/>
              </a:schemeClr>
            </a:solidFill>
            <a:ln>
              <a:noFill/>
            </a:ln>
          </p:spPr>
          <p:txBody>
            <a:bodyPr anchor="ctr"/>
            <a:lstStyle/>
            <a:p>
              <a:pPr algn="ctr"/>
              <a:endParaRPr>
                <a:latin typeface="+mn-ea"/>
              </a:endParaRPr>
            </a:p>
          </p:txBody>
        </p:sp>
        <p:sp>
          <p:nvSpPr>
            <p:cNvPr id="18" name="ï$1iḍê">
              <a:extLst>
                <a:ext uri="{FF2B5EF4-FFF2-40B4-BE49-F238E27FC236}">
                  <a16:creationId xmlns="" xmlns:a16="http://schemas.microsoft.com/office/drawing/2014/main" id="{149E6ED4-4F20-41ED-B790-33D1703E8279}"/>
                </a:ext>
              </a:extLst>
            </p:cNvPr>
            <p:cNvSpPr/>
            <p:nvPr/>
          </p:nvSpPr>
          <p:spPr bwMode="auto">
            <a:xfrm>
              <a:off x="5810765" y="1570273"/>
              <a:ext cx="81495" cy="4084954"/>
            </a:xfrm>
            <a:custGeom>
              <a:avLst/>
              <a:gdLst>
                <a:gd name="T0" fmla="*/ 0 w 20"/>
                <a:gd name="T1" fmla="*/ 277 h 1016"/>
                <a:gd name="T2" fmla="*/ 0 w 20"/>
                <a:gd name="T3" fmla="*/ 247 h 1016"/>
                <a:gd name="T4" fmla="*/ 20 w 20"/>
                <a:gd name="T5" fmla="*/ 262 h 1016"/>
                <a:gd name="T6" fmla="*/ 20 w 20"/>
                <a:gd name="T7" fmla="*/ 508 h 1016"/>
                <a:gd name="T8" fmla="*/ 0 w 20"/>
                <a:gd name="T9" fmla="*/ 493 h 1016"/>
                <a:gd name="T10" fmla="*/ 0 w 20"/>
                <a:gd name="T11" fmla="*/ 523 h 1016"/>
                <a:gd name="T12" fmla="*/ 20 w 20"/>
                <a:gd name="T13" fmla="*/ 508 h 1016"/>
                <a:gd name="T14" fmla="*/ 4 w 20"/>
                <a:gd name="T15" fmla="*/ 328 h 1016"/>
                <a:gd name="T16" fmla="*/ 11 w 20"/>
                <a:gd name="T17" fmla="*/ 344 h 1016"/>
                <a:gd name="T18" fmla="*/ 4 w 20"/>
                <a:gd name="T19" fmla="*/ 360 h 1016"/>
                <a:gd name="T20" fmla="*/ 20 w 20"/>
                <a:gd name="T21" fmla="*/ 426 h 1016"/>
                <a:gd name="T22" fmla="*/ 0 w 20"/>
                <a:gd name="T23" fmla="*/ 411 h 1016"/>
                <a:gd name="T24" fmla="*/ 0 w 20"/>
                <a:gd name="T25" fmla="*/ 441 h 1016"/>
                <a:gd name="T26" fmla="*/ 20 w 20"/>
                <a:gd name="T27" fmla="*/ 426 h 1016"/>
                <a:gd name="T28" fmla="*/ 4 w 20"/>
                <a:gd name="T29" fmla="*/ 82 h 1016"/>
                <a:gd name="T30" fmla="*/ 11 w 20"/>
                <a:gd name="T31" fmla="*/ 98 h 1016"/>
                <a:gd name="T32" fmla="*/ 4 w 20"/>
                <a:gd name="T33" fmla="*/ 114 h 1016"/>
                <a:gd name="T34" fmla="*/ 20 w 20"/>
                <a:gd name="T35" fmla="*/ 16 h 1016"/>
                <a:gd name="T36" fmla="*/ 0 w 20"/>
                <a:gd name="T37" fmla="*/ 1 h 1016"/>
                <a:gd name="T38" fmla="*/ 0 w 20"/>
                <a:gd name="T39" fmla="*/ 31 h 1016"/>
                <a:gd name="T40" fmla="*/ 20 w 20"/>
                <a:gd name="T41" fmla="*/ 16 h 1016"/>
                <a:gd name="T42" fmla="*/ 4 w 20"/>
                <a:gd name="T43" fmla="*/ 164 h 1016"/>
                <a:gd name="T44" fmla="*/ 11 w 20"/>
                <a:gd name="T45" fmla="*/ 180 h 1016"/>
                <a:gd name="T46" fmla="*/ 4 w 20"/>
                <a:gd name="T47" fmla="*/ 196 h 1016"/>
                <a:gd name="T48" fmla="*/ 20 w 20"/>
                <a:gd name="T49" fmla="*/ 918 h 1016"/>
                <a:gd name="T50" fmla="*/ 0 w 20"/>
                <a:gd name="T51" fmla="*/ 903 h 1016"/>
                <a:gd name="T52" fmla="*/ 0 w 20"/>
                <a:gd name="T53" fmla="*/ 933 h 1016"/>
                <a:gd name="T54" fmla="*/ 20 w 20"/>
                <a:gd name="T55" fmla="*/ 918 h 1016"/>
                <a:gd name="T56" fmla="*/ 4 w 20"/>
                <a:gd name="T57" fmla="*/ 1016 h 1016"/>
                <a:gd name="T58" fmla="*/ 4 w 20"/>
                <a:gd name="T59" fmla="*/ 984 h 1016"/>
                <a:gd name="T60" fmla="*/ 11 w 20"/>
                <a:gd name="T61" fmla="*/ 1000 h 1016"/>
                <a:gd name="T62" fmla="*/ 20 w 20"/>
                <a:gd name="T63" fmla="*/ 836 h 1016"/>
                <a:gd name="T64" fmla="*/ 0 w 20"/>
                <a:gd name="T65" fmla="*/ 821 h 1016"/>
                <a:gd name="T66" fmla="*/ 0 w 20"/>
                <a:gd name="T67" fmla="*/ 851 h 1016"/>
                <a:gd name="T68" fmla="*/ 20 w 20"/>
                <a:gd name="T69" fmla="*/ 836 h 1016"/>
                <a:gd name="T70" fmla="*/ 4 w 20"/>
                <a:gd name="T71" fmla="*/ 656 h 1016"/>
                <a:gd name="T72" fmla="*/ 11 w 20"/>
                <a:gd name="T73" fmla="*/ 672 h 1016"/>
                <a:gd name="T74" fmla="*/ 4 w 20"/>
                <a:gd name="T75" fmla="*/ 688 h 1016"/>
                <a:gd name="T76" fmla="*/ 20 w 20"/>
                <a:gd name="T77" fmla="*/ 754 h 1016"/>
                <a:gd name="T78" fmla="*/ 0 w 20"/>
                <a:gd name="T79" fmla="*/ 739 h 1016"/>
                <a:gd name="T80" fmla="*/ 0 w 20"/>
                <a:gd name="T81" fmla="*/ 769 h 1016"/>
                <a:gd name="T82" fmla="*/ 20 w 20"/>
                <a:gd name="T83" fmla="*/ 754 h 1016"/>
                <a:gd name="T84" fmla="*/ 4 w 20"/>
                <a:gd name="T85" fmla="*/ 574 h 1016"/>
                <a:gd name="T86" fmla="*/ 11 w 20"/>
                <a:gd name="T87" fmla="*/ 590 h 1016"/>
                <a:gd name="T88" fmla="*/ 4 w 20"/>
                <a:gd name="T89" fmla="*/ 606 h 1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0" h="1016">
                  <a:moveTo>
                    <a:pt x="4" y="278"/>
                  </a:moveTo>
                  <a:cubicBezTo>
                    <a:pt x="3" y="278"/>
                    <a:pt x="1" y="278"/>
                    <a:pt x="0" y="277"/>
                  </a:cubicBezTo>
                  <a:cubicBezTo>
                    <a:pt x="6" y="275"/>
                    <a:pt x="11" y="269"/>
                    <a:pt x="11" y="262"/>
                  </a:cubicBezTo>
                  <a:cubicBezTo>
                    <a:pt x="11" y="255"/>
                    <a:pt x="6" y="249"/>
                    <a:pt x="0" y="247"/>
                  </a:cubicBezTo>
                  <a:cubicBezTo>
                    <a:pt x="1" y="247"/>
                    <a:pt x="3" y="246"/>
                    <a:pt x="4" y="246"/>
                  </a:cubicBezTo>
                  <a:cubicBezTo>
                    <a:pt x="13" y="246"/>
                    <a:pt x="20" y="253"/>
                    <a:pt x="20" y="262"/>
                  </a:cubicBezTo>
                  <a:cubicBezTo>
                    <a:pt x="20" y="271"/>
                    <a:pt x="13" y="278"/>
                    <a:pt x="4" y="278"/>
                  </a:cubicBezTo>
                  <a:close/>
                  <a:moveTo>
                    <a:pt x="20" y="508"/>
                  </a:moveTo>
                  <a:cubicBezTo>
                    <a:pt x="20" y="499"/>
                    <a:pt x="13" y="492"/>
                    <a:pt x="4" y="492"/>
                  </a:cubicBezTo>
                  <a:cubicBezTo>
                    <a:pt x="3" y="492"/>
                    <a:pt x="1" y="493"/>
                    <a:pt x="0" y="493"/>
                  </a:cubicBezTo>
                  <a:cubicBezTo>
                    <a:pt x="6" y="495"/>
                    <a:pt x="11" y="501"/>
                    <a:pt x="11" y="508"/>
                  </a:cubicBezTo>
                  <a:cubicBezTo>
                    <a:pt x="11" y="515"/>
                    <a:pt x="6" y="521"/>
                    <a:pt x="0" y="523"/>
                  </a:cubicBezTo>
                  <a:cubicBezTo>
                    <a:pt x="1" y="524"/>
                    <a:pt x="3" y="524"/>
                    <a:pt x="4" y="524"/>
                  </a:cubicBezTo>
                  <a:cubicBezTo>
                    <a:pt x="13" y="524"/>
                    <a:pt x="20" y="517"/>
                    <a:pt x="20" y="508"/>
                  </a:cubicBezTo>
                  <a:close/>
                  <a:moveTo>
                    <a:pt x="20" y="344"/>
                  </a:moveTo>
                  <a:cubicBezTo>
                    <a:pt x="20" y="335"/>
                    <a:pt x="13" y="328"/>
                    <a:pt x="4" y="328"/>
                  </a:cubicBezTo>
                  <a:cubicBezTo>
                    <a:pt x="3" y="328"/>
                    <a:pt x="1" y="329"/>
                    <a:pt x="0" y="329"/>
                  </a:cubicBezTo>
                  <a:cubicBezTo>
                    <a:pt x="6" y="331"/>
                    <a:pt x="11" y="337"/>
                    <a:pt x="11" y="344"/>
                  </a:cubicBezTo>
                  <a:cubicBezTo>
                    <a:pt x="11" y="351"/>
                    <a:pt x="6" y="357"/>
                    <a:pt x="0" y="359"/>
                  </a:cubicBezTo>
                  <a:cubicBezTo>
                    <a:pt x="1" y="360"/>
                    <a:pt x="3" y="360"/>
                    <a:pt x="4" y="360"/>
                  </a:cubicBezTo>
                  <a:cubicBezTo>
                    <a:pt x="13" y="360"/>
                    <a:pt x="20" y="353"/>
                    <a:pt x="20" y="344"/>
                  </a:cubicBezTo>
                  <a:close/>
                  <a:moveTo>
                    <a:pt x="20" y="426"/>
                  </a:moveTo>
                  <a:cubicBezTo>
                    <a:pt x="20" y="417"/>
                    <a:pt x="13" y="410"/>
                    <a:pt x="4" y="410"/>
                  </a:cubicBezTo>
                  <a:cubicBezTo>
                    <a:pt x="3" y="410"/>
                    <a:pt x="1" y="411"/>
                    <a:pt x="0" y="411"/>
                  </a:cubicBezTo>
                  <a:cubicBezTo>
                    <a:pt x="6" y="413"/>
                    <a:pt x="11" y="419"/>
                    <a:pt x="11" y="426"/>
                  </a:cubicBezTo>
                  <a:cubicBezTo>
                    <a:pt x="11" y="433"/>
                    <a:pt x="6" y="439"/>
                    <a:pt x="0" y="441"/>
                  </a:cubicBezTo>
                  <a:cubicBezTo>
                    <a:pt x="1" y="442"/>
                    <a:pt x="3" y="442"/>
                    <a:pt x="4" y="442"/>
                  </a:cubicBezTo>
                  <a:cubicBezTo>
                    <a:pt x="13" y="442"/>
                    <a:pt x="20" y="435"/>
                    <a:pt x="20" y="426"/>
                  </a:cubicBezTo>
                  <a:close/>
                  <a:moveTo>
                    <a:pt x="20" y="98"/>
                  </a:moveTo>
                  <a:cubicBezTo>
                    <a:pt x="20" y="89"/>
                    <a:pt x="13" y="82"/>
                    <a:pt x="4" y="82"/>
                  </a:cubicBezTo>
                  <a:cubicBezTo>
                    <a:pt x="3" y="82"/>
                    <a:pt x="1" y="83"/>
                    <a:pt x="0" y="83"/>
                  </a:cubicBezTo>
                  <a:cubicBezTo>
                    <a:pt x="6" y="85"/>
                    <a:pt x="11" y="91"/>
                    <a:pt x="11" y="98"/>
                  </a:cubicBezTo>
                  <a:cubicBezTo>
                    <a:pt x="11" y="105"/>
                    <a:pt x="6" y="111"/>
                    <a:pt x="0" y="113"/>
                  </a:cubicBezTo>
                  <a:cubicBezTo>
                    <a:pt x="1" y="114"/>
                    <a:pt x="3" y="114"/>
                    <a:pt x="4" y="114"/>
                  </a:cubicBezTo>
                  <a:cubicBezTo>
                    <a:pt x="13" y="114"/>
                    <a:pt x="20" y="107"/>
                    <a:pt x="20" y="98"/>
                  </a:cubicBezTo>
                  <a:close/>
                  <a:moveTo>
                    <a:pt x="20" y="16"/>
                  </a:moveTo>
                  <a:cubicBezTo>
                    <a:pt x="20" y="7"/>
                    <a:pt x="13" y="0"/>
                    <a:pt x="4" y="0"/>
                  </a:cubicBezTo>
                  <a:cubicBezTo>
                    <a:pt x="3" y="0"/>
                    <a:pt x="1" y="1"/>
                    <a:pt x="0" y="1"/>
                  </a:cubicBezTo>
                  <a:cubicBezTo>
                    <a:pt x="6" y="3"/>
                    <a:pt x="11" y="9"/>
                    <a:pt x="11" y="16"/>
                  </a:cubicBezTo>
                  <a:cubicBezTo>
                    <a:pt x="11" y="23"/>
                    <a:pt x="6" y="29"/>
                    <a:pt x="0" y="31"/>
                  </a:cubicBezTo>
                  <a:cubicBezTo>
                    <a:pt x="1" y="32"/>
                    <a:pt x="3" y="32"/>
                    <a:pt x="4" y="32"/>
                  </a:cubicBezTo>
                  <a:cubicBezTo>
                    <a:pt x="13" y="32"/>
                    <a:pt x="20" y="25"/>
                    <a:pt x="20" y="16"/>
                  </a:cubicBezTo>
                  <a:close/>
                  <a:moveTo>
                    <a:pt x="20" y="180"/>
                  </a:moveTo>
                  <a:cubicBezTo>
                    <a:pt x="20" y="171"/>
                    <a:pt x="13" y="164"/>
                    <a:pt x="4" y="164"/>
                  </a:cubicBezTo>
                  <a:cubicBezTo>
                    <a:pt x="3" y="164"/>
                    <a:pt x="1" y="165"/>
                    <a:pt x="0" y="165"/>
                  </a:cubicBezTo>
                  <a:cubicBezTo>
                    <a:pt x="6" y="167"/>
                    <a:pt x="11" y="173"/>
                    <a:pt x="11" y="180"/>
                  </a:cubicBezTo>
                  <a:cubicBezTo>
                    <a:pt x="11" y="187"/>
                    <a:pt x="6" y="193"/>
                    <a:pt x="0" y="195"/>
                  </a:cubicBezTo>
                  <a:cubicBezTo>
                    <a:pt x="1" y="196"/>
                    <a:pt x="3" y="196"/>
                    <a:pt x="4" y="196"/>
                  </a:cubicBezTo>
                  <a:cubicBezTo>
                    <a:pt x="13" y="196"/>
                    <a:pt x="20" y="189"/>
                    <a:pt x="20" y="180"/>
                  </a:cubicBezTo>
                  <a:close/>
                  <a:moveTo>
                    <a:pt x="20" y="918"/>
                  </a:moveTo>
                  <a:cubicBezTo>
                    <a:pt x="20" y="909"/>
                    <a:pt x="13" y="902"/>
                    <a:pt x="4" y="902"/>
                  </a:cubicBezTo>
                  <a:cubicBezTo>
                    <a:pt x="3" y="902"/>
                    <a:pt x="1" y="903"/>
                    <a:pt x="0" y="903"/>
                  </a:cubicBezTo>
                  <a:cubicBezTo>
                    <a:pt x="6" y="905"/>
                    <a:pt x="11" y="911"/>
                    <a:pt x="11" y="918"/>
                  </a:cubicBezTo>
                  <a:cubicBezTo>
                    <a:pt x="11" y="925"/>
                    <a:pt x="6" y="931"/>
                    <a:pt x="0" y="933"/>
                  </a:cubicBezTo>
                  <a:cubicBezTo>
                    <a:pt x="1" y="934"/>
                    <a:pt x="3" y="934"/>
                    <a:pt x="4" y="934"/>
                  </a:cubicBezTo>
                  <a:cubicBezTo>
                    <a:pt x="13" y="934"/>
                    <a:pt x="20" y="927"/>
                    <a:pt x="20" y="918"/>
                  </a:cubicBezTo>
                  <a:close/>
                  <a:moveTo>
                    <a:pt x="0" y="1015"/>
                  </a:moveTo>
                  <a:cubicBezTo>
                    <a:pt x="1" y="1016"/>
                    <a:pt x="3" y="1016"/>
                    <a:pt x="4" y="1016"/>
                  </a:cubicBezTo>
                  <a:cubicBezTo>
                    <a:pt x="13" y="1016"/>
                    <a:pt x="20" y="1009"/>
                    <a:pt x="20" y="1000"/>
                  </a:cubicBezTo>
                  <a:cubicBezTo>
                    <a:pt x="20" y="991"/>
                    <a:pt x="13" y="984"/>
                    <a:pt x="4" y="984"/>
                  </a:cubicBezTo>
                  <a:cubicBezTo>
                    <a:pt x="3" y="984"/>
                    <a:pt x="1" y="985"/>
                    <a:pt x="0" y="985"/>
                  </a:cubicBezTo>
                  <a:cubicBezTo>
                    <a:pt x="6" y="987"/>
                    <a:pt x="11" y="993"/>
                    <a:pt x="11" y="1000"/>
                  </a:cubicBezTo>
                  <a:cubicBezTo>
                    <a:pt x="11" y="1007"/>
                    <a:pt x="6" y="1013"/>
                    <a:pt x="0" y="1015"/>
                  </a:cubicBezTo>
                  <a:close/>
                  <a:moveTo>
                    <a:pt x="20" y="836"/>
                  </a:moveTo>
                  <a:cubicBezTo>
                    <a:pt x="20" y="827"/>
                    <a:pt x="13" y="820"/>
                    <a:pt x="4" y="820"/>
                  </a:cubicBezTo>
                  <a:cubicBezTo>
                    <a:pt x="3" y="820"/>
                    <a:pt x="1" y="821"/>
                    <a:pt x="0" y="821"/>
                  </a:cubicBezTo>
                  <a:cubicBezTo>
                    <a:pt x="6" y="823"/>
                    <a:pt x="11" y="829"/>
                    <a:pt x="11" y="836"/>
                  </a:cubicBezTo>
                  <a:cubicBezTo>
                    <a:pt x="11" y="843"/>
                    <a:pt x="6" y="849"/>
                    <a:pt x="0" y="851"/>
                  </a:cubicBezTo>
                  <a:cubicBezTo>
                    <a:pt x="1" y="852"/>
                    <a:pt x="3" y="852"/>
                    <a:pt x="4" y="852"/>
                  </a:cubicBezTo>
                  <a:cubicBezTo>
                    <a:pt x="13" y="852"/>
                    <a:pt x="20" y="845"/>
                    <a:pt x="20" y="836"/>
                  </a:cubicBezTo>
                  <a:close/>
                  <a:moveTo>
                    <a:pt x="20" y="672"/>
                  </a:moveTo>
                  <a:cubicBezTo>
                    <a:pt x="20" y="663"/>
                    <a:pt x="13" y="656"/>
                    <a:pt x="4" y="656"/>
                  </a:cubicBezTo>
                  <a:cubicBezTo>
                    <a:pt x="3" y="656"/>
                    <a:pt x="1" y="657"/>
                    <a:pt x="0" y="657"/>
                  </a:cubicBezTo>
                  <a:cubicBezTo>
                    <a:pt x="6" y="659"/>
                    <a:pt x="11" y="665"/>
                    <a:pt x="11" y="672"/>
                  </a:cubicBezTo>
                  <a:cubicBezTo>
                    <a:pt x="11" y="679"/>
                    <a:pt x="6" y="685"/>
                    <a:pt x="0" y="687"/>
                  </a:cubicBezTo>
                  <a:cubicBezTo>
                    <a:pt x="1" y="688"/>
                    <a:pt x="3" y="688"/>
                    <a:pt x="4" y="688"/>
                  </a:cubicBezTo>
                  <a:cubicBezTo>
                    <a:pt x="13" y="688"/>
                    <a:pt x="20" y="681"/>
                    <a:pt x="20" y="672"/>
                  </a:cubicBezTo>
                  <a:close/>
                  <a:moveTo>
                    <a:pt x="20" y="754"/>
                  </a:moveTo>
                  <a:cubicBezTo>
                    <a:pt x="20" y="745"/>
                    <a:pt x="13" y="738"/>
                    <a:pt x="4" y="738"/>
                  </a:cubicBezTo>
                  <a:cubicBezTo>
                    <a:pt x="3" y="738"/>
                    <a:pt x="1" y="739"/>
                    <a:pt x="0" y="739"/>
                  </a:cubicBezTo>
                  <a:cubicBezTo>
                    <a:pt x="6" y="741"/>
                    <a:pt x="11" y="747"/>
                    <a:pt x="11" y="754"/>
                  </a:cubicBezTo>
                  <a:cubicBezTo>
                    <a:pt x="11" y="761"/>
                    <a:pt x="6" y="767"/>
                    <a:pt x="0" y="769"/>
                  </a:cubicBezTo>
                  <a:cubicBezTo>
                    <a:pt x="1" y="770"/>
                    <a:pt x="3" y="770"/>
                    <a:pt x="4" y="770"/>
                  </a:cubicBezTo>
                  <a:cubicBezTo>
                    <a:pt x="13" y="770"/>
                    <a:pt x="20" y="763"/>
                    <a:pt x="20" y="754"/>
                  </a:cubicBezTo>
                  <a:close/>
                  <a:moveTo>
                    <a:pt x="20" y="590"/>
                  </a:moveTo>
                  <a:cubicBezTo>
                    <a:pt x="20" y="581"/>
                    <a:pt x="13" y="574"/>
                    <a:pt x="4" y="574"/>
                  </a:cubicBezTo>
                  <a:cubicBezTo>
                    <a:pt x="3" y="574"/>
                    <a:pt x="1" y="575"/>
                    <a:pt x="0" y="575"/>
                  </a:cubicBezTo>
                  <a:cubicBezTo>
                    <a:pt x="6" y="577"/>
                    <a:pt x="11" y="583"/>
                    <a:pt x="11" y="590"/>
                  </a:cubicBezTo>
                  <a:cubicBezTo>
                    <a:pt x="11" y="597"/>
                    <a:pt x="6" y="603"/>
                    <a:pt x="0" y="605"/>
                  </a:cubicBezTo>
                  <a:cubicBezTo>
                    <a:pt x="1" y="606"/>
                    <a:pt x="3" y="606"/>
                    <a:pt x="4" y="606"/>
                  </a:cubicBezTo>
                  <a:cubicBezTo>
                    <a:pt x="13" y="606"/>
                    <a:pt x="20" y="599"/>
                    <a:pt x="20" y="590"/>
                  </a:cubicBezTo>
                  <a:close/>
                </a:path>
              </a:pathLst>
            </a:custGeom>
            <a:solidFill>
              <a:schemeClr val="bg1">
                <a:lumMod val="50000"/>
              </a:schemeClr>
            </a:solidFill>
            <a:ln>
              <a:noFill/>
            </a:ln>
          </p:spPr>
          <p:txBody>
            <a:bodyPr anchor="ctr"/>
            <a:lstStyle/>
            <a:p>
              <a:pPr algn="ctr"/>
              <a:endParaRPr>
                <a:latin typeface="+mn-ea"/>
              </a:endParaRPr>
            </a:p>
          </p:txBody>
        </p:sp>
        <p:grpSp>
          <p:nvGrpSpPr>
            <p:cNvPr id="19" name="íśľiḍè">
              <a:extLst>
                <a:ext uri="{FF2B5EF4-FFF2-40B4-BE49-F238E27FC236}">
                  <a16:creationId xmlns="" xmlns:a16="http://schemas.microsoft.com/office/drawing/2014/main" id="{1EEBC54F-D4C8-4A01-839A-429C5CF61475}"/>
                </a:ext>
              </a:extLst>
            </p:cNvPr>
            <p:cNvGrpSpPr/>
            <p:nvPr/>
          </p:nvGrpSpPr>
          <p:grpSpPr>
            <a:xfrm>
              <a:off x="5798880" y="1594042"/>
              <a:ext cx="594238" cy="4037416"/>
              <a:chOff x="4097337" y="390525"/>
              <a:chExt cx="555626" cy="3775076"/>
            </a:xfrm>
            <a:effectLst>
              <a:outerShdw blurRad="50800" dist="38100" dir="5400000" algn="t" rotWithShape="0">
                <a:prstClr val="black">
                  <a:alpha val="40000"/>
                </a:prstClr>
              </a:outerShdw>
            </a:effectLst>
          </p:grpSpPr>
          <p:sp>
            <p:nvSpPr>
              <p:cNvPr id="44" name="iślîḋê">
                <a:extLst>
                  <a:ext uri="{FF2B5EF4-FFF2-40B4-BE49-F238E27FC236}">
                    <a16:creationId xmlns="" xmlns:a16="http://schemas.microsoft.com/office/drawing/2014/main" id="{24CBCFD3-C985-4A32-ADBF-A1FE913578BF}"/>
                  </a:ext>
                </a:extLst>
              </p:cNvPr>
              <p:cNvSpPr/>
              <p:nvPr/>
            </p:nvSpPr>
            <p:spPr bwMode="auto">
              <a:xfrm>
                <a:off x="4097338" y="390525"/>
                <a:ext cx="555625" cy="3775075"/>
              </a:xfrm>
              <a:custGeom>
                <a:avLst/>
                <a:gdLst>
                  <a:gd name="T0" fmla="*/ 10 w 148"/>
                  <a:gd name="T1" fmla="*/ 0 h 1004"/>
                  <a:gd name="T2" fmla="*/ 148 w 148"/>
                  <a:gd name="T3" fmla="*/ 10 h 1004"/>
                  <a:gd name="T4" fmla="*/ 10 w 148"/>
                  <a:gd name="T5" fmla="*/ 20 h 1004"/>
                  <a:gd name="T6" fmla="*/ 138 w 148"/>
                  <a:gd name="T7" fmla="*/ 82 h 1004"/>
                  <a:gd name="T8" fmla="*/ 0 w 148"/>
                  <a:gd name="T9" fmla="*/ 92 h 1004"/>
                  <a:gd name="T10" fmla="*/ 138 w 148"/>
                  <a:gd name="T11" fmla="*/ 102 h 1004"/>
                  <a:gd name="T12" fmla="*/ 138 w 148"/>
                  <a:gd name="T13" fmla="*/ 82 h 1004"/>
                  <a:gd name="T14" fmla="*/ 10 w 148"/>
                  <a:gd name="T15" fmla="*/ 164 h 1004"/>
                  <a:gd name="T16" fmla="*/ 10 w 148"/>
                  <a:gd name="T17" fmla="*/ 184 h 1004"/>
                  <a:gd name="T18" fmla="*/ 148 w 148"/>
                  <a:gd name="T19" fmla="*/ 174 h 1004"/>
                  <a:gd name="T20" fmla="*/ 138 w 148"/>
                  <a:gd name="T21" fmla="*/ 246 h 1004"/>
                  <a:gd name="T22" fmla="*/ 0 w 148"/>
                  <a:gd name="T23" fmla="*/ 256 h 1004"/>
                  <a:gd name="T24" fmla="*/ 138 w 148"/>
                  <a:gd name="T25" fmla="*/ 266 h 1004"/>
                  <a:gd name="T26" fmla="*/ 138 w 148"/>
                  <a:gd name="T27" fmla="*/ 246 h 1004"/>
                  <a:gd name="T28" fmla="*/ 10 w 148"/>
                  <a:gd name="T29" fmla="*/ 328 h 1004"/>
                  <a:gd name="T30" fmla="*/ 10 w 148"/>
                  <a:gd name="T31" fmla="*/ 348 h 1004"/>
                  <a:gd name="T32" fmla="*/ 148 w 148"/>
                  <a:gd name="T33" fmla="*/ 338 h 1004"/>
                  <a:gd name="T34" fmla="*/ 138 w 148"/>
                  <a:gd name="T35" fmla="*/ 410 h 1004"/>
                  <a:gd name="T36" fmla="*/ 0 w 148"/>
                  <a:gd name="T37" fmla="*/ 420 h 1004"/>
                  <a:gd name="T38" fmla="*/ 138 w 148"/>
                  <a:gd name="T39" fmla="*/ 430 h 1004"/>
                  <a:gd name="T40" fmla="*/ 138 w 148"/>
                  <a:gd name="T41" fmla="*/ 410 h 1004"/>
                  <a:gd name="T42" fmla="*/ 10 w 148"/>
                  <a:gd name="T43" fmla="*/ 492 h 1004"/>
                  <a:gd name="T44" fmla="*/ 10 w 148"/>
                  <a:gd name="T45" fmla="*/ 512 h 1004"/>
                  <a:gd name="T46" fmla="*/ 148 w 148"/>
                  <a:gd name="T47" fmla="*/ 502 h 1004"/>
                  <a:gd name="T48" fmla="*/ 138 w 148"/>
                  <a:gd name="T49" fmla="*/ 574 h 1004"/>
                  <a:gd name="T50" fmla="*/ 0 w 148"/>
                  <a:gd name="T51" fmla="*/ 584 h 1004"/>
                  <a:gd name="T52" fmla="*/ 138 w 148"/>
                  <a:gd name="T53" fmla="*/ 594 h 1004"/>
                  <a:gd name="T54" fmla="*/ 138 w 148"/>
                  <a:gd name="T55" fmla="*/ 574 h 1004"/>
                  <a:gd name="T56" fmla="*/ 10 w 148"/>
                  <a:gd name="T57" fmla="*/ 656 h 1004"/>
                  <a:gd name="T58" fmla="*/ 10 w 148"/>
                  <a:gd name="T59" fmla="*/ 676 h 1004"/>
                  <a:gd name="T60" fmla="*/ 148 w 148"/>
                  <a:gd name="T61" fmla="*/ 666 h 1004"/>
                  <a:gd name="T62" fmla="*/ 138 w 148"/>
                  <a:gd name="T63" fmla="*/ 738 h 1004"/>
                  <a:gd name="T64" fmla="*/ 0 w 148"/>
                  <a:gd name="T65" fmla="*/ 748 h 1004"/>
                  <a:gd name="T66" fmla="*/ 138 w 148"/>
                  <a:gd name="T67" fmla="*/ 758 h 1004"/>
                  <a:gd name="T68" fmla="*/ 138 w 148"/>
                  <a:gd name="T69" fmla="*/ 738 h 1004"/>
                  <a:gd name="T70" fmla="*/ 10 w 148"/>
                  <a:gd name="T71" fmla="*/ 820 h 1004"/>
                  <a:gd name="T72" fmla="*/ 10 w 148"/>
                  <a:gd name="T73" fmla="*/ 840 h 1004"/>
                  <a:gd name="T74" fmla="*/ 148 w 148"/>
                  <a:gd name="T75" fmla="*/ 830 h 1004"/>
                  <a:gd name="T76" fmla="*/ 138 w 148"/>
                  <a:gd name="T77" fmla="*/ 902 h 1004"/>
                  <a:gd name="T78" fmla="*/ 0 w 148"/>
                  <a:gd name="T79" fmla="*/ 912 h 1004"/>
                  <a:gd name="T80" fmla="*/ 138 w 148"/>
                  <a:gd name="T81" fmla="*/ 922 h 1004"/>
                  <a:gd name="T82" fmla="*/ 138 w 148"/>
                  <a:gd name="T83" fmla="*/ 902 h 1004"/>
                  <a:gd name="T84" fmla="*/ 10 w 148"/>
                  <a:gd name="T85" fmla="*/ 984 h 1004"/>
                  <a:gd name="T86" fmla="*/ 10 w 148"/>
                  <a:gd name="T87" fmla="*/ 1004 h 1004"/>
                  <a:gd name="T88" fmla="*/ 148 w 148"/>
                  <a:gd name="T89" fmla="*/ 994 h 10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48" h="1004">
                    <a:moveTo>
                      <a:pt x="0" y="10"/>
                    </a:moveTo>
                    <a:cubicBezTo>
                      <a:pt x="0" y="5"/>
                      <a:pt x="5" y="0"/>
                      <a:pt x="10" y="0"/>
                    </a:cubicBezTo>
                    <a:cubicBezTo>
                      <a:pt x="138" y="0"/>
                      <a:pt x="138" y="0"/>
                      <a:pt x="138" y="0"/>
                    </a:cubicBezTo>
                    <a:cubicBezTo>
                      <a:pt x="144" y="0"/>
                      <a:pt x="148" y="5"/>
                      <a:pt x="148" y="10"/>
                    </a:cubicBezTo>
                    <a:cubicBezTo>
                      <a:pt x="148" y="16"/>
                      <a:pt x="144" y="20"/>
                      <a:pt x="138" y="20"/>
                    </a:cubicBezTo>
                    <a:cubicBezTo>
                      <a:pt x="10" y="20"/>
                      <a:pt x="10" y="20"/>
                      <a:pt x="10" y="20"/>
                    </a:cubicBezTo>
                    <a:cubicBezTo>
                      <a:pt x="5" y="20"/>
                      <a:pt x="0" y="16"/>
                      <a:pt x="0" y="10"/>
                    </a:cubicBezTo>
                    <a:close/>
                    <a:moveTo>
                      <a:pt x="138" y="82"/>
                    </a:moveTo>
                    <a:cubicBezTo>
                      <a:pt x="10" y="82"/>
                      <a:pt x="10" y="82"/>
                      <a:pt x="10" y="82"/>
                    </a:cubicBezTo>
                    <a:cubicBezTo>
                      <a:pt x="5" y="82"/>
                      <a:pt x="0" y="87"/>
                      <a:pt x="0" y="92"/>
                    </a:cubicBezTo>
                    <a:cubicBezTo>
                      <a:pt x="0" y="98"/>
                      <a:pt x="5" y="102"/>
                      <a:pt x="10" y="102"/>
                    </a:cubicBezTo>
                    <a:cubicBezTo>
                      <a:pt x="138" y="102"/>
                      <a:pt x="138" y="102"/>
                      <a:pt x="138" y="102"/>
                    </a:cubicBezTo>
                    <a:cubicBezTo>
                      <a:pt x="144" y="102"/>
                      <a:pt x="148" y="98"/>
                      <a:pt x="148" y="92"/>
                    </a:cubicBezTo>
                    <a:cubicBezTo>
                      <a:pt x="148" y="87"/>
                      <a:pt x="144" y="82"/>
                      <a:pt x="138" y="82"/>
                    </a:cubicBezTo>
                    <a:close/>
                    <a:moveTo>
                      <a:pt x="138" y="164"/>
                    </a:moveTo>
                    <a:cubicBezTo>
                      <a:pt x="10" y="164"/>
                      <a:pt x="10" y="164"/>
                      <a:pt x="10" y="164"/>
                    </a:cubicBezTo>
                    <a:cubicBezTo>
                      <a:pt x="5" y="164"/>
                      <a:pt x="0" y="169"/>
                      <a:pt x="0" y="174"/>
                    </a:cubicBezTo>
                    <a:cubicBezTo>
                      <a:pt x="0" y="180"/>
                      <a:pt x="5" y="184"/>
                      <a:pt x="10" y="184"/>
                    </a:cubicBezTo>
                    <a:cubicBezTo>
                      <a:pt x="138" y="184"/>
                      <a:pt x="138" y="184"/>
                      <a:pt x="138" y="184"/>
                    </a:cubicBezTo>
                    <a:cubicBezTo>
                      <a:pt x="144" y="184"/>
                      <a:pt x="148" y="180"/>
                      <a:pt x="148" y="174"/>
                    </a:cubicBezTo>
                    <a:cubicBezTo>
                      <a:pt x="148" y="169"/>
                      <a:pt x="144" y="164"/>
                      <a:pt x="138" y="164"/>
                    </a:cubicBezTo>
                    <a:close/>
                    <a:moveTo>
                      <a:pt x="138" y="246"/>
                    </a:moveTo>
                    <a:cubicBezTo>
                      <a:pt x="10" y="246"/>
                      <a:pt x="10" y="246"/>
                      <a:pt x="10" y="246"/>
                    </a:cubicBezTo>
                    <a:cubicBezTo>
                      <a:pt x="5" y="246"/>
                      <a:pt x="0" y="251"/>
                      <a:pt x="0" y="256"/>
                    </a:cubicBezTo>
                    <a:cubicBezTo>
                      <a:pt x="0" y="262"/>
                      <a:pt x="5" y="266"/>
                      <a:pt x="10" y="266"/>
                    </a:cubicBezTo>
                    <a:cubicBezTo>
                      <a:pt x="138" y="266"/>
                      <a:pt x="138" y="266"/>
                      <a:pt x="138" y="266"/>
                    </a:cubicBezTo>
                    <a:cubicBezTo>
                      <a:pt x="144" y="266"/>
                      <a:pt x="148" y="262"/>
                      <a:pt x="148" y="256"/>
                    </a:cubicBezTo>
                    <a:cubicBezTo>
                      <a:pt x="148" y="251"/>
                      <a:pt x="144" y="246"/>
                      <a:pt x="138" y="246"/>
                    </a:cubicBezTo>
                    <a:close/>
                    <a:moveTo>
                      <a:pt x="138" y="328"/>
                    </a:moveTo>
                    <a:cubicBezTo>
                      <a:pt x="10" y="328"/>
                      <a:pt x="10" y="328"/>
                      <a:pt x="10" y="328"/>
                    </a:cubicBezTo>
                    <a:cubicBezTo>
                      <a:pt x="5" y="328"/>
                      <a:pt x="0" y="333"/>
                      <a:pt x="0" y="338"/>
                    </a:cubicBezTo>
                    <a:cubicBezTo>
                      <a:pt x="0" y="344"/>
                      <a:pt x="5" y="348"/>
                      <a:pt x="10" y="348"/>
                    </a:cubicBezTo>
                    <a:cubicBezTo>
                      <a:pt x="138" y="348"/>
                      <a:pt x="138" y="348"/>
                      <a:pt x="138" y="348"/>
                    </a:cubicBezTo>
                    <a:cubicBezTo>
                      <a:pt x="144" y="348"/>
                      <a:pt x="148" y="344"/>
                      <a:pt x="148" y="338"/>
                    </a:cubicBezTo>
                    <a:cubicBezTo>
                      <a:pt x="148" y="333"/>
                      <a:pt x="144" y="328"/>
                      <a:pt x="138" y="328"/>
                    </a:cubicBezTo>
                    <a:close/>
                    <a:moveTo>
                      <a:pt x="138" y="410"/>
                    </a:moveTo>
                    <a:cubicBezTo>
                      <a:pt x="10" y="410"/>
                      <a:pt x="10" y="410"/>
                      <a:pt x="10" y="410"/>
                    </a:cubicBezTo>
                    <a:cubicBezTo>
                      <a:pt x="5" y="410"/>
                      <a:pt x="0" y="415"/>
                      <a:pt x="0" y="420"/>
                    </a:cubicBezTo>
                    <a:cubicBezTo>
                      <a:pt x="0" y="426"/>
                      <a:pt x="5" y="430"/>
                      <a:pt x="10" y="430"/>
                    </a:cubicBezTo>
                    <a:cubicBezTo>
                      <a:pt x="138" y="430"/>
                      <a:pt x="138" y="430"/>
                      <a:pt x="138" y="430"/>
                    </a:cubicBezTo>
                    <a:cubicBezTo>
                      <a:pt x="144" y="430"/>
                      <a:pt x="148" y="426"/>
                      <a:pt x="148" y="420"/>
                    </a:cubicBezTo>
                    <a:cubicBezTo>
                      <a:pt x="148" y="415"/>
                      <a:pt x="144" y="410"/>
                      <a:pt x="138" y="410"/>
                    </a:cubicBezTo>
                    <a:close/>
                    <a:moveTo>
                      <a:pt x="138" y="492"/>
                    </a:moveTo>
                    <a:cubicBezTo>
                      <a:pt x="10" y="492"/>
                      <a:pt x="10" y="492"/>
                      <a:pt x="10" y="492"/>
                    </a:cubicBezTo>
                    <a:cubicBezTo>
                      <a:pt x="5" y="492"/>
                      <a:pt x="0" y="497"/>
                      <a:pt x="0" y="502"/>
                    </a:cubicBezTo>
                    <a:cubicBezTo>
                      <a:pt x="0" y="508"/>
                      <a:pt x="5" y="512"/>
                      <a:pt x="10" y="512"/>
                    </a:cubicBezTo>
                    <a:cubicBezTo>
                      <a:pt x="138" y="512"/>
                      <a:pt x="138" y="512"/>
                      <a:pt x="138" y="512"/>
                    </a:cubicBezTo>
                    <a:cubicBezTo>
                      <a:pt x="144" y="512"/>
                      <a:pt x="148" y="508"/>
                      <a:pt x="148" y="502"/>
                    </a:cubicBezTo>
                    <a:cubicBezTo>
                      <a:pt x="148" y="497"/>
                      <a:pt x="144" y="492"/>
                      <a:pt x="138" y="492"/>
                    </a:cubicBezTo>
                    <a:close/>
                    <a:moveTo>
                      <a:pt x="138" y="574"/>
                    </a:moveTo>
                    <a:cubicBezTo>
                      <a:pt x="10" y="574"/>
                      <a:pt x="10" y="574"/>
                      <a:pt x="10" y="574"/>
                    </a:cubicBezTo>
                    <a:cubicBezTo>
                      <a:pt x="5" y="574"/>
                      <a:pt x="0" y="579"/>
                      <a:pt x="0" y="584"/>
                    </a:cubicBezTo>
                    <a:cubicBezTo>
                      <a:pt x="0" y="590"/>
                      <a:pt x="5" y="594"/>
                      <a:pt x="10" y="594"/>
                    </a:cubicBezTo>
                    <a:cubicBezTo>
                      <a:pt x="138" y="594"/>
                      <a:pt x="138" y="594"/>
                      <a:pt x="138" y="594"/>
                    </a:cubicBezTo>
                    <a:cubicBezTo>
                      <a:pt x="144" y="594"/>
                      <a:pt x="148" y="590"/>
                      <a:pt x="148" y="584"/>
                    </a:cubicBezTo>
                    <a:cubicBezTo>
                      <a:pt x="148" y="579"/>
                      <a:pt x="144" y="574"/>
                      <a:pt x="138" y="574"/>
                    </a:cubicBezTo>
                    <a:close/>
                    <a:moveTo>
                      <a:pt x="138" y="656"/>
                    </a:moveTo>
                    <a:cubicBezTo>
                      <a:pt x="10" y="656"/>
                      <a:pt x="10" y="656"/>
                      <a:pt x="10" y="656"/>
                    </a:cubicBezTo>
                    <a:cubicBezTo>
                      <a:pt x="5" y="656"/>
                      <a:pt x="0" y="661"/>
                      <a:pt x="0" y="666"/>
                    </a:cubicBezTo>
                    <a:cubicBezTo>
                      <a:pt x="0" y="672"/>
                      <a:pt x="5" y="676"/>
                      <a:pt x="10" y="676"/>
                    </a:cubicBezTo>
                    <a:cubicBezTo>
                      <a:pt x="138" y="676"/>
                      <a:pt x="138" y="676"/>
                      <a:pt x="138" y="676"/>
                    </a:cubicBezTo>
                    <a:cubicBezTo>
                      <a:pt x="144" y="676"/>
                      <a:pt x="148" y="672"/>
                      <a:pt x="148" y="666"/>
                    </a:cubicBezTo>
                    <a:cubicBezTo>
                      <a:pt x="148" y="661"/>
                      <a:pt x="144" y="656"/>
                      <a:pt x="138" y="656"/>
                    </a:cubicBezTo>
                    <a:close/>
                    <a:moveTo>
                      <a:pt x="138" y="738"/>
                    </a:moveTo>
                    <a:cubicBezTo>
                      <a:pt x="10" y="738"/>
                      <a:pt x="10" y="738"/>
                      <a:pt x="10" y="738"/>
                    </a:cubicBezTo>
                    <a:cubicBezTo>
                      <a:pt x="5" y="738"/>
                      <a:pt x="0" y="743"/>
                      <a:pt x="0" y="748"/>
                    </a:cubicBezTo>
                    <a:cubicBezTo>
                      <a:pt x="0" y="754"/>
                      <a:pt x="5" y="758"/>
                      <a:pt x="10" y="758"/>
                    </a:cubicBezTo>
                    <a:cubicBezTo>
                      <a:pt x="138" y="758"/>
                      <a:pt x="138" y="758"/>
                      <a:pt x="138" y="758"/>
                    </a:cubicBezTo>
                    <a:cubicBezTo>
                      <a:pt x="144" y="758"/>
                      <a:pt x="148" y="754"/>
                      <a:pt x="148" y="748"/>
                    </a:cubicBezTo>
                    <a:cubicBezTo>
                      <a:pt x="148" y="743"/>
                      <a:pt x="144" y="738"/>
                      <a:pt x="138" y="738"/>
                    </a:cubicBezTo>
                    <a:close/>
                    <a:moveTo>
                      <a:pt x="138" y="820"/>
                    </a:moveTo>
                    <a:cubicBezTo>
                      <a:pt x="10" y="820"/>
                      <a:pt x="10" y="820"/>
                      <a:pt x="10" y="820"/>
                    </a:cubicBezTo>
                    <a:cubicBezTo>
                      <a:pt x="5" y="820"/>
                      <a:pt x="0" y="825"/>
                      <a:pt x="0" y="830"/>
                    </a:cubicBezTo>
                    <a:cubicBezTo>
                      <a:pt x="0" y="836"/>
                      <a:pt x="5" y="840"/>
                      <a:pt x="10" y="840"/>
                    </a:cubicBezTo>
                    <a:cubicBezTo>
                      <a:pt x="138" y="840"/>
                      <a:pt x="138" y="840"/>
                      <a:pt x="138" y="840"/>
                    </a:cubicBezTo>
                    <a:cubicBezTo>
                      <a:pt x="144" y="840"/>
                      <a:pt x="148" y="836"/>
                      <a:pt x="148" y="830"/>
                    </a:cubicBezTo>
                    <a:cubicBezTo>
                      <a:pt x="148" y="825"/>
                      <a:pt x="144" y="820"/>
                      <a:pt x="138" y="820"/>
                    </a:cubicBezTo>
                    <a:close/>
                    <a:moveTo>
                      <a:pt x="138" y="902"/>
                    </a:moveTo>
                    <a:cubicBezTo>
                      <a:pt x="10" y="902"/>
                      <a:pt x="10" y="902"/>
                      <a:pt x="10" y="902"/>
                    </a:cubicBezTo>
                    <a:cubicBezTo>
                      <a:pt x="5" y="902"/>
                      <a:pt x="0" y="907"/>
                      <a:pt x="0" y="912"/>
                    </a:cubicBezTo>
                    <a:cubicBezTo>
                      <a:pt x="0" y="918"/>
                      <a:pt x="5" y="922"/>
                      <a:pt x="10" y="922"/>
                    </a:cubicBezTo>
                    <a:cubicBezTo>
                      <a:pt x="138" y="922"/>
                      <a:pt x="138" y="922"/>
                      <a:pt x="138" y="922"/>
                    </a:cubicBezTo>
                    <a:cubicBezTo>
                      <a:pt x="144" y="922"/>
                      <a:pt x="148" y="918"/>
                      <a:pt x="148" y="912"/>
                    </a:cubicBezTo>
                    <a:cubicBezTo>
                      <a:pt x="148" y="907"/>
                      <a:pt x="144" y="902"/>
                      <a:pt x="138" y="902"/>
                    </a:cubicBezTo>
                    <a:close/>
                    <a:moveTo>
                      <a:pt x="138" y="984"/>
                    </a:moveTo>
                    <a:cubicBezTo>
                      <a:pt x="10" y="984"/>
                      <a:pt x="10" y="984"/>
                      <a:pt x="10" y="984"/>
                    </a:cubicBezTo>
                    <a:cubicBezTo>
                      <a:pt x="5" y="984"/>
                      <a:pt x="0" y="989"/>
                      <a:pt x="0" y="994"/>
                    </a:cubicBezTo>
                    <a:cubicBezTo>
                      <a:pt x="0" y="1000"/>
                      <a:pt x="5" y="1004"/>
                      <a:pt x="10" y="1004"/>
                    </a:cubicBezTo>
                    <a:cubicBezTo>
                      <a:pt x="138" y="1004"/>
                      <a:pt x="138" y="1004"/>
                      <a:pt x="138" y="1004"/>
                    </a:cubicBezTo>
                    <a:cubicBezTo>
                      <a:pt x="144" y="1004"/>
                      <a:pt x="148" y="1000"/>
                      <a:pt x="148" y="994"/>
                    </a:cubicBezTo>
                    <a:cubicBezTo>
                      <a:pt x="148" y="989"/>
                      <a:pt x="144" y="984"/>
                      <a:pt x="138" y="984"/>
                    </a:cubicBezTo>
                    <a:close/>
                  </a:path>
                </a:pathLst>
              </a:custGeom>
              <a:gradFill flip="none" rotWithShape="1">
                <a:gsLst>
                  <a:gs pos="50000">
                    <a:schemeClr val="bg1"/>
                  </a:gs>
                  <a:gs pos="15000">
                    <a:schemeClr val="bg1">
                      <a:lumMod val="65000"/>
                    </a:schemeClr>
                  </a:gs>
                  <a:gs pos="0">
                    <a:schemeClr val="bg1">
                      <a:lumMod val="50000"/>
                    </a:schemeClr>
                  </a:gs>
                  <a:gs pos="100000">
                    <a:schemeClr val="bg1">
                      <a:lumMod val="50000"/>
                    </a:schemeClr>
                  </a:gs>
                  <a:gs pos="85000">
                    <a:schemeClr val="bg1">
                      <a:lumMod val="65000"/>
                    </a:schemeClr>
                  </a:gs>
                </a:gsLst>
                <a:lin ang="0" scaled="1"/>
                <a:tileRect/>
              </a:gradFill>
              <a:ln>
                <a:noFill/>
              </a:ln>
            </p:spPr>
            <p:txBody>
              <a:bodyPr anchor="ctr"/>
              <a:lstStyle/>
              <a:p>
                <a:pPr algn="ctr"/>
                <a:endParaRPr>
                  <a:latin typeface="+mn-ea"/>
                </a:endParaRPr>
              </a:p>
            </p:txBody>
          </p:sp>
          <p:sp>
            <p:nvSpPr>
              <p:cNvPr id="45" name="išļïďê">
                <a:extLst>
                  <a:ext uri="{FF2B5EF4-FFF2-40B4-BE49-F238E27FC236}">
                    <a16:creationId xmlns="" xmlns:a16="http://schemas.microsoft.com/office/drawing/2014/main" id="{637474EF-8769-4224-975C-B008A98ABF12}"/>
                  </a:ext>
                </a:extLst>
              </p:cNvPr>
              <p:cNvSpPr/>
              <p:nvPr/>
            </p:nvSpPr>
            <p:spPr bwMode="auto">
              <a:xfrm>
                <a:off x="4113213" y="390525"/>
                <a:ext cx="528637" cy="3709988"/>
              </a:xfrm>
              <a:custGeom>
                <a:avLst/>
                <a:gdLst>
                  <a:gd name="T0" fmla="*/ 141 w 141"/>
                  <a:gd name="T1" fmla="*/ 659 h 987"/>
                  <a:gd name="T2" fmla="*/ 6 w 141"/>
                  <a:gd name="T3" fmla="*/ 656 h 987"/>
                  <a:gd name="T4" fmla="*/ 6 w 141"/>
                  <a:gd name="T5" fmla="*/ 410 h 987"/>
                  <a:gd name="T6" fmla="*/ 141 w 141"/>
                  <a:gd name="T7" fmla="*/ 413 h 987"/>
                  <a:gd name="T8" fmla="*/ 6 w 141"/>
                  <a:gd name="T9" fmla="*/ 410 h 987"/>
                  <a:gd name="T10" fmla="*/ 0 w 141"/>
                  <a:gd name="T11" fmla="*/ 495 h 987"/>
                  <a:gd name="T12" fmla="*/ 134 w 141"/>
                  <a:gd name="T13" fmla="*/ 492 h 987"/>
                  <a:gd name="T14" fmla="*/ 6 w 141"/>
                  <a:gd name="T15" fmla="*/ 574 h 987"/>
                  <a:gd name="T16" fmla="*/ 141 w 141"/>
                  <a:gd name="T17" fmla="*/ 577 h 987"/>
                  <a:gd name="T18" fmla="*/ 6 w 141"/>
                  <a:gd name="T19" fmla="*/ 574 h 987"/>
                  <a:gd name="T20" fmla="*/ 0 w 141"/>
                  <a:gd name="T21" fmla="*/ 741 h 987"/>
                  <a:gd name="T22" fmla="*/ 134 w 141"/>
                  <a:gd name="T23" fmla="*/ 738 h 987"/>
                  <a:gd name="T24" fmla="*/ 6 w 141"/>
                  <a:gd name="T25" fmla="*/ 902 h 987"/>
                  <a:gd name="T26" fmla="*/ 141 w 141"/>
                  <a:gd name="T27" fmla="*/ 905 h 987"/>
                  <a:gd name="T28" fmla="*/ 6 w 141"/>
                  <a:gd name="T29" fmla="*/ 902 h 987"/>
                  <a:gd name="T30" fmla="*/ 0 w 141"/>
                  <a:gd name="T31" fmla="*/ 823 h 987"/>
                  <a:gd name="T32" fmla="*/ 134 w 141"/>
                  <a:gd name="T33" fmla="*/ 820 h 987"/>
                  <a:gd name="T34" fmla="*/ 6 w 141"/>
                  <a:gd name="T35" fmla="*/ 984 h 987"/>
                  <a:gd name="T36" fmla="*/ 141 w 141"/>
                  <a:gd name="T37" fmla="*/ 987 h 987"/>
                  <a:gd name="T38" fmla="*/ 6 w 141"/>
                  <a:gd name="T39" fmla="*/ 984 h 987"/>
                  <a:gd name="T40" fmla="*/ 0 w 141"/>
                  <a:gd name="T41" fmla="*/ 85 h 987"/>
                  <a:gd name="T42" fmla="*/ 134 w 141"/>
                  <a:gd name="T43" fmla="*/ 82 h 987"/>
                  <a:gd name="T44" fmla="*/ 134 w 141"/>
                  <a:gd name="T45" fmla="*/ 0 h 987"/>
                  <a:gd name="T46" fmla="*/ 0 w 141"/>
                  <a:gd name="T47" fmla="*/ 3 h 987"/>
                  <a:gd name="T48" fmla="*/ 134 w 141"/>
                  <a:gd name="T49" fmla="*/ 0 h 987"/>
                  <a:gd name="T50" fmla="*/ 0 w 141"/>
                  <a:gd name="T51" fmla="*/ 331 h 987"/>
                  <a:gd name="T52" fmla="*/ 134 w 141"/>
                  <a:gd name="T53" fmla="*/ 328 h 987"/>
                  <a:gd name="T54" fmla="*/ 6 w 141"/>
                  <a:gd name="T55" fmla="*/ 164 h 987"/>
                  <a:gd name="T56" fmla="*/ 141 w 141"/>
                  <a:gd name="T57" fmla="*/ 167 h 987"/>
                  <a:gd name="T58" fmla="*/ 6 w 141"/>
                  <a:gd name="T59" fmla="*/ 164 h 987"/>
                  <a:gd name="T60" fmla="*/ 0 w 141"/>
                  <a:gd name="T61" fmla="*/ 249 h 987"/>
                  <a:gd name="T62" fmla="*/ 134 w 141"/>
                  <a:gd name="T63" fmla="*/ 246 h 9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41" h="987">
                    <a:moveTo>
                      <a:pt x="134" y="656"/>
                    </a:moveTo>
                    <a:cubicBezTo>
                      <a:pt x="137" y="656"/>
                      <a:pt x="139" y="657"/>
                      <a:pt x="141" y="659"/>
                    </a:cubicBezTo>
                    <a:cubicBezTo>
                      <a:pt x="0" y="659"/>
                      <a:pt x="0" y="659"/>
                      <a:pt x="0" y="659"/>
                    </a:cubicBezTo>
                    <a:cubicBezTo>
                      <a:pt x="1" y="657"/>
                      <a:pt x="4" y="656"/>
                      <a:pt x="6" y="656"/>
                    </a:cubicBezTo>
                    <a:lnTo>
                      <a:pt x="134" y="656"/>
                    </a:lnTo>
                    <a:close/>
                    <a:moveTo>
                      <a:pt x="6" y="410"/>
                    </a:moveTo>
                    <a:cubicBezTo>
                      <a:pt x="4" y="410"/>
                      <a:pt x="1" y="411"/>
                      <a:pt x="0" y="413"/>
                    </a:cubicBezTo>
                    <a:cubicBezTo>
                      <a:pt x="141" y="413"/>
                      <a:pt x="141" y="413"/>
                      <a:pt x="141" y="413"/>
                    </a:cubicBezTo>
                    <a:cubicBezTo>
                      <a:pt x="139" y="411"/>
                      <a:pt x="137" y="410"/>
                      <a:pt x="134" y="410"/>
                    </a:cubicBezTo>
                    <a:lnTo>
                      <a:pt x="6" y="410"/>
                    </a:lnTo>
                    <a:close/>
                    <a:moveTo>
                      <a:pt x="6" y="492"/>
                    </a:moveTo>
                    <a:cubicBezTo>
                      <a:pt x="4" y="492"/>
                      <a:pt x="1" y="493"/>
                      <a:pt x="0" y="495"/>
                    </a:cubicBezTo>
                    <a:cubicBezTo>
                      <a:pt x="141" y="495"/>
                      <a:pt x="141" y="495"/>
                      <a:pt x="141" y="495"/>
                    </a:cubicBezTo>
                    <a:cubicBezTo>
                      <a:pt x="139" y="493"/>
                      <a:pt x="137" y="492"/>
                      <a:pt x="134" y="492"/>
                    </a:cubicBezTo>
                    <a:lnTo>
                      <a:pt x="6" y="492"/>
                    </a:lnTo>
                    <a:close/>
                    <a:moveTo>
                      <a:pt x="6" y="574"/>
                    </a:moveTo>
                    <a:cubicBezTo>
                      <a:pt x="4" y="574"/>
                      <a:pt x="1" y="575"/>
                      <a:pt x="0" y="577"/>
                    </a:cubicBezTo>
                    <a:cubicBezTo>
                      <a:pt x="141" y="577"/>
                      <a:pt x="141" y="577"/>
                      <a:pt x="141" y="577"/>
                    </a:cubicBezTo>
                    <a:cubicBezTo>
                      <a:pt x="139" y="575"/>
                      <a:pt x="137" y="574"/>
                      <a:pt x="134" y="574"/>
                    </a:cubicBezTo>
                    <a:lnTo>
                      <a:pt x="6" y="574"/>
                    </a:lnTo>
                    <a:close/>
                    <a:moveTo>
                      <a:pt x="6" y="738"/>
                    </a:moveTo>
                    <a:cubicBezTo>
                      <a:pt x="4" y="738"/>
                      <a:pt x="1" y="739"/>
                      <a:pt x="0" y="741"/>
                    </a:cubicBezTo>
                    <a:cubicBezTo>
                      <a:pt x="141" y="741"/>
                      <a:pt x="141" y="741"/>
                      <a:pt x="141" y="741"/>
                    </a:cubicBezTo>
                    <a:cubicBezTo>
                      <a:pt x="139" y="739"/>
                      <a:pt x="137" y="738"/>
                      <a:pt x="134" y="738"/>
                    </a:cubicBezTo>
                    <a:lnTo>
                      <a:pt x="6" y="738"/>
                    </a:lnTo>
                    <a:close/>
                    <a:moveTo>
                      <a:pt x="6" y="902"/>
                    </a:moveTo>
                    <a:cubicBezTo>
                      <a:pt x="4" y="902"/>
                      <a:pt x="1" y="903"/>
                      <a:pt x="0" y="905"/>
                    </a:cubicBezTo>
                    <a:cubicBezTo>
                      <a:pt x="141" y="905"/>
                      <a:pt x="141" y="905"/>
                      <a:pt x="141" y="905"/>
                    </a:cubicBezTo>
                    <a:cubicBezTo>
                      <a:pt x="139" y="903"/>
                      <a:pt x="137" y="902"/>
                      <a:pt x="134" y="902"/>
                    </a:cubicBezTo>
                    <a:lnTo>
                      <a:pt x="6" y="902"/>
                    </a:lnTo>
                    <a:close/>
                    <a:moveTo>
                      <a:pt x="6" y="820"/>
                    </a:moveTo>
                    <a:cubicBezTo>
                      <a:pt x="4" y="820"/>
                      <a:pt x="1" y="821"/>
                      <a:pt x="0" y="823"/>
                    </a:cubicBezTo>
                    <a:cubicBezTo>
                      <a:pt x="141" y="823"/>
                      <a:pt x="141" y="823"/>
                      <a:pt x="141" y="823"/>
                    </a:cubicBezTo>
                    <a:cubicBezTo>
                      <a:pt x="139" y="821"/>
                      <a:pt x="137" y="820"/>
                      <a:pt x="134" y="820"/>
                    </a:cubicBezTo>
                    <a:lnTo>
                      <a:pt x="6" y="820"/>
                    </a:lnTo>
                    <a:close/>
                    <a:moveTo>
                      <a:pt x="6" y="984"/>
                    </a:moveTo>
                    <a:cubicBezTo>
                      <a:pt x="4" y="984"/>
                      <a:pt x="1" y="985"/>
                      <a:pt x="0" y="987"/>
                    </a:cubicBezTo>
                    <a:cubicBezTo>
                      <a:pt x="141" y="987"/>
                      <a:pt x="141" y="987"/>
                      <a:pt x="141" y="987"/>
                    </a:cubicBezTo>
                    <a:cubicBezTo>
                      <a:pt x="139" y="985"/>
                      <a:pt x="137" y="984"/>
                      <a:pt x="134" y="984"/>
                    </a:cubicBezTo>
                    <a:lnTo>
                      <a:pt x="6" y="984"/>
                    </a:lnTo>
                    <a:close/>
                    <a:moveTo>
                      <a:pt x="6" y="82"/>
                    </a:moveTo>
                    <a:cubicBezTo>
                      <a:pt x="4" y="82"/>
                      <a:pt x="1" y="83"/>
                      <a:pt x="0" y="85"/>
                    </a:cubicBezTo>
                    <a:cubicBezTo>
                      <a:pt x="141" y="85"/>
                      <a:pt x="141" y="85"/>
                      <a:pt x="141" y="85"/>
                    </a:cubicBezTo>
                    <a:cubicBezTo>
                      <a:pt x="139" y="83"/>
                      <a:pt x="137" y="82"/>
                      <a:pt x="134" y="82"/>
                    </a:cubicBezTo>
                    <a:lnTo>
                      <a:pt x="6" y="82"/>
                    </a:lnTo>
                    <a:close/>
                    <a:moveTo>
                      <a:pt x="134" y="0"/>
                    </a:moveTo>
                    <a:cubicBezTo>
                      <a:pt x="6" y="0"/>
                      <a:pt x="6" y="0"/>
                      <a:pt x="6" y="0"/>
                    </a:cubicBezTo>
                    <a:cubicBezTo>
                      <a:pt x="4" y="0"/>
                      <a:pt x="1" y="1"/>
                      <a:pt x="0" y="3"/>
                    </a:cubicBezTo>
                    <a:cubicBezTo>
                      <a:pt x="141" y="3"/>
                      <a:pt x="141" y="3"/>
                      <a:pt x="141" y="3"/>
                    </a:cubicBezTo>
                    <a:cubicBezTo>
                      <a:pt x="139" y="1"/>
                      <a:pt x="137" y="0"/>
                      <a:pt x="134" y="0"/>
                    </a:cubicBezTo>
                    <a:close/>
                    <a:moveTo>
                      <a:pt x="6" y="328"/>
                    </a:moveTo>
                    <a:cubicBezTo>
                      <a:pt x="4" y="328"/>
                      <a:pt x="1" y="329"/>
                      <a:pt x="0" y="331"/>
                    </a:cubicBezTo>
                    <a:cubicBezTo>
                      <a:pt x="141" y="331"/>
                      <a:pt x="141" y="331"/>
                      <a:pt x="141" y="331"/>
                    </a:cubicBezTo>
                    <a:cubicBezTo>
                      <a:pt x="139" y="329"/>
                      <a:pt x="137" y="328"/>
                      <a:pt x="134" y="328"/>
                    </a:cubicBezTo>
                    <a:lnTo>
                      <a:pt x="6" y="328"/>
                    </a:lnTo>
                    <a:close/>
                    <a:moveTo>
                      <a:pt x="6" y="164"/>
                    </a:moveTo>
                    <a:cubicBezTo>
                      <a:pt x="4" y="164"/>
                      <a:pt x="1" y="165"/>
                      <a:pt x="0" y="167"/>
                    </a:cubicBezTo>
                    <a:cubicBezTo>
                      <a:pt x="141" y="167"/>
                      <a:pt x="141" y="167"/>
                      <a:pt x="141" y="167"/>
                    </a:cubicBezTo>
                    <a:cubicBezTo>
                      <a:pt x="139" y="165"/>
                      <a:pt x="137" y="164"/>
                      <a:pt x="134" y="164"/>
                    </a:cubicBezTo>
                    <a:lnTo>
                      <a:pt x="6" y="164"/>
                    </a:lnTo>
                    <a:close/>
                    <a:moveTo>
                      <a:pt x="6" y="246"/>
                    </a:moveTo>
                    <a:cubicBezTo>
                      <a:pt x="4" y="246"/>
                      <a:pt x="1" y="247"/>
                      <a:pt x="0" y="249"/>
                    </a:cubicBezTo>
                    <a:cubicBezTo>
                      <a:pt x="141" y="249"/>
                      <a:pt x="141" y="249"/>
                      <a:pt x="141" y="249"/>
                    </a:cubicBezTo>
                    <a:cubicBezTo>
                      <a:pt x="139" y="247"/>
                      <a:pt x="137" y="246"/>
                      <a:pt x="134" y="246"/>
                    </a:cubicBezTo>
                    <a:lnTo>
                      <a:pt x="6" y="246"/>
                    </a:lnTo>
                    <a:close/>
                  </a:path>
                </a:pathLst>
              </a:custGeom>
              <a:solidFill>
                <a:schemeClr val="bg1">
                  <a:lumMod val="65000"/>
                </a:schemeClr>
              </a:solidFill>
              <a:ln>
                <a:noFill/>
              </a:ln>
            </p:spPr>
            <p:txBody>
              <a:bodyPr anchor="ctr"/>
              <a:lstStyle/>
              <a:p>
                <a:pPr algn="ctr"/>
                <a:endParaRPr>
                  <a:latin typeface="+mn-ea"/>
                </a:endParaRPr>
              </a:p>
            </p:txBody>
          </p:sp>
          <p:sp>
            <p:nvSpPr>
              <p:cNvPr id="46" name="îšḷide">
                <a:extLst>
                  <a:ext uri="{FF2B5EF4-FFF2-40B4-BE49-F238E27FC236}">
                    <a16:creationId xmlns="" xmlns:a16="http://schemas.microsoft.com/office/drawing/2014/main" id="{D6FFB979-7AFE-4DE4-92E2-FD304F819C05}"/>
                  </a:ext>
                </a:extLst>
              </p:cNvPr>
              <p:cNvSpPr/>
              <p:nvPr/>
            </p:nvSpPr>
            <p:spPr bwMode="auto">
              <a:xfrm>
                <a:off x="4097337" y="439738"/>
                <a:ext cx="555625" cy="3725863"/>
              </a:xfrm>
              <a:custGeom>
                <a:avLst/>
                <a:gdLst>
                  <a:gd name="T0" fmla="*/ 138 w 148"/>
                  <a:gd name="T1" fmla="*/ 663 h 991"/>
                  <a:gd name="T2" fmla="*/ 0 w 148"/>
                  <a:gd name="T3" fmla="*/ 656 h 991"/>
                  <a:gd name="T4" fmla="*/ 142 w 148"/>
                  <a:gd name="T5" fmla="*/ 657 h 991"/>
                  <a:gd name="T6" fmla="*/ 142 w 148"/>
                  <a:gd name="T7" fmla="*/ 739 h 991"/>
                  <a:gd name="T8" fmla="*/ 0 w 148"/>
                  <a:gd name="T9" fmla="*/ 738 h 991"/>
                  <a:gd name="T10" fmla="*/ 138 w 148"/>
                  <a:gd name="T11" fmla="*/ 745 h 991"/>
                  <a:gd name="T12" fmla="*/ 142 w 148"/>
                  <a:gd name="T13" fmla="*/ 739 h 991"/>
                  <a:gd name="T14" fmla="*/ 6 w 148"/>
                  <a:gd name="T15" fmla="*/ 575 h 991"/>
                  <a:gd name="T16" fmla="*/ 10 w 148"/>
                  <a:gd name="T17" fmla="*/ 581 h 991"/>
                  <a:gd name="T18" fmla="*/ 148 w 148"/>
                  <a:gd name="T19" fmla="*/ 574 h 991"/>
                  <a:gd name="T20" fmla="*/ 148 w 148"/>
                  <a:gd name="T21" fmla="*/ 902 h 991"/>
                  <a:gd name="T22" fmla="*/ 6 w 148"/>
                  <a:gd name="T23" fmla="*/ 903 h 991"/>
                  <a:gd name="T24" fmla="*/ 10 w 148"/>
                  <a:gd name="T25" fmla="*/ 909 h 991"/>
                  <a:gd name="T26" fmla="*/ 148 w 148"/>
                  <a:gd name="T27" fmla="*/ 902 h 991"/>
                  <a:gd name="T28" fmla="*/ 6 w 148"/>
                  <a:gd name="T29" fmla="*/ 821 h 991"/>
                  <a:gd name="T30" fmla="*/ 10 w 148"/>
                  <a:gd name="T31" fmla="*/ 827 h 991"/>
                  <a:gd name="T32" fmla="*/ 148 w 148"/>
                  <a:gd name="T33" fmla="*/ 820 h 991"/>
                  <a:gd name="T34" fmla="*/ 10 w 148"/>
                  <a:gd name="T35" fmla="*/ 7 h 991"/>
                  <a:gd name="T36" fmla="*/ 148 w 148"/>
                  <a:gd name="T37" fmla="*/ 0 h 991"/>
                  <a:gd name="T38" fmla="*/ 6 w 148"/>
                  <a:gd name="T39" fmla="*/ 1 h 991"/>
                  <a:gd name="T40" fmla="*/ 10 w 148"/>
                  <a:gd name="T41" fmla="*/ 7 h 991"/>
                  <a:gd name="T42" fmla="*/ 6 w 148"/>
                  <a:gd name="T43" fmla="*/ 493 h 991"/>
                  <a:gd name="T44" fmla="*/ 10 w 148"/>
                  <a:gd name="T45" fmla="*/ 499 h 991"/>
                  <a:gd name="T46" fmla="*/ 148 w 148"/>
                  <a:gd name="T47" fmla="*/ 492 h 991"/>
                  <a:gd name="T48" fmla="*/ 142 w 148"/>
                  <a:gd name="T49" fmla="*/ 83 h 991"/>
                  <a:gd name="T50" fmla="*/ 0 w 148"/>
                  <a:gd name="T51" fmla="*/ 82 h 991"/>
                  <a:gd name="T52" fmla="*/ 138 w 148"/>
                  <a:gd name="T53" fmla="*/ 89 h 991"/>
                  <a:gd name="T54" fmla="*/ 142 w 148"/>
                  <a:gd name="T55" fmla="*/ 83 h 991"/>
                  <a:gd name="T56" fmla="*/ 6 w 148"/>
                  <a:gd name="T57" fmla="*/ 985 h 991"/>
                  <a:gd name="T58" fmla="*/ 10 w 148"/>
                  <a:gd name="T59" fmla="*/ 991 h 991"/>
                  <a:gd name="T60" fmla="*/ 148 w 148"/>
                  <a:gd name="T61" fmla="*/ 984 h 991"/>
                  <a:gd name="T62" fmla="*/ 142 w 148"/>
                  <a:gd name="T63" fmla="*/ 411 h 991"/>
                  <a:gd name="T64" fmla="*/ 0 w 148"/>
                  <a:gd name="T65" fmla="*/ 410 h 991"/>
                  <a:gd name="T66" fmla="*/ 138 w 148"/>
                  <a:gd name="T67" fmla="*/ 417 h 991"/>
                  <a:gd name="T68" fmla="*/ 142 w 148"/>
                  <a:gd name="T69" fmla="*/ 411 h 991"/>
                  <a:gd name="T70" fmla="*/ 6 w 148"/>
                  <a:gd name="T71" fmla="*/ 165 h 991"/>
                  <a:gd name="T72" fmla="*/ 10 w 148"/>
                  <a:gd name="T73" fmla="*/ 171 h 991"/>
                  <a:gd name="T74" fmla="*/ 148 w 148"/>
                  <a:gd name="T75" fmla="*/ 164 h 991"/>
                  <a:gd name="T76" fmla="*/ 142 w 148"/>
                  <a:gd name="T77" fmla="*/ 329 h 991"/>
                  <a:gd name="T78" fmla="*/ 0 w 148"/>
                  <a:gd name="T79" fmla="*/ 328 h 991"/>
                  <a:gd name="T80" fmla="*/ 138 w 148"/>
                  <a:gd name="T81" fmla="*/ 335 h 991"/>
                  <a:gd name="T82" fmla="*/ 142 w 148"/>
                  <a:gd name="T83" fmla="*/ 329 h 991"/>
                  <a:gd name="T84" fmla="*/ 6 w 148"/>
                  <a:gd name="T85" fmla="*/ 247 h 991"/>
                  <a:gd name="T86" fmla="*/ 10 w 148"/>
                  <a:gd name="T87" fmla="*/ 253 h 991"/>
                  <a:gd name="T88" fmla="*/ 148 w 148"/>
                  <a:gd name="T89" fmla="*/ 246 h 9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48" h="991">
                    <a:moveTo>
                      <a:pt x="148" y="656"/>
                    </a:moveTo>
                    <a:cubicBezTo>
                      <a:pt x="147" y="660"/>
                      <a:pt x="143" y="663"/>
                      <a:pt x="138" y="663"/>
                    </a:cubicBezTo>
                    <a:cubicBezTo>
                      <a:pt x="10" y="663"/>
                      <a:pt x="10" y="663"/>
                      <a:pt x="10" y="663"/>
                    </a:cubicBezTo>
                    <a:cubicBezTo>
                      <a:pt x="5" y="663"/>
                      <a:pt x="2" y="660"/>
                      <a:pt x="0" y="656"/>
                    </a:cubicBezTo>
                    <a:cubicBezTo>
                      <a:pt x="2" y="657"/>
                      <a:pt x="4" y="657"/>
                      <a:pt x="6" y="657"/>
                    </a:cubicBezTo>
                    <a:cubicBezTo>
                      <a:pt x="142" y="657"/>
                      <a:pt x="142" y="657"/>
                      <a:pt x="142" y="657"/>
                    </a:cubicBezTo>
                    <a:cubicBezTo>
                      <a:pt x="144" y="657"/>
                      <a:pt x="146" y="657"/>
                      <a:pt x="148" y="656"/>
                    </a:cubicBezTo>
                    <a:close/>
                    <a:moveTo>
                      <a:pt x="142" y="739"/>
                    </a:moveTo>
                    <a:cubicBezTo>
                      <a:pt x="6" y="739"/>
                      <a:pt x="6" y="739"/>
                      <a:pt x="6" y="739"/>
                    </a:cubicBezTo>
                    <a:cubicBezTo>
                      <a:pt x="4" y="739"/>
                      <a:pt x="2" y="739"/>
                      <a:pt x="0" y="738"/>
                    </a:cubicBezTo>
                    <a:cubicBezTo>
                      <a:pt x="2" y="742"/>
                      <a:pt x="5" y="745"/>
                      <a:pt x="10" y="745"/>
                    </a:cubicBezTo>
                    <a:cubicBezTo>
                      <a:pt x="138" y="745"/>
                      <a:pt x="138" y="745"/>
                      <a:pt x="138" y="745"/>
                    </a:cubicBezTo>
                    <a:cubicBezTo>
                      <a:pt x="143" y="745"/>
                      <a:pt x="147" y="742"/>
                      <a:pt x="148" y="738"/>
                    </a:cubicBezTo>
                    <a:cubicBezTo>
                      <a:pt x="146" y="739"/>
                      <a:pt x="144" y="739"/>
                      <a:pt x="142" y="739"/>
                    </a:cubicBezTo>
                    <a:close/>
                    <a:moveTo>
                      <a:pt x="142" y="575"/>
                    </a:moveTo>
                    <a:cubicBezTo>
                      <a:pt x="6" y="575"/>
                      <a:pt x="6" y="575"/>
                      <a:pt x="6" y="575"/>
                    </a:cubicBezTo>
                    <a:cubicBezTo>
                      <a:pt x="4" y="575"/>
                      <a:pt x="2" y="575"/>
                      <a:pt x="0" y="574"/>
                    </a:cubicBezTo>
                    <a:cubicBezTo>
                      <a:pt x="2" y="578"/>
                      <a:pt x="5" y="581"/>
                      <a:pt x="10" y="581"/>
                    </a:cubicBezTo>
                    <a:cubicBezTo>
                      <a:pt x="138" y="581"/>
                      <a:pt x="138" y="581"/>
                      <a:pt x="138" y="581"/>
                    </a:cubicBezTo>
                    <a:cubicBezTo>
                      <a:pt x="143" y="581"/>
                      <a:pt x="147" y="578"/>
                      <a:pt x="148" y="574"/>
                    </a:cubicBezTo>
                    <a:cubicBezTo>
                      <a:pt x="146" y="575"/>
                      <a:pt x="144" y="575"/>
                      <a:pt x="142" y="575"/>
                    </a:cubicBezTo>
                    <a:close/>
                    <a:moveTo>
                      <a:pt x="148" y="902"/>
                    </a:moveTo>
                    <a:cubicBezTo>
                      <a:pt x="146" y="903"/>
                      <a:pt x="144" y="903"/>
                      <a:pt x="142" y="903"/>
                    </a:cubicBezTo>
                    <a:cubicBezTo>
                      <a:pt x="6" y="903"/>
                      <a:pt x="6" y="903"/>
                      <a:pt x="6" y="903"/>
                    </a:cubicBezTo>
                    <a:cubicBezTo>
                      <a:pt x="4" y="903"/>
                      <a:pt x="2" y="903"/>
                      <a:pt x="0" y="902"/>
                    </a:cubicBezTo>
                    <a:cubicBezTo>
                      <a:pt x="2" y="906"/>
                      <a:pt x="5" y="909"/>
                      <a:pt x="10" y="909"/>
                    </a:cubicBezTo>
                    <a:cubicBezTo>
                      <a:pt x="138" y="909"/>
                      <a:pt x="138" y="909"/>
                      <a:pt x="138" y="909"/>
                    </a:cubicBezTo>
                    <a:cubicBezTo>
                      <a:pt x="143" y="909"/>
                      <a:pt x="147" y="906"/>
                      <a:pt x="148" y="902"/>
                    </a:cubicBezTo>
                    <a:close/>
                    <a:moveTo>
                      <a:pt x="142" y="821"/>
                    </a:moveTo>
                    <a:cubicBezTo>
                      <a:pt x="6" y="821"/>
                      <a:pt x="6" y="821"/>
                      <a:pt x="6" y="821"/>
                    </a:cubicBezTo>
                    <a:cubicBezTo>
                      <a:pt x="4" y="821"/>
                      <a:pt x="2" y="821"/>
                      <a:pt x="0" y="820"/>
                    </a:cubicBezTo>
                    <a:cubicBezTo>
                      <a:pt x="2" y="824"/>
                      <a:pt x="5" y="827"/>
                      <a:pt x="10" y="827"/>
                    </a:cubicBezTo>
                    <a:cubicBezTo>
                      <a:pt x="138" y="827"/>
                      <a:pt x="138" y="827"/>
                      <a:pt x="138" y="827"/>
                    </a:cubicBezTo>
                    <a:cubicBezTo>
                      <a:pt x="143" y="827"/>
                      <a:pt x="147" y="824"/>
                      <a:pt x="148" y="820"/>
                    </a:cubicBezTo>
                    <a:cubicBezTo>
                      <a:pt x="146" y="821"/>
                      <a:pt x="144" y="821"/>
                      <a:pt x="142" y="821"/>
                    </a:cubicBezTo>
                    <a:close/>
                    <a:moveTo>
                      <a:pt x="10" y="7"/>
                    </a:moveTo>
                    <a:cubicBezTo>
                      <a:pt x="138" y="7"/>
                      <a:pt x="138" y="7"/>
                      <a:pt x="138" y="7"/>
                    </a:cubicBezTo>
                    <a:cubicBezTo>
                      <a:pt x="143" y="7"/>
                      <a:pt x="147" y="4"/>
                      <a:pt x="148" y="0"/>
                    </a:cubicBezTo>
                    <a:cubicBezTo>
                      <a:pt x="146" y="1"/>
                      <a:pt x="144" y="1"/>
                      <a:pt x="142" y="1"/>
                    </a:cubicBezTo>
                    <a:cubicBezTo>
                      <a:pt x="6" y="1"/>
                      <a:pt x="6" y="1"/>
                      <a:pt x="6" y="1"/>
                    </a:cubicBezTo>
                    <a:cubicBezTo>
                      <a:pt x="4" y="1"/>
                      <a:pt x="2" y="1"/>
                      <a:pt x="0" y="0"/>
                    </a:cubicBezTo>
                    <a:cubicBezTo>
                      <a:pt x="2" y="4"/>
                      <a:pt x="5" y="7"/>
                      <a:pt x="10" y="7"/>
                    </a:cubicBezTo>
                    <a:close/>
                    <a:moveTo>
                      <a:pt x="142" y="493"/>
                    </a:moveTo>
                    <a:cubicBezTo>
                      <a:pt x="6" y="493"/>
                      <a:pt x="6" y="493"/>
                      <a:pt x="6" y="493"/>
                    </a:cubicBezTo>
                    <a:cubicBezTo>
                      <a:pt x="4" y="493"/>
                      <a:pt x="2" y="493"/>
                      <a:pt x="0" y="492"/>
                    </a:cubicBezTo>
                    <a:cubicBezTo>
                      <a:pt x="2" y="496"/>
                      <a:pt x="5" y="499"/>
                      <a:pt x="10" y="499"/>
                    </a:cubicBezTo>
                    <a:cubicBezTo>
                      <a:pt x="138" y="499"/>
                      <a:pt x="138" y="499"/>
                      <a:pt x="138" y="499"/>
                    </a:cubicBezTo>
                    <a:cubicBezTo>
                      <a:pt x="143" y="499"/>
                      <a:pt x="147" y="496"/>
                      <a:pt x="148" y="492"/>
                    </a:cubicBezTo>
                    <a:cubicBezTo>
                      <a:pt x="146" y="493"/>
                      <a:pt x="144" y="493"/>
                      <a:pt x="142" y="493"/>
                    </a:cubicBezTo>
                    <a:close/>
                    <a:moveTo>
                      <a:pt x="142" y="83"/>
                    </a:moveTo>
                    <a:cubicBezTo>
                      <a:pt x="6" y="83"/>
                      <a:pt x="6" y="83"/>
                      <a:pt x="6" y="83"/>
                    </a:cubicBezTo>
                    <a:cubicBezTo>
                      <a:pt x="4" y="83"/>
                      <a:pt x="2" y="83"/>
                      <a:pt x="0" y="82"/>
                    </a:cubicBezTo>
                    <a:cubicBezTo>
                      <a:pt x="2" y="86"/>
                      <a:pt x="5" y="89"/>
                      <a:pt x="10" y="89"/>
                    </a:cubicBezTo>
                    <a:cubicBezTo>
                      <a:pt x="138" y="89"/>
                      <a:pt x="138" y="89"/>
                      <a:pt x="138" y="89"/>
                    </a:cubicBezTo>
                    <a:cubicBezTo>
                      <a:pt x="143" y="89"/>
                      <a:pt x="147" y="86"/>
                      <a:pt x="148" y="82"/>
                    </a:cubicBezTo>
                    <a:cubicBezTo>
                      <a:pt x="146" y="83"/>
                      <a:pt x="144" y="83"/>
                      <a:pt x="142" y="83"/>
                    </a:cubicBezTo>
                    <a:close/>
                    <a:moveTo>
                      <a:pt x="142" y="985"/>
                    </a:moveTo>
                    <a:cubicBezTo>
                      <a:pt x="6" y="985"/>
                      <a:pt x="6" y="985"/>
                      <a:pt x="6" y="985"/>
                    </a:cubicBezTo>
                    <a:cubicBezTo>
                      <a:pt x="4" y="985"/>
                      <a:pt x="2" y="985"/>
                      <a:pt x="0" y="984"/>
                    </a:cubicBezTo>
                    <a:cubicBezTo>
                      <a:pt x="2" y="988"/>
                      <a:pt x="5" y="991"/>
                      <a:pt x="10" y="991"/>
                    </a:cubicBezTo>
                    <a:cubicBezTo>
                      <a:pt x="138" y="991"/>
                      <a:pt x="138" y="991"/>
                      <a:pt x="138" y="991"/>
                    </a:cubicBezTo>
                    <a:cubicBezTo>
                      <a:pt x="143" y="991"/>
                      <a:pt x="147" y="988"/>
                      <a:pt x="148" y="984"/>
                    </a:cubicBezTo>
                    <a:cubicBezTo>
                      <a:pt x="146" y="985"/>
                      <a:pt x="144" y="985"/>
                      <a:pt x="142" y="985"/>
                    </a:cubicBezTo>
                    <a:close/>
                    <a:moveTo>
                      <a:pt x="142" y="411"/>
                    </a:moveTo>
                    <a:cubicBezTo>
                      <a:pt x="6" y="411"/>
                      <a:pt x="6" y="411"/>
                      <a:pt x="6" y="411"/>
                    </a:cubicBezTo>
                    <a:cubicBezTo>
                      <a:pt x="4" y="411"/>
                      <a:pt x="2" y="411"/>
                      <a:pt x="0" y="410"/>
                    </a:cubicBezTo>
                    <a:cubicBezTo>
                      <a:pt x="2" y="414"/>
                      <a:pt x="5" y="417"/>
                      <a:pt x="10" y="417"/>
                    </a:cubicBezTo>
                    <a:cubicBezTo>
                      <a:pt x="138" y="417"/>
                      <a:pt x="138" y="417"/>
                      <a:pt x="138" y="417"/>
                    </a:cubicBezTo>
                    <a:cubicBezTo>
                      <a:pt x="143" y="417"/>
                      <a:pt x="147" y="414"/>
                      <a:pt x="148" y="410"/>
                    </a:cubicBezTo>
                    <a:cubicBezTo>
                      <a:pt x="146" y="411"/>
                      <a:pt x="144" y="411"/>
                      <a:pt x="142" y="411"/>
                    </a:cubicBezTo>
                    <a:close/>
                    <a:moveTo>
                      <a:pt x="142" y="165"/>
                    </a:moveTo>
                    <a:cubicBezTo>
                      <a:pt x="6" y="165"/>
                      <a:pt x="6" y="165"/>
                      <a:pt x="6" y="165"/>
                    </a:cubicBezTo>
                    <a:cubicBezTo>
                      <a:pt x="4" y="165"/>
                      <a:pt x="2" y="165"/>
                      <a:pt x="0" y="164"/>
                    </a:cubicBezTo>
                    <a:cubicBezTo>
                      <a:pt x="2" y="168"/>
                      <a:pt x="5" y="171"/>
                      <a:pt x="10" y="171"/>
                    </a:cubicBezTo>
                    <a:cubicBezTo>
                      <a:pt x="138" y="171"/>
                      <a:pt x="138" y="171"/>
                      <a:pt x="138" y="171"/>
                    </a:cubicBezTo>
                    <a:cubicBezTo>
                      <a:pt x="143" y="171"/>
                      <a:pt x="147" y="168"/>
                      <a:pt x="148" y="164"/>
                    </a:cubicBezTo>
                    <a:cubicBezTo>
                      <a:pt x="146" y="165"/>
                      <a:pt x="144" y="165"/>
                      <a:pt x="142" y="165"/>
                    </a:cubicBezTo>
                    <a:close/>
                    <a:moveTo>
                      <a:pt x="142" y="329"/>
                    </a:moveTo>
                    <a:cubicBezTo>
                      <a:pt x="6" y="329"/>
                      <a:pt x="6" y="329"/>
                      <a:pt x="6" y="329"/>
                    </a:cubicBezTo>
                    <a:cubicBezTo>
                      <a:pt x="4" y="329"/>
                      <a:pt x="2" y="329"/>
                      <a:pt x="0" y="328"/>
                    </a:cubicBezTo>
                    <a:cubicBezTo>
                      <a:pt x="2" y="332"/>
                      <a:pt x="5" y="335"/>
                      <a:pt x="10" y="335"/>
                    </a:cubicBezTo>
                    <a:cubicBezTo>
                      <a:pt x="138" y="335"/>
                      <a:pt x="138" y="335"/>
                      <a:pt x="138" y="335"/>
                    </a:cubicBezTo>
                    <a:cubicBezTo>
                      <a:pt x="143" y="335"/>
                      <a:pt x="147" y="332"/>
                      <a:pt x="148" y="328"/>
                    </a:cubicBezTo>
                    <a:cubicBezTo>
                      <a:pt x="146" y="329"/>
                      <a:pt x="144" y="329"/>
                      <a:pt x="142" y="329"/>
                    </a:cubicBezTo>
                    <a:close/>
                    <a:moveTo>
                      <a:pt x="142" y="247"/>
                    </a:moveTo>
                    <a:cubicBezTo>
                      <a:pt x="6" y="247"/>
                      <a:pt x="6" y="247"/>
                      <a:pt x="6" y="247"/>
                    </a:cubicBezTo>
                    <a:cubicBezTo>
                      <a:pt x="4" y="247"/>
                      <a:pt x="2" y="247"/>
                      <a:pt x="0" y="246"/>
                    </a:cubicBezTo>
                    <a:cubicBezTo>
                      <a:pt x="2" y="250"/>
                      <a:pt x="5" y="253"/>
                      <a:pt x="10" y="253"/>
                    </a:cubicBezTo>
                    <a:cubicBezTo>
                      <a:pt x="138" y="253"/>
                      <a:pt x="138" y="253"/>
                      <a:pt x="138" y="253"/>
                    </a:cubicBezTo>
                    <a:cubicBezTo>
                      <a:pt x="143" y="253"/>
                      <a:pt x="147" y="250"/>
                      <a:pt x="148" y="246"/>
                    </a:cubicBezTo>
                    <a:cubicBezTo>
                      <a:pt x="146" y="247"/>
                      <a:pt x="144" y="247"/>
                      <a:pt x="142" y="247"/>
                    </a:cubicBezTo>
                    <a:close/>
                  </a:path>
                </a:pathLst>
              </a:custGeom>
              <a:solidFill>
                <a:schemeClr val="tx1">
                  <a:lumMod val="75000"/>
                  <a:lumOff val="25000"/>
                </a:schemeClr>
              </a:solidFill>
              <a:ln>
                <a:noFill/>
              </a:ln>
            </p:spPr>
            <p:txBody>
              <a:bodyPr anchor="ctr"/>
              <a:lstStyle/>
              <a:p>
                <a:pPr algn="ctr"/>
                <a:endParaRPr>
                  <a:latin typeface="+mn-ea"/>
                </a:endParaRPr>
              </a:p>
            </p:txBody>
          </p:sp>
        </p:grpSp>
        <p:sp>
          <p:nvSpPr>
            <p:cNvPr id="37" name="iśḻiďê">
              <a:extLst>
                <a:ext uri="{FF2B5EF4-FFF2-40B4-BE49-F238E27FC236}">
                  <a16:creationId xmlns="" xmlns:a16="http://schemas.microsoft.com/office/drawing/2014/main" id="{23023FDA-F613-47DE-BE17-50D6CB25EC5F}"/>
                </a:ext>
              </a:extLst>
            </p:cNvPr>
            <p:cNvSpPr txBox="1"/>
            <p:nvPr/>
          </p:nvSpPr>
          <p:spPr bwMode="auto">
            <a:xfrm>
              <a:off x="2792769" y="3320574"/>
              <a:ext cx="2195910" cy="35113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90000" rIns="90000">
              <a:noAutofit/>
            </a:bodyPr>
            <a:lstStyle/>
            <a:p>
              <a:pPr lvl="0">
                <a:spcBef>
                  <a:spcPct val="0"/>
                </a:spcBef>
                <a:defRPr/>
              </a:pPr>
              <a:r>
                <a:rPr lang="zh-CN" altLang="en-US" sz="2800" b="1" dirty="0">
                  <a:solidFill>
                    <a:schemeClr val="accent1"/>
                  </a:solidFill>
                  <a:latin typeface="+mn-ea"/>
                </a:rPr>
                <a:t>一</a:t>
              </a:r>
              <a:r>
                <a:rPr lang="zh-CN" altLang="en-US" sz="2800" b="1" dirty="0" smtClean="0">
                  <a:solidFill>
                    <a:schemeClr val="accent1"/>
                  </a:solidFill>
                  <a:latin typeface="+mn-ea"/>
                </a:rPr>
                <a:t>、调查概览</a:t>
              </a:r>
              <a:endParaRPr lang="zh-CN" altLang="en-US" sz="2800" b="1" dirty="0">
                <a:solidFill>
                  <a:schemeClr val="accent1"/>
                </a:solidFill>
                <a:latin typeface="+mn-ea"/>
              </a:endParaRPr>
            </a:p>
          </p:txBody>
        </p:sp>
      </p:grpSp>
      <p:sp>
        <p:nvSpPr>
          <p:cNvPr id="65" name="文本占位符 5"/>
          <p:cNvSpPr txBox="1">
            <a:spLocks/>
          </p:cNvSpPr>
          <p:nvPr/>
        </p:nvSpPr>
        <p:spPr>
          <a:xfrm>
            <a:off x="4807744" y="2648171"/>
            <a:ext cx="3317081" cy="1095154"/>
          </a:xfrm>
          <a:prstGeom prst="rect">
            <a:avLst/>
          </a:prstGeom>
        </p:spPr>
        <p:txBody>
          <a:bodyPr>
            <a:noAutofit/>
          </a:bodyPr>
          <a:lstStyle/>
          <a:p>
            <a:pPr marL="228589" marR="0" lvl="0" indent="-228589" algn="l" defTabSz="914354" rtl="0" eaLnBrk="1" fontAlgn="auto" latinLnBrk="0" hangingPunct="1">
              <a:lnSpc>
                <a:spcPct val="150000"/>
              </a:lnSpc>
              <a:spcBef>
                <a:spcPts val="1000"/>
              </a:spcBef>
              <a:spcAft>
                <a:spcPts val="0"/>
              </a:spcAft>
              <a:buClrTx/>
              <a:buSzTx/>
              <a:buFont typeface="Arial" panose="020B0604020202020204" pitchFamily="34" charset="0"/>
              <a:buChar char="•"/>
              <a:tabLst/>
              <a:defRPr/>
            </a:pPr>
            <a:r>
              <a:rPr kumimoji="0" lang="en-US" altLang="zh-CN" sz="2000" b="0" i="0" u="none" strike="noStrike" kern="1200" cap="none" spc="0" normalizeH="0" baseline="0" noProof="0" dirty="0" smtClean="0">
                <a:ln>
                  <a:noFill/>
                </a:ln>
                <a:solidFill>
                  <a:schemeClr val="tx1"/>
                </a:solidFill>
                <a:effectLst/>
                <a:uLnTx/>
                <a:uFillTx/>
                <a:latin typeface="+mn-ea"/>
                <a:ea typeface="+mn-ea"/>
                <a:cs typeface="+mn-cs"/>
              </a:rPr>
              <a:t>1</a:t>
            </a:r>
            <a:r>
              <a:rPr kumimoji="0" lang="zh-CN" altLang="en-US" sz="2000" b="0" i="0" u="none" strike="noStrike" kern="1200" cap="none" spc="0" normalizeH="0" baseline="0" noProof="0" dirty="0" smtClean="0">
                <a:ln>
                  <a:noFill/>
                </a:ln>
                <a:solidFill>
                  <a:schemeClr val="tx1"/>
                </a:solidFill>
                <a:effectLst/>
                <a:uLnTx/>
                <a:uFillTx/>
                <a:latin typeface="+mn-ea"/>
                <a:ea typeface="+mn-ea"/>
                <a:cs typeface="+mn-cs"/>
              </a:rPr>
              <a:t>、调查概述</a:t>
            </a:r>
            <a:endParaRPr kumimoji="0" lang="en-US" altLang="zh-CN" sz="2000" b="0" i="0" u="none" strike="noStrike" kern="1200" cap="none" spc="0" normalizeH="0" baseline="0" noProof="0" dirty="0" smtClean="0">
              <a:ln>
                <a:noFill/>
              </a:ln>
              <a:solidFill>
                <a:schemeClr val="tx1"/>
              </a:solidFill>
              <a:effectLst/>
              <a:uLnTx/>
              <a:uFillTx/>
              <a:latin typeface="+mn-ea"/>
              <a:ea typeface="+mn-ea"/>
              <a:cs typeface="+mn-cs"/>
            </a:endParaRPr>
          </a:p>
          <a:p>
            <a:pPr marL="228589" marR="0" lvl="0" indent="-228589" algn="l" defTabSz="914354" rtl="0" eaLnBrk="1" fontAlgn="auto" latinLnBrk="0" hangingPunct="1">
              <a:lnSpc>
                <a:spcPct val="150000"/>
              </a:lnSpc>
              <a:spcBef>
                <a:spcPts val="1000"/>
              </a:spcBef>
              <a:spcAft>
                <a:spcPts val="0"/>
              </a:spcAft>
              <a:buClrTx/>
              <a:buSzTx/>
              <a:buFont typeface="Arial" panose="020B0604020202020204" pitchFamily="34" charset="0"/>
              <a:buChar char="•"/>
              <a:tabLst/>
              <a:defRPr/>
            </a:pPr>
            <a:r>
              <a:rPr lang="en-US" altLang="zh-CN" sz="2000" dirty="0" smtClean="0">
                <a:latin typeface="+mn-ea"/>
              </a:rPr>
              <a:t>2</a:t>
            </a:r>
            <a:r>
              <a:rPr lang="zh-CN" altLang="en-US" sz="2000" dirty="0" smtClean="0">
                <a:latin typeface="+mn-ea"/>
              </a:rPr>
              <a:t>、调查原则与操作方法</a:t>
            </a:r>
            <a:endParaRPr kumimoji="0" lang="en-US" altLang="zh-CN" sz="2000" b="0" i="0" u="none" strike="noStrike" kern="1200" cap="none" spc="0" normalizeH="0" baseline="0" noProof="0" dirty="0" smtClean="0">
              <a:ln>
                <a:noFill/>
              </a:ln>
              <a:solidFill>
                <a:schemeClr val="tx1"/>
              </a:solidFill>
              <a:effectLst/>
              <a:uLnTx/>
              <a:uFillTx/>
              <a:latin typeface="+mn-ea"/>
              <a:ea typeface="+mn-ea"/>
              <a:cs typeface="+mn-cs"/>
            </a:endParaRPr>
          </a:p>
          <a:p>
            <a:pPr marL="228589" marR="0" lvl="0" indent="-228589" algn="l" defTabSz="914354" rtl="0" eaLnBrk="1" fontAlgn="auto" latinLnBrk="0" hangingPunct="1">
              <a:lnSpc>
                <a:spcPct val="150000"/>
              </a:lnSpc>
              <a:spcBef>
                <a:spcPts val="1000"/>
              </a:spcBef>
              <a:spcAft>
                <a:spcPts val="0"/>
              </a:spcAft>
              <a:buClrTx/>
              <a:buSzTx/>
              <a:buFont typeface="Arial" panose="020B0604020202020204" pitchFamily="34" charset="0"/>
              <a:buChar char="•"/>
              <a:tabLst/>
              <a:defRPr/>
            </a:pPr>
            <a:r>
              <a:rPr kumimoji="0" lang="en-US" altLang="zh-CN" sz="2000" b="0" i="0" u="none" strike="noStrike" kern="1200" cap="none" spc="0" normalizeH="0" baseline="0" noProof="0" dirty="0" smtClean="0">
                <a:ln>
                  <a:noFill/>
                </a:ln>
                <a:solidFill>
                  <a:schemeClr val="tx1"/>
                </a:solidFill>
                <a:effectLst/>
                <a:uLnTx/>
                <a:uFillTx/>
                <a:latin typeface="+mn-ea"/>
                <a:ea typeface="+mn-ea"/>
                <a:cs typeface="+mn-cs"/>
              </a:rPr>
              <a:t>3</a:t>
            </a:r>
            <a:r>
              <a:rPr kumimoji="0" lang="zh-CN" altLang="en-US" sz="2000" b="0" i="0" u="none" strike="noStrike" kern="1200" cap="none" spc="0" normalizeH="0" baseline="0" noProof="0" dirty="0" smtClean="0">
                <a:ln>
                  <a:noFill/>
                </a:ln>
                <a:solidFill>
                  <a:schemeClr val="tx1"/>
                </a:solidFill>
                <a:effectLst/>
                <a:uLnTx/>
                <a:uFillTx/>
                <a:latin typeface="+mn-ea"/>
                <a:ea typeface="+mn-ea"/>
                <a:cs typeface="+mn-cs"/>
              </a:rPr>
              <a:t>、调查时期与内容</a:t>
            </a:r>
            <a:endParaRPr kumimoji="0" lang="en-US" altLang="zh-CN" sz="2000" b="0" i="0" u="none" strike="noStrike" kern="1200" cap="none" spc="0" normalizeH="0" baseline="0" noProof="0" dirty="0" smtClean="0">
              <a:ln>
                <a:noFill/>
              </a:ln>
              <a:solidFill>
                <a:schemeClr val="tx1"/>
              </a:solidFill>
              <a:effectLst/>
              <a:uLnTx/>
              <a:uFillTx/>
              <a:latin typeface="+mn-ea"/>
              <a:ea typeface="+mn-ea"/>
              <a:cs typeface="+mn-cs"/>
            </a:endParaRPr>
          </a:p>
          <a:p>
            <a:pPr marL="228589" marR="0" lvl="0" indent="-228589" algn="l" defTabSz="914354" rtl="0" eaLnBrk="1" fontAlgn="auto" latinLnBrk="0" hangingPunct="1">
              <a:lnSpc>
                <a:spcPct val="150000"/>
              </a:lnSpc>
              <a:spcBef>
                <a:spcPts val="1000"/>
              </a:spcBef>
              <a:spcAft>
                <a:spcPts val="0"/>
              </a:spcAft>
              <a:buClrTx/>
              <a:buSzTx/>
              <a:buFont typeface="Arial" panose="020B0604020202020204" pitchFamily="34" charset="0"/>
              <a:buChar char="•"/>
              <a:tabLst/>
              <a:defRPr/>
            </a:pPr>
            <a:r>
              <a:rPr kumimoji="0" lang="en-US" altLang="zh-CN" sz="2000" b="0" i="0" u="none" strike="noStrike" kern="1200" cap="none" spc="0" normalizeH="0" baseline="0" noProof="0" dirty="0" smtClean="0">
                <a:ln>
                  <a:noFill/>
                </a:ln>
                <a:solidFill>
                  <a:schemeClr val="tx1"/>
                </a:solidFill>
                <a:effectLst/>
                <a:uLnTx/>
                <a:uFillTx/>
                <a:latin typeface="+mn-ea"/>
                <a:ea typeface="+mn-ea"/>
                <a:cs typeface="+mn-cs"/>
              </a:rPr>
              <a:t>4</a:t>
            </a:r>
            <a:r>
              <a:rPr kumimoji="0" lang="zh-CN" altLang="en-US" sz="2000" b="0" i="0" u="none" strike="noStrike" kern="1200" cap="none" spc="0" normalizeH="0" baseline="0" noProof="0" dirty="0" smtClean="0">
                <a:ln>
                  <a:noFill/>
                </a:ln>
                <a:solidFill>
                  <a:schemeClr val="tx1"/>
                </a:solidFill>
                <a:effectLst/>
                <a:uLnTx/>
                <a:uFillTx/>
                <a:latin typeface="+mn-ea"/>
                <a:ea typeface="+mn-ea"/>
                <a:cs typeface="+mn-cs"/>
              </a:rPr>
              <a:t>、调查表式与上报时间</a:t>
            </a:r>
            <a:endParaRPr kumimoji="0" lang="en-US" altLang="zh-CN" sz="2000" b="0" i="0" u="none" strike="noStrike" kern="1200" cap="none" spc="0" normalizeH="0" baseline="0" noProof="0" dirty="0">
              <a:ln>
                <a:noFill/>
              </a:ln>
              <a:solidFill>
                <a:schemeClr val="tx1"/>
              </a:solidFill>
              <a:effectLst/>
              <a:uLnTx/>
              <a:uFillTx/>
              <a:latin typeface="+mn-ea"/>
              <a:ea typeface="+mn-ea"/>
              <a:cs typeface="+mn-cs"/>
            </a:endParaRPr>
          </a:p>
        </p:txBody>
      </p:sp>
      <p:sp>
        <p:nvSpPr>
          <p:cNvPr id="39" name="标题 38"/>
          <p:cNvSpPr>
            <a:spLocks noGrp="1"/>
          </p:cNvSpPr>
          <p:nvPr>
            <p:ph type="title"/>
          </p:nvPr>
        </p:nvSpPr>
        <p:spPr/>
        <p:txBody>
          <a:bodyPr/>
          <a:lstStyle/>
          <a:p>
            <a:endParaRPr lang="zh-CN" altLang="en-US"/>
          </a:p>
        </p:txBody>
      </p:sp>
    </p:spTree>
    <p:extLst>
      <p:ext uri="{BB962C8B-B14F-4D97-AF65-F5344CB8AC3E}">
        <p14:creationId xmlns="" xmlns:p14="http://schemas.microsoft.com/office/powerpoint/2010/main" val="33657746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内容占位符 3"/>
          <p:cNvSpPr>
            <a:spLocks noGrp="1"/>
          </p:cNvSpPr>
          <p:nvPr>
            <p:ph idx="1"/>
          </p:nvPr>
        </p:nvSpPr>
        <p:spPr>
          <a:xfrm>
            <a:off x="0" y="980728"/>
            <a:ext cx="9144000" cy="5688632"/>
          </a:xfrm>
        </p:spPr>
        <p:txBody>
          <a:bodyPr/>
          <a:lstStyle/>
          <a:p>
            <a:pPr marL="0" indent="0" algn="ctr">
              <a:buNone/>
            </a:pPr>
            <a:endParaRPr lang="en-US" altLang="zh-CN" dirty="0">
              <a:latin typeface="+mn-ea"/>
            </a:endParaRPr>
          </a:p>
        </p:txBody>
      </p:sp>
      <p:sp>
        <p:nvSpPr>
          <p:cNvPr id="4" name="标题 3"/>
          <p:cNvSpPr>
            <a:spLocks noGrp="1"/>
          </p:cNvSpPr>
          <p:nvPr>
            <p:ph type="title"/>
          </p:nvPr>
        </p:nvSpPr>
        <p:spPr>
          <a:xfrm>
            <a:off x="457200" y="274638"/>
            <a:ext cx="8229600" cy="511175"/>
          </a:xfrm>
        </p:spPr>
        <p:txBody>
          <a:bodyPr>
            <a:normAutofit/>
          </a:bodyPr>
          <a:lstStyle/>
          <a:p>
            <a:pPr>
              <a:defRPr/>
            </a:pPr>
            <a:r>
              <a:rPr lang="zh-CN" altLang="en-US" dirty="0" smtClean="0">
                <a:latin typeface="+mn-ea"/>
              </a:rPr>
              <a:t>“新经济”活动之</a:t>
            </a:r>
            <a:r>
              <a:rPr lang="zh-CN" altLang="zh-CN" dirty="0" smtClean="0">
                <a:latin typeface="+mn-ea"/>
              </a:rPr>
              <a:t>现代物流服务</a:t>
            </a:r>
            <a:endParaRPr lang="zh-CN" altLang="en-US" dirty="0">
              <a:latin typeface="+mn-ea"/>
              <a:ea typeface="+mn-ea"/>
            </a:endParaRPr>
          </a:p>
        </p:txBody>
      </p:sp>
      <p:sp>
        <p:nvSpPr>
          <p:cNvPr id="9220" name="灯片编号占位符 1"/>
          <p:cNvSpPr>
            <a:spLocks noGrp="1"/>
          </p:cNvSpPr>
          <p:nvPr>
            <p:ph type="sldNum" sz="quarter" idx="10"/>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spcBef>
                <a:spcPct val="0"/>
              </a:spcBef>
              <a:buFontTx/>
              <a:buNone/>
            </a:pPr>
            <a:fld id="{A3748430-5AEF-44A1-904A-D7FCCB0B8267}" type="slidenum">
              <a:rPr lang="zh-CN" altLang="en-US" sz="1800" smtClean="0">
                <a:solidFill>
                  <a:srgbClr val="898989"/>
                </a:solidFill>
                <a:latin typeface="+mn-ea"/>
                <a:ea typeface="+mn-ea"/>
              </a:rPr>
              <a:pPr>
                <a:spcBef>
                  <a:spcPct val="0"/>
                </a:spcBef>
                <a:buFontTx/>
                <a:buNone/>
              </a:pPr>
              <a:t>20</a:t>
            </a:fld>
            <a:endParaRPr lang="en-US" altLang="zh-CN" sz="1800">
              <a:solidFill>
                <a:srgbClr val="898989"/>
              </a:solidFill>
              <a:latin typeface="+mn-ea"/>
              <a:ea typeface="+mn-ea"/>
            </a:endParaRPr>
          </a:p>
        </p:txBody>
      </p:sp>
      <p:graphicFrame>
        <p:nvGraphicFramePr>
          <p:cNvPr id="5" name="表格 4"/>
          <p:cNvGraphicFramePr>
            <a:graphicFrameLocks noGrp="1"/>
          </p:cNvGraphicFramePr>
          <p:nvPr>
            <p:extLst>
              <p:ext uri="{D42A27DB-BD31-4B8C-83A1-F6EECF244321}">
                <p14:modId xmlns="" xmlns:p14="http://schemas.microsoft.com/office/powerpoint/2010/main" val="2080515367"/>
              </p:ext>
            </p:extLst>
          </p:nvPr>
        </p:nvGraphicFramePr>
        <p:xfrm>
          <a:off x="533399" y="933207"/>
          <a:ext cx="7810497" cy="5425440"/>
        </p:xfrm>
        <a:graphic>
          <a:graphicData uri="http://schemas.openxmlformats.org/drawingml/2006/table">
            <a:tbl>
              <a:tblPr firstRow="1" bandRow="1">
                <a:tableStyleId>{5C22544A-7EE6-4342-B048-85BDC9FD1C3A}</a:tableStyleId>
              </a:tblPr>
              <a:tblGrid>
                <a:gridCol w="1038226">
                  <a:extLst>
                    <a:ext uri="{9D8B030D-6E8A-4147-A177-3AD203B41FA5}">
                      <a16:colId xmlns="" xmlns:a16="http://schemas.microsoft.com/office/drawing/2014/main" val="20000"/>
                    </a:ext>
                  </a:extLst>
                </a:gridCol>
                <a:gridCol w="960312">
                  <a:extLst>
                    <a:ext uri="{9D8B030D-6E8A-4147-A177-3AD203B41FA5}">
                      <a16:colId xmlns="" xmlns:a16="http://schemas.microsoft.com/office/drawing/2014/main" val="20001"/>
                    </a:ext>
                  </a:extLst>
                </a:gridCol>
                <a:gridCol w="1182813">
                  <a:extLst>
                    <a:ext uri="{9D8B030D-6E8A-4147-A177-3AD203B41FA5}">
                      <a16:colId xmlns="" xmlns:a16="http://schemas.microsoft.com/office/drawing/2014/main" val="20002"/>
                    </a:ext>
                  </a:extLst>
                </a:gridCol>
                <a:gridCol w="4629146">
                  <a:extLst>
                    <a:ext uri="{9D8B030D-6E8A-4147-A177-3AD203B41FA5}">
                      <a16:colId xmlns="" xmlns:a16="http://schemas.microsoft.com/office/drawing/2014/main" val="20003"/>
                    </a:ext>
                  </a:extLst>
                </a:gridCol>
              </a:tblGrid>
              <a:tr h="1145013">
                <a:tc>
                  <a:txBody>
                    <a:bodyPr/>
                    <a:lstStyle/>
                    <a:p>
                      <a:pPr algn="just">
                        <a:spcAft>
                          <a:spcPts val="0"/>
                        </a:spcAft>
                      </a:pPr>
                      <a:r>
                        <a:rPr lang="zh-CN" sz="2400" b="1" kern="100" dirty="0">
                          <a:solidFill>
                            <a:schemeClr val="lt1"/>
                          </a:solidFill>
                          <a:latin typeface="Calibri"/>
                          <a:ea typeface="宋体"/>
                          <a:cs typeface="Times New Roman"/>
                        </a:rPr>
                        <a:t>行业分类小类</a:t>
                      </a:r>
                    </a:p>
                  </a:txBody>
                  <a:tcPr marL="68580" marR="68580" marT="0" marB="0">
                    <a:solidFill>
                      <a:srgbClr val="00B050"/>
                    </a:solidFill>
                  </a:tcPr>
                </a:tc>
                <a:tc>
                  <a:txBody>
                    <a:bodyPr/>
                    <a:lstStyle/>
                    <a:p>
                      <a:pPr algn="just">
                        <a:spcAft>
                          <a:spcPts val="0"/>
                        </a:spcAft>
                      </a:pPr>
                      <a:r>
                        <a:rPr lang="zh-CN" sz="2400" b="1" kern="100" dirty="0">
                          <a:solidFill>
                            <a:schemeClr val="lt1"/>
                          </a:solidFill>
                          <a:latin typeface="Calibri"/>
                          <a:ea typeface="宋体"/>
                          <a:cs typeface="Times New Roman"/>
                        </a:rPr>
                        <a:t>行业分类代码</a:t>
                      </a:r>
                      <a:r>
                        <a:rPr lang="en-US" sz="2400" b="1" kern="100" dirty="0">
                          <a:solidFill>
                            <a:schemeClr val="lt1"/>
                          </a:solidFill>
                          <a:latin typeface="Calibri"/>
                          <a:ea typeface="宋体"/>
                          <a:cs typeface="Times New Roman"/>
                        </a:rPr>
                        <a:t>2011</a:t>
                      </a:r>
                      <a:endParaRPr lang="zh-CN" sz="2400" b="1" kern="100" dirty="0">
                        <a:solidFill>
                          <a:schemeClr val="lt1"/>
                        </a:solidFill>
                        <a:latin typeface="Calibri"/>
                        <a:ea typeface="宋体"/>
                        <a:cs typeface="Times New Roman"/>
                      </a:endParaRPr>
                    </a:p>
                  </a:txBody>
                  <a:tcPr marL="68580" marR="68580" marT="0" marB="0">
                    <a:solidFill>
                      <a:srgbClr val="00B050"/>
                    </a:solidFill>
                  </a:tcPr>
                </a:tc>
                <a:tc>
                  <a:txBody>
                    <a:bodyPr/>
                    <a:lstStyle/>
                    <a:p>
                      <a:pPr algn="ctr">
                        <a:spcAft>
                          <a:spcPts val="0"/>
                        </a:spcAft>
                      </a:pPr>
                      <a:r>
                        <a:rPr lang="zh-CN" sz="2400" b="1" kern="100" dirty="0">
                          <a:solidFill>
                            <a:schemeClr val="lt1"/>
                          </a:solidFill>
                          <a:latin typeface="Calibri"/>
                          <a:ea typeface="宋体"/>
                          <a:cs typeface="Times New Roman"/>
                        </a:rPr>
                        <a:t>名称</a:t>
                      </a:r>
                    </a:p>
                  </a:txBody>
                  <a:tcPr marL="68580" marR="68580" marT="0" marB="0" anchor="ctr">
                    <a:solidFill>
                      <a:srgbClr val="00B050"/>
                    </a:solidFill>
                  </a:tcPr>
                </a:tc>
                <a:tc>
                  <a:txBody>
                    <a:bodyPr/>
                    <a:lstStyle/>
                    <a:p>
                      <a:pPr algn="ctr">
                        <a:spcAft>
                          <a:spcPts val="0"/>
                        </a:spcAft>
                      </a:pPr>
                      <a:r>
                        <a:rPr lang="zh-CN" sz="2400" kern="100" dirty="0">
                          <a:latin typeface="Calibri"/>
                          <a:ea typeface="宋体"/>
                          <a:cs typeface="Times New Roman"/>
                        </a:rPr>
                        <a:t>说明</a:t>
                      </a:r>
                    </a:p>
                  </a:txBody>
                  <a:tcPr marL="68580" marR="68580" marT="0" marB="0" anchor="ctr">
                    <a:solidFill>
                      <a:srgbClr val="00B050"/>
                    </a:solidFill>
                  </a:tcPr>
                </a:tc>
                <a:extLst>
                  <a:ext uri="{0D108BD9-81ED-4DB2-BD59-A6C34878D82A}">
                    <a16:rowId xmlns="" xmlns:a16="http://schemas.microsoft.com/office/drawing/2014/main" val="10000"/>
                  </a:ext>
                </a:extLst>
              </a:tr>
              <a:tr h="1685803">
                <a:tc>
                  <a:txBody>
                    <a:bodyPr/>
                    <a:lstStyle/>
                    <a:p>
                      <a:pPr algn="just">
                        <a:spcAft>
                          <a:spcPts val="0"/>
                        </a:spcAft>
                      </a:pPr>
                      <a:r>
                        <a:rPr lang="en-US" sz="2000" kern="100" dirty="0">
                          <a:latin typeface="+mn-ea"/>
                          <a:ea typeface="+mn-ea"/>
                          <a:cs typeface="Times New Roman"/>
                        </a:rPr>
                        <a:t>070205</a:t>
                      </a:r>
                      <a:endParaRPr lang="zh-CN" sz="2000" kern="100" dirty="0">
                        <a:latin typeface="+mn-ea"/>
                        <a:ea typeface="+mn-ea"/>
                        <a:cs typeface="Times New Roman"/>
                      </a:endParaRPr>
                    </a:p>
                  </a:txBody>
                  <a:tcPr marL="68580" marR="68580" marT="0" marB="0"/>
                </a:tc>
                <a:tc>
                  <a:txBody>
                    <a:bodyPr/>
                    <a:lstStyle/>
                    <a:p>
                      <a:pPr algn="just">
                        <a:spcAft>
                          <a:spcPts val="0"/>
                        </a:spcAft>
                      </a:pPr>
                      <a:r>
                        <a:rPr lang="en-US" sz="2000" kern="100" dirty="0">
                          <a:latin typeface="+mn-ea"/>
                          <a:ea typeface="+mn-ea"/>
                          <a:cs typeface="Times New Roman"/>
                        </a:rPr>
                        <a:t>5430*</a:t>
                      </a:r>
                      <a:endParaRPr lang="zh-CN" sz="2000" kern="100" dirty="0">
                        <a:latin typeface="+mn-ea"/>
                        <a:ea typeface="+mn-ea"/>
                        <a:cs typeface="Times New Roman"/>
                      </a:endParaRPr>
                    </a:p>
                    <a:p>
                      <a:pPr algn="just">
                        <a:spcAft>
                          <a:spcPts val="0"/>
                        </a:spcAft>
                      </a:pPr>
                      <a:r>
                        <a:rPr lang="en-US" sz="2000" kern="100" dirty="0">
                          <a:latin typeface="+mn-ea"/>
                          <a:ea typeface="+mn-ea"/>
                          <a:cs typeface="Times New Roman"/>
                        </a:rPr>
                        <a:t>5990*</a:t>
                      </a:r>
                      <a:endParaRPr lang="zh-CN" sz="2000" kern="100" dirty="0">
                        <a:latin typeface="+mn-ea"/>
                        <a:ea typeface="+mn-ea"/>
                        <a:cs typeface="Times New Roman"/>
                      </a:endParaRPr>
                    </a:p>
                  </a:txBody>
                  <a:tcPr marL="68580" marR="68580" marT="0" marB="0"/>
                </a:tc>
                <a:tc>
                  <a:txBody>
                    <a:bodyPr/>
                    <a:lstStyle/>
                    <a:p>
                      <a:pPr algn="just">
                        <a:spcAft>
                          <a:spcPts val="0"/>
                        </a:spcAft>
                      </a:pPr>
                      <a:r>
                        <a:rPr lang="zh-CN" sz="2000" kern="100" dirty="0">
                          <a:latin typeface="+mn-ea"/>
                          <a:ea typeface="+mn-ea"/>
                          <a:cs typeface="Times New Roman"/>
                        </a:rPr>
                        <a:t>冷链物流服务</a:t>
                      </a:r>
                    </a:p>
                  </a:txBody>
                  <a:tcPr marL="68580" marR="68580" marT="0" marB="0"/>
                </a:tc>
                <a:tc>
                  <a:txBody>
                    <a:bodyPr/>
                    <a:lstStyle/>
                    <a:p>
                      <a:pPr algn="just">
                        <a:spcAft>
                          <a:spcPts val="0"/>
                        </a:spcAft>
                      </a:pPr>
                      <a:r>
                        <a:rPr lang="zh-CN" sz="2000" kern="100" dirty="0">
                          <a:latin typeface="+mn-ea"/>
                          <a:ea typeface="+mn-ea"/>
                          <a:cs typeface="Times New Roman"/>
                        </a:rPr>
                        <a:t>指为保持新鲜食品及冷冻食品等的品质，使其在从生产到消费的过程中，始终处于低温状态的配有专门设备设施的物流服务，仅包括道路运输的冷藏运输、低温运输、恒温运输等活动；仓储业中的冷库仓储、低温库仓储、恒温库仓储等活动</a:t>
                      </a:r>
                    </a:p>
                  </a:txBody>
                  <a:tcPr marL="68580" marR="68580" marT="0" marB="0"/>
                </a:tc>
                <a:extLst>
                  <a:ext uri="{0D108BD9-81ED-4DB2-BD59-A6C34878D82A}">
                    <a16:rowId xmlns="" xmlns:a16="http://schemas.microsoft.com/office/drawing/2014/main" val="10002"/>
                  </a:ext>
                </a:extLst>
              </a:tr>
              <a:tr h="1685803">
                <a:tc>
                  <a:txBody>
                    <a:bodyPr/>
                    <a:lstStyle/>
                    <a:p>
                      <a:pPr algn="just">
                        <a:spcAft>
                          <a:spcPts val="0"/>
                        </a:spcAft>
                      </a:pPr>
                      <a:r>
                        <a:rPr lang="en-US" sz="2000" kern="100">
                          <a:latin typeface="+mn-ea"/>
                          <a:ea typeface="+mn-ea"/>
                          <a:cs typeface="Times New Roman"/>
                        </a:rPr>
                        <a:t>070206</a:t>
                      </a:r>
                      <a:endParaRPr lang="zh-CN" sz="2000" kern="100">
                        <a:latin typeface="+mn-ea"/>
                        <a:ea typeface="+mn-ea"/>
                        <a:cs typeface="Times New Roman"/>
                      </a:endParaRPr>
                    </a:p>
                  </a:txBody>
                  <a:tcPr marL="68580" marR="68580" marT="0" marB="0"/>
                </a:tc>
                <a:tc>
                  <a:txBody>
                    <a:bodyPr/>
                    <a:lstStyle/>
                    <a:p>
                      <a:pPr algn="just">
                        <a:spcAft>
                          <a:spcPts val="0"/>
                        </a:spcAft>
                      </a:pPr>
                      <a:r>
                        <a:rPr lang="en-US" sz="2000" kern="100">
                          <a:latin typeface="+mn-ea"/>
                          <a:ea typeface="+mn-ea"/>
                          <a:cs typeface="Times New Roman"/>
                        </a:rPr>
                        <a:t>5320*</a:t>
                      </a:r>
                      <a:endParaRPr lang="zh-CN" sz="2000" kern="100">
                        <a:latin typeface="+mn-ea"/>
                        <a:ea typeface="+mn-ea"/>
                        <a:cs typeface="Times New Roman"/>
                      </a:endParaRPr>
                    </a:p>
                    <a:p>
                      <a:pPr algn="just">
                        <a:spcAft>
                          <a:spcPts val="0"/>
                        </a:spcAft>
                      </a:pPr>
                      <a:r>
                        <a:rPr lang="en-US" sz="2000" kern="100">
                          <a:latin typeface="+mn-ea"/>
                          <a:ea typeface="+mn-ea"/>
                          <a:cs typeface="Times New Roman"/>
                        </a:rPr>
                        <a:t>5430*  </a:t>
                      </a:r>
                      <a:endParaRPr lang="zh-CN" sz="2000" kern="100">
                        <a:latin typeface="+mn-ea"/>
                        <a:ea typeface="+mn-ea"/>
                        <a:cs typeface="Times New Roman"/>
                      </a:endParaRPr>
                    </a:p>
                    <a:p>
                      <a:pPr algn="just">
                        <a:spcAft>
                          <a:spcPts val="0"/>
                        </a:spcAft>
                      </a:pPr>
                      <a:r>
                        <a:rPr lang="en-US" sz="2000" kern="100">
                          <a:latin typeface="+mn-ea"/>
                          <a:ea typeface="+mn-ea"/>
                          <a:cs typeface="Times New Roman"/>
                        </a:rPr>
                        <a:t>552*  </a:t>
                      </a:r>
                      <a:endParaRPr lang="zh-CN" sz="2000" kern="100">
                        <a:latin typeface="+mn-ea"/>
                        <a:ea typeface="+mn-ea"/>
                        <a:cs typeface="Times New Roman"/>
                      </a:endParaRPr>
                    </a:p>
                    <a:p>
                      <a:pPr algn="just">
                        <a:spcAft>
                          <a:spcPts val="0"/>
                        </a:spcAft>
                      </a:pPr>
                      <a:r>
                        <a:rPr lang="en-US" sz="2000" kern="100">
                          <a:latin typeface="+mn-ea"/>
                          <a:ea typeface="+mn-ea"/>
                          <a:cs typeface="Times New Roman"/>
                        </a:rPr>
                        <a:t>5612*</a:t>
                      </a:r>
                      <a:endParaRPr lang="zh-CN" sz="2000" kern="100">
                        <a:latin typeface="+mn-ea"/>
                        <a:ea typeface="+mn-ea"/>
                        <a:cs typeface="Times New Roman"/>
                      </a:endParaRPr>
                    </a:p>
                  </a:txBody>
                  <a:tcPr marL="68580" marR="68580" marT="0" marB="0"/>
                </a:tc>
                <a:tc>
                  <a:txBody>
                    <a:bodyPr/>
                    <a:lstStyle/>
                    <a:p>
                      <a:pPr algn="just">
                        <a:spcAft>
                          <a:spcPts val="0"/>
                        </a:spcAft>
                      </a:pPr>
                      <a:r>
                        <a:rPr lang="zh-CN" sz="2000" kern="100">
                          <a:latin typeface="+mn-ea"/>
                          <a:ea typeface="+mn-ea"/>
                          <a:cs typeface="Times New Roman"/>
                        </a:rPr>
                        <a:t>多方式联合运输</a:t>
                      </a:r>
                    </a:p>
                  </a:txBody>
                  <a:tcPr marL="68580" marR="68580" marT="0" marB="0"/>
                </a:tc>
                <a:tc>
                  <a:txBody>
                    <a:bodyPr/>
                    <a:lstStyle/>
                    <a:p>
                      <a:pPr algn="just">
                        <a:spcAft>
                          <a:spcPts val="0"/>
                        </a:spcAft>
                      </a:pPr>
                      <a:r>
                        <a:rPr lang="zh-CN" sz="2000" kern="100" dirty="0">
                          <a:latin typeface="+mn-ea"/>
                          <a:ea typeface="+mn-ea"/>
                          <a:cs typeface="Times New Roman"/>
                        </a:rPr>
                        <a:t>指联运经营者受托运人、收货人或旅客的委托，为委托人实现两种以上运输方式（含两种）或两程以上（含两程）运输的衔接，以及提供相关运输物流辅助服务的活动，仅包括铁路、道路、水上、航空等货物运输中的多方式联合运输</a:t>
                      </a:r>
                    </a:p>
                  </a:txBody>
                  <a:tcPr marL="68580" marR="68580" marT="0" marB="0"/>
                </a:tc>
                <a:extLst>
                  <a:ext uri="{0D108BD9-81ED-4DB2-BD59-A6C34878D82A}">
                    <a16:rowId xmlns="" xmlns:a16="http://schemas.microsoft.com/office/drawing/2014/main" val="10003"/>
                  </a:ext>
                </a:extLst>
              </a:tr>
            </a:tbl>
          </a:graphicData>
        </a:graphic>
      </p:graphicFrame>
    </p:spTree>
    <p:extLst>
      <p:ext uri="{BB962C8B-B14F-4D97-AF65-F5344CB8AC3E}">
        <p14:creationId xmlns="" xmlns:p14="http://schemas.microsoft.com/office/powerpoint/2010/main" val="34097046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灯片编号占位符 5"/>
          <p:cNvSpPr>
            <a:spLocks noGrp="1"/>
          </p:cNvSpPr>
          <p:nvPr>
            <p:ph type="sldNum" sz="quarter" idx="12"/>
          </p:nvPr>
        </p:nvSpPr>
        <p:spPr>
          <a:noFill/>
          <a:ln>
            <a:miter lim="800000"/>
            <a:headEnd/>
            <a:tailEnd/>
          </a:ln>
        </p:spPr>
        <p:txBody>
          <a:bodyPr/>
          <a:lstStyle/>
          <a:p>
            <a:fld id="{D828CCB9-7AD0-4117-8E13-D366923F871C}" type="slidenum">
              <a:rPr lang="zh-CN" altLang="en-US"/>
              <a:pPr/>
              <a:t>21</a:t>
            </a:fld>
            <a:endParaRPr lang="en-US" altLang="zh-CN"/>
          </a:p>
        </p:txBody>
      </p:sp>
      <p:sp>
        <p:nvSpPr>
          <p:cNvPr id="102403" name="Rectangle 3"/>
          <p:cNvSpPr>
            <a:spLocks noGrp="1" noChangeArrowheads="1"/>
          </p:cNvSpPr>
          <p:nvPr>
            <p:ph type="body" idx="1"/>
          </p:nvPr>
        </p:nvSpPr>
        <p:spPr>
          <a:xfrm>
            <a:off x="1066800" y="1676400"/>
            <a:ext cx="7391400" cy="4419600"/>
          </a:xfrm>
        </p:spPr>
        <p:txBody>
          <a:bodyPr/>
          <a:lstStyle/>
          <a:p>
            <a:pPr eaLnBrk="1" hangingPunct="1">
              <a:lnSpc>
                <a:spcPct val="150000"/>
              </a:lnSpc>
              <a:buFontTx/>
              <a:buBlip>
                <a:blip r:embed="rId2"/>
              </a:buBlip>
              <a:defRPr/>
            </a:pPr>
            <a:r>
              <a:rPr lang="zh-CN" altLang="en-US" sz="2400" b="1" dirty="0" smtClean="0">
                <a:solidFill>
                  <a:srgbClr val="003399"/>
                </a:solidFill>
                <a:latin typeface="+mn-ea"/>
              </a:rPr>
              <a:t>差旅费构成（投</a:t>
            </a:r>
            <a:r>
              <a:rPr lang="en-US" altLang="zh-CN" sz="2400" b="1" dirty="0" smtClean="0">
                <a:solidFill>
                  <a:srgbClr val="003399"/>
                </a:solidFill>
                <a:latin typeface="+mn-ea"/>
              </a:rPr>
              <a:t>167</a:t>
            </a:r>
            <a:r>
              <a:rPr lang="zh-CN" altLang="en-US" sz="2400" b="1" dirty="0" smtClean="0">
                <a:solidFill>
                  <a:srgbClr val="003399"/>
                </a:solidFill>
                <a:latin typeface="+mn-ea"/>
              </a:rPr>
              <a:t>表）</a:t>
            </a:r>
          </a:p>
          <a:p>
            <a:pPr eaLnBrk="1" hangingPunct="1">
              <a:lnSpc>
                <a:spcPct val="150000"/>
              </a:lnSpc>
              <a:buFontTx/>
              <a:buBlip>
                <a:blip r:embed="rId2"/>
              </a:buBlip>
              <a:defRPr/>
            </a:pPr>
            <a:r>
              <a:rPr lang="zh-CN" altLang="en-US" sz="2400" b="1" dirty="0" smtClean="0">
                <a:solidFill>
                  <a:srgbClr val="003399"/>
                </a:solidFill>
                <a:latin typeface="+mn-ea"/>
              </a:rPr>
              <a:t>机物料消耗构成（投</a:t>
            </a:r>
            <a:r>
              <a:rPr lang="en-US" altLang="zh-CN" sz="2400" b="1" dirty="0" smtClean="0">
                <a:solidFill>
                  <a:srgbClr val="003399"/>
                </a:solidFill>
                <a:latin typeface="+mn-ea"/>
              </a:rPr>
              <a:t>168</a:t>
            </a:r>
            <a:r>
              <a:rPr lang="zh-CN" altLang="en-US" sz="2400" b="1" dirty="0" smtClean="0">
                <a:solidFill>
                  <a:srgbClr val="003399"/>
                </a:solidFill>
                <a:latin typeface="+mn-ea"/>
              </a:rPr>
              <a:t>表）</a:t>
            </a:r>
            <a:endParaRPr lang="en-US" altLang="zh-CN" sz="2400" b="1" dirty="0" smtClean="0">
              <a:solidFill>
                <a:srgbClr val="003399"/>
              </a:solidFill>
              <a:latin typeface="+mn-ea"/>
            </a:endParaRPr>
          </a:p>
          <a:p>
            <a:pPr eaLnBrk="1" hangingPunct="1">
              <a:lnSpc>
                <a:spcPct val="150000"/>
              </a:lnSpc>
              <a:buFontTx/>
              <a:buBlip>
                <a:blip r:embed="rId2"/>
              </a:buBlip>
              <a:defRPr/>
            </a:pPr>
            <a:r>
              <a:rPr lang="zh-CN" altLang="en-US" sz="2400" b="1" dirty="0" smtClean="0">
                <a:solidFill>
                  <a:srgbClr val="003399"/>
                </a:solidFill>
                <a:latin typeface="+mn-ea"/>
              </a:rPr>
              <a:t>研究与开发费构成（投</a:t>
            </a:r>
            <a:r>
              <a:rPr lang="en-US" altLang="zh-CN" sz="2400" b="1" dirty="0" smtClean="0">
                <a:solidFill>
                  <a:srgbClr val="003399"/>
                </a:solidFill>
                <a:latin typeface="+mn-ea"/>
              </a:rPr>
              <a:t>169</a:t>
            </a:r>
            <a:r>
              <a:rPr lang="zh-CN" altLang="en-US" sz="2400" b="1" dirty="0" smtClean="0">
                <a:solidFill>
                  <a:srgbClr val="003399"/>
                </a:solidFill>
                <a:latin typeface="+mn-ea"/>
              </a:rPr>
              <a:t>表）</a:t>
            </a:r>
            <a:endParaRPr lang="en-US" altLang="zh-CN" sz="2400" b="1" dirty="0" smtClean="0">
              <a:solidFill>
                <a:srgbClr val="003399"/>
              </a:solidFill>
              <a:latin typeface="+mn-ea"/>
            </a:endParaRPr>
          </a:p>
          <a:p>
            <a:pPr eaLnBrk="1" hangingPunct="1">
              <a:lnSpc>
                <a:spcPct val="150000"/>
              </a:lnSpc>
              <a:buFontTx/>
              <a:buBlip>
                <a:blip r:embed="rId2"/>
              </a:buBlip>
              <a:defRPr/>
            </a:pPr>
            <a:r>
              <a:rPr lang="zh-CN" altLang="en-US" sz="2400" b="1" dirty="0" smtClean="0">
                <a:solidFill>
                  <a:srgbClr val="003399"/>
                </a:solidFill>
                <a:latin typeface="+mn-ea"/>
              </a:rPr>
              <a:t>低值易耗品摊销构成（投</a:t>
            </a:r>
            <a:r>
              <a:rPr lang="en-US" altLang="zh-CN" sz="2400" b="1" dirty="0" smtClean="0">
                <a:solidFill>
                  <a:srgbClr val="003399"/>
                </a:solidFill>
                <a:latin typeface="+mn-ea"/>
              </a:rPr>
              <a:t>170</a:t>
            </a:r>
            <a:r>
              <a:rPr lang="zh-CN" altLang="en-US" sz="2400" b="1" dirty="0" smtClean="0">
                <a:solidFill>
                  <a:srgbClr val="003399"/>
                </a:solidFill>
                <a:latin typeface="+mn-ea"/>
              </a:rPr>
              <a:t>表）</a:t>
            </a:r>
          </a:p>
        </p:txBody>
      </p:sp>
      <p:sp>
        <p:nvSpPr>
          <p:cNvPr id="5" name="标题 4"/>
          <p:cNvSpPr>
            <a:spLocks noGrp="1"/>
          </p:cNvSpPr>
          <p:nvPr>
            <p:ph type="title"/>
          </p:nvPr>
        </p:nvSpPr>
        <p:spPr/>
        <p:txBody>
          <a:bodyPr/>
          <a:lstStyle/>
          <a:p>
            <a:r>
              <a:rPr lang="zh-CN" altLang="en-US" dirty="0" smtClean="0"/>
              <a:t>典型调查表</a:t>
            </a:r>
            <a:endParaRPr lang="zh-CN" alt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47496C23-5231-4E74-A72C-4BDFD9E4E590}"/>
              </a:ext>
            </a:extLst>
          </p:cNvPr>
          <p:cNvSpPr>
            <a:spLocks noGrp="1"/>
          </p:cNvSpPr>
          <p:nvPr>
            <p:ph type="title"/>
          </p:nvPr>
        </p:nvSpPr>
        <p:spPr/>
        <p:txBody>
          <a:bodyPr/>
          <a:lstStyle/>
          <a:p>
            <a:r>
              <a:rPr lang="zh-CN" altLang="en-US" dirty="0" smtClean="0"/>
              <a:t>典型调查表</a:t>
            </a:r>
            <a:endParaRPr lang="zh-CN" altLang="en-US" dirty="0"/>
          </a:p>
        </p:txBody>
      </p:sp>
      <p:sp>
        <p:nvSpPr>
          <p:cNvPr id="3" name="object 29">
            <a:extLst>
              <a:ext uri="{FF2B5EF4-FFF2-40B4-BE49-F238E27FC236}">
                <a16:creationId xmlns="" xmlns:a16="http://schemas.microsoft.com/office/drawing/2014/main" id="{6D0D3EB2-1D05-4771-A90F-11F1076CDE34}"/>
              </a:ext>
            </a:extLst>
          </p:cNvPr>
          <p:cNvSpPr txBox="1"/>
          <p:nvPr/>
        </p:nvSpPr>
        <p:spPr>
          <a:xfrm>
            <a:off x="990599" y="1771003"/>
            <a:ext cx="7259241" cy="3039935"/>
          </a:xfrm>
          <a:prstGeom prst="rect">
            <a:avLst/>
          </a:prstGeom>
        </p:spPr>
        <p:txBody>
          <a:bodyPr vert="horz" wrap="square" lIns="0" tIns="13335" rIns="0" bIns="0" rtlCol="0">
            <a:spAutoFit/>
          </a:bodyPr>
          <a:lstStyle/>
          <a:p>
            <a:pPr marL="12700" marR="5080">
              <a:lnSpc>
                <a:spcPct val="100000"/>
              </a:lnSpc>
              <a:spcBef>
                <a:spcPts val="105"/>
              </a:spcBef>
              <a:buSzPct val="60000"/>
              <a:tabLst>
                <a:tab pos="299085" algn="l"/>
                <a:tab pos="299720" algn="l"/>
              </a:tabLst>
            </a:pPr>
            <a:r>
              <a:rPr sz="2000" b="1" dirty="0" err="1" smtClean="0">
                <a:latin typeface="+mn-ea"/>
                <a:cs typeface="Microsoft JhengHei"/>
              </a:rPr>
              <a:t>可</a:t>
            </a:r>
            <a:r>
              <a:rPr sz="2000" b="1" spc="0" dirty="0" err="1" smtClean="0">
                <a:latin typeface="+mn-ea"/>
                <a:cs typeface="Microsoft JhengHei"/>
              </a:rPr>
              <a:t>抽取有</a:t>
            </a:r>
            <a:r>
              <a:rPr sz="2000" b="1" dirty="0" err="1" smtClean="0">
                <a:latin typeface="+mn-ea"/>
                <a:cs typeface="Microsoft JhengHei"/>
              </a:rPr>
              <a:t>代</a:t>
            </a:r>
            <a:r>
              <a:rPr sz="2000" b="1" spc="0" dirty="0" err="1" smtClean="0">
                <a:latin typeface="+mn-ea"/>
                <a:cs typeface="Microsoft JhengHei"/>
              </a:rPr>
              <a:t>表性</a:t>
            </a:r>
            <a:r>
              <a:rPr sz="2000" b="1" dirty="0" err="1" smtClean="0">
                <a:latin typeface="+mn-ea"/>
                <a:cs typeface="Microsoft JhengHei"/>
              </a:rPr>
              <a:t>的</a:t>
            </a:r>
            <a:r>
              <a:rPr sz="2000" b="1" spc="0" dirty="0" err="1" smtClean="0">
                <a:latin typeface="+mn-ea"/>
                <a:cs typeface="Microsoft JhengHei"/>
              </a:rPr>
              <a:t>时期</a:t>
            </a:r>
            <a:r>
              <a:rPr sz="2000" b="1" spc="0" dirty="0" err="1">
                <a:latin typeface="+mn-ea"/>
                <a:cs typeface="Microsoft JhengHei"/>
              </a:rPr>
              <a:t>（</a:t>
            </a:r>
            <a:r>
              <a:rPr sz="2000" b="1" dirty="0" err="1">
                <a:latin typeface="+mn-ea"/>
                <a:cs typeface="Microsoft JhengHei"/>
              </a:rPr>
              <a:t>如</a:t>
            </a:r>
            <a:r>
              <a:rPr sz="2000" b="1" spc="0" dirty="0" err="1">
                <a:latin typeface="+mn-ea"/>
                <a:cs typeface="Microsoft JhengHei"/>
              </a:rPr>
              <a:t>若干</a:t>
            </a:r>
            <a:r>
              <a:rPr sz="2000" b="1" dirty="0" err="1">
                <a:latin typeface="+mn-ea"/>
                <a:cs typeface="Microsoft JhengHei"/>
              </a:rPr>
              <a:t>季度</a:t>
            </a:r>
            <a:r>
              <a:rPr sz="2000" b="1" spc="0" dirty="0" err="1">
                <a:latin typeface="+mn-ea"/>
                <a:cs typeface="Microsoft JhengHei"/>
              </a:rPr>
              <a:t>或月度）</a:t>
            </a:r>
            <a:r>
              <a:rPr sz="2000" b="1" dirty="0" err="1">
                <a:latin typeface="+mn-ea"/>
                <a:cs typeface="Microsoft JhengHei"/>
              </a:rPr>
              <a:t>的资</a:t>
            </a:r>
            <a:r>
              <a:rPr sz="2000" b="1" spc="0" dirty="0" err="1">
                <a:latin typeface="+mn-ea"/>
                <a:cs typeface="Microsoft JhengHei"/>
              </a:rPr>
              <a:t>料填</a:t>
            </a:r>
            <a:r>
              <a:rPr sz="2000" b="1" dirty="0" err="1">
                <a:latin typeface="+mn-ea"/>
                <a:cs typeface="Microsoft JhengHei"/>
              </a:rPr>
              <a:t>报</a:t>
            </a:r>
            <a:endParaRPr sz="2000" dirty="0">
              <a:latin typeface="+mn-ea"/>
              <a:cs typeface="Microsoft JhengHei"/>
            </a:endParaRPr>
          </a:p>
          <a:p>
            <a:pPr marL="697865" lvl="1" indent="-228600">
              <a:lnSpc>
                <a:spcPct val="100000"/>
              </a:lnSpc>
              <a:spcBef>
                <a:spcPts val="480"/>
              </a:spcBef>
              <a:buClr>
                <a:srgbClr val="6E88F7"/>
              </a:buClr>
              <a:buSzPct val="95000"/>
              <a:buFont typeface="Wingdings"/>
              <a:buChar char=""/>
              <a:tabLst>
                <a:tab pos="698500" algn="l"/>
              </a:tabLst>
            </a:pPr>
            <a:r>
              <a:rPr sz="2000" dirty="0">
                <a:latin typeface="+mn-ea"/>
                <a:cs typeface="SimSun"/>
              </a:rPr>
              <a:t>尽量填</a:t>
            </a:r>
            <a:r>
              <a:rPr sz="2000" spc="-15" dirty="0">
                <a:latin typeface="+mn-ea"/>
                <a:cs typeface="SimSun"/>
              </a:rPr>
              <a:t>报</a:t>
            </a:r>
            <a:r>
              <a:rPr sz="2000" dirty="0">
                <a:latin typeface="+mn-ea"/>
                <a:cs typeface="SimSun"/>
              </a:rPr>
              <a:t>全</a:t>
            </a:r>
            <a:r>
              <a:rPr sz="2000" spc="-15" dirty="0">
                <a:latin typeface="+mn-ea"/>
                <a:cs typeface="SimSun"/>
              </a:rPr>
              <a:t>年</a:t>
            </a:r>
            <a:r>
              <a:rPr sz="2000" dirty="0">
                <a:latin typeface="+mn-ea"/>
                <a:cs typeface="SimSun"/>
              </a:rPr>
              <a:t>数据</a:t>
            </a:r>
          </a:p>
          <a:p>
            <a:pPr marL="697865" lvl="1" indent="-228600">
              <a:lnSpc>
                <a:spcPts val="2370"/>
              </a:lnSpc>
              <a:spcBef>
                <a:spcPts val="540"/>
              </a:spcBef>
              <a:buClr>
                <a:srgbClr val="6E88F7"/>
              </a:buClr>
              <a:buSzPct val="95000"/>
              <a:buFont typeface="Wingdings"/>
              <a:buChar char=""/>
              <a:tabLst>
                <a:tab pos="698500" algn="l"/>
              </a:tabLst>
            </a:pPr>
            <a:r>
              <a:rPr sz="2000" spc="0" dirty="0" err="1">
                <a:latin typeface="+mn-ea"/>
                <a:cs typeface="SimSun"/>
              </a:rPr>
              <a:t>如困</a:t>
            </a:r>
            <a:r>
              <a:rPr sz="2000" spc="-5" dirty="0" err="1">
                <a:latin typeface="+mn-ea"/>
                <a:cs typeface="SimSun"/>
              </a:rPr>
              <a:t>难</a:t>
            </a:r>
            <a:r>
              <a:rPr sz="2000" spc="-10" dirty="0" err="1">
                <a:latin typeface="+mn-ea"/>
                <a:cs typeface="SimSun"/>
              </a:rPr>
              <a:t>较</a:t>
            </a:r>
            <a:r>
              <a:rPr sz="2000" spc="0" dirty="0" err="1">
                <a:latin typeface="+mn-ea"/>
                <a:cs typeface="SimSun"/>
              </a:rPr>
              <a:t>大</a:t>
            </a:r>
            <a:r>
              <a:rPr sz="2000" spc="-15" dirty="0" err="1">
                <a:latin typeface="+mn-ea"/>
                <a:cs typeface="SimSun"/>
              </a:rPr>
              <a:t>，</a:t>
            </a:r>
            <a:r>
              <a:rPr sz="2000" spc="0" dirty="0" err="1">
                <a:latin typeface="+mn-ea"/>
                <a:cs typeface="SimSun"/>
              </a:rPr>
              <a:t>可从</a:t>
            </a:r>
            <a:r>
              <a:rPr sz="2000" spc="-5" dirty="0" err="1">
                <a:latin typeface="+mn-ea"/>
                <a:cs typeface="SimSun"/>
              </a:rPr>
              <a:t>全</a:t>
            </a:r>
            <a:r>
              <a:rPr sz="2000" spc="-10" dirty="0" err="1">
                <a:latin typeface="+mn-ea"/>
                <a:cs typeface="SimSun"/>
              </a:rPr>
              <a:t>年</a:t>
            </a:r>
            <a:r>
              <a:rPr sz="2000" spc="0" dirty="0" err="1">
                <a:latin typeface="+mn-ea"/>
                <a:cs typeface="SimSun"/>
              </a:rPr>
              <a:t>资</a:t>
            </a:r>
            <a:r>
              <a:rPr sz="2000" spc="-15" dirty="0" err="1">
                <a:latin typeface="+mn-ea"/>
                <a:cs typeface="SimSun"/>
              </a:rPr>
              <a:t>料</a:t>
            </a:r>
            <a:r>
              <a:rPr sz="2000" spc="0" dirty="0" err="1">
                <a:latin typeface="+mn-ea"/>
                <a:cs typeface="SimSun"/>
              </a:rPr>
              <a:t>中抽</a:t>
            </a:r>
            <a:r>
              <a:rPr sz="2000" spc="-5" dirty="0" err="1">
                <a:latin typeface="+mn-ea"/>
                <a:cs typeface="SimSun"/>
              </a:rPr>
              <a:t>取</a:t>
            </a:r>
            <a:r>
              <a:rPr sz="2000" spc="-10" dirty="0" err="1">
                <a:latin typeface="+mn-ea"/>
                <a:cs typeface="SimSun"/>
              </a:rPr>
              <a:t>有</a:t>
            </a:r>
            <a:r>
              <a:rPr sz="2000" spc="0" dirty="0" err="1">
                <a:latin typeface="+mn-ea"/>
                <a:cs typeface="SimSun"/>
              </a:rPr>
              <a:t>代</a:t>
            </a:r>
            <a:r>
              <a:rPr sz="2000" spc="-15" dirty="0" err="1">
                <a:latin typeface="+mn-ea"/>
                <a:cs typeface="SimSun"/>
              </a:rPr>
              <a:t>表</a:t>
            </a:r>
            <a:r>
              <a:rPr sz="2000" spc="0" dirty="0" err="1">
                <a:latin typeface="+mn-ea"/>
                <a:cs typeface="SimSun"/>
              </a:rPr>
              <a:t>性的</a:t>
            </a:r>
            <a:r>
              <a:rPr sz="2000" spc="-5" dirty="0" err="1">
                <a:latin typeface="+mn-ea"/>
                <a:cs typeface="SimSun"/>
              </a:rPr>
              <a:t>时</a:t>
            </a:r>
            <a:r>
              <a:rPr sz="2000" spc="-10" dirty="0" err="1">
                <a:latin typeface="+mn-ea"/>
                <a:cs typeface="SimSun"/>
              </a:rPr>
              <a:t>期</a:t>
            </a:r>
            <a:r>
              <a:rPr sz="2000" spc="0" dirty="0" err="1">
                <a:latin typeface="+mn-ea"/>
                <a:cs typeface="SimSun"/>
              </a:rPr>
              <a:t>（</a:t>
            </a:r>
            <a:r>
              <a:rPr sz="2000" dirty="0" err="1">
                <a:latin typeface="+mn-ea"/>
                <a:cs typeface="SimSun"/>
              </a:rPr>
              <a:t>如若干</a:t>
            </a:r>
            <a:r>
              <a:rPr sz="2000" spc="-15" dirty="0" err="1">
                <a:latin typeface="+mn-ea"/>
                <a:cs typeface="SimSun"/>
              </a:rPr>
              <a:t>季</a:t>
            </a:r>
            <a:r>
              <a:rPr sz="2000" dirty="0" err="1">
                <a:latin typeface="+mn-ea"/>
                <a:cs typeface="SimSun"/>
              </a:rPr>
              <a:t>度</a:t>
            </a:r>
            <a:r>
              <a:rPr sz="2000" spc="-15" dirty="0" err="1">
                <a:latin typeface="+mn-ea"/>
                <a:cs typeface="SimSun"/>
              </a:rPr>
              <a:t>或</a:t>
            </a:r>
            <a:r>
              <a:rPr sz="2000" dirty="0" err="1">
                <a:latin typeface="+mn-ea"/>
                <a:cs typeface="SimSun"/>
              </a:rPr>
              <a:t>月度）</a:t>
            </a:r>
            <a:r>
              <a:rPr sz="2000" spc="-15" dirty="0" err="1">
                <a:latin typeface="+mn-ea"/>
                <a:cs typeface="SimSun"/>
              </a:rPr>
              <a:t>的</a:t>
            </a:r>
            <a:r>
              <a:rPr sz="2000" dirty="0" err="1">
                <a:latin typeface="+mn-ea"/>
                <a:cs typeface="SimSun"/>
              </a:rPr>
              <a:t>资</a:t>
            </a:r>
            <a:r>
              <a:rPr sz="2000" spc="-15" dirty="0" err="1">
                <a:latin typeface="+mn-ea"/>
                <a:cs typeface="SimSun"/>
              </a:rPr>
              <a:t>料</a:t>
            </a:r>
            <a:r>
              <a:rPr sz="2000" dirty="0" err="1">
                <a:latin typeface="+mn-ea"/>
                <a:cs typeface="SimSun"/>
              </a:rPr>
              <a:t>填报</a:t>
            </a:r>
            <a:r>
              <a:rPr sz="2000" dirty="0">
                <a:latin typeface="+mn-ea"/>
                <a:cs typeface="SimSun"/>
              </a:rPr>
              <a:t>。</a:t>
            </a:r>
          </a:p>
          <a:p>
            <a:pPr marL="697865" marR="217804" lvl="1" indent="-228600">
              <a:lnSpc>
                <a:spcPct val="100000"/>
              </a:lnSpc>
              <a:spcBef>
                <a:spcPts val="480"/>
              </a:spcBef>
              <a:buClr>
                <a:srgbClr val="6E88F7"/>
              </a:buClr>
              <a:buSzPct val="95000"/>
              <a:buFont typeface="Wingdings"/>
              <a:buChar char=""/>
              <a:tabLst>
                <a:tab pos="698500" algn="l"/>
              </a:tabLst>
            </a:pPr>
            <a:r>
              <a:rPr sz="2000" spc="0" dirty="0">
                <a:latin typeface="+mn-ea"/>
                <a:cs typeface="SimSun"/>
              </a:rPr>
              <a:t>要满</a:t>
            </a:r>
            <a:r>
              <a:rPr sz="2000" dirty="0">
                <a:latin typeface="+mn-ea"/>
                <a:cs typeface="SimSun"/>
              </a:rPr>
              <a:t>足代</a:t>
            </a:r>
            <a:r>
              <a:rPr sz="2000" spc="-15" dirty="0">
                <a:latin typeface="+mn-ea"/>
                <a:cs typeface="SimSun"/>
              </a:rPr>
              <a:t>表</a:t>
            </a:r>
            <a:r>
              <a:rPr sz="2000" dirty="0">
                <a:latin typeface="+mn-ea"/>
                <a:cs typeface="SimSun"/>
              </a:rPr>
              <a:t>性，</a:t>
            </a:r>
            <a:r>
              <a:rPr sz="2000" spc="-15" dirty="0">
                <a:latin typeface="+mn-ea"/>
                <a:cs typeface="SimSun"/>
              </a:rPr>
              <a:t>不</a:t>
            </a:r>
            <a:r>
              <a:rPr sz="2000" dirty="0">
                <a:latin typeface="+mn-ea"/>
                <a:cs typeface="SimSun"/>
              </a:rPr>
              <a:t>能挑</a:t>
            </a:r>
            <a:r>
              <a:rPr sz="2000" spc="-15" dirty="0">
                <a:latin typeface="+mn-ea"/>
                <a:cs typeface="SimSun"/>
              </a:rPr>
              <a:t>选</a:t>
            </a:r>
            <a:r>
              <a:rPr sz="2000" dirty="0">
                <a:latin typeface="+mn-ea"/>
                <a:cs typeface="SimSun"/>
              </a:rPr>
              <a:t>无法</a:t>
            </a:r>
            <a:r>
              <a:rPr sz="2000" spc="-15" dirty="0">
                <a:latin typeface="+mn-ea"/>
                <a:cs typeface="SimSun"/>
              </a:rPr>
              <a:t>代</a:t>
            </a:r>
            <a:r>
              <a:rPr sz="2000" dirty="0">
                <a:latin typeface="+mn-ea"/>
                <a:cs typeface="SimSun"/>
              </a:rPr>
              <a:t>表</a:t>
            </a:r>
            <a:r>
              <a:rPr sz="2000" spc="-10" dirty="0">
                <a:latin typeface="+mn-ea"/>
                <a:cs typeface="Tahoma"/>
              </a:rPr>
              <a:t>2017</a:t>
            </a:r>
            <a:r>
              <a:rPr sz="2000" dirty="0">
                <a:latin typeface="+mn-ea"/>
                <a:cs typeface="SimSun"/>
              </a:rPr>
              <a:t>年全年</a:t>
            </a:r>
            <a:r>
              <a:rPr sz="2000" spc="-15" dirty="0">
                <a:latin typeface="+mn-ea"/>
                <a:cs typeface="SimSun"/>
              </a:rPr>
              <a:t>的</a:t>
            </a:r>
            <a:r>
              <a:rPr sz="2000" dirty="0">
                <a:latin typeface="+mn-ea"/>
                <a:cs typeface="SimSun"/>
              </a:rPr>
              <a:t>特殊月份</a:t>
            </a:r>
            <a:r>
              <a:rPr sz="2000" spc="-15" dirty="0">
                <a:latin typeface="+mn-ea"/>
                <a:cs typeface="SimSun"/>
              </a:rPr>
              <a:t>或</a:t>
            </a:r>
            <a:r>
              <a:rPr sz="2000" dirty="0">
                <a:latin typeface="+mn-ea"/>
                <a:cs typeface="SimSun"/>
              </a:rPr>
              <a:t>者</a:t>
            </a:r>
            <a:r>
              <a:rPr sz="2000" spc="-15" dirty="0">
                <a:latin typeface="+mn-ea"/>
                <a:cs typeface="SimSun"/>
              </a:rPr>
              <a:t>季</a:t>
            </a:r>
            <a:r>
              <a:rPr sz="2000" dirty="0">
                <a:latin typeface="+mn-ea"/>
                <a:cs typeface="SimSun"/>
              </a:rPr>
              <a:t>度（节</a:t>
            </a:r>
            <a:r>
              <a:rPr sz="2000" spc="-15" dirty="0">
                <a:latin typeface="+mn-ea"/>
                <a:cs typeface="SimSun"/>
              </a:rPr>
              <a:t>假</a:t>
            </a:r>
            <a:r>
              <a:rPr sz="2000" dirty="0">
                <a:latin typeface="+mn-ea"/>
                <a:cs typeface="SimSun"/>
              </a:rPr>
              <a:t>日</a:t>
            </a:r>
            <a:r>
              <a:rPr sz="2000" spc="-15" dirty="0">
                <a:latin typeface="+mn-ea"/>
                <a:cs typeface="SimSun"/>
              </a:rPr>
              <a:t>或</a:t>
            </a:r>
            <a:r>
              <a:rPr sz="2000" dirty="0">
                <a:latin typeface="+mn-ea"/>
                <a:cs typeface="SimSun"/>
              </a:rPr>
              <a:t>其他因</a:t>
            </a:r>
            <a:r>
              <a:rPr sz="2000" spc="-15" dirty="0">
                <a:latin typeface="+mn-ea"/>
                <a:cs typeface="SimSun"/>
              </a:rPr>
              <a:t>素</a:t>
            </a:r>
            <a:r>
              <a:rPr sz="2000" dirty="0">
                <a:latin typeface="+mn-ea"/>
                <a:cs typeface="SimSun"/>
              </a:rPr>
              <a:t>等）</a:t>
            </a:r>
          </a:p>
          <a:p>
            <a:pPr marL="697865" lvl="1" indent="-228600">
              <a:lnSpc>
                <a:spcPts val="2370"/>
              </a:lnSpc>
              <a:spcBef>
                <a:spcPts val="470"/>
              </a:spcBef>
              <a:buClr>
                <a:srgbClr val="6E88F7"/>
              </a:buClr>
              <a:buSzPct val="95000"/>
              <a:buFont typeface="Wingdings"/>
              <a:buChar char=""/>
              <a:tabLst>
                <a:tab pos="698500" algn="l"/>
              </a:tabLst>
            </a:pPr>
            <a:r>
              <a:rPr sz="2000" dirty="0" err="1" smtClean="0">
                <a:latin typeface="+mn-ea"/>
                <a:cs typeface="SimSun"/>
              </a:rPr>
              <a:t>程序会</a:t>
            </a:r>
            <a:r>
              <a:rPr sz="2000" spc="-15" dirty="0" err="1" smtClean="0">
                <a:latin typeface="+mn-ea"/>
                <a:cs typeface="SimSun"/>
              </a:rPr>
              <a:t>与</a:t>
            </a:r>
            <a:r>
              <a:rPr sz="2000" dirty="0" err="1" smtClean="0">
                <a:latin typeface="+mn-ea"/>
                <a:cs typeface="SimSun"/>
              </a:rPr>
              <a:t>成</a:t>
            </a:r>
            <a:r>
              <a:rPr sz="2000" spc="-15" dirty="0" err="1" smtClean="0">
                <a:latin typeface="+mn-ea"/>
                <a:cs typeface="SimSun"/>
              </a:rPr>
              <a:t>本</a:t>
            </a:r>
            <a:r>
              <a:rPr sz="2000" dirty="0" err="1" smtClean="0">
                <a:latin typeface="+mn-ea"/>
                <a:cs typeface="SimSun"/>
              </a:rPr>
              <a:t>构成或</a:t>
            </a:r>
            <a:r>
              <a:rPr sz="2000" spc="-15" dirty="0" err="1" smtClean="0">
                <a:latin typeface="+mn-ea"/>
                <a:cs typeface="SimSun"/>
              </a:rPr>
              <a:t>期</a:t>
            </a:r>
            <a:r>
              <a:rPr sz="2000" dirty="0" err="1" smtClean="0">
                <a:latin typeface="+mn-ea"/>
                <a:cs typeface="SimSun"/>
              </a:rPr>
              <a:t>间</a:t>
            </a:r>
            <a:r>
              <a:rPr sz="2000" spc="-15" dirty="0" err="1" smtClean="0">
                <a:latin typeface="+mn-ea"/>
                <a:cs typeface="SimSun"/>
              </a:rPr>
              <a:t>费</a:t>
            </a:r>
            <a:r>
              <a:rPr sz="2000" dirty="0" err="1" smtClean="0">
                <a:latin typeface="+mn-ea"/>
                <a:cs typeface="SimSun"/>
              </a:rPr>
              <a:t>用对应</a:t>
            </a:r>
            <a:r>
              <a:rPr sz="2000" spc="-15" dirty="0" err="1" smtClean="0">
                <a:latin typeface="+mn-ea"/>
                <a:cs typeface="SimSun"/>
              </a:rPr>
              <a:t>指</a:t>
            </a:r>
            <a:r>
              <a:rPr sz="2000" dirty="0" err="1" smtClean="0">
                <a:latin typeface="+mn-ea"/>
                <a:cs typeface="SimSun"/>
              </a:rPr>
              <a:t>标</a:t>
            </a:r>
            <a:r>
              <a:rPr sz="2000" spc="-15" dirty="0" err="1" smtClean="0">
                <a:latin typeface="+mn-ea"/>
                <a:cs typeface="SimSun"/>
              </a:rPr>
              <a:t>进</a:t>
            </a:r>
            <a:r>
              <a:rPr sz="2000" dirty="0" err="1" smtClean="0">
                <a:latin typeface="+mn-ea"/>
                <a:cs typeface="SimSun"/>
              </a:rPr>
              <a:t>行</a:t>
            </a:r>
            <a:r>
              <a:rPr sz="2000" b="1" dirty="0" err="1" smtClean="0">
                <a:solidFill>
                  <a:srgbClr val="FF0000"/>
                </a:solidFill>
                <a:latin typeface="+mn-ea"/>
                <a:cs typeface="SimSun"/>
              </a:rPr>
              <a:t>一致</a:t>
            </a:r>
            <a:r>
              <a:rPr sz="2000" b="1" spc="-15" dirty="0" err="1" smtClean="0">
                <a:solidFill>
                  <a:srgbClr val="FF0000"/>
                </a:solidFill>
                <a:latin typeface="+mn-ea"/>
                <a:cs typeface="SimSun"/>
              </a:rPr>
              <a:t>化</a:t>
            </a:r>
            <a:r>
              <a:rPr sz="2000" b="1" dirty="0" err="1" smtClean="0">
                <a:solidFill>
                  <a:srgbClr val="FF0000"/>
                </a:solidFill>
                <a:latin typeface="+mn-ea"/>
                <a:cs typeface="SimSun"/>
              </a:rPr>
              <a:t>处</a:t>
            </a:r>
            <a:r>
              <a:rPr sz="2000" b="1" spc="0" dirty="0" err="1" smtClean="0">
                <a:solidFill>
                  <a:srgbClr val="FF0000"/>
                </a:solidFill>
                <a:latin typeface="+mn-ea"/>
                <a:cs typeface="SimSun"/>
              </a:rPr>
              <a:t>理</a:t>
            </a:r>
            <a:endParaRPr sz="2000" b="1" dirty="0">
              <a:solidFill>
                <a:srgbClr val="FF0000"/>
              </a:solidFill>
              <a:latin typeface="+mn-ea"/>
              <a:cs typeface="SimSun"/>
            </a:endParaRPr>
          </a:p>
          <a:p>
            <a:pPr>
              <a:lnSpc>
                <a:spcPct val="100000"/>
              </a:lnSpc>
              <a:spcBef>
                <a:spcPts val="25"/>
              </a:spcBef>
            </a:pPr>
            <a:endParaRPr sz="2000" dirty="0">
              <a:latin typeface="+mn-ea"/>
              <a:cs typeface="Times New Roman"/>
            </a:endParaRPr>
          </a:p>
          <a:p>
            <a:pPr marL="12700">
              <a:lnSpc>
                <a:spcPct val="100000"/>
              </a:lnSpc>
              <a:tabLst>
                <a:tab pos="323215" algn="l"/>
              </a:tabLst>
            </a:pPr>
            <a:r>
              <a:rPr sz="2000" b="1" dirty="0">
                <a:latin typeface="+mn-ea"/>
                <a:cs typeface="Tahoma"/>
              </a:rPr>
              <a:t>*	</a:t>
            </a:r>
            <a:r>
              <a:rPr sz="2000" spc="0" dirty="0">
                <a:latin typeface="+mn-ea"/>
                <a:cs typeface="SimSun"/>
              </a:rPr>
              <a:t>减轻</a:t>
            </a:r>
            <a:r>
              <a:rPr sz="2000" dirty="0">
                <a:latin typeface="+mn-ea"/>
                <a:cs typeface="SimSun"/>
              </a:rPr>
              <a:t>被调查</a:t>
            </a:r>
            <a:r>
              <a:rPr sz="2000" spc="-15" dirty="0">
                <a:latin typeface="+mn-ea"/>
                <a:cs typeface="SimSun"/>
              </a:rPr>
              <a:t>单</a:t>
            </a:r>
            <a:r>
              <a:rPr sz="2000" dirty="0">
                <a:latin typeface="+mn-ea"/>
                <a:cs typeface="SimSun"/>
              </a:rPr>
              <a:t>位工</a:t>
            </a:r>
            <a:r>
              <a:rPr sz="2000" spc="-15" dirty="0">
                <a:latin typeface="+mn-ea"/>
                <a:cs typeface="SimSun"/>
              </a:rPr>
              <a:t>作</a:t>
            </a:r>
            <a:r>
              <a:rPr sz="2000" dirty="0">
                <a:latin typeface="+mn-ea"/>
                <a:cs typeface="SimSun"/>
              </a:rPr>
              <a:t>量，</a:t>
            </a:r>
            <a:r>
              <a:rPr sz="2000" spc="-15" dirty="0">
                <a:latin typeface="+mn-ea"/>
                <a:cs typeface="SimSun"/>
              </a:rPr>
              <a:t>提</a:t>
            </a:r>
            <a:r>
              <a:rPr sz="2000" dirty="0">
                <a:latin typeface="+mn-ea"/>
                <a:cs typeface="SimSun"/>
              </a:rPr>
              <a:t>高调</a:t>
            </a:r>
            <a:r>
              <a:rPr sz="2000" spc="-15" dirty="0">
                <a:latin typeface="+mn-ea"/>
                <a:cs typeface="SimSun"/>
              </a:rPr>
              <a:t>查</a:t>
            </a:r>
            <a:r>
              <a:rPr sz="2000" dirty="0">
                <a:latin typeface="+mn-ea"/>
                <a:cs typeface="SimSun"/>
              </a:rPr>
              <a:t>效率。</a:t>
            </a:r>
          </a:p>
        </p:txBody>
      </p:sp>
    </p:spTree>
    <p:extLst>
      <p:ext uri="{BB962C8B-B14F-4D97-AF65-F5344CB8AC3E}">
        <p14:creationId xmlns="" xmlns:p14="http://schemas.microsoft.com/office/powerpoint/2010/main" val="2752171928"/>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灯片编号占位符 5"/>
          <p:cNvSpPr>
            <a:spLocks noGrp="1"/>
          </p:cNvSpPr>
          <p:nvPr>
            <p:ph type="sldNum" sz="quarter" idx="12"/>
          </p:nvPr>
        </p:nvSpPr>
        <p:spPr>
          <a:noFill/>
          <a:ln>
            <a:miter lim="800000"/>
            <a:headEnd/>
            <a:tailEnd/>
          </a:ln>
        </p:spPr>
        <p:txBody>
          <a:bodyPr/>
          <a:lstStyle/>
          <a:p>
            <a:fld id="{D5094C60-2262-4B80-AE24-D27DE833764A}" type="slidenum">
              <a:rPr lang="zh-CN" altLang="en-US"/>
              <a:pPr/>
              <a:t>23</a:t>
            </a:fld>
            <a:endParaRPr lang="en-US" altLang="zh-CN"/>
          </a:p>
        </p:txBody>
      </p:sp>
      <p:pic>
        <p:nvPicPr>
          <p:cNvPr id="125956" name="图片 1"/>
          <p:cNvPicPr>
            <a:picLocks noChangeAspect="1"/>
          </p:cNvPicPr>
          <p:nvPr/>
        </p:nvPicPr>
        <p:blipFill>
          <a:blip r:embed="rId2" cstate="print"/>
          <a:srcRect t="7560"/>
          <a:stretch>
            <a:fillRect/>
          </a:stretch>
        </p:blipFill>
        <p:spPr bwMode="auto">
          <a:xfrm>
            <a:off x="1185862" y="1114425"/>
            <a:ext cx="6834187" cy="5545189"/>
          </a:xfrm>
          <a:prstGeom prst="rect">
            <a:avLst/>
          </a:prstGeom>
          <a:noFill/>
          <a:ln w="9525">
            <a:noFill/>
            <a:miter lim="800000"/>
            <a:headEnd/>
            <a:tailEnd/>
          </a:ln>
        </p:spPr>
      </p:pic>
      <p:sp>
        <p:nvSpPr>
          <p:cNvPr id="5" name="标题 4"/>
          <p:cNvSpPr>
            <a:spLocks noGrp="1"/>
          </p:cNvSpPr>
          <p:nvPr>
            <p:ph type="title"/>
          </p:nvPr>
        </p:nvSpPr>
        <p:spPr/>
        <p:txBody>
          <a:bodyPr/>
          <a:lstStyle/>
          <a:p>
            <a:r>
              <a:rPr lang="zh-CN" altLang="en-US" dirty="0" smtClean="0"/>
              <a:t>差旅费构成</a:t>
            </a:r>
            <a:endParaRPr lang="zh-CN" altLang="en-US" dirty="0"/>
          </a:p>
        </p:txBody>
      </p:sp>
      <p:sp>
        <p:nvSpPr>
          <p:cNvPr id="6" name="AutoShape 7"/>
          <p:cNvSpPr>
            <a:spLocks noChangeArrowheads="1"/>
          </p:cNvSpPr>
          <p:nvPr/>
        </p:nvSpPr>
        <p:spPr bwMode="auto">
          <a:xfrm>
            <a:off x="4705321" y="4176702"/>
            <a:ext cx="4143404" cy="1285884"/>
          </a:xfrm>
          <a:prstGeom prst="wedgeRoundRectCallout">
            <a:avLst>
              <a:gd name="adj1" fmla="val -71551"/>
              <a:gd name="adj2" fmla="val -47954"/>
              <a:gd name="adj3" fmla="val 16667"/>
            </a:avLst>
          </a:prstGeom>
          <a:blipFill>
            <a:blip r:embed="rId3" cstate="print"/>
            <a:tile tx="0" ty="0" sx="100000" sy="100000" flip="none" algn="tl"/>
          </a:blipFill>
          <a:ln w="9525" algn="ctr">
            <a:noFill/>
            <a:miter lim="800000"/>
            <a:headEnd/>
            <a:tailEnd/>
          </a:ln>
        </p:spPr>
        <p:txBody>
          <a:bodyPr/>
          <a:lstStyle/>
          <a:p>
            <a:pPr marL="342900" indent="-342900" algn="just"/>
            <a:r>
              <a:rPr lang="en-US" altLang="zh-CN" dirty="0" smtClean="0"/>
              <a:t>     </a:t>
            </a:r>
            <a:r>
              <a:rPr lang="zh-CN" altLang="zh-CN" dirty="0" smtClean="0"/>
              <a:t>调查单位本年实际发生的各项差旅费用及其构成指标。其中，市内交通费包括用于市内公共汽车、电车、地铁、轮渡和出租车等方面费用。</a:t>
            </a:r>
            <a:endParaRPr lang="zh-CN" altLang="en-US" sz="1400" dirty="0">
              <a:latin typeface="Times New Roman" pitchFamily="18" charset="0"/>
            </a:endParaRPr>
          </a:p>
        </p:txBody>
      </p:sp>
      <p:sp>
        <p:nvSpPr>
          <p:cNvPr id="7" name="AutoShape 7"/>
          <p:cNvSpPr>
            <a:spLocks noChangeArrowheads="1"/>
          </p:cNvSpPr>
          <p:nvPr/>
        </p:nvSpPr>
        <p:spPr bwMode="auto">
          <a:xfrm>
            <a:off x="4705326" y="2057410"/>
            <a:ext cx="3743350" cy="1362066"/>
          </a:xfrm>
          <a:prstGeom prst="wedgeRoundRectCallout">
            <a:avLst>
              <a:gd name="adj1" fmla="val -33238"/>
              <a:gd name="adj2" fmla="val -78467"/>
              <a:gd name="adj3" fmla="val 16667"/>
            </a:avLst>
          </a:prstGeom>
          <a:blipFill>
            <a:blip r:embed="rId3" cstate="print"/>
            <a:tile tx="0" ty="0" sx="100000" sy="100000" flip="none" algn="tl"/>
          </a:blipFill>
          <a:ln w="9525" algn="ctr">
            <a:noFill/>
            <a:miter lim="800000"/>
            <a:headEnd/>
            <a:tailEnd/>
          </a:ln>
        </p:spPr>
        <p:txBody>
          <a:bodyPr/>
          <a:lstStyle/>
          <a:p>
            <a:pPr marL="342900" indent="-342900">
              <a:lnSpc>
                <a:spcPct val="100000"/>
              </a:lnSpc>
              <a:spcBef>
                <a:spcPct val="0"/>
              </a:spcBef>
              <a:buFontTx/>
              <a:buNone/>
            </a:pPr>
            <a:r>
              <a:rPr lang="en-US" altLang="zh-CN" sz="2000" dirty="0" smtClean="0"/>
              <a:t>     </a:t>
            </a:r>
            <a:r>
              <a:rPr lang="zh-CN" altLang="zh-CN" sz="2000" dirty="0" smtClean="0"/>
              <a:t>按照被调查单位差旅费的核算范围，根据有关原始凭证、台账等资料，结合调查表中指标含义汇总填报。</a:t>
            </a:r>
            <a:endParaRPr lang="zh-CN" altLang="en-US" sz="2000" dirty="0">
              <a:solidFill>
                <a:srgbClr val="FF0000"/>
              </a:solidFill>
              <a:latin typeface="微软雅黑" pitchFamily="34" charset="-122"/>
              <a:ea typeface="微软雅黑"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灯片编号占位符 5"/>
          <p:cNvSpPr>
            <a:spLocks noGrp="1"/>
          </p:cNvSpPr>
          <p:nvPr>
            <p:ph type="sldNum" sz="quarter" idx="12"/>
          </p:nvPr>
        </p:nvSpPr>
        <p:spPr>
          <a:noFill/>
          <a:ln>
            <a:miter lim="800000"/>
            <a:headEnd/>
            <a:tailEnd/>
          </a:ln>
        </p:spPr>
        <p:txBody>
          <a:bodyPr/>
          <a:lstStyle/>
          <a:p>
            <a:fld id="{60EBCE0E-CACC-4F32-869B-C29CF6BD7F99}" type="slidenum">
              <a:rPr lang="zh-CN" altLang="en-US"/>
              <a:pPr/>
              <a:t>24</a:t>
            </a:fld>
            <a:endParaRPr lang="en-US" altLang="zh-CN"/>
          </a:p>
        </p:txBody>
      </p:sp>
      <p:pic>
        <p:nvPicPr>
          <p:cNvPr id="126980" name="图片 1"/>
          <p:cNvPicPr>
            <a:picLocks noChangeAspect="1"/>
          </p:cNvPicPr>
          <p:nvPr/>
        </p:nvPicPr>
        <p:blipFill>
          <a:blip r:embed="rId2" cstate="print"/>
          <a:srcRect t="11832"/>
          <a:stretch>
            <a:fillRect/>
          </a:stretch>
        </p:blipFill>
        <p:spPr bwMode="auto">
          <a:xfrm>
            <a:off x="666749" y="1409700"/>
            <a:ext cx="7950199" cy="4400550"/>
          </a:xfrm>
          <a:prstGeom prst="rect">
            <a:avLst/>
          </a:prstGeom>
          <a:noFill/>
          <a:ln w="9525">
            <a:noFill/>
            <a:miter lim="800000"/>
            <a:headEnd/>
            <a:tailEnd/>
          </a:ln>
        </p:spPr>
      </p:pic>
      <p:sp>
        <p:nvSpPr>
          <p:cNvPr id="5" name="标题 4"/>
          <p:cNvSpPr>
            <a:spLocks noGrp="1"/>
          </p:cNvSpPr>
          <p:nvPr>
            <p:ph type="title"/>
          </p:nvPr>
        </p:nvSpPr>
        <p:spPr/>
        <p:txBody>
          <a:bodyPr/>
          <a:lstStyle/>
          <a:p>
            <a:r>
              <a:rPr lang="zh-CN" altLang="en-US" dirty="0" smtClean="0"/>
              <a:t>机物料消耗构成</a:t>
            </a:r>
            <a:endParaRPr lang="zh-CN" altLang="en-US" dirty="0"/>
          </a:p>
        </p:txBody>
      </p:sp>
      <p:sp>
        <p:nvSpPr>
          <p:cNvPr id="6" name="AutoShape 7"/>
          <p:cNvSpPr>
            <a:spLocks noChangeArrowheads="1"/>
          </p:cNvSpPr>
          <p:nvPr/>
        </p:nvSpPr>
        <p:spPr bwMode="auto">
          <a:xfrm>
            <a:off x="4705321" y="4176701"/>
            <a:ext cx="4238654" cy="1985973"/>
          </a:xfrm>
          <a:prstGeom prst="wedgeRoundRectCallout">
            <a:avLst>
              <a:gd name="adj1" fmla="val -71551"/>
              <a:gd name="adj2" fmla="val -47954"/>
              <a:gd name="adj3" fmla="val 16667"/>
            </a:avLst>
          </a:prstGeom>
          <a:blipFill>
            <a:blip r:embed="rId3" cstate="print"/>
            <a:tile tx="0" ty="0" sx="100000" sy="100000" flip="none" algn="tl"/>
          </a:blipFill>
          <a:ln w="9525" algn="ctr">
            <a:noFill/>
            <a:miter lim="800000"/>
            <a:headEnd/>
            <a:tailEnd/>
          </a:ln>
        </p:spPr>
        <p:txBody>
          <a:bodyPr/>
          <a:lstStyle/>
          <a:p>
            <a:pPr marL="342900" indent="-342900" algn="just"/>
            <a:r>
              <a:rPr lang="en-US" altLang="zh-CN" dirty="0" smtClean="0"/>
              <a:t>     </a:t>
            </a:r>
            <a:r>
              <a:rPr lang="zh-CN" altLang="zh-CN" dirty="0" smtClean="0"/>
              <a:t>按照被调查单位机物料消耗的核算范围，根据有关机物料消耗的原始凭证、台账等资料，按照《工业企业材料消耗分类目录》（</a:t>
            </a:r>
            <a:r>
              <a:rPr lang="zh-CN" altLang="zh-CN" dirty="0" smtClean="0">
                <a:solidFill>
                  <a:srgbClr val="7030A0"/>
                </a:solidFill>
              </a:rPr>
              <a:t>请在上海投入产出调查网上查询</a:t>
            </a:r>
            <a:r>
              <a:rPr lang="zh-CN" altLang="zh-CN" dirty="0" smtClean="0"/>
              <a:t>）分类，汇总填报各类机物料价值。</a:t>
            </a:r>
            <a:endParaRPr lang="zh-CN" altLang="en-US" sz="1400" dirty="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灯片编号占位符 5"/>
          <p:cNvSpPr>
            <a:spLocks noGrp="1"/>
          </p:cNvSpPr>
          <p:nvPr>
            <p:ph type="sldNum" sz="quarter" idx="12"/>
          </p:nvPr>
        </p:nvSpPr>
        <p:spPr>
          <a:noFill/>
          <a:ln>
            <a:miter lim="800000"/>
            <a:headEnd/>
            <a:tailEnd/>
          </a:ln>
        </p:spPr>
        <p:txBody>
          <a:bodyPr/>
          <a:lstStyle/>
          <a:p>
            <a:fld id="{A480F738-D2A6-4A34-9ADE-747C7B6D4173}" type="slidenum">
              <a:rPr lang="zh-CN" altLang="en-US"/>
              <a:pPr/>
              <a:t>25</a:t>
            </a:fld>
            <a:endParaRPr lang="en-US" altLang="zh-CN"/>
          </a:p>
        </p:txBody>
      </p:sp>
      <p:pic>
        <p:nvPicPr>
          <p:cNvPr id="128004" name="图片 1"/>
          <p:cNvPicPr>
            <a:picLocks noChangeAspect="1"/>
          </p:cNvPicPr>
          <p:nvPr/>
        </p:nvPicPr>
        <p:blipFill>
          <a:blip r:embed="rId2" cstate="print"/>
          <a:srcRect t="11146"/>
          <a:stretch>
            <a:fillRect/>
          </a:stretch>
        </p:blipFill>
        <p:spPr bwMode="auto">
          <a:xfrm>
            <a:off x="1111250" y="1143000"/>
            <a:ext cx="7327900" cy="4960873"/>
          </a:xfrm>
          <a:prstGeom prst="rect">
            <a:avLst/>
          </a:prstGeom>
          <a:noFill/>
          <a:ln w="9525">
            <a:noFill/>
            <a:miter lim="800000"/>
            <a:headEnd/>
            <a:tailEnd/>
          </a:ln>
        </p:spPr>
      </p:pic>
      <p:sp>
        <p:nvSpPr>
          <p:cNvPr id="5" name="标题 4"/>
          <p:cNvSpPr>
            <a:spLocks noGrp="1"/>
          </p:cNvSpPr>
          <p:nvPr>
            <p:ph type="title"/>
          </p:nvPr>
        </p:nvSpPr>
        <p:spPr/>
        <p:txBody>
          <a:bodyPr/>
          <a:lstStyle/>
          <a:p>
            <a:r>
              <a:rPr lang="zh-CN" altLang="en-US" dirty="0" smtClean="0"/>
              <a:t>研究与开发费构成</a:t>
            </a:r>
            <a:endParaRPr lang="zh-CN" altLang="en-US" dirty="0"/>
          </a:p>
        </p:txBody>
      </p:sp>
      <p:sp>
        <p:nvSpPr>
          <p:cNvPr id="6" name="AutoShape 7"/>
          <p:cNvSpPr>
            <a:spLocks noChangeArrowheads="1"/>
          </p:cNvSpPr>
          <p:nvPr/>
        </p:nvSpPr>
        <p:spPr bwMode="auto">
          <a:xfrm>
            <a:off x="4705321" y="3890951"/>
            <a:ext cx="4257704" cy="2395549"/>
          </a:xfrm>
          <a:prstGeom prst="wedgeRoundRectCallout">
            <a:avLst>
              <a:gd name="adj1" fmla="val -71551"/>
              <a:gd name="adj2" fmla="val -47954"/>
              <a:gd name="adj3" fmla="val 16667"/>
            </a:avLst>
          </a:prstGeom>
          <a:blipFill>
            <a:blip r:embed="rId3" cstate="print"/>
            <a:tile tx="0" ty="0" sx="100000" sy="100000" flip="none" algn="tl"/>
          </a:blipFill>
          <a:ln w="9525" algn="ctr">
            <a:noFill/>
            <a:miter lim="800000"/>
            <a:headEnd/>
            <a:tailEnd/>
          </a:ln>
        </p:spPr>
        <p:txBody>
          <a:bodyPr/>
          <a:lstStyle/>
          <a:p>
            <a:pPr marL="342900" indent="-342900" algn="just"/>
            <a:r>
              <a:rPr lang="en-US" altLang="zh-CN" dirty="0" smtClean="0"/>
              <a:t>     </a:t>
            </a:r>
            <a:r>
              <a:rPr lang="zh-CN" altLang="zh-CN" dirty="0" smtClean="0"/>
              <a:t>企业研究开发新产品、新技术所发生的直接材料、职工薪酬、折旧费、租赁费、无形资产摊销、新产品试制费和中间试验费用、合同费、申请注册费和其他。其中，直接材料按《工业企业材料消耗分类目录》（</a:t>
            </a:r>
            <a:r>
              <a:rPr lang="zh-CN" altLang="zh-CN" dirty="0" smtClean="0">
                <a:solidFill>
                  <a:srgbClr val="7030A0"/>
                </a:solidFill>
              </a:rPr>
              <a:t>请在上海投入产出调查网上查询</a:t>
            </a:r>
            <a:r>
              <a:rPr lang="zh-CN" altLang="zh-CN" dirty="0" smtClean="0"/>
              <a:t>）划分。</a:t>
            </a:r>
            <a:endParaRPr lang="zh-CN" altLang="en-US" sz="1400" dirty="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灯片编号占位符 5"/>
          <p:cNvSpPr>
            <a:spLocks noGrp="1"/>
          </p:cNvSpPr>
          <p:nvPr>
            <p:ph type="sldNum" sz="quarter" idx="12"/>
          </p:nvPr>
        </p:nvSpPr>
        <p:spPr>
          <a:noFill/>
          <a:ln>
            <a:miter lim="800000"/>
            <a:headEnd/>
            <a:tailEnd/>
          </a:ln>
        </p:spPr>
        <p:txBody>
          <a:bodyPr/>
          <a:lstStyle/>
          <a:p>
            <a:fld id="{4F66D261-8935-49B3-8D01-0C22A1C8F679}" type="slidenum">
              <a:rPr lang="zh-CN" altLang="en-US"/>
              <a:pPr/>
              <a:t>26</a:t>
            </a:fld>
            <a:endParaRPr lang="en-US" altLang="zh-CN"/>
          </a:p>
        </p:txBody>
      </p:sp>
      <p:pic>
        <p:nvPicPr>
          <p:cNvPr id="129028" name="图片 1"/>
          <p:cNvPicPr>
            <a:picLocks noChangeAspect="1"/>
          </p:cNvPicPr>
          <p:nvPr/>
        </p:nvPicPr>
        <p:blipFill>
          <a:blip r:embed="rId2" cstate="print"/>
          <a:srcRect t="5682"/>
          <a:stretch>
            <a:fillRect/>
          </a:stretch>
        </p:blipFill>
        <p:spPr bwMode="auto">
          <a:xfrm>
            <a:off x="1333499" y="1123949"/>
            <a:ext cx="6181725" cy="5333907"/>
          </a:xfrm>
          <a:prstGeom prst="rect">
            <a:avLst/>
          </a:prstGeom>
          <a:noFill/>
          <a:ln w="9525">
            <a:noFill/>
            <a:miter lim="800000"/>
            <a:headEnd/>
            <a:tailEnd/>
          </a:ln>
        </p:spPr>
      </p:pic>
      <p:sp>
        <p:nvSpPr>
          <p:cNvPr id="5" name="标题 4"/>
          <p:cNvSpPr>
            <a:spLocks noGrp="1"/>
          </p:cNvSpPr>
          <p:nvPr>
            <p:ph type="title"/>
          </p:nvPr>
        </p:nvSpPr>
        <p:spPr/>
        <p:txBody>
          <a:bodyPr/>
          <a:lstStyle/>
          <a:p>
            <a:r>
              <a:rPr lang="zh-CN" altLang="en-US" dirty="0" smtClean="0"/>
              <a:t>低值易耗品摊销构成</a:t>
            </a:r>
            <a:endParaRPr lang="zh-CN" altLang="en-US" dirty="0"/>
          </a:p>
        </p:txBody>
      </p:sp>
      <p:sp>
        <p:nvSpPr>
          <p:cNvPr id="6" name="AutoShape 7"/>
          <p:cNvSpPr>
            <a:spLocks noChangeArrowheads="1"/>
          </p:cNvSpPr>
          <p:nvPr/>
        </p:nvSpPr>
        <p:spPr bwMode="auto">
          <a:xfrm>
            <a:off x="4886296" y="2757476"/>
            <a:ext cx="4114829" cy="1538299"/>
          </a:xfrm>
          <a:prstGeom prst="wedgeRoundRectCallout">
            <a:avLst>
              <a:gd name="adj1" fmla="val -71551"/>
              <a:gd name="adj2" fmla="val -47954"/>
              <a:gd name="adj3" fmla="val 16667"/>
            </a:avLst>
          </a:prstGeom>
          <a:blipFill>
            <a:blip r:embed="rId3" cstate="print"/>
            <a:tile tx="0" ty="0" sx="100000" sy="100000" flip="none" algn="tl"/>
          </a:blipFill>
          <a:ln w="9525" algn="ctr">
            <a:noFill/>
            <a:miter lim="800000"/>
            <a:headEnd/>
            <a:tailEnd/>
          </a:ln>
        </p:spPr>
        <p:txBody>
          <a:bodyPr/>
          <a:lstStyle/>
          <a:p>
            <a:pPr marL="342900" indent="-342900" algn="just"/>
            <a:r>
              <a:rPr lang="en-US" altLang="zh-CN" dirty="0" smtClean="0"/>
              <a:t>     </a:t>
            </a:r>
            <a:r>
              <a:rPr lang="x-none" altLang="zh-CN" dirty="0" smtClean="0"/>
              <a:t>企业发生的低值易耗品摊销</a:t>
            </a:r>
            <a:r>
              <a:rPr lang="zh-CN" altLang="en-US" dirty="0" smtClean="0"/>
              <a:t>构成，</a:t>
            </a:r>
            <a:r>
              <a:rPr lang="x-none" altLang="zh-CN" dirty="0" smtClean="0"/>
              <a:t>根据被调查单位期间费用中低值易耗品摊销核算的有关原始凭证、台账等资料，结合本调查表中指标分类和内容分别填报填报。</a:t>
            </a:r>
            <a:endParaRPr lang="zh-CN" altLang="zh-CN" dirty="0" smtClean="0"/>
          </a:p>
          <a:p>
            <a:pPr marL="342900" indent="-342900" algn="just"/>
            <a:endParaRPr lang="zh-CN" altLang="en-US" sz="1400" dirty="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ctrTitle"/>
          </p:nvPr>
        </p:nvSpPr>
        <p:spPr>
          <a:xfrm>
            <a:off x="1631577" y="2500204"/>
            <a:ext cx="5880846" cy="3106232"/>
          </a:xfrm>
        </p:spPr>
        <p:txBody>
          <a:bodyPr>
            <a:normAutofit/>
          </a:bodyPr>
          <a:lstStyle/>
          <a:p>
            <a:r>
              <a:rPr lang="zh-CN" altLang="en-US" dirty="0" smtClean="0"/>
              <a:t>谢谢！</a:t>
            </a:r>
            <a:r>
              <a:rPr lang="en-US" altLang="zh-CN" dirty="0"/>
              <a:t/>
            </a:r>
            <a:br>
              <a:rPr lang="en-US" altLang="zh-CN" dirty="0"/>
            </a:br>
            <a:r>
              <a:rPr lang="en-US" altLang="zh-CN" dirty="0"/>
              <a:t/>
            </a:r>
            <a:br>
              <a:rPr lang="en-US" altLang="zh-CN" dirty="0"/>
            </a:br>
            <a:endParaRPr lang="zh-CN" altLang="en-US" b="0" dirty="0"/>
          </a:p>
        </p:txBody>
      </p:sp>
      <p:sp>
        <p:nvSpPr>
          <p:cNvPr id="9" name="文本框 76">
            <a:extLst>
              <a:ext uri="{FF2B5EF4-FFF2-40B4-BE49-F238E27FC236}">
                <a16:creationId xmlns="" xmlns:a16="http://schemas.microsoft.com/office/drawing/2014/main" id="{E616452C-19E4-49E9-8EB3-9E9C48FF72BE}"/>
              </a:ext>
            </a:extLst>
          </p:cNvPr>
          <p:cNvSpPr txBox="1"/>
          <p:nvPr/>
        </p:nvSpPr>
        <p:spPr>
          <a:xfrm>
            <a:off x="2718226" y="2057935"/>
            <a:ext cx="3707549" cy="746746"/>
          </a:xfrm>
          <a:prstGeom prst="rect">
            <a:avLst/>
          </a:prstGeom>
          <a:noFill/>
        </p:spPr>
        <p:txBody>
          <a:bodyPr wrap="none" numCol="1" rtlCol="0">
            <a:prstTxWarp prst="textPlain">
              <a:avLst/>
            </a:prstTxWarp>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16600" b="1" dirty="0">
                <a:solidFill>
                  <a:schemeClr val="accent4">
                    <a:alpha val="45000"/>
                  </a:schemeClr>
                </a:solidFill>
              </a:rPr>
              <a:t>THANKS</a:t>
            </a:r>
            <a:endParaRPr lang="zh-CN" altLang="en-US" sz="16600" b="1" dirty="0">
              <a:solidFill>
                <a:schemeClr val="accent4">
                  <a:alpha val="45000"/>
                </a:schemeClr>
              </a:solidFill>
            </a:endParaRPr>
          </a:p>
        </p:txBody>
      </p:sp>
    </p:spTree>
    <p:extLst>
      <p:ext uri="{BB962C8B-B14F-4D97-AF65-F5344CB8AC3E}">
        <p14:creationId xmlns="" xmlns:p14="http://schemas.microsoft.com/office/powerpoint/2010/main" val="12590430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投入产出调查概述</a:t>
            </a:r>
            <a:endParaRPr lang="zh-CN" altLang="en-US" dirty="0"/>
          </a:p>
        </p:txBody>
      </p:sp>
      <p:sp>
        <p:nvSpPr>
          <p:cNvPr id="4" name="灯片编号占位符 3"/>
          <p:cNvSpPr>
            <a:spLocks noGrp="1"/>
          </p:cNvSpPr>
          <p:nvPr>
            <p:ph type="sldNum" sz="quarter" idx="12"/>
          </p:nvPr>
        </p:nvSpPr>
        <p:spPr/>
        <p:txBody>
          <a:bodyPr/>
          <a:lstStyle/>
          <a:p>
            <a:fld id="{5DD3DB80-B894-403A-B48E-6FDC1A72010E}" type="slidenum">
              <a:rPr lang="zh-CN" altLang="en-US" smtClean="0"/>
              <a:pPr/>
              <a:t>3</a:t>
            </a:fld>
            <a:endParaRPr lang="zh-CN" altLang="en-US"/>
          </a:p>
        </p:txBody>
      </p:sp>
      <p:sp>
        <p:nvSpPr>
          <p:cNvPr id="5" name="矩形 4"/>
          <p:cNvSpPr/>
          <p:nvPr/>
        </p:nvSpPr>
        <p:spPr>
          <a:xfrm>
            <a:off x="1390650" y="1362760"/>
            <a:ext cx="6477000" cy="4524315"/>
          </a:xfrm>
          <a:prstGeom prst="rect">
            <a:avLst/>
          </a:prstGeom>
        </p:spPr>
        <p:txBody>
          <a:bodyPr wrap="square">
            <a:spAutoFit/>
          </a:bodyPr>
          <a:lstStyle/>
          <a:p>
            <a:pPr>
              <a:lnSpc>
                <a:spcPct val="150000"/>
              </a:lnSpc>
            </a:pPr>
            <a:r>
              <a:rPr lang="zh-CN" altLang="en-US" sz="2400" dirty="0" smtClean="0">
                <a:latin typeface="+mn-ea"/>
              </a:rPr>
              <a:t>       </a:t>
            </a:r>
            <a:r>
              <a:rPr lang="zh-CN" altLang="en-US" sz="2400" b="1" dirty="0" smtClean="0">
                <a:solidFill>
                  <a:srgbClr val="0070C0"/>
                </a:solidFill>
                <a:latin typeface="+mn-ea"/>
              </a:rPr>
              <a:t>投入产出调查是按国务院要求开展的一项重要的国情国力调查。我国从</a:t>
            </a:r>
            <a:r>
              <a:rPr lang="en-US" altLang="zh-CN" sz="2400" b="1" dirty="0" smtClean="0">
                <a:solidFill>
                  <a:srgbClr val="0070C0"/>
                </a:solidFill>
                <a:latin typeface="+mn-ea"/>
              </a:rPr>
              <a:t>1987</a:t>
            </a:r>
            <a:r>
              <a:rPr lang="zh-CN" altLang="en-US" sz="2400" b="1" dirty="0" smtClean="0">
                <a:solidFill>
                  <a:srgbClr val="0070C0"/>
                </a:solidFill>
                <a:latin typeface="+mn-ea"/>
              </a:rPr>
              <a:t>年开始，</a:t>
            </a:r>
            <a:r>
              <a:rPr lang="zh-CN" altLang="en-US" sz="2400" b="1" dirty="0" smtClean="0">
                <a:solidFill>
                  <a:srgbClr val="FF0000"/>
                </a:solidFill>
                <a:latin typeface="+mn-ea"/>
              </a:rPr>
              <a:t>每五年</a:t>
            </a:r>
            <a:r>
              <a:rPr lang="zh-CN" altLang="en-US" sz="2400" b="1" dirty="0" smtClean="0">
                <a:solidFill>
                  <a:srgbClr val="0070C0"/>
                </a:solidFill>
                <a:latin typeface="+mn-ea"/>
              </a:rPr>
              <a:t>（逢</a:t>
            </a:r>
            <a:r>
              <a:rPr lang="en-US" altLang="zh-CN" sz="2400" b="1" dirty="0" smtClean="0">
                <a:solidFill>
                  <a:srgbClr val="0070C0"/>
                </a:solidFill>
                <a:latin typeface="+mn-ea"/>
              </a:rPr>
              <a:t>2</a:t>
            </a:r>
            <a:r>
              <a:rPr lang="zh-CN" altLang="en-US" sz="2400" b="1" dirty="0" smtClean="0">
                <a:solidFill>
                  <a:srgbClr val="0070C0"/>
                </a:solidFill>
                <a:latin typeface="+mn-ea"/>
              </a:rPr>
              <a:t>、逢</a:t>
            </a:r>
            <a:r>
              <a:rPr lang="en-US" altLang="zh-CN" sz="2400" b="1" dirty="0" smtClean="0">
                <a:solidFill>
                  <a:srgbClr val="0070C0"/>
                </a:solidFill>
                <a:latin typeface="+mn-ea"/>
              </a:rPr>
              <a:t>7</a:t>
            </a:r>
            <a:r>
              <a:rPr lang="zh-CN" altLang="en-US" sz="2400" b="1" dirty="0" smtClean="0">
                <a:solidFill>
                  <a:srgbClr val="0070C0"/>
                </a:solidFill>
                <a:latin typeface="+mn-ea"/>
              </a:rPr>
              <a:t>年份）</a:t>
            </a:r>
            <a:r>
              <a:rPr lang="zh-CN" altLang="en-US" sz="2400" b="1" dirty="0" smtClean="0">
                <a:solidFill>
                  <a:srgbClr val="FF0000"/>
                </a:solidFill>
                <a:latin typeface="+mn-ea"/>
              </a:rPr>
              <a:t>进行一次</a:t>
            </a:r>
            <a:r>
              <a:rPr lang="zh-CN" altLang="en-US" sz="2400" b="1" dirty="0" smtClean="0">
                <a:solidFill>
                  <a:srgbClr val="0070C0"/>
                </a:solidFill>
                <a:latin typeface="+mn-ea"/>
              </a:rPr>
              <a:t>全国投入产出调查。本次调查为全国第七次投入产出调查，用以系统反映国民经济各部门之间的经济技术联系，量化国民经济结构和重要比例关系。</a:t>
            </a:r>
            <a:endParaRPr lang="en-US" altLang="zh-CN" sz="2400" b="1" dirty="0" smtClean="0">
              <a:solidFill>
                <a:srgbClr val="0070C0"/>
              </a:solidFill>
              <a:latin typeface="+mn-ea"/>
            </a:endParaRPr>
          </a:p>
          <a:p>
            <a:pPr>
              <a:lnSpc>
                <a:spcPct val="150000"/>
              </a:lnSpc>
            </a:pPr>
            <a:r>
              <a:rPr lang="zh-CN" altLang="en-US" sz="2400" spc="25" dirty="0" smtClean="0">
                <a:latin typeface="SimSun"/>
                <a:cs typeface="SimSun"/>
              </a:rPr>
              <a:t>    </a:t>
            </a:r>
            <a:r>
              <a:rPr lang="zh-CN" altLang="en-US" sz="2400" b="1" dirty="0" smtClean="0">
                <a:solidFill>
                  <a:srgbClr val="0070C0"/>
                </a:solidFill>
                <a:latin typeface="+mn-ea"/>
              </a:rPr>
              <a:t>与普查等关注总量的调查不太一样，投入产出调查主要关注的是</a:t>
            </a:r>
            <a:r>
              <a:rPr lang="zh-CN" altLang="en-US" sz="2400" b="1" spc="25" dirty="0" smtClean="0">
                <a:solidFill>
                  <a:srgbClr val="FF0000"/>
                </a:solidFill>
                <a:latin typeface="SimSun"/>
                <a:cs typeface="SimSun"/>
              </a:rPr>
              <a:t>结</a:t>
            </a:r>
            <a:r>
              <a:rPr lang="zh-CN" altLang="en-US" sz="2400" b="1" spc="60" dirty="0" smtClean="0">
                <a:solidFill>
                  <a:srgbClr val="FF0000"/>
                </a:solidFill>
                <a:latin typeface="SimSun"/>
                <a:cs typeface="SimSun"/>
              </a:rPr>
              <a:t>构</a:t>
            </a:r>
            <a:r>
              <a:rPr lang="zh-CN" altLang="en-US" sz="2400" b="1" dirty="0" smtClean="0">
                <a:solidFill>
                  <a:srgbClr val="0070C0"/>
                </a:solidFill>
                <a:latin typeface="+mn-ea"/>
              </a:rPr>
              <a:t>。</a:t>
            </a:r>
            <a:endParaRPr lang="zh-CN" altLang="en-US" sz="2400" b="1" dirty="0">
              <a:solidFill>
                <a:srgbClr val="0070C0"/>
              </a:solidFill>
              <a:latin typeface="+mn-ea"/>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投入产出调查原则与操作方法</a:t>
            </a:r>
            <a:endParaRPr lang="zh-CN" altLang="en-US" dirty="0"/>
          </a:p>
        </p:txBody>
      </p:sp>
      <p:sp>
        <p:nvSpPr>
          <p:cNvPr id="4" name="灯片编号占位符 3"/>
          <p:cNvSpPr>
            <a:spLocks noGrp="1"/>
          </p:cNvSpPr>
          <p:nvPr>
            <p:ph type="sldNum" sz="quarter" idx="12"/>
          </p:nvPr>
        </p:nvSpPr>
        <p:spPr/>
        <p:txBody>
          <a:bodyPr/>
          <a:lstStyle/>
          <a:p>
            <a:fld id="{5DD3DB80-B894-403A-B48E-6FDC1A72010E}" type="slidenum">
              <a:rPr lang="zh-CN" altLang="en-US" smtClean="0"/>
              <a:pPr/>
              <a:t>4</a:t>
            </a:fld>
            <a:endParaRPr lang="zh-CN" altLang="en-US"/>
          </a:p>
        </p:txBody>
      </p:sp>
      <p:sp>
        <p:nvSpPr>
          <p:cNvPr id="5" name="右箭头 4"/>
          <p:cNvSpPr/>
          <p:nvPr/>
        </p:nvSpPr>
        <p:spPr>
          <a:xfrm>
            <a:off x="4068763" y="4679950"/>
            <a:ext cx="393700" cy="442913"/>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zh-CN" altLang="en-US" b="0"/>
          </a:p>
        </p:txBody>
      </p:sp>
      <p:grpSp>
        <p:nvGrpSpPr>
          <p:cNvPr id="3" name="组合 5"/>
          <p:cNvGrpSpPr/>
          <p:nvPr/>
        </p:nvGrpSpPr>
        <p:grpSpPr>
          <a:xfrm>
            <a:off x="696913" y="4492625"/>
            <a:ext cx="2952750" cy="865188"/>
            <a:chOff x="611188" y="4149725"/>
            <a:chExt cx="2952750" cy="865188"/>
          </a:xfrm>
        </p:grpSpPr>
        <p:sp>
          <p:nvSpPr>
            <p:cNvPr id="7" name="圆角矩形 6"/>
            <p:cNvSpPr/>
            <p:nvPr/>
          </p:nvSpPr>
          <p:spPr>
            <a:xfrm>
              <a:off x="611188" y="4149725"/>
              <a:ext cx="2952750" cy="865188"/>
            </a:xfrm>
            <a:prstGeom prst="roundRect">
              <a:avLst/>
            </a:prstGeom>
            <a:solidFill>
              <a:srgbClr val="A0AC9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zh-CN" altLang="en-US" b="0"/>
            </a:p>
          </p:txBody>
        </p:sp>
        <p:sp>
          <p:nvSpPr>
            <p:cNvPr id="8" name="TextBox 11"/>
            <p:cNvSpPr txBox="1">
              <a:spLocks noChangeArrowheads="1"/>
            </p:cNvSpPr>
            <p:nvPr/>
          </p:nvSpPr>
          <p:spPr bwMode="auto">
            <a:xfrm>
              <a:off x="827088" y="4292600"/>
              <a:ext cx="2668587" cy="461665"/>
            </a:xfrm>
            <a:prstGeom prst="rect">
              <a:avLst/>
            </a:prstGeom>
            <a:noFill/>
            <a:ln w="9525">
              <a:noFill/>
              <a:miter lim="800000"/>
              <a:headEnd/>
              <a:tailEnd/>
            </a:ln>
          </p:spPr>
          <p:txBody>
            <a:bodyPr wrap="square">
              <a:spAutoFit/>
            </a:bodyPr>
            <a:lstStyle/>
            <a:p>
              <a:pPr algn="l"/>
              <a:r>
                <a:rPr lang="zh-CN" altLang="en-US" sz="2400" b="1" dirty="0" smtClean="0">
                  <a:solidFill>
                    <a:srgbClr val="FFFF00"/>
                  </a:solidFill>
                </a:rPr>
                <a:t>原则</a:t>
              </a:r>
              <a:r>
                <a:rPr lang="en-US" altLang="zh-CN" sz="2400" b="1" dirty="0" smtClean="0">
                  <a:solidFill>
                    <a:srgbClr val="FFFF00"/>
                  </a:solidFill>
                </a:rPr>
                <a:t>2</a:t>
              </a:r>
              <a:r>
                <a:rPr lang="zh-CN" altLang="en-US" sz="2400" b="1" dirty="0" smtClean="0">
                  <a:solidFill>
                    <a:srgbClr val="FFFF00"/>
                  </a:solidFill>
                </a:rPr>
                <a:t>、不重不漏</a:t>
              </a:r>
              <a:endParaRPr lang="zh-CN" altLang="en-US" sz="2400" b="1" dirty="0">
                <a:solidFill>
                  <a:srgbClr val="FFFF00"/>
                </a:solidFill>
              </a:endParaRPr>
            </a:p>
          </p:txBody>
        </p:sp>
      </p:grpSp>
      <p:grpSp>
        <p:nvGrpSpPr>
          <p:cNvPr id="6" name="组合 9"/>
          <p:cNvGrpSpPr/>
          <p:nvPr/>
        </p:nvGrpSpPr>
        <p:grpSpPr>
          <a:xfrm>
            <a:off x="735013" y="2028825"/>
            <a:ext cx="2952750" cy="865188"/>
            <a:chOff x="611188" y="5229225"/>
            <a:chExt cx="2952750" cy="865188"/>
          </a:xfrm>
        </p:grpSpPr>
        <p:sp>
          <p:nvSpPr>
            <p:cNvPr id="11" name="圆角矩形 13"/>
            <p:cNvSpPr/>
            <p:nvPr/>
          </p:nvSpPr>
          <p:spPr>
            <a:xfrm>
              <a:off x="611188" y="5229225"/>
              <a:ext cx="2952750" cy="865188"/>
            </a:xfrm>
            <a:prstGeom prst="roundRect">
              <a:avLst/>
            </a:prstGeom>
            <a:solidFill>
              <a:srgbClr val="A0AC9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zh-CN" altLang="en-US" b="0"/>
            </a:p>
          </p:txBody>
        </p:sp>
        <p:sp>
          <p:nvSpPr>
            <p:cNvPr id="12" name="TextBox 11"/>
            <p:cNvSpPr txBox="1">
              <a:spLocks noChangeArrowheads="1"/>
            </p:cNvSpPr>
            <p:nvPr/>
          </p:nvSpPr>
          <p:spPr bwMode="auto">
            <a:xfrm>
              <a:off x="722313" y="5386388"/>
              <a:ext cx="2735262" cy="461665"/>
            </a:xfrm>
            <a:prstGeom prst="rect">
              <a:avLst/>
            </a:prstGeom>
            <a:noFill/>
            <a:ln w="9525">
              <a:noFill/>
              <a:miter lim="800000"/>
              <a:headEnd/>
              <a:tailEnd/>
            </a:ln>
          </p:spPr>
          <p:txBody>
            <a:bodyPr>
              <a:spAutoFit/>
            </a:bodyPr>
            <a:lstStyle/>
            <a:p>
              <a:pPr algn="l"/>
              <a:r>
                <a:rPr lang="zh-CN" altLang="en-US" sz="2400" b="1" dirty="0" smtClean="0">
                  <a:solidFill>
                    <a:srgbClr val="FFFF00"/>
                  </a:solidFill>
                  <a:latin typeface="微软雅黑" pitchFamily="34" charset="-122"/>
                  <a:ea typeface="微软雅黑" pitchFamily="34" charset="-122"/>
                  <a:sym typeface="Wingdings" pitchFamily="2" charset="2"/>
                </a:rPr>
                <a:t>原则</a:t>
              </a:r>
              <a:r>
                <a:rPr lang="en-US" altLang="zh-CN" sz="2400" b="1" dirty="0" smtClean="0">
                  <a:solidFill>
                    <a:srgbClr val="FFFF00"/>
                  </a:solidFill>
                  <a:latin typeface="微软雅黑" pitchFamily="34" charset="-122"/>
                  <a:ea typeface="微软雅黑" pitchFamily="34" charset="-122"/>
                  <a:sym typeface="Wingdings" pitchFamily="2" charset="2"/>
                </a:rPr>
                <a:t>1</a:t>
              </a:r>
              <a:r>
                <a:rPr lang="zh-CN" altLang="en-US" sz="2400" b="1" dirty="0" smtClean="0">
                  <a:solidFill>
                    <a:srgbClr val="FFFF00"/>
                  </a:solidFill>
                  <a:latin typeface="微软雅黑" pitchFamily="34" charset="-122"/>
                  <a:ea typeface="微软雅黑" pitchFamily="34" charset="-122"/>
                  <a:sym typeface="Wingdings" pitchFamily="2" charset="2"/>
                </a:rPr>
                <a:t>、结构分解</a:t>
              </a:r>
              <a:endParaRPr lang="en-US" altLang="zh-CN" sz="2400" b="1" dirty="0" smtClean="0">
                <a:solidFill>
                  <a:srgbClr val="FFFF00"/>
                </a:solidFill>
                <a:latin typeface="微软雅黑" pitchFamily="34" charset="-122"/>
                <a:ea typeface="微软雅黑" pitchFamily="34" charset="-122"/>
                <a:sym typeface="Wingdings" pitchFamily="2" charset="2"/>
              </a:endParaRPr>
            </a:p>
          </p:txBody>
        </p:sp>
      </p:grpSp>
      <p:sp>
        <p:nvSpPr>
          <p:cNvPr id="13" name="右箭头 15"/>
          <p:cNvSpPr/>
          <p:nvPr/>
        </p:nvSpPr>
        <p:spPr>
          <a:xfrm>
            <a:off x="4021138" y="2173288"/>
            <a:ext cx="393700" cy="442912"/>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zh-CN" altLang="en-US" b="0"/>
          </a:p>
        </p:txBody>
      </p:sp>
      <p:grpSp>
        <p:nvGrpSpPr>
          <p:cNvPr id="9" name="组合 13"/>
          <p:cNvGrpSpPr/>
          <p:nvPr/>
        </p:nvGrpSpPr>
        <p:grpSpPr>
          <a:xfrm>
            <a:off x="4686301" y="3838575"/>
            <a:ext cx="3648074" cy="2128042"/>
            <a:chOff x="5003799" y="4076700"/>
            <a:chExt cx="3387725" cy="1876425"/>
          </a:xfrm>
        </p:grpSpPr>
        <p:sp>
          <p:nvSpPr>
            <p:cNvPr id="15" name="圆角矩形 14"/>
            <p:cNvSpPr/>
            <p:nvPr/>
          </p:nvSpPr>
          <p:spPr>
            <a:xfrm>
              <a:off x="5003799" y="4076700"/>
              <a:ext cx="3387725" cy="1876425"/>
            </a:xfrm>
            <a:prstGeom prst="roundRect">
              <a:avLst/>
            </a:prstGeom>
            <a:solidFill>
              <a:srgbClr val="88B11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zh-CN" altLang="en-US" b="0"/>
            </a:p>
          </p:txBody>
        </p:sp>
        <p:sp>
          <p:nvSpPr>
            <p:cNvPr id="16" name="TextBox 12"/>
            <p:cNvSpPr txBox="1">
              <a:spLocks noChangeArrowheads="1"/>
            </p:cNvSpPr>
            <p:nvPr/>
          </p:nvSpPr>
          <p:spPr bwMode="auto">
            <a:xfrm>
              <a:off x="5359400" y="4203700"/>
              <a:ext cx="2781300" cy="1546897"/>
            </a:xfrm>
            <a:prstGeom prst="rect">
              <a:avLst/>
            </a:prstGeom>
            <a:noFill/>
            <a:ln w="9525">
              <a:noFill/>
              <a:miter lim="800000"/>
              <a:headEnd/>
              <a:tailEnd/>
            </a:ln>
          </p:spPr>
          <p:txBody>
            <a:bodyPr>
              <a:spAutoFit/>
            </a:bodyPr>
            <a:lstStyle/>
            <a:p>
              <a:r>
                <a:rPr lang="zh-CN" altLang="en-US" b="1" dirty="0" smtClean="0">
                  <a:solidFill>
                    <a:schemeClr val="bg1"/>
                  </a:solidFill>
                </a:rPr>
                <a:t>操作方法</a:t>
              </a:r>
              <a:endParaRPr lang="en-US" altLang="zh-CN" b="1" dirty="0" smtClean="0">
                <a:solidFill>
                  <a:schemeClr val="bg1"/>
                </a:solidFill>
              </a:endParaRPr>
            </a:p>
            <a:p>
              <a:r>
                <a:rPr lang="en-US" altLang="zh-CN" b="1" dirty="0" smtClean="0">
                  <a:solidFill>
                    <a:schemeClr val="bg1"/>
                  </a:solidFill>
                </a:rPr>
                <a:t>1</a:t>
              </a:r>
              <a:r>
                <a:rPr lang="zh-CN" altLang="en-US" b="1" dirty="0" smtClean="0">
                  <a:solidFill>
                    <a:schemeClr val="bg1"/>
                  </a:solidFill>
                </a:rPr>
                <a:t>、</a:t>
              </a:r>
              <a:r>
                <a:rPr lang="zh-CN" altLang="en-US" b="1" dirty="0" smtClean="0">
                  <a:solidFill>
                    <a:schemeClr val="bg1"/>
                  </a:solidFill>
                  <a:latin typeface="宋体" pitchFamily="2" charset="-122"/>
                </a:rPr>
                <a:t>不在两个及以上地方填报同一笔成本或费用。</a:t>
              </a:r>
              <a:endParaRPr lang="en-US" altLang="zh-CN" b="1" dirty="0" smtClean="0">
                <a:solidFill>
                  <a:schemeClr val="bg1"/>
                </a:solidFill>
                <a:latin typeface="宋体" pitchFamily="2" charset="-122"/>
              </a:endParaRPr>
            </a:p>
            <a:p>
              <a:r>
                <a:rPr lang="en-US" altLang="zh-CN" b="1" dirty="0" smtClean="0">
                  <a:solidFill>
                    <a:schemeClr val="bg1"/>
                  </a:solidFill>
                  <a:latin typeface="宋体" pitchFamily="2" charset="-122"/>
                </a:rPr>
                <a:t>2</a:t>
              </a:r>
              <a:r>
                <a:rPr lang="zh-CN" altLang="en-US" b="1" dirty="0" smtClean="0">
                  <a:solidFill>
                    <a:schemeClr val="bg1"/>
                  </a:solidFill>
                  <a:latin typeface="宋体" pitchFamily="2" charset="-122"/>
                </a:rPr>
                <a:t>、每笔成本或费用都要找到一个地方填报。</a:t>
              </a:r>
              <a:r>
                <a:rPr lang="zh-CN" altLang="en-US" b="1" dirty="0" smtClean="0">
                  <a:solidFill>
                    <a:srgbClr val="FFFF00"/>
                  </a:solidFill>
                  <a:latin typeface="宋体" pitchFamily="2" charset="-122"/>
                </a:rPr>
                <a:t>填报且仅填报一次</a:t>
              </a:r>
              <a:r>
                <a:rPr lang="zh-CN" altLang="en-US" b="1" dirty="0" smtClean="0">
                  <a:solidFill>
                    <a:srgbClr val="FFFF00"/>
                  </a:solidFill>
                  <a:latin typeface="Microsoft JhengHei" pitchFamily="34" charset="-120"/>
                </a:rPr>
                <a:t>。</a:t>
              </a:r>
              <a:endParaRPr lang="zh-CN" altLang="en-US" b="1" dirty="0">
                <a:solidFill>
                  <a:srgbClr val="FFFF00"/>
                </a:solidFill>
              </a:endParaRPr>
            </a:p>
          </p:txBody>
        </p:sp>
      </p:grpSp>
      <p:grpSp>
        <p:nvGrpSpPr>
          <p:cNvPr id="10" name="组合 16"/>
          <p:cNvGrpSpPr/>
          <p:nvPr/>
        </p:nvGrpSpPr>
        <p:grpSpPr>
          <a:xfrm>
            <a:off x="4546599" y="1471613"/>
            <a:ext cx="3844925" cy="2109787"/>
            <a:chOff x="5003800" y="5157788"/>
            <a:chExt cx="3397250" cy="2109787"/>
          </a:xfrm>
        </p:grpSpPr>
        <p:sp>
          <p:nvSpPr>
            <p:cNvPr id="18" name="圆角矩形 14"/>
            <p:cNvSpPr/>
            <p:nvPr/>
          </p:nvSpPr>
          <p:spPr>
            <a:xfrm>
              <a:off x="5003800" y="5157788"/>
              <a:ext cx="3397250" cy="2109787"/>
            </a:xfrm>
            <a:prstGeom prst="roundRect">
              <a:avLst/>
            </a:prstGeom>
            <a:solidFill>
              <a:srgbClr val="88B11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zh-CN" altLang="en-US" b="0"/>
            </a:p>
          </p:txBody>
        </p:sp>
        <p:sp>
          <p:nvSpPr>
            <p:cNvPr id="19" name="TextBox 12"/>
            <p:cNvSpPr txBox="1">
              <a:spLocks noChangeArrowheads="1"/>
            </p:cNvSpPr>
            <p:nvPr/>
          </p:nvSpPr>
          <p:spPr bwMode="auto">
            <a:xfrm>
              <a:off x="5435600" y="5445125"/>
              <a:ext cx="2781300" cy="1477328"/>
            </a:xfrm>
            <a:prstGeom prst="rect">
              <a:avLst/>
            </a:prstGeom>
            <a:noFill/>
            <a:ln w="9525">
              <a:noFill/>
              <a:miter lim="800000"/>
              <a:headEnd/>
              <a:tailEnd/>
            </a:ln>
          </p:spPr>
          <p:txBody>
            <a:bodyPr>
              <a:spAutoFit/>
            </a:bodyPr>
            <a:lstStyle/>
            <a:p>
              <a:r>
                <a:rPr lang="zh-CN" altLang="en-US" b="1" dirty="0" smtClean="0">
                  <a:solidFill>
                    <a:schemeClr val="bg1"/>
                  </a:solidFill>
                  <a:latin typeface="宋体" pitchFamily="2" charset="-122"/>
                </a:rPr>
                <a:t>操作方法</a:t>
              </a:r>
              <a:endParaRPr lang="en-US" altLang="zh-CN" b="1" dirty="0" smtClean="0">
                <a:solidFill>
                  <a:schemeClr val="bg1"/>
                </a:solidFill>
                <a:latin typeface="宋体" pitchFamily="2" charset="-122"/>
              </a:endParaRPr>
            </a:p>
            <a:p>
              <a:r>
                <a:rPr lang="en-US" altLang="zh-CN" b="1" dirty="0" smtClean="0">
                  <a:solidFill>
                    <a:schemeClr val="bg1"/>
                  </a:solidFill>
                  <a:latin typeface="宋体" pitchFamily="2" charset="-122"/>
                </a:rPr>
                <a:t>1</a:t>
              </a:r>
              <a:r>
                <a:rPr lang="zh-CN" altLang="en-US" b="1" dirty="0" smtClean="0">
                  <a:solidFill>
                    <a:schemeClr val="bg1"/>
                  </a:solidFill>
                  <a:latin typeface="宋体" pitchFamily="2" charset="-122"/>
                </a:rPr>
                <a:t>、对成本、费用分解填写；</a:t>
              </a:r>
              <a:endParaRPr lang="en-US" altLang="zh-CN" b="1" dirty="0" smtClean="0">
                <a:solidFill>
                  <a:schemeClr val="bg1"/>
                </a:solidFill>
                <a:latin typeface="宋体" pitchFamily="2" charset="-122"/>
              </a:endParaRPr>
            </a:p>
            <a:p>
              <a:r>
                <a:rPr lang="en-US" altLang="zh-CN" b="1" dirty="0" smtClean="0">
                  <a:solidFill>
                    <a:schemeClr val="bg1"/>
                  </a:solidFill>
                  <a:latin typeface="宋体" pitchFamily="2" charset="-122"/>
                </a:rPr>
                <a:t>2</a:t>
              </a:r>
              <a:r>
                <a:rPr lang="zh-CN" altLang="en-US" b="1" dirty="0" smtClean="0">
                  <a:solidFill>
                    <a:schemeClr val="bg1"/>
                  </a:solidFill>
                  <a:latin typeface="宋体" pitchFamily="2" charset="-122"/>
                </a:rPr>
                <a:t>、对补充调查（差旅费、机物料消耗、研究与开发费、低值易耗品摊销）分解填写</a:t>
              </a:r>
              <a:endParaRPr lang="zh-CN" altLang="en-US" b="1" dirty="0">
                <a:solidFill>
                  <a:schemeClr val="bg1"/>
                </a:solidFill>
              </a:endParaRPr>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调查时期与内容</a:t>
            </a:r>
            <a:endParaRPr lang="zh-CN" altLang="en-US" dirty="0"/>
          </a:p>
        </p:txBody>
      </p:sp>
      <p:sp>
        <p:nvSpPr>
          <p:cNvPr id="4" name="灯片编号占位符 3"/>
          <p:cNvSpPr>
            <a:spLocks noGrp="1"/>
          </p:cNvSpPr>
          <p:nvPr>
            <p:ph type="sldNum" sz="quarter" idx="12"/>
          </p:nvPr>
        </p:nvSpPr>
        <p:spPr/>
        <p:txBody>
          <a:bodyPr/>
          <a:lstStyle/>
          <a:p>
            <a:fld id="{5DD3DB80-B894-403A-B48E-6FDC1A72010E}" type="slidenum">
              <a:rPr lang="zh-CN" altLang="en-US" smtClean="0"/>
              <a:pPr/>
              <a:t>5</a:t>
            </a:fld>
            <a:endParaRPr lang="zh-CN" altLang="en-US" dirty="0"/>
          </a:p>
        </p:txBody>
      </p:sp>
      <p:sp>
        <p:nvSpPr>
          <p:cNvPr id="5" name="object 30">
            <a:extLst>
              <a:ext uri="{FF2B5EF4-FFF2-40B4-BE49-F238E27FC236}">
                <a16:creationId xmlns="" xmlns:a16="http://schemas.microsoft.com/office/drawing/2014/main" id="{3D4F526C-B232-47A8-84E5-E82324165B26}"/>
              </a:ext>
            </a:extLst>
          </p:cNvPr>
          <p:cNvSpPr txBox="1"/>
          <p:nvPr/>
        </p:nvSpPr>
        <p:spPr>
          <a:xfrm>
            <a:off x="826294" y="1517928"/>
            <a:ext cx="7660482" cy="4065215"/>
          </a:xfrm>
          <a:prstGeom prst="rect">
            <a:avLst/>
          </a:prstGeom>
        </p:spPr>
        <p:txBody>
          <a:bodyPr vert="horz" wrap="square" lIns="0" tIns="12700" rIns="0" bIns="0" rtlCol="0">
            <a:spAutoFit/>
          </a:bodyPr>
          <a:lstStyle/>
          <a:p>
            <a:pPr>
              <a:lnSpc>
                <a:spcPts val="3500"/>
              </a:lnSpc>
              <a:buFont typeface="Wingdings" panose="05000000000000000000" pitchFamily="2" charset="2"/>
              <a:buChar char="Ø"/>
              <a:defRPr/>
            </a:pPr>
            <a:r>
              <a:rPr lang="zh-CN" altLang="en-US" sz="2800" b="1" dirty="0" smtClean="0">
                <a:solidFill>
                  <a:srgbClr val="003399"/>
                </a:solidFill>
                <a:latin typeface="微软雅黑" panose="020B0503020204020204" pitchFamily="34" charset="-122"/>
                <a:ea typeface="微软雅黑" panose="020B0503020204020204" pitchFamily="34" charset="-122"/>
              </a:rPr>
              <a:t>调查时期</a:t>
            </a:r>
            <a:endParaRPr lang="en-US" altLang="zh-CN" sz="2800" b="1" dirty="0" smtClean="0">
              <a:solidFill>
                <a:srgbClr val="003399"/>
              </a:solidFill>
              <a:latin typeface="微软雅黑" panose="020B0503020204020204" pitchFamily="34" charset="-122"/>
              <a:ea typeface="微软雅黑" panose="020B0503020204020204" pitchFamily="34" charset="-122"/>
            </a:endParaRPr>
          </a:p>
          <a:p>
            <a:pPr>
              <a:lnSpc>
                <a:spcPts val="3500"/>
              </a:lnSpc>
              <a:defRPr/>
            </a:pPr>
            <a:r>
              <a:rPr lang="zh-CN" altLang="en-US" sz="2800" b="1" dirty="0" smtClean="0">
                <a:solidFill>
                  <a:srgbClr val="003399"/>
                </a:solidFill>
                <a:latin typeface="微软雅黑" panose="020B0503020204020204" pitchFamily="34" charset="-122"/>
                <a:ea typeface="微软雅黑" panose="020B0503020204020204" pitchFamily="34" charset="-122"/>
              </a:rPr>
              <a:t>     </a:t>
            </a:r>
            <a:r>
              <a:rPr lang="zh-CN" altLang="en-US" sz="2400" b="1" dirty="0" smtClean="0">
                <a:solidFill>
                  <a:srgbClr val="003399"/>
                </a:solidFill>
                <a:latin typeface="+mn-ea"/>
              </a:rPr>
              <a:t>调查表中时期指标是</a:t>
            </a:r>
            <a:r>
              <a:rPr lang="en-US" altLang="zh-CN" sz="2400" b="1" dirty="0" smtClean="0">
                <a:solidFill>
                  <a:srgbClr val="FF0000"/>
                </a:solidFill>
                <a:latin typeface="+mn-ea"/>
              </a:rPr>
              <a:t>2017</a:t>
            </a:r>
            <a:r>
              <a:rPr lang="zh-CN" altLang="en-US" sz="2400" b="1" dirty="0" smtClean="0">
                <a:solidFill>
                  <a:srgbClr val="FF0000"/>
                </a:solidFill>
                <a:latin typeface="+mn-ea"/>
              </a:rPr>
              <a:t>年全年</a:t>
            </a:r>
            <a:r>
              <a:rPr lang="zh-CN" altLang="en-US" sz="2400" b="1" dirty="0" smtClean="0">
                <a:solidFill>
                  <a:srgbClr val="003399"/>
                </a:solidFill>
                <a:latin typeface="+mn-ea"/>
              </a:rPr>
              <a:t>，时点指标是</a:t>
            </a:r>
            <a:r>
              <a:rPr lang="en-US" altLang="zh-CN" sz="2400" b="1" dirty="0" smtClean="0">
                <a:solidFill>
                  <a:srgbClr val="FF0000"/>
                </a:solidFill>
                <a:latin typeface="+mn-ea"/>
              </a:rPr>
              <a:t>2017</a:t>
            </a:r>
            <a:r>
              <a:rPr lang="zh-CN" altLang="en-US" sz="2400" b="1" dirty="0" smtClean="0">
                <a:solidFill>
                  <a:srgbClr val="FF0000"/>
                </a:solidFill>
                <a:latin typeface="+mn-ea"/>
              </a:rPr>
              <a:t>年</a:t>
            </a:r>
            <a:r>
              <a:rPr lang="en-US" altLang="zh-CN" sz="2400" b="1" dirty="0" smtClean="0">
                <a:solidFill>
                  <a:srgbClr val="FF0000"/>
                </a:solidFill>
                <a:latin typeface="+mn-ea"/>
              </a:rPr>
              <a:t>12</a:t>
            </a:r>
            <a:r>
              <a:rPr lang="zh-CN" altLang="en-US" sz="2400" b="1" dirty="0" smtClean="0">
                <a:solidFill>
                  <a:srgbClr val="FF0000"/>
                </a:solidFill>
                <a:latin typeface="+mn-ea"/>
              </a:rPr>
              <a:t>月</a:t>
            </a:r>
            <a:r>
              <a:rPr lang="en-US" altLang="zh-CN" sz="2400" b="1" dirty="0" smtClean="0">
                <a:solidFill>
                  <a:srgbClr val="FF0000"/>
                </a:solidFill>
                <a:latin typeface="+mn-ea"/>
              </a:rPr>
              <a:t>31</a:t>
            </a:r>
            <a:r>
              <a:rPr lang="zh-CN" altLang="en-US" sz="2400" b="1" dirty="0" smtClean="0">
                <a:solidFill>
                  <a:srgbClr val="FF0000"/>
                </a:solidFill>
                <a:latin typeface="+mn-ea"/>
              </a:rPr>
              <a:t>日</a:t>
            </a:r>
            <a:r>
              <a:rPr lang="zh-CN" altLang="en-US" sz="2400" b="1" dirty="0" smtClean="0">
                <a:solidFill>
                  <a:srgbClr val="003399"/>
                </a:solidFill>
                <a:latin typeface="+mn-ea"/>
              </a:rPr>
              <a:t>。比如成本费用指标是</a:t>
            </a:r>
            <a:r>
              <a:rPr lang="en-US" altLang="zh-CN" sz="2400" b="1" dirty="0" smtClean="0">
                <a:solidFill>
                  <a:srgbClr val="003399"/>
                </a:solidFill>
                <a:latin typeface="+mn-ea"/>
              </a:rPr>
              <a:t>2017</a:t>
            </a:r>
            <a:r>
              <a:rPr lang="zh-CN" altLang="en-US" sz="2400" b="1" dirty="0" smtClean="0">
                <a:solidFill>
                  <a:srgbClr val="003399"/>
                </a:solidFill>
                <a:latin typeface="+mn-ea"/>
              </a:rPr>
              <a:t>年全年企业生产经营活动中发生的费用，全部从业人员年平均人数即为</a:t>
            </a:r>
            <a:r>
              <a:rPr lang="en-US" altLang="zh-CN" sz="2400" b="1" dirty="0" smtClean="0">
                <a:solidFill>
                  <a:srgbClr val="003399"/>
                </a:solidFill>
                <a:latin typeface="+mn-ea"/>
              </a:rPr>
              <a:t>2017</a:t>
            </a:r>
            <a:r>
              <a:rPr lang="zh-CN" altLang="en-US" sz="2400" b="1" dirty="0" smtClean="0">
                <a:solidFill>
                  <a:srgbClr val="003399"/>
                </a:solidFill>
                <a:latin typeface="+mn-ea"/>
              </a:rPr>
              <a:t>年</a:t>
            </a:r>
            <a:r>
              <a:rPr lang="en-US" altLang="zh-CN" sz="2400" b="1" dirty="0" smtClean="0">
                <a:solidFill>
                  <a:srgbClr val="003399"/>
                </a:solidFill>
                <a:latin typeface="+mn-ea"/>
              </a:rPr>
              <a:t>1</a:t>
            </a:r>
            <a:r>
              <a:rPr lang="zh-CN" altLang="en-US" sz="2400" b="1" dirty="0" smtClean="0">
                <a:solidFill>
                  <a:srgbClr val="003399"/>
                </a:solidFill>
                <a:latin typeface="+mn-ea"/>
              </a:rPr>
              <a:t>月</a:t>
            </a:r>
            <a:r>
              <a:rPr lang="en-US" altLang="zh-CN" sz="2400" b="1" dirty="0" smtClean="0">
                <a:solidFill>
                  <a:srgbClr val="003399"/>
                </a:solidFill>
                <a:latin typeface="+mn-ea"/>
              </a:rPr>
              <a:t>1</a:t>
            </a:r>
            <a:r>
              <a:rPr lang="zh-CN" altLang="en-US" sz="2400" b="1" dirty="0" smtClean="0">
                <a:solidFill>
                  <a:srgbClr val="003399"/>
                </a:solidFill>
                <a:latin typeface="+mn-ea"/>
              </a:rPr>
              <a:t>日及</a:t>
            </a:r>
            <a:r>
              <a:rPr lang="en-US" altLang="zh-CN" sz="2400" b="1" dirty="0" smtClean="0">
                <a:solidFill>
                  <a:srgbClr val="003399"/>
                </a:solidFill>
                <a:latin typeface="+mn-ea"/>
              </a:rPr>
              <a:t>12</a:t>
            </a:r>
            <a:r>
              <a:rPr lang="zh-CN" altLang="en-US" sz="2400" b="1" dirty="0" smtClean="0">
                <a:solidFill>
                  <a:srgbClr val="003399"/>
                </a:solidFill>
                <a:latin typeface="+mn-ea"/>
              </a:rPr>
              <a:t>月</a:t>
            </a:r>
            <a:r>
              <a:rPr lang="en-US" altLang="zh-CN" sz="2400" b="1" dirty="0" smtClean="0">
                <a:solidFill>
                  <a:srgbClr val="003399"/>
                </a:solidFill>
                <a:latin typeface="+mn-ea"/>
              </a:rPr>
              <a:t>31</a:t>
            </a:r>
            <a:r>
              <a:rPr lang="zh-CN" altLang="en-US" sz="2400" b="1" dirty="0" smtClean="0">
                <a:solidFill>
                  <a:srgbClr val="003399"/>
                </a:solidFill>
                <a:latin typeface="+mn-ea"/>
              </a:rPr>
              <a:t>日时点的平均人数。</a:t>
            </a:r>
            <a:endParaRPr lang="en-US" altLang="zh-CN" sz="2400" b="1" dirty="0" smtClean="0">
              <a:solidFill>
                <a:srgbClr val="003399"/>
              </a:solidFill>
              <a:latin typeface="+mn-ea"/>
            </a:endParaRPr>
          </a:p>
          <a:p>
            <a:pPr>
              <a:lnSpc>
                <a:spcPts val="3500"/>
              </a:lnSpc>
              <a:buFont typeface="Wingdings" panose="05000000000000000000" pitchFamily="2" charset="2"/>
              <a:buChar char="Ø"/>
              <a:defRPr/>
            </a:pPr>
            <a:endParaRPr lang="en-US" altLang="zh-CN" sz="2800" b="1" dirty="0" smtClean="0">
              <a:solidFill>
                <a:srgbClr val="003399"/>
              </a:solidFill>
              <a:latin typeface="微软雅黑" panose="020B0503020204020204" pitchFamily="34" charset="-122"/>
              <a:ea typeface="微软雅黑" panose="020B0503020204020204" pitchFamily="34" charset="-122"/>
            </a:endParaRPr>
          </a:p>
          <a:p>
            <a:pPr>
              <a:lnSpc>
                <a:spcPts val="3500"/>
              </a:lnSpc>
              <a:buFont typeface="Wingdings" panose="05000000000000000000" pitchFamily="2" charset="2"/>
              <a:buChar char="Ø"/>
              <a:defRPr/>
            </a:pPr>
            <a:r>
              <a:rPr lang="zh-CN" altLang="en-US" sz="2800" b="1" dirty="0" smtClean="0">
                <a:solidFill>
                  <a:srgbClr val="003399"/>
                </a:solidFill>
                <a:latin typeface="微软雅黑" panose="020B0503020204020204" pitchFamily="34" charset="-122"/>
                <a:ea typeface="微软雅黑" panose="020B0503020204020204" pitchFamily="34" charset="-122"/>
              </a:rPr>
              <a:t>填报内容</a:t>
            </a:r>
            <a:endParaRPr lang="en-US" altLang="zh-CN" sz="2800" b="1" dirty="0" smtClean="0">
              <a:solidFill>
                <a:srgbClr val="003399"/>
              </a:solidFill>
              <a:latin typeface="微软雅黑" panose="020B0503020204020204" pitchFamily="34" charset="-122"/>
              <a:ea typeface="微软雅黑" panose="020B0503020204020204" pitchFamily="34" charset="-122"/>
            </a:endParaRPr>
          </a:p>
          <a:p>
            <a:pPr>
              <a:lnSpc>
                <a:spcPts val="3500"/>
              </a:lnSpc>
              <a:defRPr/>
            </a:pPr>
            <a:r>
              <a:rPr lang="zh-CN" altLang="en-US" sz="2800" b="1" dirty="0" smtClean="0">
                <a:solidFill>
                  <a:srgbClr val="003399"/>
                </a:solidFill>
                <a:latin typeface="微软雅黑" panose="020B0503020204020204" pitchFamily="34" charset="-122"/>
                <a:ea typeface="微软雅黑" panose="020B0503020204020204" pitchFamily="34" charset="-122"/>
              </a:rPr>
              <a:t>     </a:t>
            </a:r>
            <a:r>
              <a:rPr lang="zh-CN" altLang="en-US" sz="2400" b="1" dirty="0" smtClean="0">
                <a:solidFill>
                  <a:srgbClr val="003399"/>
                </a:solidFill>
                <a:latin typeface="宋体" panose="02010600030101010101" pitchFamily="2" charset="-122"/>
              </a:rPr>
              <a:t>企业</a:t>
            </a:r>
            <a:r>
              <a:rPr lang="en-US" altLang="zh-CN" sz="2400" b="1" dirty="0" smtClean="0">
                <a:solidFill>
                  <a:srgbClr val="003399"/>
                </a:solidFill>
                <a:latin typeface="宋体" panose="02010600030101010101" pitchFamily="2" charset="-122"/>
              </a:rPr>
              <a:t>2017</a:t>
            </a:r>
            <a:r>
              <a:rPr lang="zh-CN" altLang="en-US" sz="2400" b="1" dirty="0" smtClean="0">
                <a:solidFill>
                  <a:srgbClr val="003399"/>
                </a:solidFill>
                <a:latin typeface="宋体" panose="02010600030101010101" pitchFamily="2" charset="-122"/>
              </a:rPr>
              <a:t>年全年经营活动对应的成本等各项指标。</a:t>
            </a:r>
          </a:p>
          <a:p>
            <a:pPr marL="355600">
              <a:lnSpc>
                <a:spcPts val="3500"/>
              </a:lnSpc>
              <a:spcBef>
                <a:spcPts val="100"/>
              </a:spcBef>
            </a:pPr>
            <a:endParaRPr lang="zh-CN" altLang="en-US" sz="2400" dirty="0">
              <a:latin typeface="+mn-ea"/>
              <a:cs typeface="SimSun"/>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调查表式与上报时间</a:t>
            </a:r>
            <a:endParaRPr lang="zh-CN" altLang="en-US" dirty="0"/>
          </a:p>
        </p:txBody>
      </p:sp>
      <p:sp>
        <p:nvSpPr>
          <p:cNvPr id="4" name="灯片编号占位符 3"/>
          <p:cNvSpPr>
            <a:spLocks noGrp="1"/>
          </p:cNvSpPr>
          <p:nvPr>
            <p:ph type="sldNum" sz="quarter" idx="12"/>
          </p:nvPr>
        </p:nvSpPr>
        <p:spPr/>
        <p:txBody>
          <a:bodyPr/>
          <a:lstStyle/>
          <a:p>
            <a:fld id="{5DD3DB80-B894-403A-B48E-6FDC1A72010E}" type="slidenum">
              <a:rPr lang="zh-CN" altLang="en-US" smtClean="0"/>
              <a:pPr/>
              <a:t>6</a:t>
            </a:fld>
            <a:endParaRPr lang="zh-CN" altLang="en-US"/>
          </a:p>
        </p:txBody>
      </p:sp>
      <p:sp>
        <p:nvSpPr>
          <p:cNvPr id="5" name="矩形 4"/>
          <p:cNvSpPr/>
          <p:nvPr/>
        </p:nvSpPr>
        <p:spPr>
          <a:xfrm>
            <a:off x="2590800" y="1505635"/>
            <a:ext cx="2276475" cy="1661993"/>
          </a:xfrm>
          <a:prstGeom prst="rect">
            <a:avLst/>
          </a:prstGeom>
        </p:spPr>
        <p:txBody>
          <a:bodyPr wrap="square">
            <a:spAutoFit/>
          </a:bodyPr>
          <a:lstStyle/>
          <a:p>
            <a:r>
              <a:rPr lang="zh-CN" altLang="en-US" b="1" dirty="0" smtClean="0">
                <a:latin typeface="+mn-ea"/>
              </a:rPr>
              <a:t>开网时间：</a:t>
            </a:r>
            <a:endParaRPr lang="en-US" altLang="zh-CN" b="1" dirty="0" smtClean="0">
              <a:latin typeface="+mn-ea"/>
            </a:endParaRPr>
          </a:p>
          <a:p>
            <a:r>
              <a:rPr lang="en-US" altLang="zh-CN" b="1" dirty="0" smtClean="0">
                <a:solidFill>
                  <a:srgbClr val="003399"/>
                </a:solidFill>
                <a:latin typeface="+mn-ea"/>
              </a:rPr>
              <a:t>2018</a:t>
            </a:r>
            <a:r>
              <a:rPr lang="zh-CN" altLang="en-US" b="1" dirty="0" smtClean="0">
                <a:solidFill>
                  <a:srgbClr val="003399"/>
                </a:solidFill>
                <a:latin typeface="+mn-ea"/>
              </a:rPr>
              <a:t>年</a:t>
            </a:r>
            <a:r>
              <a:rPr lang="en-US" altLang="zh-CN" sz="2400" b="1" dirty="0" smtClean="0">
                <a:solidFill>
                  <a:srgbClr val="003399"/>
                </a:solidFill>
                <a:latin typeface="+mn-ea"/>
              </a:rPr>
              <a:t>5</a:t>
            </a:r>
            <a:r>
              <a:rPr lang="zh-CN" altLang="en-US" sz="2400" b="1" dirty="0" smtClean="0">
                <a:solidFill>
                  <a:srgbClr val="003399"/>
                </a:solidFill>
                <a:latin typeface="+mn-ea"/>
              </a:rPr>
              <a:t>月</a:t>
            </a:r>
            <a:r>
              <a:rPr lang="en-US" altLang="zh-CN" sz="2400" b="1" dirty="0" smtClean="0">
                <a:solidFill>
                  <a:srgbClr val="003399"/>
                </a:solidFill>
                <a:latin typeface="+mn-ea"/>
              </a:rPr>
              <a:t>21</a:t>
            </a:r>
            <a:r>
              <a:rPr lang="zh-CN" altLang="en-US" sz="2400" b="1" dirty="0" smtClean="0">
                <a:solidFill>
                  <a:srgbClr val="003399"/>
                </a:solidFill>
                <a:latin typeface="+mn-ea"/>
              </a:rPr>
              <a:t>日</a:t>
            </a:r>
            <a:endParaRPr lang="en-US" altLang="zh-CN" sz="2400" b="1" dirty="0" smtClean="0">
              <a:solidFill>
                <a:srgbClr val="003399"/>
              </a:solidFill>
              <a:latin typeface="+mn-ea"/>
            </a:endParaRPr>
          </a:p>
          <a:p>
            <a:endParaRPr lang="en-US" altLang="zh-CN" b="1" dirty="0" smtClean="0">
              <a:latin typeface="+mn-ea"/>
            </a:endParaRPr>
          </a:p>
          <a:p>
            <a:r>
              <a:rPr lang="zh-CN" altLang="en-US" b="1" dirty="0" smtClean="0">
                <a:latin typeface="+mn-ea"/>
              </a:rPr>
              <a:t>报送截止时间：</a:t>
            </a:r>
            <a:endParaRPr lang="en-US" altLang="zh-CN" b="1" dirty="0" smtClean="0">
              <a:latin typeface="+mn-ea"/>
            </a:endParaRPr>
          </a:p>
          <a:p>
            <a:r>
              <a:rPr lang="en-US" altLang="zh-CN" b="1" dirty="0" smtClean="0">
                <a:solidFill>
                  <a:srgbClr val="003399"/>
                </a:solidFill>
                <a:latin typeface="+mn-ea"/>
              </a:rPr>
              <a:t>2018</a:t>
            </a:r>
            <a:r>
              <a:rPr lang="zh-CN" altLang="en-US" b="1" dirty="0" smtClean="0">
                <a:solidFill>
                  <a:srgbClr val="003399"/>
                </a:solidFill>
                <a:latin typeface="+mn-ea"/>
              </a:rPr>
              <a:t>年</a:t>
            </a:r>
            <a:r>
              <a:rPr lang="en-US" altLang="zh-CN" sz="2400" b="1" dirty="0" smtClean="0">
                <a:solidFill>
                  <a:srgbClr val="003399"/>
                </a:solidFill>
                <a:latin typeface="+mn-ea"/>
              </a:rPr>
              <a:t>6</a:t>
            </a:r>
            <a:r>
              <a:rPr lang="zh-CN" altLang="en-US" sz="2400" b="1" dirty="0" smtClean="0">
                <a:solidFill>
                  <a:srgbClr val="003399"/>
                </a:solidFill>
                <a:latin typeface="+mn-ea"/>
              </a:rPr>
              <a:t>月</a:t>
            </a:r>
            <a:r>
              <a:rPr lang="en-US" altLang="zh-CN" sz="2400" b="1" dirty="0" smtClean="0">
                <a:solidFill>
                  <a:srgbClr val="003399"/>
                </a:solidFill>
                <a:latin typeface="+mn-ea"/>
              </a:rPr>
              <a:t>15</a:t>
            </a:r>
            <a:r>
              <a:rPr lang="zh-CN" altLang="en-US" sz="2400" b="1" dirty="0" smtClean="0">
                <a:solidFill>
                  <a:srgbClr val="003399"/>
                </a:solidFill>
                <a:latin typeface="+mn-ea"/>
              </a:rPr>
              <a:t>日</a:t>
            </a:r>
            <a:endParaRPr lang="zh-CN" altLang="en-US" sz="2400" dirty="0">
              <a:latin typeface="+mn-ea"/>
            </a:endParaRPr>
          </a:p>
        </p:txBody>
      </p:sp>
      <p:pic>
        <p:nvPicPr>
          <p:cNvPr id="6" name="图片 5" descr="2 (2).png"/>
          <p:cNvPicPr>
            <a:picLocks noChangeAspect="1"/>
          </p:cNvPicPr>
          <p:nvPr/>
        </p:nvPicPr>
        <p:blipFill>
          <a:blip r:embed="rId2" cstate="print"/>
          <a:srcRect/>
          <a:stretch>
            <a:fillRect/>
          </a:stretch>
        </p:blipFill>
        <p:spPr bwMode="auto">
          <a:xfrm>
            <a:off x="403151" y="1447428"/>
            <a:ext cx="1557338" cy="1946275"/>
          </a:xfrm>
          <a:prstGeom prst="rect">
            <a:avLst/>
          </a:prstGeom>
          <a:noFill/>
          <a:ln w="9525">
            <a:noFill/>
            <a:miter lim="800000"/>
            <a:headEnd/>
            <a:tailEnd/>
          </a:ln>
        </p:spPr>
      </p:pic>
      <p:sp>
        <p:nvSpPr>
          <p:cNvPr id="7" name="TextBox 13"/>
          <p:cNvSpPr>
            <a:spLocks noChangeArrowheads="1"/>
          </p:cNvSpPr>
          <p:nvPr/>
        </p:nvSpPr>
        <p:spPr bwMode="auto">
          <a:xfrm>
            <a:off x="947728" y="3705230"/>
            <a:ext cx="7529522" cy="19389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1428" tIns="45714" rIns="91428" bIns="45714">
            <a:spAutoFit/>
          </a:bodyP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defTabSz="457130" eaLnBrk="1" hangingPunct="1">
              <a:spcBef>
                <a:spcPts val="0"/>
              </a:spcBef>
              <a:buNone/>
              <a:defRPr sz="1800">
                <a:solidFill>
                  <a:srgbClr val="000000"/>
                </a:solidFill>
                <a:uFillTx/>
              </a:defRPr>
            </a:pPr>
            <a:r>
              <a:rPr lang="zh-CN" altLang="en-US" sz="2000" b="1" kern="100" dirty="0" smtClean="0">
                <a:solidFill>
                  <a:srgbClr val="0070C0"/>
                </a:solidFill>
                <a:latin typeface="微软雅黑" pitchFamily="34" charset="-122"/>
                <a:ea typeface="微软雅黑" pitchFamily="34" charset="-122"/>
                <a:cs typeface="Times New Roman"/>
              </a:rPr>
              <a:t>道路运输</a:t>
            </a:r>
            <a:r>
              <a:rPr lang="en-US" altLang="zh-CN" sz="2000" b="1" kern="100" dirty="0" smtClean="0">
                <a:solidFill>
                  <a:srgbClr val="0070C0"/>
                </a:solidFill>
                <a:latin typeface="微软雅黑" pitchFamily="34" charset="-122"/>
                <a:ea typeface="微软雅黑" pitchFamily="34" charset="-122"/>
                <a:cs typeface="Times New Roman"/>
              </a:rPr>
              <a:t>/</a:t>
            </a:r>
            <a:r>
              <a:rPr lang="zh-CN" altLang="en-US" sz="2000" b="1" kern="100" dirty="0" smtClean="0">
                <a:solidFill>
                  <a:srgbClr val="0070C0"/>
                </a:solidFill>
                <a:latin typeface="微软雅黑" pitchFamily="34" charset="-122"/>
                <a:ea typeface="微软雅黑" pitchFamily="34" charset="-122"/>
                <a:cs typeface="Times New Roman"/>
              </a:rPr>
              <a:t>水上运输</a:t>
            </a:r>
            <a:r>
              <a:rPr lang="en-US" altLang="zh-CN" sz="2000" b="1" kern="100" dirty="0" smtClean="0">
                <a:solidFill>
                  <a:srgbClr val="0070C0"/>
                </a:solidFill>
                <a:latin typeface="微软雅黑" pitchFamily="34" charset="-122"/>
                <a:ea typeface="微软雅黑" pitchFamily="34" charset="-122"/>
                <a:cs typeface="Times New Roman"/>
              </a:rPr>
              <a:t>/</a:t>
            </a:r>
            <a:r>
              <a:rPr lang="zh-CN" altLang="en-US" sz="2000" b="1" kern="100" dirty="0" smtClean="0">
                <a:solidFill>
                  <a:srgbClr val="0070C0"/>
                </a:solidFill>
                <a:latin typeface="微软雅黑" pitchFamily="34" charset="-122"/>
                <a:ea typeface="微软雅黑" pitchFamily="34" charset="-122"/>
                <a:cs typeface="Times New Roman"/>
              </a:rPr>
              <a:t>仓储企业</a:t>
            </a:r>
            <a:r>
              <a:rPr lang="zh-CN" altLang="en-US" sz="2000" kern="100" dirty="0" smtClean="0">
                <a:solidFill>
                  <a:srgbClr val="000000"/>
                </a:solidFill>
                <a:latin typeface="微软雅黑" pitchFamily="34" charset="-122"/>
                <a:ea typeface="微软雅黑" pitchFamily="34" charset="-122"/>
                <a:cs typeface="Times New Roman"/>
              </a:rPr>
              <a:t>填报：基本情况表、主营业务成本构成表、期间费用构成表、企业利润表，共</a:t>
            </a:r>
            <a:r>
              <a:rPr lang="en-US" altLang="zh-CN" sz="2000" b="1" kern="100" dirty="0" smtClean="0">
                <a:solidFill>
                  <a:srgbClr val="0070C0"/>
                </a:solidFill>
                <a:latin typeface="微软雅黑" pitchFamily="34" charset="-122"/>
                <a:ea typeface="微软雅黑" pitchFamily="34" charset="-122"/>
                <a:cs typeface="Times New Roman"/>
              </a:rPr>
              <a:t>4</a:t>
            </a:r>
            <a:r>
              <a:rPr lang="zh-CN" altLang="en-US" sz="2000" b="1" kern="100" dirty="0" smtClean="0">
                <a:solidFill>
                  <a:srgbClr val="0070C0"/>
                </a:solidFill>
                <a:latin typeface="微软雅黑" pitchFamily="34" charset="-122"/>
                <a:ea typeface="微软雅黑" pitchFamily="34" charset="-122"/>
                <a:cs typeface="Times New Roman"/>
              </a:rPr>
              <a:t>张</a:t>
            </a:r>
            <a:r>
              <a:rPr lang="zh-CN" altLang="en-US" sz="2000" kern="100" dirty="0" smtClean="0">
                <a:solidFill>
                  <a:srgbClr val="000000"/>
                </a:solidFill>
                <a:latin typeface="微软雅黑" pitchFamily="34" charset="-122"/>
                <a:ea typeface="微软雅黑" pitchFamily="34" charset="-122"/>
                <a:cs typeface="Times New Roman"/>
              </a:rPr>
              <a:t>报表。</a:t>
            </a:r>
            <a:endParaRPr lang="en-US" altLang="zh-CN" sz="2000" kern="100" dirty="0" smtClean="0">
              <a:solidFill>
                <a:srgbClr val="000000"/>
              </a:solidFill>
              <a:latin typeface="微软雅黑" pitchFamily="34" charset="-122"/>
              <a:ea typeface="微软雅黑" pitchFamily="34" charset="-122"/>
              <a:cs typeface="Times New Roman"/>
            </a:endParaRPr>
          </a:p>
          <a:p>
            <a:pPr defTabSz="457130" eaLnBrk="1" hangingPunct="1">
              <a:spcBef>
                <a:spcPts val="0"/>
              </a:spcBef>
              <a:buNone/>
              <a:defRPr sz="1800">
                <a:solidFill>
                  <a:srgbClr val="000000"/>
                </a:solidFill>
                <a:uFillTx/>
              </a:defRPr>
            </a:pPr>
            <a:endParaRPr lang="en-US" altLang="zh-CN" sz="2000" kern="100" dirty="0" smtClean="0">
              <a:solidFill>
                <a:srgbClr val="000000"/>
              </a:solidFill>
              <a:latin typeface="微软雅黑" pitchFamily="34" charset="-122"/>
              <a:ea typeface="微软雅黑" pitchFamily="34" charset="-122"/>
              <a:cs typeface="Times New Roman"/>
            </a:endParaRPr>
          </a:p>
          <a:p>
            <a:pPr defTabSz="457130" eaLnBrk="1" hangingPunct="1">
              <a:spcBef>
                <a:spcPts val="0"/>
              </a:spcBef>
              <a:buNone/>
              <a:defRPr sz="1800">
                <a:solidFill>
                  <a:srgbClr val="000000"/>
                </a:solidFill>
                <a:uFillTx/>
              </a:defRPr>
            </a:pPr>
            <a:r>
              <a:rPr lang="zh-CN" altLang="en-US" sz="2000" b="1" kern="100" dirty="0" smtClean="0">
                <a:solidFill>
                  <a:srgbClr val="0070C0"/>
                </a:solidFill>
                <a:latin typeface="微软雅黑" pitchFamily="34" charset="-122"/>
                <a:ea typeface="微软雅黑" pitchFamily="34" charset="-122"/>
                <a:cs typeface="Times New Roman"/>
              </a:rPr>
              <a:t>航空运输企业</a:t>
            </a:r>
            <a:r>
              <a:rPr lang="zh-CN" altLang="en-US" sz="2000" kern="100" dirty="0" smtClean="0">
                <a:solidFill>
                  <a:srgbClr val="000000"/>
                </a:solidFill>
                <a:latin typeface="微软雅黑" pitchFamily="34" charset="-122"/>
                <a:ea typeface="微软雅黑" pitchFamily="34" charset="-122"/>
                <a:cs typeface="Times New Roman"/>
              </a:rPr>
              <a:t>填报：基本情况表、主营业务成本构成表、期间费用构成表、企业利润表、差旅费构成表、机物料消耗构成表，研究与开发构成表、低值易耗品构成表，共</a:t>
            </a:r>
            <a:r>
              <a:rPr lang="en-US" altLang="zh-CN" sz="2000" b="1" kern="100" dirty="0" smtClean="0">
                <a:solidFill>
                  <a:srgbClr val="0070C0"/>
                </a:solidFill>
                <a:latin typeface="微软雅黑" pitchFamily="34" charset="-122"/>
                <a:ea typeface="微软雅黑" pitchFamily="34" charset="-122"/>
                <a:cs typeface="Times New Roman"/>
              </a:rPr>
              <a:t>8</a:t>
            </a:r>
            <a:r>
              <a:rPr lang="zh-CN" altLang="en-US" sz="2000" b="1" kern="100" dirty="0" smtClean="0">
                <a:solidFill>
                  <a:srgbClr val="0070C0"/>
                </a:solidFill>
                <a:latin typeface="微软雅黑" pitchFamily="34" charset="-122"/>
                <a:ea typeface="微软雅黑" pitchFamily="34" charset="-122"/>
                <a:cs typeface="Times New Roman"/>
              </a:rPr>
              <a:t>张</a:t>
            </a:r>
            <a:r>
              <a:rPr lang="zh-CN" altLang="en-US" sz="2000" kern="100" dirty="0" smtClean="0">
                <a:solidFill>
                  <a:srgbClr val="000000"/>
                </a:solidFill>
                <a:latin typeface="微软雅黑" pitchFamily="34" charset="-122"/>
                <a:ea typeface="微软雅黑" pitchFamily="34" charset="-122"/>
                <a:cs typeface="Times New Roman"/>
              </a:rPr>
              <a:t>报表。</a:t>
            </a:r>
            <a:endParaRPr lang="zh-CN" altLang="en-US" sz="2000" kern="100" dirty="0">
              <a:solidFill>
                <a:srgbClr val="000000"/>
              </a:solidFill>
              <a:latin typeface="微软雅黑" pitchFamily="34" charset="-122"/>
              <a:ea typeface="微软雅黑" pitchFamily="34" charset="-122"/>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a:extLst>
              <a:ext uri="{FF2B5EF4-FFF2-40B4-BE49-F238E27FC236}">
                <a16:creationId xmlns="" xmlns:a16="http://schemas.microsoft.com/office/drawing/2014/main" id="{F9E4B252-50FD-4EAA-9C54-54E3A47F76D3}"/>
              </a:ext>
            </a:extLst>
          </p:cNvPr>
          <p:cNvSpPr>
            <a:spLocks noGrp="1"/>
          </p:cNvSpPr>
          <p:nvPr>
            <p:ph type="sldNum" sz="quarter" idx="12"/>
          </p:nvPr>
        </p:nvSpPr>
        <p:spPr/>
        <p:txBody>
          <a:bodyPr/>
          <a:lstStyle/>
          <a:p>
            <a:fld id="{5DD3DB80-B894-403A-B48E-6FDC1A72010E}" type="slidenum">
              <a:rPr lang="zh-CN" altLang="en-US" smtClean="0">
                <a:latin typeface="+mn-ea"/>
              </a:rPr>
              <a:pPr/>
              <a:t>7</a:t>
            </a:fld>
            <a:endParaRPr lang="zh-CN" altLang="en-US">
              <a:latin typeface="+mn-ea"/>
            </a:endParaRPr>
          </a:p>
        </p:txBody>
      </p:sp>
      <p:grpSp>
        <p:nvGrpSpPr>
          <p:cNvPr id="3" name="171f9357-f7e7-4c1b-8cc1-51ae0641ba9f"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a:extLst>
              <a:ext uri="{FF2B5EF4-FFF2-40B4-BE49-F238E27FC236}">
                <a16:creationId xmlns="" xmlns:a16="http://schemas.microsoft.com/office/drawing/2014/main" id="{75B407A4-7E96-4FED-A0CF-5CD463179664}"/>
              </a:ext>
            </a:extLst>
          </p:cNvPr>
          <p:cNvGrpSpPr>
            <a:grpSpLocks noChangeAspect="1"/>
          </p:cNvGrpSpPr>
          <p:nvPr>
            <p:custDataLst>
              <p:tags r:id="rId1"/>
            </p:custDataLst>
          </p:nvPr>
        </p:nvGrpSpPr>
        <p:grpSpPr>
          <a:xfrm>
            <a:off x="175702" y="1212588"/>
            <a:ext cx="8372306" cy="4932625"/>
            <a:chOff x="1992367" y="1196752"/>
            <a:chExt cx="8207267" cy="4835391"/>
          </a:xfrm>
        </p:grpSpPr>
        <p:grpSp>
          <p:nvGrpSpPr>
            <p:cNvPr id="5" name="îsļidè">
              <a:extLst>
                <a:ext uri="{FF2B5EF4-FFF2-40B4-BE49-F238E27FC236}">
                  <a16:creationId xmlns="" xmlns:a16="http://schemas.microsoft.com/office/drawing/2014/main" id="{824A3CF2-57F8-45DD-8513-AF26CAC50656}"/>
                </a:ext>
              </a:extLst>
            </p:cNvPr>
            <p:cNvGrpSpPr/>
            <p:nvPr/>
          </p:nvGrpSpPr>
          <p:grpSpPr>
            <a:xfrm>
              <a:off x="1992367" y="1196752"/>
              <a:ext cx="8207267" cy="4835391"/>
              <a:chOff x="538163" y="19050"/>
              <a:chExt cx="7673975" cy="4521200"/>
            </a:xfrm>
            <a:solidFill>
              <a:schemeClr val="tx2">
                <a:lumMod val="60000"/>
                <a:lumOff val="40000"/>
              </a:schemeClr>
            </a:solidFill>
          </p:grpSpPr>
          <p:sp>
            <p:nvSpPr>
              <p:cNvPr id="63" name="íŝľiḓe">
                <a:extLst>
                  <a:ext uri="{FF2B5EF4-FFF2-40B4-BE49-F238E27FC236}">
                    <a16:creationId xmlns="" xmlns:a16="http://schemas.microsoft.com/office/drawing/2014/main" id="{4C709180-7469-4C86-B69B-885AA31BB066}"/>
                  </a:ext>
                </a:extLst>
              </p:cNvPr>
              <p:cNvSpPr/>
              <p:nvPr/>
            </p:nvSpPr>
            <p:spPr bwMode="auto">
              <a:xfrm>
                <a:off x="538163" y="19050"/>
                <a:ext cx="3540125" cy="4521200"/>
              </a:xfrm>
              <a:custGeom>
                <a:avLst/>
                <a:gdLst>
                  <a:gd name="T0" fmla="*/ 43 w 943"/>
                  <a:gd name="T1" fmla="*/ 0 h 1203"/>
                  <a:gd name="T2" fmla="*/ 0 w 943"/>
                  <a:gd name="T3" fmla="*/ 42 h 1203"/>
                  <a:gd name="T4" fmla="*/ 0 w 943"/>
                  <a:gd name="T5" fmla="*/ 1160 h 1203"/>
                  <a:gd name="T6" fmla="*/ 43 w 943"/>
                  <a:gd name="T7" fmla="*/ 1203 h 1203"/>
                  <a:gd name="T8" fmla="*/ 943 w 943"/>
                  <a:gd name="T9" fmla="*/ 1203 h 1203"/>
                  <a:gd name="T10" fmla="*/ 943 w 943"/>
                  <a:gd name="T11" fmla="*/ 0 h 1203"/>
                  <a:gd name="T12" fmla="*/ 43 w 943"/>
                  <a:gd name="T13" fmla="*/ 0 h 1203"/>
                </a:gdLst>
                <a:ahLst/>
                <a:cxnLst>
                  <a:cxn ang="0">
                    <a:pos x="T0" y="T1"/>
                  </a:cxn>
                  <a:cxn ang="0">
                    <a:pos x="T2" y="T3"/>
                  </a:cxn>
                  <a:cxn ang="0">
                    <a:pos x="T4" y="T5"/>
                  </a:cxn>
                  <a:cxn ang="0">
                    <a:pos x="T6" y="T7"/>
                  </a:cxn>
                  <a:cxn ang="0">
                    <a:pos x="T8" y="T9"/>
                  </a:cxn>
                  <a:cxn ang="0">
                    <a:pos x="T10" y="T11"/>
                  </a:cxn>
                  <a:cxn ang="0">
                    <a:pos x="T12" y="T13"/>
                  </a:cxn>
                </a:cxnLst>
                <a:rect l="0" t="0" r="r" b="b"/>
                <a:pathLst>
                  <a:path w="943" h="1203">
                    <a:moveTo>
                      <a:pt x="43" y="0"/>
                    </a:moveTo>
                    <a:cubicBezTo>
                      <a:pt x="20" y="0"/>
                      <a:pt x="0" y="19"/>
                      <a:pt x="0" y="42"/>
                    </a:cubicBezTo>
                    <a:cubicBezTo>
                      <a:pt x="0" y="1160"/>
                      <a:pt x="0" y="1160"/>
                      <a:pt x="0" y="1160"/>
                    </a:cubicBezTo>
                    <a:cubicBezTo>
                      <a:pt x="0" y="1184"/>
                      <a:pt x="20" y="1203"/>
                      <a:pt x="43" y="1203"/>
                    </a:cubicBezTo>
                    <a:cubicBezTo>
                      <a:pt x="943" y="1203"/>
                      <a:pt x="943" y="1203"/>
                      <a:pt x="943" y="1203"/>
                    </a:cubicBezTo>
                    <a:cubicBezTo>
                      <a:pt x="943" y="0"/>
                      <a:pt x="943" y="0"/>
                      <a:pt x="943" y="0"/>
                    </a:cubicBezTo>
                    <a:lnTo>
                      <a:pt x="43" y="0"/>
                    </a:lnTo>
                    <a:close/>
                  </a:path>
                </a:pathLst>
              </a:custGeom>
              <a:grpFill/>
              <a:ln>
                <a:noFill/>
              </a:ln>
            </p:spPr>
            <p:txBody>
              <a:bodyPr anchor="ctr"/>
              <a:lstStyle/>
              <a:p>
                <a:pPr algn="ctr"/>
                <a:endParaRPr>
                  <a:latin typeface="+mn-ea"/>
                </a:endParaRPr>
              </a:p>
            </p:txBody>
          </p:sp>
          <p:sp>
            <p:nvSpPr>
              <p:cNvPr id="64" name="îSḷíďê">
                <a:extLst>
                  <a:ext uri="{FF2B5EF4-FFF2-40B4-BE49-F238E27FC236}">
                    <a16:creationId xmlns="" xmlns:a16="http://schemas.microsoft.com/office/drawing/2014/main" id="{08E3208C-78E8-41CD-992C-FF7A77FCA158}"/>
                  </a:ext>
                </a:extLst>
              </p:cNvPr>
              <p:cNvSpPr/>
              <p:nvPr/>
            </p:nvSpPr>
            <p:spPr bwMode="auto">
              <a:xfrm>
                <a:off x="4675188" y="19050"/>
                <a:ext cx="3536950" cy="4521200"/>
              </a:xfrm>
              <a:custGeom>
                <a:avLst/>
                <a:gdLst>
                  <a:gd name="T0" fmla="*/ 899 w 942"/>
                  <a:gd name="T1" fmla="*/ 1203 h 1203"/>
                  <a:gd name="T2" fmla="*/ 942 w 942"/>
                  <a:gd name="T3" fmla="*/ 1160 h 1203"/>
                  <a:gd name="T4" fmla="*/ 942 w 942"/>
                  <a:gd name="T5" fmla="*/ 42 h 1203"/>
                  <a:gd name="T6" fmla="*/ 899 w 942"/>
                  <a:gd name="T7" fmla="*/ 0 h 1203"/>
                  <a:gd name="T8" fmla="*/ 0 w 942"/>
                  <a:gd name="T9" fmla="*/ 0 h 1203"/>
                  <a:gd name="T10" fmla="*/ 0 w 942"/>
                  <a:gd name="T11" fmla="*/ 1203 h 1203"/>
                  <a:gd name="T12" fmla="*/ 899 w 942"/>
                  <a:gd name="T13" fmla="*/ 1203 h 1203"/>
                </a:gdLst>
                <a:ahLst/>
                <a:cxnLst>
                  <a:cxn ang="0">
                    <a:pos x="T0" y="T1"/>
                  </a:cxn>
                  <a:cxn ang="0">
                    <a:pos x="T2" y="T3"/>
                  </a:cxn>
                  <a:cxn ang="0">
                    <a:pos x="T4" y="T5"/>
                  </a:cxn>
                  <a:cxn ang="0">
                    <a:pos x="T6" y="T7"/>
                  </a:cxn>
                  <a:cxn ang="0">
                    <a:pos x="T8" y="T9"/>
                  </a:cxn>
                  <a:cxn ang="0">
                    <a:pos x="T10" y="T11"/>
                  </a:cxn>
                  <a:cxn ang="0">
                    <a:pos x="T12" y="T13"/>
                  </a:cxn>
                </a:cxnLst>
                <a:rect l="0" t="0" r="r" b="b"/>
                <a:pathLst>
                  <a:path w="942" h="1203">
                    <a:moveTo>
                      <a:pt x="899" y="1203"/>
                    </a:moveTo>
                    <a:cubicBezTo>
                      <a:pt x="923" y="1203"/>
                      <a:pt x="942" y="1184"/>
                      <a:pt x="942" y="1160"/>
                    </a:cubicBezTo>
                    <a:cubicBezTo>
                      <a:pt x="942" y="42"/>
                      <a:pt x="942" y="42"/>
                      <a:pt x="942" y="42"/>
                    </a:cubicBezTo>
                    <a:cubicBezTo>
                      <a:pt x="942" y="19"/>
                      <a:pt x="923" y="0"/>
                      <a:pt x="899" y="0"/>
                    </a:cubicBezTo>
                    <a:cubicBezTo>
                      <a:pt x="0" y="0"/>
                      <a:pt x="0" y="0"/>
                      <a:pt x="0" y="0"/>
                    </a:cubicBezTo>
                    <a:cubicBezTo>
                      <a:pt x="0" y="1203"/>
                      <a:pt x="0" y="1203"/>
                      <a:pt x="0" y="1203"/>
                    </a:cubicBezTo>
                    <a:lnTo>
                      <a:pt x="899" y="1203"/>
                    </a:lnTo>
                    <a:close/>
                  </a:path>
                </a:pathLst>
              </a:custGeom>
              <a:grpFill/>
              <a:ln>
                <a:noFill/>
              </a:ln>
              <a:effectLst/>
            </p:spPr>
            <p:txBody>
              <a:bodyPr anchor="ctr"/>
              <a:lstStyle/>
              <a:p>
                <a:pPr algn="ctr"/>
                <a:endParaRPr>
                  <a:latin typeface="+mn-ea"/>
                </a:endParaRPr>
              </a:p>
            </p:txBody>
          </p:sp>
        </p:grpSp>
        <p:grpSp>
          <p:nvGrpSpPr>
            <p:cNvPr id="6" name="íšľíḍê">
              <a:extLst>
                <a:ext uri="{FF2B5EF4-FFF2-40B4-BE49-F238E27FC236}">
                  <a16:creationId xmlns="" xmlns:a16="http://schemas.microsoft.com/office/drawing/2014/main" id="{602ABFB2-D87D-4BB6-8988-8E619128A6E5}"/>
                </a:ext>
              </a:extLst>
            </p:cNvPr>
            <p:cNvGrpSpPr/>
            <p:nvPr/>
          </p:nvGrpSpPr>
          <p:grpSpPr>
            <a:xfrm>
              <a:off x="5778507" y="1196752"/>
              <a:ext cx="638380" cy="4835391"/>
              <a:chOff x="4078288" y="19050"/>
              <a:chExt cx="596899" cy="4521200"/>
            </a:xfrm>
            <a:solidFill>
              <a:schemeClr val="tx2">
                <a:lumMod val="60000"/>
                <a:lumOff val="40000"/>
              </a:schemeClr>
            </a:solidFill>
          </p:grpSpPr>
          <p:sp>
            <p:nvSpPr>
              <p:cNvPr id="61" name="í$ľïḓè">
                <a:extLst>
                  <a:ext uri="{FF2B5EF4-FFF2-40B4-BE49-F238E27FC236}">
                    <a16:creationId xmlns="" xmlns:a16="http://schemas.microsoft.com/office/drawing/2014/main" id="{2BB21777-F972-4AE9-B13E-7E73D77237C1}"/>
                  </a:ext>
                </a:extLst>
              </p:cNvPr>
              <p:cNvSpPr/>
              <p:nvPr/>
            </p:nvSpPr>
            <p:spPr bwMode="auto">
              <a:xfrm>
                <a:off x="4078288" y="19050"/>
                <a:ext cx="296862" cy="4521200"/>
              </a:xfrm>
              <a:custGeom>
                <a:avLst/>
                <a:gdLst>
                  <a:gd name="T0" fmla="*/ 0 w 79"/>
                  <a:gd name="T1" fmla="*/ 1203 h 1203"/>
                  <a:gd name="T2" fmla="*/ 79 w 79"/>
                  <a:gd name="T3" fmla="*/ 1203 h 1203"/>
                  <a:gd name="T4" fmla="*/ 79 w 79"/>
                  <a:gd name="T5" fmla="*/ 0 h 1203"/>
                  <a:gd name="T6" fmla="*/ 0 w 79"/>
                  <a:gd name="T7" fmla="*/ 0 h 1203"/>
                  <a:gd name="T8" fmla="*/ 0 w 79"/>
                  <a:gd name="T9" fmla="*/ 1203 h 1203"/>
                </a:gdLst>
                <a:ahLst/>
                <a:cxnLst>
                  <a:cxn ang="0">
                    <a:pos x="T0" y="T1"/>
                  </a:cxn>
                  <a:cxn ang="0">
                    <a:pos x="T2" y="T3"/>
                  </a:cxn>
                  <a:cxn ang="0">
                    <a:pos x="T4" y="T5"/>
                  </a:cxn>
                  <a:cxn ang="0">
                    <a:pos x="T6" y="T7"/>
                  </a:cxn>
                  <a:cxn ang="0">
                    <a:pos x="T8" y="T9"/>
                  </a:cxn>
                </a:cxnLst>
                <a:rect l="0" t="0" r="r" b="b"/>
                <a:pathLst>
                  <a:path w="79" h="1203">
                    <a:moveTo>
                      <a:pt x="0" y="1203"/>
                    </a:moveTo>
                    <a:cubicBezTo>
                      <a:pt x="9" y="1203"/>
                      <a:pt x="44" y="1203"/>
                      <a:pt x="79" y="1203"/>
                    </a:cubicBezTo>
                    <a:cubicBezTo>
                      <a:pt x="79" y="0"/>
                      <a:pt x="79" y="0"/>
                      <a:pt x="79" y="0"/>
                    </a:cubicBezTo>
                    <a:cubicBezTo>
                      <a:pt x="0" y="0"/>
                      <a:pt x="0" y="0"/>
                      <a:pt x="0" y="0"/>
                    </a:cubicBezTo>
                    <a:lnTo>
                      <a:pt x="0" y="1203"/>
                    </a:lnTo>
                    <a:close/>
                  </a:path>
                </a:pathLst>
              </a:custGeom>
              <a:grpFill/>
              <a:ln>
                <a:noFill/>
              </a:ln>
            </p:spPr>
            <p:txBody>
              <a:bodyPr anchor="ctr"/>
              <a:lstStyle/>
              <a:p>
                <a:pPr algn="ctr"/>
                <a:endParaRPr>
                  <a:latin typeface="+mn-ea"/>
                </a:endParaRPr>
              </a:p>
            </p:txBody>
          </p:sp>
          <p:sp>
            <p:nvSpPr>
              <p:cNvPr id="62" name="iśľïḋé">
                <a:extLst>
                  <a:ext uri="{FF2B5EF4-FFF2-40B4-BE49-F238E27FC236}">
                    <a16:creationId xmlns="" xmlns:a16="http://schemas.microsoft.com/office/drawing/2014/main" id="{0325CE67-6D5F-46DB-BE3D-91A0F95778B3}"/>
                  </a:ext>
                </a:extLst>
              </p:cNvPr>
              <p:cNvSpPr/>
              <p:nvPr/>
            </p:nvSpPr>
            <p:spPr bwMode="auto">
              <a:xfrm>
                <a:off x="4375150" y="19050"/>
                <a:ext cx="300037" cy="4521200"/>
              </a:xfrm>
              <a:custGeom>
                <a:avLst/>
                <a:gdLst>
                  <a:gd name="T0" fmla="*/ 80 w 80"/>
                  <a:gd name="T1" fmla="*/ 1203 h 1203"/>
                  <a:gd name="T2" fmla="*/ 80 w 80"/>
                  <a:gd name="T3" fmla="*/ 0 h 1203"/>
                  <a:gd name="T4" fmla="*/ 0 w 80"/>
                  <a:gd name="T5" fmla="*/ 0 h 1203"/>
                  <a:gd name="T6" fmla="*/ 0 w 80"/>
                  <a:gd name="T7" fmla="*/ 1203 h 1203"/>
                  <a:gd name="T8" fmla="*/ 80 w 80"/>
                  <a:gd name="T9" fmla="*/ 1203 h 1203"/>
                </a:gdLst>
                <a:ahLst/>
                <a:cxnLst>
                  <a:cxn ang="0">
                    <a:pos x="T0" y="T1"/>
                  </a:cxn>
                  <a:cxn ang="0">
                    <a:pos x="T2" y="T3"/>
                  </a:cxn>
                  <a:cxn ang="0">
                    <a:pos x="T4" y="T5"/>
                  </a:cxn>
                  <a:cxn ang="0">
                    <a:pos x="T6" y="T7"/>
                  </a:cxn>
                  <a:cxn ang="0">
                    <a:pos x="T8" y="T9"/>
                  </a:cxn>
                </a:cxnLst>
                <a:rect l="0" t="0" r="r" b="b"/>
                <a:pathLst>
                  <a:path w="80" h="1203">
                    <a:moveTo>
                      <a:pt x="80" y="1203"/>
                    </a:moveTo>
                    <a:cubicBezTo>
                      <a:pt x="80" y="0"/>
                      <a:pt x="80" y="0"/>
                      <a:pt x="80" y="0"/>
                    </a:cubicBezTo>
                    <a:cubicBezTo>
                      <a:pt x="0" y="0"/>
                      <a:pt x="0" y="0"/>
                      <a:pt x="0" y="0"/>
                    </a:cubicBezTo>
                    <a:cubicBezTo>
                      <a:pt x="0" y="1203"/>
                      <a:pt x="0" y="1203"/>
                      <a:pt x="0" y="1203"/>
                    </a:cubicBezTo>
                    <a:cubicBezTo>
                      <a:pt x="36" y="1203"/>
                      <a:pt x="71" y="1203"/>
                      <a:pt x="80" y="1203"/>
                    </a:cubicBezTo>
                    <a:close/>
                  </a:path>
                </a:pathLst>
              </a:custGeom>
              <a:grpFill/>
              <a:ln>
                <a:noFill/>
              </a:ln>
            </p:spPr>
            <p:txBody>
              <a:bodyPr anchor="ctr"/>
              <a:lstStyle/>
              <a:p>
                <a:pPr algn="ctr"/>
                <a:endParaRPr>
                  <a:latin typeface="+mn-ea"/>
                </a:endParaRPr>
              </a:p>
            </p:txBody>
          </p:sp>
        </p:grpSp>
        <p:grpSp>
          <p:nvGrpSpPr>
            <p:cNvPr id="7" name="ísḷiḍê">
              <a:extLst>
                <a:ext uri="{FF2B5EF4-FFF2-40B4-BE49-F238E27FC236}">
                  <a16:creationId xmlns="" xmlns:a16="http://schemas.microsoft.com/office/drawing/2014/main" id="{3777421C-723F-4E80-A82C-A685E8FF7F2D}"/>
                </a:ext>
              </a:extLst>
            </p:cNvPr>
            <p:cNvGrpSpPr/>
            <p:nvPr/>
          </p:nvGrpSpPr>
          <p:grpSpPr>
            <a:xfrm>
              <a:off x="2072164" y="1276550"/>
              <a:ext cx="8047667" cy="4675796"/>
              <a:chOff x="612775" y="93663"/>
              <a:chExt cx="7524750" cy="4371975"/>
            </a:xfrm>
            <a:solidFill>
              <a:schemeClr val="bg1">
                <a:lumMod val="65000"/>
              </a:schemeClr>
            </a:solidFill>
          </p:grpSpPr>
          <p:sp>
            <p:nvSpPr>
              <p:cNvPr id="59" name="ïṥľîḍê">
                <a:extLst>
                  <a:ext uri="{FF2B5EF4-FFF2-40B4-BE49-F238E27FC236}">
                    <a16:creationId xmlns="" xmlns:a16="http://schemas.microsoft.com/office/drawing/2014/main" id="{E9818A03-2037-49EF-BC4A-171CD545F361}"/>
                  </a:ext>
                </a:extLst>
              </p:cNvPr>
              <p:cNvSpPr/>
              <p:nvPr/>
            </p:nvSpPr>
            <p:spPr bwMode="auto">
              <a:xfrm>
                <a:off x="612775" y="93663"/>
                <a:ext cx="3338512" cy="4371975"/>
              </a:xfrm>
              <a:custGeom>
                <a:avLst/>
                <a:gdLst>
                  <a:gd name="T0" fmla="*/ 0 w 889"/>
                  <a:gd name="T1" fmla="*/ 1140 h 1163"/>
                  <a:gd name="T2" fmla="*/ 23 w 889"/>
                  <a:gd name="T3" fmla="*/ 1163 h 1163"/>
                  <a:gd name="T4" fmla="*/ 867 w 889"/>
                  <a:gd name="T5" fmla="*/ 1163 h 1163"/>
                  <a:gd name="T6" fmla="*/ 889 w 889"/>
                  <a:gd name="T7" fmla="*/ 1140 h 1163"/>
                  <a:gd name="T8" fmla="*/ 889 w 889"/>
                  <a:gd name="T9" fmla="*/ 22 h 1163"/>
                  <a:gd name="T10" fmla="*/ 867 w 889"/>
                  <a:gd name="T11" fmla="*/ 0 h 1163"/>
                  <a:gd name="T12" fmla="*/ 23 w 889"/>
                  <a:gd name="T13" fmla="*/ 0 h 1163"/>
                  <a:gd name="T14" fmla="*/ 0 w 889"/>
                  <a:gd name="T15" fmla="*/ 22 h 1163"/>
                  <a:gd name="T16" fmla="*/ 0 w 889"/>
                  <a:gd name="T17" fmla="*/ 1140 h 1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9" h="1163">
                    <a:moveTo>
                      <a:pt x="0" y="1140"/>
                    </a:moveTo>
                    <a:cubicBezTo>
                      <a:pt x="0" y="1153"/>
                      <a:pt x="11" y="1163"/>
                      <a:pt x="23" y="1163"/>
                    </a:cubicBezTo>
                    <a:cubicBezTo>
                      <a:pt x="867" y="1163"/>
                      <a:pt x="867" y="1163"/>
                      <a:pt x="867" y="1163"/>
                    </a:cubicBezTo>
                    <a:cubicBezTo>
                      <a:pt x="879" y="1163"/>
                      <a:pt x="889" y="1153"/>
                      <a:pt x="889" y="1140"/>
                    </a:cubicBezTo>
                    <a:cubicBezTo>
                      <a:pt x="889" y="22"/>
                      <a:pt x="889" y="22"/>
                      <a:pt x="889" y="22"/>
                    </a:cubicBezTo>
                    <a:cubicBezTo>
                      <a:pt x="889" y="10"/>
                      <a:pt x="879" y="0"/>
                      <a:pt x="867" y="0"/>
                    </a:cubicBezTo>
                    <a:cubicBezTo>
                      <a:pt x="23" y="0"/>
                      <a:pt x="23" y="0"/>
                      <a:pt x="23" y="0"/>
                    </a:cubicBezTo>
                    <a:cubicBezTo>
                      <a:pt x="11" y="0"/>
                      <a:pt x="0" y="10"/>
                      <a:pt x="0" y="22"/>
                    </a:cubicBezTo>
                    <a:lnTo>
                      <a:pt x="0" y="1140"/>
                    </a:lnTo>
                    <a:close/>
                  </a:path>
                </a:pathLst>
              </a:custGeom>
              <a:grpFill/>
              <a:ln>
                <a:noFill/>
              </a:ln>
            </p:spPr>
            <p:txBody>
              <a:bodyPr anchor="ctr"/>
              <a:lstStyle/>
              <a:p>
                <a:pPr algn="ctr"/>
                <a:endParaRPr>
                  <a:latin typeface="+mn-ea"/>
                </a:endParaRPr>
              </a:p>
            </p:txBody>
          </p:sp>
          <p:sp>
            <p:nvSpPr>
              <p:cNvPr id="60" name="îšḷiḑè">
                <a:extLst>
                  <a:ext uri="{FF2B5EF4-FFF2-40B4-BE49-F238E27FC236}">
                    <a16:creationId xmlns="" xmlns:a16="http://schemas.microsoft.com/office/drawing/2014/main" id="{61DCA9E2-65F2-4D98-9044-AACD8B106E04}"/>
                  </a:ext>
                </a:extLst>
              </p:cNvPr>
              <p:cNvSpPr/>
              <p:nvPr/>
            </p:nvSpPr>
            <p:spPr bwMode="auto">
              <a:xfrm>
                <a:off x="4799013" y="93663"/>
                <a:ext cx="3338512" cy="4371975"/>
              </a:xfrm>
              <a:custGeom>
                <a:avLst/>
                <a:gdLst>
                  <a:gd name="T0" fmla="*/ 889 w 889"/>
                  <a:gd name="T1" fmla="*/ 1140 h 1163"/>
                  <a:gd name="T2" fmla="*/ 866 w 889"/>
                  <a:gd name="T3" fmla="*/ 1163 h 1163"/>
                  <a:gd name="T4" fmla="*/ 23 w 889"/>
                  <a:gd name="T5" fmla="*/ 1163 h 1163"/>
                  <a:gd name="T6" fmla="*/ 0 w 889"/>
                  <a:gd name="T7" fmla="*/ 1140 h 1163"/>
                  <a:gd name="T8" fmla="*/ 0 w 889"/>
                  <a:gd name="T9" fmla="*/ 22 h 1163"/>
                  <a:gd name="T10" fmla="*/ 23 w 889"/>
                  <a:gd name="T11" fmla="*/ 0 h 1163"/>
                  <a:gd name="T12" fmla="*/ 866 w 889"/>
                  <a:gd name="T13" fmla="*/ 0 h 1163"/>
                  <a:gd name="T14" fmla="*/ 889 w 889"/>
                  <a:gd name="T15" fmla="*/ 22 h 1163"/>
                  <a:gd name="T16" fmla="*/ 889 w 889"/>
                  <a:gd name="T17" fmla="*/ 1140 h 1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9" h="1163">
                    <a:moveTo>
                      <a:pt x="889" y="1140"/>
                    </a:moveTo>
                    <a:cubicBezTo>
                      <a:pt x="889" y="1153"/>
                      <a:pt x="879" y="1163"/>
                      <a:pt x="866" y="1163"/>
                    </a:cubicBezTo>
                    <a:cubicBezTo>
                      <a:pt x="23" y="1163"/>
                      <a:pt x="23" y="1163"/>
                      <a:pt x="23" y="1163"/>
                    </a:cubicBezTo>
                    <a:cubicBezTo>
                      <a:pt x="10" y="1163"/>
                      <a:pt x="0" y="1153"/>
                      <a:pt x="0" y="1140"/>
                    </a:cubicBezTo>
                    <a:cubicBezTo>
                      <a:pt x="0" y="22"/>
                      <a:pt x="0" y="22"/>
                      <a:pt x="0" y="22"/>
                    </a:cubicBezTo>
                    <a:cubicBezTo>
                      <a:pt x="0" y="10"/>
                      <a:pt x="10" y="0"/>
                      <a:pt x="23" y="0"/>
                    </a:cubicBezTo>
                    <a:cubicBezTo>
                      <a:pt x="866" y="0"/>
                      <a:pt x="866" y="0"/>
                      <a:pt x="866" y="0"/>
                    </a:cubicBezTo>
                    <a:cubicBezTo>
                      <a:pt x="879" y="0"/>
                      <a:pt x="889" y="10"/>
                      <a:pt x="889" y="22"/>
                    </a:cubicBezTo>
                    <a:lnTo>
                      <a:pt x="889" y="1140"/>
                    </a:lnTo>
                    <a:close/>
                  </a:path>
                </a:pathLst>
              </a:custGeom>
              <a:grpFill/>
              <a:ln>
                <a:noFill/>
              </a:ln>
            </p:spPr>
            <p:txBody>
              <a:bodyPr anchor="ctr"/>
              <a:lstStyle/>
              <a:p>
                <a:pPr algn="ctr"/>
                <a:endParaRPr>
                  <a:latin typeface="+mn-ea"/>
                </a:endParaRPr>
              </a:p>
            </p:txBody>
          </p:sp>
        </p:grpSp>
        <p:grpSp>
          <p:nvGrpSpPr>
            <p:cNvPr id="8" name="i$ľíḓè">
              <a:extLst>
                <a:ext uri="{FF2B5EF4-FFF2-40B4-BE49-F238E27FC236}">
                  <a16:creationId xmlns="" xmlns:a16="http://schemas.microsoft.com/office/drawing/2014/main" id="{52187E58-C1ED-4A64-81E6-44CAA5733E1C}"/>
                </a:ext>
              </a:extLst>
            </p:cNvPr>
            <p:cNvGrpSpPr/>
            <p:nvPr/>
          </p:nvGrpSpPr>
          <p:grpSpPr>
            <a:xfrm>
              <a:off x="2136681" y="1276550"/>
              <a:ext cx="7918637" cy="4675796"/>
              <a:chOff x="673100" y="93663"/>
              <a:chExt cx="7404100" cy="4371975"/>
            </a:xfrm>
            <a:solidFill>
              <a:schemeClr val="bg1">
                <a:lumMod val="75000"/>
              </a:schemeClr>
            </a:solidFill>
            <a:effectLst>
              <a:outerShdw blurRad="63500" algn="ctr" rotWithShape="0">
                <a:prstClr val="black">
                  <a:alpha val="40000"/>
                </a:prstClr>
              </a:outerShdw>
            </a:effectLst>
          </p:grpSpPr>
          <p:sp>
            <p:nvSpPr>
              <p:cNvPr id="57" name="ïṩlíḑê">
                <a:extLst>
                  <a:ext uri="{FF2B5EF4-FFF2-40B4-BE49-F238E27FC236}">
                    <a16:creationId xmlns="" xmlns:a16="http://schemas.microsoft.com/office/drawing/2014/main" id="{F03E93BF-1F24-4236-92D4-83F01D198662}"/>
                  </a:ext>
                </a:extLst>
              </p:cNvPr>
              <p:cNvSpPr/>
              <p:nvPr/>
            </p:nvSpPr>
            <p:spPr bwMode="auto">
              <a:xfrm>
                <a:off x="673100" y="93663"/>
                <a:ext cx="3338512" cy="4371975"/>
              </a:xfrm>
              <a:custGeom>
                <a:avLst/>
                <a:gdLst>
                  <a:gd name="T0" fmla="*/ 0 w 889"/>
                  <a:gd name="T1" fmla="*/ 1140 h 1163"/>
                  <a:gd name="T2" fmla="*/ 23 w 889"/>
                  <a:gd name="T3" fmla="*/ 1163 h 1163"/>
                  <a:gd name="T4" fmla="*/ 867 w 889"/>
                  <a:gd name="T5" fmla="*/ 1163 h 1163"/>
                  <a:gd name="T6" fmla="*/ 889 w 889"/>
                  <a:gd name="T7" fmla="*/ 1140 h 1163"/>
                  <a:gd name="T8" fmla="*/ 889 w 889"/>
                  <a:gd name="T9" fmla="*/ 22 h 1163"/>
                  <a:gd name="T10" fmla="*/ 867 w 889"/>
                  <a:gd name="T11" fmla="*/ 0 h 1163"/>
                  <a:gd name="T12" fmla="*/ 23 w 889"/>
                  <a:gd name="T13" fmla="*/ 0 h 1163"/>
                  <a:gd name="T14" fmla="*/ 0 w 889"/>
                  <a:gd name="T15" fmla="*/ 22 h 1163"/>
                  <a:gd name="T16" fmla="*/ 0 w 889"/>
                  <a:gd name="T17" fmla="*/ 1140 h 1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9" h="1163">
                    <a:moveTo>
                      <a:pt x="0" y="1140"/>
                    </a:moveTo>
                    <a:cubicBezTo>
                      <a:pt x="0" y="1153"/>
                      <a:pt x="11" y="1163"/>
                      <a:pt x="23" y="1163"/>
                    </a:cubicBezTo>
                    <a:cubicBezTo>
                      <a:pt x="867" y="1163"/>
                      <a:pt x="867" y="1163"/>
                      <a:pt x="867" y="1163"/>
                    </a:cubicBezTo>
                    <a:cubicBezTo>
                      <a:pt x="879" y="1163"/>
                      <a:pt x="889" y="1153"/>
                      <a:pt x="889" y="1140"/>
                    </a:cubicBezTo>
                    <a:cubicBezTo>
                      <a:pt x="889" y="22"/>
                      <a:pt x="889" y="22"/>
                      <a:pt x="889" y="22"/>
                    </a:cubicBezTo>
                    <a:cubicBezTo>
                      <a:pt x="889" y="10"/>
                      <a:pt x="879" y="0"/>
                      <a:pt x="867" y="0"/>
                    </a:cubicBezTo>
                    <a:cubicBezTo>
                      <a:pt x="23" y="0"/>
                      <a:pt x="23" y="0"/>
                      <a:pt x="23" y="0"/>
                    </a:cubicBezTo>
                    <a:cubicBezTo>
                      <a:pt x="11" y="0"/>
                      <a:pt x="0" y="10"/>
                      <a:pt x="0" y="22"/>
                    </a:cubicBezTo>
                    <a:lnTo>
                      <a:pt x="0" y="1140"/>
                    </a:lnTo>
                    <a:close/>
                  </a:path>
                </a:pathLst>
              </a:custGeom>
              <a:grpFill/>
              <a:ln>
                <a:noFill/>
              </a:ln>
            </p:spPr>
            <p:txBody>
              <a:bodyPr anchor="ctr"/>
              <a:lstStyle/>
              <a:p>
                <a:pPr algn="ctr"/>
                <a:endParaRPr>
                  <a:latin typeface="+mn-ea"/>
                </a:endParaRPr>
              </a:p>
            </p:txBody>
          </p:sp>
          <p:sp>
            <p:nvSpPr>
              <p:cNvPr id="58" name="ïşlïdè">
                <a:extLst>
                  <a:ext uri="{FF2B5EF4-FFF2-40B4-BE49-F238E27FC236}">
                    <a16:creationId xmlns="" xmlns:a16="http://schemas.microsoft.com/office/drawing/2014/main" id="{BE500601-2F56-4863-B568-C2DA71992517}"/>
                  </a:ext>
                </a:extLst>
              </p:cNvPr>
              <p:cNvSpPr/>
              <p:nvPr/>
            </p:nvSpPr>
            <p:spPr bwMode="auto">
              <a:xfrm>
                <a:off x="4740275" y="93663"/>
                <a:ext cx="3336925" cy="4371975"/>
              </a:xfrm>
              <a:custGeom>
                <a:avLst/>
                <a:gdLst>
                  <a:gd name="T0" fmla="*/ 889 w 889"/>
                  <a:gd name="T1" fmla="*/ 1140 h 1163"/>
                  <a:gd name="T2" fmla="*/ 866 w 889"/>
                  <a:gd name="T3" fmla="*/ 1163 h 1163"/>
                  <a:gd name="T4" fmla="*/ 23 w 889"/>
                  <a:gd name="T5" fmla="*/ 1163 h 1163"/>
                  <a:gd name="T6" fmla="*/ 0 w 889"/>
                  <a:gd name="T7" fmla="*/ 1140 h 1163"/>
                  <a:gd name="T8" fmla="*/ 0 w 889"/>
                  <a:gd name="T9" fmla="*/ 22 h 1163"/>
                  <a:gd name="T10" fmla="*/ 23 w 889"/>
                  <a:gd name="T11" fmla="*/ 0 h 1163"/>
                  <a:gd name="T12" fmla="*/ 866 w 889"/>
                  <a:gd name="T13" fmla="*/ 0 h 1163"/>
                  <a:gd name="T14" fmla="*/ 889 w 889"/>
                  <a:gd name="T15" fmla="*/ 22 h 1163"/>
                  <a:gd name="T16" fmla="*/ 889 w 889"/>
                  <a:gd name="T17" fmla="*/ 1140 h 1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9" h="1163">
                    <a:moveTo>
                      <a:pt x="889" y="1140"/>
                    </a:moveTo>
                    <a:cubicBezTo>
                      <a:pt x="889" y="1153"/>
                      <a:pt x="879" y="1163"/>
                      <a:pt x="866" y="1163"/>
                    </a:cubicBezTo>
                    <a:cubicBezTo>
                      <a:pt x="23" y="1163"/>
                      <a:pt x="23" y="1163"/>
                      <a:pt x="23" y="1163"/>
                    </a:cubicBezTo>
                    <a:cubicBezTo>
                      <a:pt x="10" y="1163"/>
                      <a:pt x="0" y="1153"/>
                      <a:pt x="0" y="1140"/>
                    </a:cubicBezTo>
                    <a:cubicBezTo>
                      <a:pt x="0" y="22"/>
                      <a:pt x="0" y="22"/>
                      <a:pt x="0" y="22"/>
                    </a:cubicBezTo>
                    <a:cubicBezTo>
                      <a:pt x="0" y="10"/>
                      <a:pt x="10" y="0"/>
                      <a:pt x="23" y="0"/>
                    </a:cubicBezTo>
                    <a:cubicBezTo>
                      <a:pt x="866" y="0"/>
                      <a:pt x="866" y="0"/>
                      <a:pt x="866" y="0"/>
                    </a:cubicBezTo>
                    <a:cubicBezTo>
                      <a:pt x="879" y="0"/>
                      <a:pt x="889" y="10"/>
                      <a:pt x="889" y="22"/>
                    </a:cubicBezTo>
                    <a:lnTo>
                      <a:pt x="889" y="1140"/>
                    </a:lnTo>
                    <a:close/>
                  </a:path>
                </a:pathLst>
              </a:custGeom>
              <a:grpFill/>
              <a:ln>
                <a:noFill/>
              </a:ln>
            </p:spPr>
            <p:txBody>
              <a:bodyPr anchor="ctr"/>
              <a:lstStyle/>
              <a:p>
                <a:pPr algn="ctr"/>
                <a:endParaRPr>
                  <a:latin typeface="+mn-ea"/>
                </a:endParaRPr>
              </a:p>
            </p:txBody>
          </p:sp>
        </p:grpSp>
        <p:grpSp>
          <p:nvGrpSpPr>
            <p:cNvPr id="9" name="ïŝļïďe">
              <a:extLst>
                <a:ext uri="{FF2B5EF4-FFF2-40B4-BE49-F238E27FC236}">
                  <a16:creationId xmlns="" xmlns:a16="http://schemas.microsoft.com/office/drawing/2014/main" id="{74D7E3FD-6D47-4502-85D7-029839D8CED7}"/>
                </a:ext>
              </a:extLst>
            </p:cNvPr>
            <p:cNvGrpSpPr/>
            <p:nvPr/>
          </p:nvGrpSpPr>
          <p:grpSpPr>
            <a:xfrm>
              <a:off x="2201199" y="1276550"/>
              <a:ext cx="7789601" cy="4675796"/>
              <a:chOff x="733425" y="93663"/>
              <a:chExt cx="7283450" cy="4371975"/>
            </a:xfrm>
            <a:solidFill>
              <a:schemeClr val="bg1">
                <a:lumMod val="85000"/>
              </a:schemeClr>
            </a:solidFill>
            <a:effectLst>
              <a:outerShdw blurRad="63500" algn="ctr" rotWithShape="0">
                <a:prstClr val="black">
                  <a:alpha val="40000"/>
                </a:prstClr>
              </a:outerShdw>
            </a:effectLst>
          </p:grpSpPr>
          <p:sp>
            <p:nvSpPr>
              <p:cNvPr id="55" name="ïṣ1îďê">
                <a:extLst>
                  <a:ext uri="{FF2B5EF4-FFF2-40B4-BE49-F238E27FC236}">
                    <a16:creationId xmlns="" xmlns:a16="http://schemas.microsoft.com/office/drawing/2014/main" id="{AA89BAAE-E00A-40F1-9DDD-147D61806DBB}"/>
                  </a:ext>
                </a:extLst>
              </p:cNvPr>
              <p:cNvSpPr/>
              <p:nvPr/>
            </p:nvSpPr>
            <p:spPr bwMode="auto">
              <a:xfrm>
                <a:off x="733425" y="93663"/>
                <a:ext cx="3338512" cy="4371975"/>
              </a:xfrm>
              <a:custGeom>
                <a:avLst/>
                <a:gdLst>
                  <a:gd name="T0" fmla="*/ 0 w 889"/>
                  <a:gd name="T1" fmla="*/ 1140 h 1163"/>
                  <a:gd name="T2" fmla="*/ 23 w 889"/>
                  <a:gd name="T3" fmla="*/ 1163 h 1163"/>
                  <a:gd name="T4" fmla="*/ 867 w 889"/>
                  <a:gd name="T5" fmla="*/ 1163 h 1163"/>
                  <a:gd name="T6" fmla="*/ 889 w 889"/>
                  <a:gd name="T7" fmla="*/ 1140 h 1163"/>
                  <a:gd name="T8" fmla="*/ 889 w 889"/>
                  <a:gd name="T9" fmla="*/ 22 h 1163"/>
                  <a:gd name="T10" fmla="*/ 867 w 889"/>
                  <a:gd name="T11" fmla="*/ 0 h 1163"/>
                  <a:gd name="T12" fmla="*/ 23 w 889"/>
                  <a:gd name="T13" fmla="*/ 0 h 1163"/>
                  <a:gd name="T14" fmla="*/ 0 w 889"/>
                  <a:gd name="T15" fmla="*/ 22 h 1163"/>
                  <a:gd name="T16" fmla="*/ 0 w 889"/>
                  <a:gd name="T17" fmla="*/ 1140 h 1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9" h="1163">
                    <a:moveTo>
                      <a:pt x="0" y="1140"/>
                    </a:moveTo>
                    <a:cubicBezTo>
                      <a:pt x="0" y="1153"/>
                      <a:pt x="11" y="1163"/>
                      <a:pt x="23" y="1163"/>
                    </a:cubicBezTo>
                    <a:cubicBezTo>
                      <a:pt x="867" y="1163"/>
                      <a:pt x="867" y="1163"/>
                      <a:pt x="867" y="1163"/>
                    </a:cubicBezTo>
                    <a:cubicBezTo>
                      <a:pt x="879" y="1163"/>
                      <a:pt x="889" y="1153"/>
                      <a:pt x="889" y="1140"/>
                    </a:cubicBezTo>
                    <a:cubicBezTo>
                      <a:pt x="889" y="22"/>
                      <a:pt x="889" y="22"/>
                      <a:pt x="889" y="22"/>
                    </a:cubicBezTo>
                    <a:cubicBezTo>
                      <a:pt x="889" y="10"/>
                      <a:pt x="879" y="0"/>
                      <a:pt x="867" y="0"/>
                    </a:cubicBezTo>
                    <a:cubicBezTo>
                      <a:pt x="23" y="0"/>
                      <a:pt x="23" y="0"/>
                      <a:pt x="23" y="0"/>
                    </a:cubicBezTo>
                    <a:cubicBezTo>
                      <a:pt x="11" y="0"/>
                      <a:pt x="0" y="10"/>
                      <a:pt x="0" y="22"/>
                    </a:cubicBezTo>
                    <a:lnTo>
                      <a:pt x="0" y="1140"/>
                    </a:lnTo>
                    <a:close/>
                  </a:path>
                </a:pathLst>
              </a:custGeom>
              <a:grpFill/>
              <a:ln>
                <a:noFill/>
              </a:ln>
            </p:spPr>
            <p:txBody>
              <a:bodyPr anchor="ctr"/>
              <a:lstStyle/>
              <a:p>
                <a:pPr algn="ctr"/>
                <a:endParaRPr>
                  <a:latin typeface="+mn-ea"/>
                </a:endParaRPr>
              </a:p>
            </p:txBody>
          </p:sp>
          <p:sp>
            <p:nvSpPr>
              <p:cNvPr id="56" name="íṡľîḋè">
                <a:extLst>
                  <a:ext uri="{FF2B5EF4-FFF2-40B4-BE49-F238E27FC236}">
                    <a16:creationId xmlns="" xmlns:a16="http://schemas.microsoft.com/office/drawing/2014/main" id="{AC105D42-7FE0-481D-B024-4B2DA4FDD0A3}"/>
                  </a:ext>
                </a:extLst>
              </p:cNvPr>
              <p:cNvSpPr/>
              <p:nvPr/>
            </p:nvSpPr>
            <p:spPr bwMode="auto">
              <a:xfrm>
                <a:off x="4679950" y="93663"/>
                <a:ext cx="3336925" cy="4371975"/>
              </a:xfrm>
              <a:custGeom>
                <a:avLst/>
                <a:gdLst>
                  <a:gd name="T0" fmla="*/ 889 w 889"/>
                  <a:gd name="T1" fmla="*/ 1140 h 1163"/>
                  <a:gd name="T2" fmla="*/ 866 w 889"/>
                  <a:gd name="T3" fmla="*/ 1163 h 1163"/>
                  <a:gd name="T4" fmla="*/ 23 w 889"/>
                  <a:gd name="T5" fmla="*/ 1163 h 1163"/>
                  <a:gd name="T6" fmla="*/ 0 w 889"/>
                  <a:gd name="T7" fmla="*/ 1140 h 1163"/>
                  <a:gd name="T8" fmla="*/ 0 w 889"/>
                  <a:gd name="T9" fmla="*/ 22 h 1163"/>
                  <a:gd name="T10" fmla="*/ 23 w 889"/>
                  <a:gd name="T11" fmla="*/ 0 h 1163"/>
                  <a:gd name="T12" fmla="*/ 866 w 889"/>
                  <a:gd name="T13" fmla="*/ 0 h 1163"/>
                  <a:gd name="T14" fmla="*/ 889 w 889"/>
                  <a:gd name="T15" fmla="*/ 22 h 1163"/>
                  <a:gd name="T16" fmla="*/ 889 w 889"/>
                  <a:gd name="T17" fmla="*/ 1140 h 1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9" h="1163">
                    <a:moveTo>
                      <a:pt x="889" y="1140"/>
                    </a:moveTo>
                    <a:cubicBezTo>
                      <a:pt x="889" y="1153"/>
                      <a:pt x="879" y="1163"/>
                      <a:pt x="866" y="1163"/>
                    </a:cubicBezTo>
                    <a:cubicBezTo>
                      <a:pt x="23" y="1163"/>
                      <a:pt x="23" y="1163"/>
                      <a:pt x="23" y="1163"/>
                    </a:cubicBezTo>
                    <a:cubicBezTo>
                      <a:pt x="10" y="1163"/>
                      <a:pt x="0" y="1153"/>
                      <a:pt x="0" y="1140"/>
                    </a:cubicBezTo>
                    <a:cubicBezTo>
                      <a:pt x="0" y="22"/>
                      <a:pt x="0" y="22"/>
                      <a:pt x="0" y="22"/>
                    </a:cubicBezTo>
                    <a:cubicBezTo>
                      <a:pt x="0" y="10"/>
                      <a:pt x="10" y="0"/>
                      <a:pt x="23" y="0"/>
                    </a:cubicBezTo>
                    <a:cubicBezTo>
                      <a:pt x="866" y="0"/>
                      <a:pt x="866" y="0"/>
                      <a:pt x="866" y="0"/>
                    </a:cubicBezTo>
                    <a:cubicBezTo>
                      <a:pt x="879" y="0"/>
                      <a:pt x="889" y="10"/>
                      <a:pt x="889" y="22"/>
                    </a:cubicBezTo>
                    <a:lnTo>
                      <a:pt x="889" y="1140"/>
                    </a:lnTo>
                    <a:close/>
                  </a:path>
                </a:pathLst>
              </a:custGeom>
              <a:grpFill/>
              <a:ln>
                <a:noFill/>
              </a:ln>
            </p:spPr>
            <p:txBody>
              <a:bodyPr anchor="ctr"/>
              <a:lstStyle/>
              <a:p>
                <a:pPr algn="ctr"/>
                <a:endParaRPr>
                  <a:latin typeface="+mn-ea"/>
                </a:endParaRPr>
              </a:p>
            </p:txBody>
          </p:sp>
        </p:grpSp>
        <p:grpSp>
          <p:nvGrpSpPr>
            <p:cNvPr id="10" name="ïṧ1iḋe">
              <a:extLst>
                <a:ext uri="{FF2B5EF4-FFF2-40B4-BE49-F238E27FC236}">
                  <a16:creationId xmlns="" xmlns:a16="http://schemas.microsoft.com/office/drawing/2014/main" id="{75CE67CE-1FD7-4ED5-84A2-82DB0685253A}"/>
                </a:ext>
              </a:extLst>
            </p:cNvPr>
            <p:cNvGrpSpPr/>
            <p:nvPr/>
          </p:nvGrpSpPr>
          <p:grpSpPr>
            <a:xfrm>
              <a:off x="2265717" y="1276550"/>
              <a:ext cx="7662264" cy="4675796"/>
              <a:chOff x="793750" y="93663"/>
              <a:chExt cx="7164387" cy="4371975"/>
            </a:xfrm>
            <a:solidFill>
              <a:schemeClr val="bg1">
                <a:lumMod val="85000"/>
              </a:schemeClr>
            </a:solidFill>
            <a:effectLst>
              <a:outerShdw blurRad="63500" algn="ctr" rotWithShape="0">
                <a:prstClr val="black">
                  <a:alpha val="40000"/>
                </a:prstClr>
              </a:outerShdw>
            </a:effectLst>
          </p:grpSpPr>
          <p:sp>
            <p:nvSpPr>
              <p:cNvPr id="53" name="îSļïḑe">
                <a:extLst>
                  <a:ext uri="{FF2B5EF4-FFF2-40B4-BE49-F238E27FC236}">
                    <a16:creationId xmlns="" xmlns:a16="http://schemas.microsoft.com/office/drawing/2014/main" id="{25640173-D4DF-49C7-9FAD-6B75A70DA5B7}"/>
                  </a:ext>
                </a:extLst>
              </p:cNvPr>
              <p:cNvSpPr/>
              <p:nvPr/>
            </p:nvSpPr>
            <p:spPr bwMode="auto">
              <a:xfrm>
                <a:off x="793750" y="93663"/>
                <a:ext cx="3336925" cy="4371975"/>
              </a:xfrm>
              <a:custGeom>
                <a:avLst/>
                <a:gdLst>
                  <a:gd name="T0" fmla="*/ 0 w 889"/>
                  <a:gd name="T1" fmla="*/ 1140 h 1163"/>
                  <a:gd name="T2" fmla="*/ 23 w 889"/>
                  <a:gd name="T3" fmla="*/ 1163 h 1163"/>
                  <a:gd name="T4" fmla="*/ 867 w 889"/>
                  <a:gd name="T5" fmla="*/ 1163 h 1163"/>
                  <a:gd name="T6" fmla="*/ 889 w 889"/>
                  <a:gd name="T7" fmla="*/ 1140 h 1163"/>
                  <a:gd name="T8" fmla="*/ 889 w 889"/>
                  <a:gd name="T9" fmla="*/ 22 h 1163"/>
                  <a:gd name="T10" fmla="*/ 867 w 889"/>
                  <a:gd name="T11" fmla="*/ 0 h 1163"/>
                  <a:gd name="T12" fmla="*/ 23 w 889"/>
                  <a:gd name="T13" fmla="*/ 0 h 1163"/>
                  <a:gd name="T14" fmla="*/ 0 w 889"/>
                  <a:gd name="T15" fmla="*/ 22 h 1163"/>
                  <a:gd name="T16" fmla="*/ 0 w 889"/>
                  <a:gd name="T17" fmla="*/ 1140 h 1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9" h="1163">
                    <a:moveTo>
                      <a:pt x="0" y="1140"/>
                    </a:moveTo>
                    <a:cubicBezTo>
                      <a:pt x="0" y="1153"/>
                      <a:pt x="11" y="1163"/>
                      <a:pt x="23" y="1163"/>
                    </a:cubicBezTo>
                    <a:cubicBezTo>
                      <a:pt x="867" y="1163"/>
                      <a:pt x="867" y="1163"/>
                      <a:pt x="867" y="1163"/>
                    </a:cubicBezTo>
                    <a:cubicBezTo>
                      <a:pt x="879" y="1163"/>
                      <a:pt x="889" y="1153"/>
                      <a:pt x="889" y="1140"/>
                    </a:cubicBezTo>
                    <a:cubicBezTo>
                      <a:pt x="889" y="22"/>
                      <a:pt x="889" y="22"/>
                      <a:pt x="889" y="22"/>
                    </a:cubicBezTo>
                    <a:cubicBezTo>
                      <a:pt x="889" y="10"/>
                      <a:pt x="879" y="0"/>
                      <a:pt x="867" y="0"/>
                    </a:cubicBezTo>
                    <a:cubicBezTo>
                      <a:pt x="23" y="0"/>
                      <a:pt x="23" y="0"/>
                      <a:pt x="23" y="0"/>
                    </a:cubicBezTo>
                    <a:cubicBezTo>
                      <a:pt x="11" y="0"/>
                      <a:pt x="0" y="10"/>
                      <a:pt x="0" y="22"/>
                    </a:cubicBezTo>
                    <a:lnTo>
                      <a:pt x="0" y="114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nchor="ctr"/>
              <a:lstStyle/>
              <a:p>
                <a:pPr algn="ctr"/>
                <a:endParaRPr>
                  <a:latin typeface="+mn-ea"/>
                </a:endParaRPr>
              </a:p>
            </p:txBody>
          </p:sp>
          <p:sp>
            <p:nvSpPr>
              <p:cNvPr id="54" name="iṡļiďe">
                <a:extLst>
                  <a:ext uri="{FF2B5EF4-FFF2-40B4-BE49-F238E27FC236}">
                    <a16:creationId xmlns="" xmlns:a16="http://schemas.microsoft.com/office/drawing/2014/main" id="{5EB44E8D-F706-4EFC-8B9E-8311336645E8}"/>
                  </a:ext>
                </a:extLst>
              </p:cNvPr>
              <p:cNvSpPr/>
              <p:nvPr/>
            </p:nvSpPr>
            <p:spPr bwMode="auto">
              <a:xfrm>
                <a:off x="4619625" y="93663"/>
                <a:ext cx="3338512" cy="4371975"/>
              </a:xfrm>
              <a:custGeom>
                <a:avLst/>
                <a:gdLst>
                  <a:gd name="T0" fmla="*/ 889 w 889"/>
                  <a:gd name="T1" fmla="*/ 1140 h 1163"/>
                  <a:gd name="T2" fmla="*/ 866 w 889"/>
                  <a:gd name="T3" fmla="*/ 1163 h 1163"/>
                  <a:gd name="T4" fmla="*/ 23 w 889"/>
                  <a:gd name="T5" fmla="*/ 1163 h 1163"/>
                  <a:gd name="T6" fmla="*/ 0 w 889"/>
                  <a:gd name="T7" fmla="*/ 1140 h 1163"/>
                  <a:gd name="T8" fmla="*/ 0 w 889"/>
                  <a:gd name="T9" fmla="*/ 22 h 1163"/>
                  <a:gd name="T10" fmla="*/ 23 w 889"/>
                  <a:gd name="T11" fmla="*/ 0 h 1163"/>
                  <a:gd name="T12" fmla="*/ 866 w 889"/>
                  <a:gd name="T13" fmla="*/ 0 h 1163"/>
                  <a:gd name="T14" fmla="*/ 889 w 889"/>
                  <a:gd name="T15" fmla="*/ 22 h 1163"/>
                  <a:gd name="T16" fmla="*/ 889 w 889"/>
                  <a:gd name="T17" fmla="*/ 1140 h 1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9" h="1163">
                    <a:moveTo>
                      <a:pt x="889" y="1140"/>
                    </a:moveTo>
                    <a:cubicBezTo>
                      <a:pt x="889" y="1153"/>
                      <a:pt x="879" y="1163"/>
                      <a:pt x="866" y="1163"/>
                    </a:cubicBezTo>
                    <a:cubicBezTo>
                      <a:pt x="23" y="1163"/>
                      <a:pt x="23" y="1163"/>
                      <a:pt x="23" y="1163"/>
                    </a:cubicBezTo>
                    <a:cubicBezTo>
                      <a:pt x="10" y="1163"/>
                      <a:pt x="0" y="1153"/>
                      <a:pt x="0" y="1140"/>
                    </a:cubicBezTo>
                    <a:cubicBezTo>
                      <a:pt x="0" y="22"/>
                      <a:pt x="0" y="22"/>
                      <a:pt x="0" y="22"/>
                    </a:cubicBezTo>
                    <a:cubicBezTo>
                      <a:pt x="0" y="10"/>
                      <a:pt x="10" y="0"/>
                      <a:pt x="23" y="0"/>
                    </a:cubicBezTo>
                    <a:cubicBezTo>
                      <a:pt x="866" y="0"/>
                      <a:pt x="866" y="0"/>
                      <a:pt x="866" y="0"/>
                    </a:cubicBezTo>
                    <a:cubicBezTo>
                      <a:pt x="879" y="0"/>
                      <a:pt x="889" y="10"/>
                      <a:pt x="889" y="22"/>
                    </a:cubicBezTo>
                    <a:lnTo>
                      <a:pt x="889" y="114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nchor="ctr"/>
              <a:lstStyle/>
              <a:p>
                <a:pPr algn="ctr"/>
                <a:endParaRPr>
                  <a:latin typeface="+mn-ea"/>
                </a:endParaRPr>
              </a:p>
            </p:txBody>
          </p:sp>
        </p:grpSp>
        <p:grpSp>
          <p:nvGrpSpPr>
            <p:cNvPr id="11" name="iṥḻíḍê">
              <a:extLst>
                <a:ext uri="{FF2B5EF4-FFF2-40B4-BE49-F238E27FC236}">
                  <a16:creationId xmlns="" xmlns:a16="http://schemas.microsoft.com/office/drawing/2014/main" id="{CA83756F-658A-44CF-A27B-79389158C353}"/>
                </a:ext>
              </a:extLst>
            </p:cNvPr>
            <p:cNvGrpSpPr/>
            <p:nvPr/>
          </p:nvGrpSpPr>
          <p:grpSpPr>
            <a:xfrm>
              <a:off x="2330233" y="1276550"/>
              <a:ext cx="7533230" cy="4675796"/>
              <a:chOff x="854075" y="93663"/>
              <a:chExt cx="7043737" cy="4371975"/>
            </a:xfrm>
            <a:solidFill>
              <a:schemeClr val="bg1">
                <a:lumMod val="85000"/>
              </a:schemeClr>
            </a:solidFill>
            <a:effectLst>
              <a:outerShdw blurRad="63500" algn="ctr" rotWithShape="0">
                <a:prstClr val="black">
                  <a:alpha val="40000"/>
                </a:prstClr>
              </a:outerShdw>
            </a:effectLst>
          </p:grpSpPr>
          <p:sp>
            <p:nvSpPr>
              <p:cNvPr id="51" name="iṧḷîďè">
                <a:extLst>
                  <a:ext uri="{FF2B5EF4-FFF2-40B4-BE49-F238E27FC236}">
                    <a16:creationId xmlns="" xmlns:a16="http://schemas.microsoft.com/office/drawing/2014/main" id="{9768EC9F-0218-40D2-8409-CA1DA229ED94}"/>
                  </a:ext>
                </a:extLst>
              </p:cNvPr>
              <p:cNvSpPr/>
              <p:nvPr/>
            </p:nvSpPr>
            <p:spPr bwMode="auto">
              <a:xfrm>
                <a:off x="854075" y="93663"/>
                <a:ext cx="3336925" cy="4371975"/>
              </a:xfrm>
              <a:custGeom>
                <a:avLst/>
                <a:gdLst>
                  <a:gd name="T0" fmla="*/ 0 w 889"/>
                  <a:gd name="T1" fmla="*/ 1140 h 1163"/>
                  <a:gd name="T2" fmla="*/ 23 w 889"/>
                  <a:gd name="T3" fmla="*/ 1163 h 1163"/>
                  <a:gd name="T4" fmla="*/ 867 w 889"/>
                  <a:gd name="T5" fmla="*/ 1163 h 1163"/>
                  <a:gd name="T6" fmla="*/ 889 w 889"/>
                  <a:gd name="T7" fmla="*/ 1140 h 1163"/>
                  <a:gd name="T8" fmla="*/ 889 w 889"/>
                  <a:gd name="T9" fmla="*/ 22 h 1163"/>
                  <a:gd name="T10" fmla="*/ 867 w 889"/>
                  <a:gd name="T11" fmla="*/ 0 h 1163"/>
                  <a:gd name="T12" fmla="*/ 23 w 889"/>
                  <a:gd name="T13" fmla="*/ 0 h 1163"/>
                  <a:gd name="T14" fmla="*/ 0 w 889"/>
                  <a:gd name="T15" fmla="*/ 22 h 1163"/>
                  <a:gd name="T16" fmla="*/ 0 w 889"/>
                  <a:gd name="T17" fmla="*/ 1140 h 1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9" h="1163">
                    <a:moveTo>
                      <a:pt x="0" y="1140"/>
                    </a:moveTo>
                    <a:cubicBezTo>
                      <a:pt x="0" y="1153"/>
                      <a:pt x="11" y="1163"/>
                      <a:pt x="23" y="1163"/>
                    </a:cubicBezTo>
                    <a:cubicBezTo>
                      <a:pt x="867" y="1163"/>
                      <a:pt x="867" y="1163"/>
                      <a:pt x="867" y="1163"/>
                    </a:cubicBezTo>
                    <a:cubicBezTo>
                      <a:pt x="879" y="1163"/>
                      <a:pt x="889" y="1153"/>
                      <a:pt x="889" y="1140"/>
                    </a:cubicBezTo>
                    <a:cubicBezTo>
                      <a:pt x="889" y="22"/>
                      <a:pt x="889" y="22"/>
                      <a:pt x="889" y="22"/>
                    </a:cubicBezTo>
                    <a:cubicBezTo>
                      <a:pt x="889" y="10"/>
                      <a:pt x="879" y="0"/>
                      <a:pt x="867" y="0"/>
                    </a:cubicBezTo>
                    <a:cubicBezTo>
                      <a:pt x="23" y="0"/>
                      <a:pt x="23" y="0"/>
                      <a:pt x="23" y="0"/>
                    </a:cubicBezTo>
                    <a:cubicBezTo>
                      <a:pt x="11" y="0"/>
                      <a:pt x="0" y="10"/>
                      <a:pt x="0" y="22"/>
                    </a:cubicBezTo>
                    <a:lnTo>
                      <a:pt x="0" y="114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nchor="ctr"/>
              <a:lstStyle/>
              <a:p>
                <a:pPr algn="ctr"/>
                <a:endParaRPr>
                  <a:latin typeface="+mn-ea"/>
                </a:endParaRPr>
              </a:p>
            </p:txBody>
          </p:sp>
          <p:sp>
            <p:nvSpPr>
              <p:cNvPr id="52" name="îSľiḓê">
                <a:extLst>
                  <a:ext uri="{FF2B5EF4-FFF2-40B4-BE49-F238E27FC236}">
                    <a16:creationId xmlns="" xmlns:a16="http://schemas.microsoft.com/office/drawing/2014/main" id="{B2D96340-0850-4674-81D2-CD4CF8EBE9D7}"/>
                  </a:ext>
                </a:extLst>
              </p:cNvPr>
              <p:cNvSpPr/>
              <p:nvPr/>
            </p:nvSpPr>
            <p:spPr bwMode="auto">
              <a:xfrm>
                <a:off x="4559300" y="93663"/>
                <a:ext cx="3338512" cy="4371975"/>
              </a:xfrm>
              <a:custGeom>
                <a:avLst/>
                <a:gdLst>
                  <a:gd name="T0" fmla="*/ 889 w 889"/>
                  <a:gd name="T1" fmla="*/ 1140 h 1163"/>
                  <a:gd name="T2" fmla="*/ 866 w 889"/>
                  <a:gd name="T3" fmla="*/ 1163 h 1163"/>
                  <a:gd name="T4" fmla="*/ 23 w 889"/>
                  <a:gd name="T5" fmla="*/ 1163 h 1163"/>
                  <a:gd name="T6" fmla="*/ 0 w 889"/>
                  <a:gd name="T7" fmla="*/ 1140 h 1163"/>
                  <a:gd name="T8" fmla="*/ 0 w 889"/>
                  <a:gd name="T9" fmla="*/ 22 h 1163"/>
                  <a:gd name="T10" fmla="*/ 23 w 889"/>
                  <a:gd name="T11" fmla="*/ 0 h 1163"/>
                  <a:gd name="T12" fmla="*/ 866 w 889"/>
                  <a:gd name="T13" fmla="*/ 0 h 1163"/>
                  <a:gd name="T14" fmla="*/ 889 w 889"/>
                  <a:gd name="T15" fmla="*/ 22 h 1163"/>
                  <a:gd name="T16" fmla="*/ 889 w 889"/>
                  <a:gd name="T17" fmla="*/ 1140 h 1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9" h="1163">
                    <a:moveTo>
                      <a:pt x="889" y="1140"/>
                    </a:moveTo>
                    <a:cubicBezTo>
                      <a:pt x="889" y="1153"/>
                      <a:pt x="879" y="1163"/>
                      <a:pt x="866" y="1163"/>
                    </a:cubicBezTo>
                    <a:cubicBezTo>
                      <a:pt x="23" y="1163"/>
                      <a:pt x="23" y="1163"/>
                      <a:pt x="23" y="1163"/>
                    </a:cubicBezTo>
                    <a:cubicBezTo>
                      <a:pt x="10" y="1163"/>
                      <a:pt x="0" y="1153"/>
                      <a:pt x="0" y="1140"/>
                    </a:cubicBezTo>
                    <a:cubicBezTo>
                      <a:pt x="0" y="22"/>
                      <a:pt x="0" y="22"/>
                      <a:pt x="0" y="22"/>
                    </a:cubicBezTo>
                    <a:cubicBezTo>
                      <a:pt x="0" y="10"/>
                      <a:pt x="10" y="0"/>
                      <a:pt x="23" y="0"/>
                    </a:cubicBezTo>
                    <a:cubicBezTo>
                      <a:pt x="866" y="0"/>
                      <a:pt x="866" y="0"/>
                      <a:pt x="866" y="0"/>
                    </a:cubicBezTo>
                    <a:cubicBezTo>
                      <a:pt x="879" y="0"/>
                      <a:pt x="889" y="10"/>
                      <a:pt x="889" y="22"/>
                    </a:cubicBezTo>
                    <a:lnTo>
                      <a:pt x="889" y="114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nchor="ctr"/>
              <a:lstStyle/>
              <a:p>
                <a:pPr algn="ctr"/>
                <a:endParaRPr>
                  <a:latin typeface="+mn-ea"/>
                </a:endParaRPr>
              </a:p>
            </p:txBody>
          </p:sp>
        </p:grpSp>
        <p:grpSp>
          <p:nvGrpSpPr>
            <p:cNvPr id="12" name="íṣḷídé">
              <a:extLst>
                <a:ext uri="{FF2B5EF4-FFF2-40B4-BE49-F238E27FC236}">
                  <a16:creationId xmlns="" xmlns:a16="http://schemas.microsoft.com/office/drawing/2014/main" id="{A07B9ED6-0AFB-4CCA-BE76-FCE4F31D45A5}"/>
                </a:ext>
              </a:extLst>
            </p:cNvPr>
            <p:cNvGrpSpPr/>
            <p:nvPr/>
          </p:nvGrpSpPr>
          <p:grpSpPr>
            <a:xfrm>
              <a:off x="2393053" y="1276550"/>
              <a:ext cx="7405892" cy="4675796"/>
              <a:chOff x="912813" y="93663"/>
              <a:chExt cx="6924674" cy="4371975"/>
            </a:xfrm>
            <a:solidFill>
              <a:schemeClr val="bg1">
                <a:lumMod val="95000"/>
              </a:schemeClr>
            </a:solidFill>
            <a:effectLst>
              <a:outerShdw blurRad="63500" algn="ctr" rotWithShape="0">
                <a:prstClr val="black">
                  <a:alpha val="40000"/>
                </a:prstClr>
              </a:outerShdw>
            </a:effectLst>
          </p:grpSpPr>
          <p:sp>
            <p:nvSpPr>
              <p:cNvPr id="49" name="îSḻïḓe">
                <a:extLst>
                  <a:ext uri="{FF2B5EF4-FFF2-40B4-BE49-F238E27FC236}">
                    <a16:creationId xmlns="" xmlns:a16="http://schemas.microsoft.com/office/drawing/2014/main" id="{77FB1916-A24D-4A64-86AB-A9F569AC9074}"/>
                  </a:ext>
                </a:extLst>
              </p:cNvPr>
              <p:cNvSpPr/>
              <p:nvPr/>
            </p:nvSpPr>
            <p:spPr bwMode="auto">
              <a:xfrm>
                <a:off x="912813" y="93663"/>
                <a:ext cx="3338512" cy="4371975"/>
              </a:xfrm>
              <a:custGeom>
                <a:avLst/>
                <a:gdLst>
                  <a:gd name="T0" fmla="*/ 0 w 889"/>
                  <a:gd name="T1" fmla="*/ 1140 h 1163"/>
                  <a:gd name="T2" fmla="*/ 23 w 889"/>
                  <a:gd name="T3" fmla="*/ 1163 h 1163"/>
                  <a:gd name="T4" fmla="*/ 867 w 889"/>
                  <a:gd name="T5" fmla="*/ 1163 h 1163"/>
                  <a:gd name="T6" fmla="*/ 889 w 889"/>
                  <a:gd name="T7" fmla="*/ 1140 h 1163"/>
                  <a:gd name="T8" fmla="*/ 889 w 889"/>
                  <a:gd name="T9" fmla="*/ 22 h 1163"/>
                  <a:gd name="T10" fmla="*/ 867 w 889"/>
                  <a:gd name="T11" fmla="*/ 0 h 1163"/>
                  <a:gd name="T12" fmla="*/ 23 w 889"/>
                  <a:gd name="T13" fmla="*/ 0 h 1163"/>
                  <a:gd name="T14" fmla="*/ 0 w 889"/>
                  <a:gd name="T15" fmla="*/ 22 h 1163"/>
                  <a:gd name="T16" fmla="*/ 0 w 889"/>
                  <a:gd name="T17" fmla="*/ 1140 h 1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9" h="1163">
                    <a:moveTo>
                      <a:pt x="0" y="1140"/>
                    </a:moveTo>
                    <a:cubicBezTo>
                      <a:pt x="0" y="1153"/>
                      <a:pt x="11" y="1163"/>
                      <a:pt x="23" y="1163"/>
                    </a:cubicBezTo>
                    <a:cubicBezTo>
                      <a:pt x="867" y="1163"/>
                      <a:pt x="867" y="1163"/>
                      <a:pt x="867" y="1163"/>
                    </a:cubicBezTo>
                    <a:cubicBezTo>
                      <a:pt x="879" y="1163"/>
                      <a:pt x="889" y="1153"/>
                      <a:pt x="889" y="1140"/>
                    </a:cubicBezTo>
                    <a:cubicBezTo>
                      <a:pt x="889" y="22"/>
                      <a:pt x="889" y="22"/>
                      <a:pt x="889" y="22"/>
                    </a:cubicBezTo>
                    <a:cubicBezTo>
                      <a:pt x="889" y="10"/>
                      <a:pt x="879" y="0"/>
                      <a:pt x="867" y="0"/>
                    </a:cubicBezTo>
                    <a:cubicBezTo>
                      <a:pt x="23" y="0"/>
                      <a:pt x="23" y="0"/>
                      <a:pt x="23" y="0"/>
                    </a:cubicBezTo>
                    <a:cubicBezTo>
                      <a:pt x="11" y="0"/>
                      <a:pt x="0" y="10"/>
                      <a:pt x="0" y="22"/>
                    </a:cubicBezTo>
                    <a:lnTo>
                      <a:pt x="0" y="1140"/>
                    </a:lnTo>
                    <a:close/>
                  </a:path>
                </a:pathLst>
              </a:custGeom>
              <a:grpFill/>
              <a:ln>
                <a:noFill/>
              </a:ln>
            </p:spPr>
            <p:txBody>
              <a:bodyPr anchor="ctr"/>
              <a:lstStyle/>
              <a:p>
                <a:pPr algn="ctr"/>
                <a:endParaRPr>
                  <a:latin typeface="+mn-ea"/>
                </a:endParaRPr>
              </a:p>
            </p:txBody>
          </p:sp>
          <p:sp>
            <p:nvSpPr>
              <p:cNvPr id="50" name="ïSlïḑé">
                <a:extLst>
                  <a:ext uri="{FF2B5EF4-FFF2-40B4-BE49-F238E27FC236}">
                    <a16:creationId xmlns="" xmlns:a16="http://schemas.microsoft.com/office/drawing/2014/main" id="{E6CD002F-C496-4EE2-83C4-BE2DBBCE1BC4}"/>
                  </a:ext>
                </a:extLst>
              </p:cNvPr>
              <p:cNvSpPr/>
              <p:nvPr/>
            </p:nvSpPr>
            <p:spPr bwMode="auto">
              <a:xfrm>
                <a:off x="4498975" y="93663"/>
                <a:ext cx="3338512" cy="4371975"/>
              </a:xfrm>
              <a:custGeom>
                <a:avLst/>
                <a:gdLst>
                  <a:gd name="T0" fmla="*/ 889 w 889"/>
                  <a:gd name="T1" fmla="*/ 1140 h 1163"/>
                  <a:gd name="T2" fmla="*/ 866 w 889"/>
                  <a:gd name="T3" fmla="*/ 1163 h 1163"/>
                  <a:gd name="T4" fmla="*/ 23 w 889"/>
                  <a:gd name="T5" fmla="*/ 1163 h 1163"/>
                  <a:gd name="T6" fmla="*/ 0 w 889"/>
                  <a:gd name="T7" fmla="*/ 1140 h 1163"/>
                  <a:gd name="T8" fmla="*/ 0 w 889"/>
                  <a:gd name="T9" fmla="*/ 22 h 1163"/>
                  <a:gd name="T10" fmla="*/ 23 w 889"/>
                  <a:gd name="T11" fmla="*/ 0 h 1163"/>
                  <a:gd name="T12" fmla="*/ 866 w 889"/>
                  <a:gd name="T13" fmla="*/ 0 h 1163"/>
                  <a:gd name="T14" fmla="*/ 889 w 889"/>
                  <a:gd name="T15" fmla="*/ 22 h 1163"/>
                  <a:gd name="T16" fmla="*/ 889 w 889"/>
                  <a:gd name="T17" fmla="*/ 1140 h 1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9" h="1163">
                    <a:moveTo>
                      <a:pt x="889" y="1140"/>
                    </a:moveTo>
                    <a:cubicBezTo>
                      <a:pt x="889" y="1153"/>
                      <a:pt x="879" y="1163"/>
                      <a:pt x="866" y="1163"/>
                    </a:cubicBezTo>
                    <a:cubicBezTo>
                      <a:pt x="23" y="1163"/>
                      <a:pt x="23" y="1163"/>
                      <a:pt x="23" y="1163"/>
                    </a:cubicBezTo>
                    <a:cubicBezTo>
                      <a:pt x="10" y="1163"/>
                      <a:pt x="0" y="1153"/>
                      <a:pt x="0" y="1140"/>
                    </a:cubicBezTo>
                    <a:cubicBezTo>
                      <a:pt x="0" y="22"/>
                      <a:pt x="0" y="22"/>
                      <a:pt x="0" y="22"/>
                    </a:cubicBezTo>
                    <a:cubicBezTo>
                      <a:pt x="0" y="10"/>
                      <a:pt x="10" y="0"/>
                      <a:pt x="23" y="0"/>
                    </a:cubicBezTo>
                    <a:cubicBezTo>
                      <a:pt x="866" y="0"/>
                      <a:pt x="866" y="0"/>
                      <a:pt x="866" y="0"/>
                    </a:cubicBezTo>
                    <a:cubicBezTo>
                      <a:pt x="879" y="0"/>
                      <a:pt x="889" y="10"/>
                      <a:pt x="889" y="22"/>
                    </a:cubicBezTo>
                    <a:lnTo>
                      <a:pt x="889" y="1140"/>
                    </a:lnTo>
                    <a:close/>
                  </a:path>
                </a:pathLst>
              </a:custGeom>
              <a:grpFill/>
              <a:ln>
                <a:noFill/>
              </a:ln>
            </p:spPr>
            <p:txBody>
              <a:bodyPr anchor="ctr"/>
              <a:lstStyle/>
              <a:p>
                <a:pPr algn="ctr"/>
                <a:endParaRPr>
                  <a:latin typeface="+mn-ea"/>
                </a:endParaRPr>
              </a:p>
            </p:txBody>
          </p:sp>
        </p:grpSp>
        <p:sp>
          <p:nvSpPr>
            <p:cNvPr id="15" name="iṧļiḋe">
              <a:extLst>
                <a:ext uri="{FF2B5EF4-FFF2-40B4-BE49-F238E27FC236}">
                  <a16:creationId xmlns="" xmlns:a16="http://schemas.microsoft.com/office/drawing/2014/main" id="{FA4C4FB5-C127-46DC-90BA-FDBB56094E99}"/>
                </a:ext>
              </a:extLst>
            </p:cNvPr>
            <p:cNvSpPr/>
            <p:nvPr/>
          </p:nvSpPr>
          <p:spPr bwMode="auto">
            <a:xfrm>
              <a:off x="6301435" y="1570273"/>
              <a:ext cx="127336" cy="4084954"/>
            </a:xfrm>
            <a:custGeom>
              <a:avLst/>
              <a:gdLst>
                <a:gd name="T0" fmla="*/ 16 w 32"/>
                <a:gd name="T1" fmla="*/ 0 h 1016"/>
                <a:gd name="T2" fmla="*/ 16 w 32"/>
                <a:gd name="T3" fmla="*/ 32 h 1016"/>
                <a:gd name="T4" fmla="*/ 16 w 32"/>
                <a:gd name="T5" fmla="*/ 82 h 1016"/>
                <a:gd name="T6" fmla="*/ 16 w 32"/>
                <a:gd name="T7" fmla="*/ 114 h 1016"/>
                <a:gd name="T8" fmla="*/ 16 w 32"/>
                <a:gd name="T9" fmla="*/ 82 h 1016"/>
                <a:gd name="T10" fmla="*/ 0 w 32"/>
                <a:gd name="T11" fmla="*/ 180 h 1016"/>
                <a:gd name="T12" fmla="*/ 32 w 32"/>
                <a:gd name="T13" fmla="*/ 180 h 1016"/>
                <a:gd name="T14" fmla="*/ 16 w 32"/>
                <a:gd name="T15" fmla="*/ 246 h 1016"/>
                <a:gd name="T16" fmla="*/ 16 w 32"/>
                <a:gd name="T17" fmla="*/ 278 h 1016"/>
                <a:gd name="T18" fmla="*/ 16 w 32"/>
                <a:gd name="T19" fmla="*/ 246 h 1016"/>
                <a:gd name="T20" fmla="*/ 0 w 32"/>
                <a:gd name="T21" fmla="*/ 344 h 1016"/>
                <a:gd name="T22" fmla="*/ 32 w 32"/>
                <a:gd name="T23" fmla="*/ 344 h 1016"/>
                <a:gd name="T24" fmla="*/ 16 w 32"/>
                <a:gd name="T25" fmla="*/ 410 h 1016"/>
                <a:gd name="T26" fmla="*/ 16 w 32"/>
                <a:gd name="T27" fmla="*/ 442 h 1016"/>
                <a:gd name="T28" fmla="*/ 16 w 32"/>
                <a:gd name="T29" fmla="*/ 410 h 1016"/>
                <a:gd name="T30" fmla="*/ 0 w 32"/>
                <a:gd name="T31" fmla="*/ 508 h 1016"/>
                <a:gd name="T32" fmla="*/ 32 w 32"/>
                <a:gd name="T33" fmla="*/ 508 h 1016"/>
                <a:gd name="T34" fmla="*/ 16 w 32"/>
                <a:gd name="T35" fmla="*/ 574 h 1016"/>
                <a:gd name="T36" fmla="*/ 16 w 32"/>
                <a:gd name="T37" fmla="*/ 606 h 1016"/>
                <a:gd name="T38" fmla="*/ 16 w 32"/>
                <a:gd name="T39" fmla="*/ 574 h 1016"/>
                <a:gd name="T40" fmla="*/ 0 w 32"/>
                <a:gd name="T41" fmla="*/ 672 h 1016"/>
                <a:gd name="T42" fmla="*/ 32 w 32"/>
                <a:gd name="T43" fmla="*/ 672 h 1016"/>
                <a:gd name="T44" fmla="*/ 16 w 32"/>
                <a:gd name="T45" fmla="*/ 738 h 1016"/>
                <a:gd name="T46" fmla="*/ 16 w 32"/>
                <a:gd name="T47" fmla="*/ 770 h 1016"/>
                <a:gd name="T48" fmla="*/ 16 w 32"/>
                <a:gd name="T49" fmla="*/ 738 h 1016"/>
                <a:gd name="T50" fmla="*/ 0 w 32"/>
                <a:gd name="T51" fmla="*/ 836 h 1016"/>
                <a:gd name="T52" fmla="*/ 32 w 32"/>
                <a:gd name="T53" fmla="*/ 836 h 1016"/>
                <a:gd name="T54" fmla="*/ 16 w 32"/>
                <a:gd name="T55" fmla="*/ 902 h 1016"/>
                <a:gd name="T56" fmla="*/ 16 w 32"/>
                <a:gd name="T57" fmla="*/ 934 h 1016"/>
                <a:gd name="T58" fmla="*/ 16 w 32"/>
                <a:gd name="T59" fmla="*/ 902 h 1016"/>
                <a:gd name="T60" fmla="*/ 0 w 32"/>
                <a:gd name="T61" fmla="*/ 1000 h 1016"/>
                <a:gd name="T62" fmla="*/ 32 w 32"/>
                <a:gd name="T63" fmla="*/ 1000 h 1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2" h="1016">
                  <a:moveTo>
                    <a:pt x="0" y="16"/>
                  </a:moveTo>
                  <a:cubicBezTo>
                    <a:pt x="0" y="7"/>
                    <a:pt x="7" y="0"/>
                    <a:pt x="16" y="0"/>
                  </a:cubicBezTo>
                  <a:cubicBezTo>
                    <a:pt x="25" y="0"/>
                    <a:pt x="32" y="7"/>
                    <a:pt x="32" y="16"/>
                  </a:cubicBezTo>
                  <a:cubicBezTo>
                    <a:pt x="32" y="25"/>
                    <a:pt x="25" y="32"/>
                    <a:pt x="16" y="32"/>
                  </a:cubicBezTo>
                  <a:cubicBezTo>
                    <a:pt x="7" y="32"/>
                    <a:pt x="0" y="25"/>
                    <a:pt x="0" y="16"/>
                  </a:cubicBezTo>
                  <a:close/>
                  <a:moveTo>
                    <a:pt x="16" y="82"/>
                  </a:moveTo>
                  <a:cubicBezTo>
                    <a:pt x="7" y="82"/>
                    <a:pt x="0" y="89"/>
                    <a:pt x="0" y="98"/>
                  </a:cubicBezTo>
                  <a:cubicBezTo>
                    <a:pt x="0" y="107"/>
                    <a:pt x="7" y="114"/>
                    <a:pt x="16" y="114"/>
                  </a:cubicBezTo>
                  <a:cubicBezTo>
                    <a:pt x="25" y="114"/>
                    <a:pt x="32" y="107"/>
                    <a:pt x="32" y="98"/>
                  </a:cubicBezTo>
                  <a:cubicBezTo>
                    <a:pt x="32" y="89"/>
                    <a:pt x="25" y="82"/>
                    <a:pt x="16" y="82"/>
                  </a:cubicBezTo>
                  <a:close/>
                  <a:moveTo>
                    <a:pt x="16" y="164"/>
                  </a:moveTo>
                  <a:cubicBezTo>
                    <a:pt x="7" y="164"/>
                    <a:pt x="0" y="171"/>
                    <a:pt x="0" y="180"/>
                  </a:cubicBezTo>
                  <a:cubicBezTo>
                    <a:pt x="0" y="189"/>
                    <a:pt x="7" y="196"/>
                    <a:pt x="16" y="196"/>
                  </a:cubicBezTo>
                  <a:cubicBezTo>
                    <a:pt x="25" y="196"/>
                    <a:pt x="32" y="189"/>
                    <a:pt x="32" y="180"/>
                  </a:cubicBezTo>
                  <a:cubicBezTo>
                    <a:pt x="32" y="171"/>
                    <a:pt x="25" y="164"/>
                    <a:pt x="16" y="164"/>
                  </a:cubicBezTo>
                  <a:close/>
                  <a:moveTo>
                    <a:pt x="16" y="246"/>
                  </a:moveTo>
                  <a:cubicBezTo>
                    <a:pt x="7" y="246"/>
                    <a:pt x="0" y="253"/>
                    <a:pt x="0" y="262"/>
                  </a:cubicBezTo>
                  <a:cubicBezTo>
                    <a:pt x="0" y="271"/>
                    <a:pt x="7" y="278"/>
                    <a:pt x="16" y="278"/>
                  </a:cubicBezTo>
                  <a:cubicBezTo>
                    <a:pt x="25" y="278"/>
                    <a:pt x="32" y="271"/>
                    <a:pt x="32" y="262"/>
                  </a:cubicBezTo>
                  <a:cubicBezTo>
                    <a:pt x="32" y="253"/>
                    <a:pt x="25" y="246"/>
                    <a:pt x="16" y="246"/>
                  </a:cubicBezTo>
                  <a:close/>
                  <a:moveTo>
                    <a:pt x="16" y="328"/>
                  </a:moveTo>
                  <a:cubicBezTo>
                    <a:pt x="7" y="328"/>
                    <a:pt x="0" y="335"/>
                    <a:pt x="0" y="344"/>
                  </a:cubicBezTo>
                  <a:cubicBezTo>
                    <a:pt x="0" y="353"/>
                    <a:pt x="7" y="360"/>
                    <a:pt x="16" y="360"/>
                  </a:cubicBezTo>
                  <a:cubicBezTo>
                    <a:pt x="25" y="360"/>
                    <a:pt x="32" y="353"/>
                    <a:pt x="32" y="344"/>
                  </a:cubicBezTo>
                  <a:cubicBezTo>
                    <a:pt x="32" y="335"/>
                    <a:pt x="25" y="328"/>
                    <a:pt x="16" y="328"/>
                  </a:cubicBezTo>
                  <a:close/>
                  <a:moveTo>
                    <a:pt x="16" y="410"/>
                  </a:moveTo>
                  <a:cubicBezTo>
                    <a:pt x="7" y="410"/>
                    <a:pt x="0" y="417"/>
                    <a:pt x="0" y="426"/>
                  </a:cubicBezTo>
                  <a:cubicBezTo>
                    <a:pt x="0" y="435"/>
                    <a:pt x="7" y="442"/>
                    <a:pt x="16" y="442"/>
                  </a:cubicBezTo>
                  <a:cubicBezTo>
                    <a:pt x="25" y="442"/>
                    <a:pt x="32" y="435"/>
                    <a:pt x="32" y="426"/>
                  </a:cubicBezTo>
                  <a:cubicBezTo>
                    <a:pt x="32" y="417"/>
                    <a:pt x="25" y="410"/>
                    <a:pt x="16" y="410"/>
                  </a:cubicBezTo>
                  <a:close/>
                  <a:moveTo>
                    <a:pt x="16" y="492"/>
                  </a:moveTo>
                  <a:cubicBezTo>
                    <a:pt x="7" y="492"/>
                    <a:pt x="0" y="499"/>
                    <a:pt x="0" y="508"/>
                  </a:cubicBezTo>
                  <a:cubicBezTo>
                    <a:pt x="0" y="517"/>
                    <a:pt x="7" y="524"/>
                    <a:pt x="16" y="524"/>
                  </a:cubicBezTo>
                  <a:cubicBezTo>
                    <a:pt x="25" y="524"/>
                    <a:pt x="32" y="517"/>
                    <a:pt x="32" y="508"/>
                  </a:cubicBezTo>
                  <a:cubicBezTo>
                    <a:pt x="32" y="499"/>
                    <a:pt x="25" y="492"/>
                    <a:pt x="16" y="492"/>
                  </a:cubicBezTo>
                  <a:close/>
                  <a:moveTo>
                    <a:pt x="16" y="574"/>
                  </a:moveTo>
                  <a:cubicBezTo>
                    <a:pt x="7" y="574"/>
                    <a:pt x="0" y="581"/>
                    <a:pt x="0" y="590"/>
                  </a:cubicBezTo>
                  <a:cubicBezTo>
                    <a:pt x="0" y="599"/>
                    <a:pt x="7" y="606"/>
                    <a:pt x="16" y="606"/>
                  </a:cubicBezTo>
                  <a:cubicBezTo>
                    <a:pt x="25" y="606"/>
                    <a:pt x="32" y="599"/>
                    <a:pt x="32" y="590"/>
                  </a:cubicBezTo>
                  <a:cubicBezTo>
                    <a:pt x="32" y="581"/>
                    <a:pt x="25" y="574"/>
                    <a:pt x="16" y="574"/>
                  </a:cubicBezTo>
                  <a:close/>
                  <a:moveTo>
                    <a:pt x="16" y="656"/>
                  </a:moveTo>
                  <a:cubicBezTo>
                    <a:pt x="7" y="656"/>
                    <a:pt x="0" y="663"/>
                    <a:pt x="0" y="672"/>
                  </a:cubicBezTo>
                  <a:cubicBezTo>
                    <a:pt x="0" y="681"/>
                    <a:pt x="7" y="688"/>
                    <a:pt x="16" y="688"/>
                  </a:cubicBezTo>
                  <a:cubicBezTo>
                    <a:pt x="25" y="688"/>
                    <a:pt x="32" y="681"/>
                    <a:pt x="32" y="672"/>
                  </a:cubicBezTo>
                  <a:cubicBezTo>
                    <a:pt x="32" y="663"/>
                    <a:pt x="25" y="656"/>
                    <a:pt x="16" y="656"/>
                  </a:cubicBezTo>
                  <a:close/>
                  <a:moveTo>
                    <a:pt x="16" y="738"/>
                  </a:moveTo>
                  <a:cubicBezTo>
                    <a:pt x="7" y="738"/>
                    <a:pt x="0" y="745"/>
                    <a:pt x="0" y="754"/>
                  </a:cubicBezTo>
                  <a:cubicBezTo>
                    <a:pt x="0" y="763"/>
                    <a:pt x="7" y="770"/>
                    <a:pt x="16" y="770"/>
                  </a:cubicBezTo>
                  <a:cubicBezTo>
                    <a:pt x="25" y="770"/>
                    <a:pt x="32" y="763"/>
                    <a:pt x="32" y="754"/>
                  </a:cubicBezTo>
                  <a:cubicBezTo>
                    <a:pt x="32" y="745"/>
                    <a:pt x="25" y="738"/>
                    <a:pt x="16" y="738"/>
                  </a:cubicBezTo>
                  <a:close/>
                  <a:moveTo>
                    <a:pt x="16" y="820"/>
                  </a:moveTo>
                  <a:cubicBezTo>
                    <a:pt x="7" y="820"/>
                    <a:pt x="0" y="827"/>
                    <a:pt x="0" y="836"/>
                  </a:cubicBezTo>
                  <a:cubicBezTo>
                    <a:pt x="0" y="845"/>
                    <a:pt x="7" y="852"/>
                    <a:pt x="16" y="852"/>
                  </a:cubicBezTo>
                  <a:cubicBezTo>
                    <a:pt x="25" y="852"/>
                    <a:pt x="32" y="845"/>
                    <a:pt x="32" y="836"/>
                  </a:cubicBezTo>
                  <a:cubicBezTo>
                    <a:pt x="32" y="827"/>
                    <a:pt x="25" y="820"/>
                    <a:pt x="16" y="820"/>
                  </a:cubicBezTo>
                  <a:close/>
                  <a:moveTo>
                    <a:pt x="16" y="902"/>
                  </a:moveTo>
                  <a:cubicBezTo>
                    <a:pt x="7" y="902"/>
                    <a:pt x="0" y="909"/>
                    <a:pt x="0" y="918"/>
                  </a:cubicBezTo>
                  <a:cubicBezTo>
                    <a:pt x="0" y="927"/>
                    <a:pt x="7" y="934"/>
                    <a:pt x="16" y="934"/>
                  </a:cubicBezTo>
                  <a:cubicBezTo>
                    <a:pt x="25" y="934"/>
                    <a:pt x="32" y="927"/>
                    <a:pt x="32" y="918"/>
                  </a:cubicBezTo>
                  <a:cubicBezTo>
                    <a:pt x="32" y="909"/>
                    <a:pt x="25" y="902"/>
                    <a:pt x="16" y="902"/>
                  </a:cubicBezTo>
                  <a:close/>
                  <a:moveTo>
                    <a:pt x="16" y="984"/>
                  </a:moveTo>
                  <a:cubicBezTo>
                    <a:pt x="7" y="984"/>
                    <a:pt x="0" y="991"/>
                    <a:pt x="0" y="1000"/>
                  </a:cubicBezTo>
                  <a:cubicBezTo>
                    <a:pt x="0" y="1009"/>
                    <a:pt x="7" y="1016"/>
                    <a:pt x="16" y="1016"/>
                  </a:cubicBezTo>
                  <a:cubicBezTo>
                    <a:pt x="25" y="1016"/>
                    <a:pt x="32" y="1009"/>
                    <a:pt x="32" y="1000"/>
                  </a:cubicBezTo>
                  <a:cubicBezTo>
                    <a:pt x="32" y="991"/>
                    <a:pt x="25" y="984"/>
                    <a:pt x="16" y="984"/>
                  </a:cubicBezTo>
                  <a:close/>
                </a:path>
              </a:pathLst>
            </a:custGeom>
            <a:solidFill>
              <a:schemeClr val="tx1">
                <a:lumMod val="75000"/>
                <a:lumOff val="25000"/>
              </a:schemeClr>
            </a:solidFill>
            <a:ln>
              <a:noFill/>
            </a:ln>
          </p:spPr>
          <p:txBody>
            <a:bodyPr anchor="ctr"/>
            <a:lstStyle/>
            <a:p>
              <a:pPr algn="ctr"/>
              <a:endParaRPr>
                <a:latin typeface="+mn-ea"/>
              </a:endParaRPr>
            </a:p>
          </p:txBody>
        </p:sp>
        <p:sp>
          <p:nvSpPr>
            <p:cNvPr id="16" name="ïṣlïdé">
              <a:extLst>
                <a:ext uri="{FF2B5EF4-FFF2-40B4-BE49-F238E27FC236}">
                  <a16:creationId xmlns="" xmlns:a16="http://schemas.microsoft.com/office/drawing/2014/main" id="{8FD2CB3B-F733-4789-8BAA-64718FC097C3}"/>
                </a:ext>
              </a:extLst>
            </p:cNvPr>
            <p:cNvSpPr/>
            <p:nvPr/>
          </p:nvSpPr>
          <p:spPr bwMode="auto">
            <a:xfrm>
              <a:off x="6301435" y="1570273"/>
              <a:ext cx="83193" cy="4084954"/>
            </a:xfrm>
            <a:custGeom>
              <a:avLst/>
              <a:gdLst>
                <a:gd name="T0" fmla="*/ 16 w 21"/>
                <a:gd name="T1" fmla="*/ 246 h 1016"/>
                <a:gd name="T2" fmla="*/ 9 w 21"/>
                <a:gd name="T3" fmla="*/ 262 h 1016"/>
                <a:gd name="T4" fmla="*/ 16 w 21"/>
                <a:gd name="T5" fmla="*/ 278 h 1016"/>
                <a:gd name="T6" fmla="*/ 16 w 21"/>
                <a:gd name="T7" fmla="*/ 524 h 1016"/>
                <a:gd name="T8" fmla="*/ 9 w 21"/>
                <a:gd name="T9" fmla="*/ 508 h 1016"/>
                <a:gd name="T10" fmla="*/ 16 w 21"/>
                <a:gd name="T11" fmla="*/ 492 h 1016"/>
                <a:gd name="T12" fmla="*/ 16 w 21"/>
                <a:gd name="T13" fmla="*/ 524 h 1016"/>
                <a:gd name="T14" fmla="*/ 21 w 21"/>
                <a:gd name="T15" fmla="*/ 359 h 1016"/>
                <a:gd name="T16" fmla="*/ 21 w 21"/>
                <a:gd name="T17" fmla="*/ 329 h 1016"/>
                <a:gd name="T18" fmla="*/ 0 w 21"/>
                <a:gd name="T19" fmla="*/ 344 h 1016"/>
                <a:gd name="T20" fmla="*/ 16 w 21"/>
                <a:gd name="T21" fmla="*/ 442 h 1016"/>
                <a:gd name="T22" fmla="*/ 9 w 21"/>
                <a:gd name="T23" fmla="*/ 426 h 1016"/>
                <a:gd name="T24" fmla="*/ 16 w 21"/>
                <a:gd name="T25" fmla="*/ 410 h 1016"/>
                <a:gd name="T26" fmla="*/ 16 w 21"/>
                <a:gd name="T27" fmla="*/ 442 h 1016"/>
                <a:gd name="T28" fmla="*/ 21 w 21"/>
                <a:gd name="T29" fmla="*/ 113 h 1016"/>
                <a:gd name="T30" fmla="*/ 21 w 21"/>
                <a:gd name="T31" fmla="*/ 83 h 1016"/>
                <a:gd name="T32" fmla="*/ 0 w 21"/>
                <a:gd name="T33" fmla="*/ 98 h 1016"/>
                <a:gd name="T34" fmla="*/ 16 w 21"/>
                <a:gd name="T35" fmla="*/ 32 h 1016"/>
                <a:gd name="T36" fmla="*/ 9 w 21"/>
                <a:gd name="T37" fmla="*/ 16 h 1016"/>
                <a:gd name="T38" fmla="*/ 16 w 21"/>
                <a:gd name="T39" fmla="*/ 0 h 1016"/>
                <a:gd name="T40" fmla="*/ 16 w 21"/>
                <a:gd name="T41" fmla="*/ 32 h 1016"/>
                <a:gd name="T42" fmla="*/ 21 w 21"/>
                <a:gd name="T43" fmla="*/ 195 h 1016"/>
                <a:gd name="T44" fmla="*/ 21 w 21"/>
                <a:gd name="T45" fmla="*/ 165 h 1016"/>
                <a:gd name="T46" fmla="*/ 0 w 21"/>
                <a:gd name="T47" fmla="*/ 180 h 1016"/>
                <a:gd name="T48" fmla="*/ 16 w 21"/>
                <a:gd name="T49" fmla="*/ 934 h 1016"/>
                <a:gd name="T50" fmla="*/ 9 w 21"/>
                <a:gd name="T51" fmla="*/ 918 h 1016"/>
                <a:gd name="T52" fmla="*/ 16 w 21"/>
                <a:gd name="T53" fmla="*/ 902 h 1016"/>
                <a:gd name="T54" fmla="*/ 16 w 21"/>
                <a:gd name="T55" fmla="*/ 934 h 1016"/>
                <a:gd name="T56" fmla="*/ 21 w 21"/>
                <a:gd name="T57" fmla="*/ 985 h 1016"/>
                <a:gd name="T58" fmla="*/ 0 w 21"/>
                <a:gd name="T59" fmla="*/ 1000 h 1016"/>
                <a:gd name="T60" fmla="*/ 21 w 21"/>
                <a:gd name="T61" fmla="*/ 1015 h 1016"/>
                <a:gd name="T62" fmla="*/ 16 w 21"/>
                <a:gd name="T63" fmla="*/ 852 h 1016"/>
                <a:gd name="T64" fmla="*/ 9 w 21"/>
                <a:gd name="T65" fmla="*/ 836 h 1016"/>
                <a:gd name="T66" fmla="*/ 16 w 21"/>
                <a:gd name="T67" fmla="*/ 820 h 1016"/>
                <a:gd name="T68" fmla="*/ 16 w 21"/>
                <a:gd name="T69" fmla="*/ 852 h 1016"/>
                <a:gd name="T70" fmla="*/ 21 w 21"/>
                <a:gd name="T71" fmla="*/ 687 h 1016"/>
                <a:gd name="T72" fmla="*/ 21 w 21"/>
                <a:gd name="T73" fmla="*/ 657 h 1016"/>
                <a:gd name="T74" fmla="*/ 0 w 21"/>
                <a:gd name="T75" fmla="*/ 672 h 1016"/>
                <a:gd name="T76" fmla="*/ 16 w 21"/>
                <a:gd name="T77" fmla="*/ 770 h 1016"/>
                <a:gd name="T78" fmla="*/ 9 w 21"/>
                <a:gd name="T79" fmla="*/ 754 h 1016"/>
                <a:gd name="T80" fmla="*/ 16 w 21"/>
                <a:gd name="T81" fmla="*/ 738 h 1016"/>
                <a:gd name="T82" fmla="*/ 16 w 21"/>
                <a:gd name="T83" fmla="*/ 770 h 1016"/>
                <a:gd name="T84" fmla="*/ 21 w 21"/>
                <a:gd name="T85" fmla="*/ 605 h 1016"/>
                <a:gd name="T86" fmla="*/ 21 w 21"/>
                <a:gd name="T87" fmla="*/ 575 h 1016"/>
                <a:gd name="T88" fmla="*/ 0 w 21"/>
                <a:gd name="T89" fmla="*/ 590 h 1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1" h="1016">
                  <a:moveTo>
                    <a:pt x="0" y="262"/>
                  </a:moveTo>
                  <a:cubicBezTo>
                    <a:pt x="0" y="253"/>
                    <a:pt x="7" y="246"/>
                    <a:pt x="16" y="246"/>
                  </a:cubicBezTo>
                  <a:cubicBezTo>
                    <a:pt x="18" y="246"/>
                    <a:pt x="19" y="247"/>
                    <a:pt x="21" y="247"/>
                  </a:cubicBezTo>
                  <a:cubicBezTo>
                    <a:pt x="14" y="249"/>
                    <a:pt x="9" y="255"/>
                    <a:pt x="9" y="262"/>
                  </a:cubicBezTo>
                  <a:cubicBezTo>
                    <a:pt x="9" y="269"/>
                    <a:pt x="14" y="275"/>
                    <a:pt x="21" y="277"/>
                  </a:cubicBezTo>
                  <a:cubicBezTo>
                    <a:pt x="19" y="278"/>
                    <a:pt x="18" y="278"/>
                    <a:pt x="16" y="278"/>
                  </a:cubicBezTo>
                  <a:cubicBezTo>
                    <a:pt x="7" y="278"/>
                    <a:pt x="0" y="271"/>
                    <a:pt x="0" y="262"/>
                  </a:cubicBezTo>
                  <a:close/>
                  <a:moveTo>
                    <a:pt x="16" y="524"/>
                  </a:moveTo>
                  <a:cubicBezTo>
                    <a:pt x="18" y="524"/>
                    <a:pt x="19" y="524"/>
                    <a:pt x="21" y="523"/>
                  </a:cubicBezTo>
                  <a:cubicBezTo>
                    <a:pt x="14" y="521"/>
                    <a:pt x="9" y="515"/>
                    <a:pt x="9" y="508"/>
                  </a:cubicBezTo>
                  <a:cubicBezTo>
                    <a:pt x="9" y="501"/>
                    <a:pt x="14" y="495"/>
                    <a:pt x="21" y="493"/>
                  </a:cubicBezTo>
                  <a:cubicBezTo>
                    <a:pt x="19" y="493"/>
                    <a:pt x="18" y="492"/>
                    <a:pt x="16" y="492"/>
                  </a:cubicBezTo>
                  <a:cubicBezTo>
                    <a:pt x="7" y="492"/>
                    <a:pt x="0" y="499"/>
                    <a:pt x="0" y="508"/>
                  </a:cubicBezTo>
                  <a:cubicBezTo>
                    <a:pt x="0" y="517"/>
                    <a:pt x="7" y="524"/>
                    <a:pt x="16" y="524"/>
                  </a:cubicBezTo>
                  <a:close/>
                  <a:moveTo>
                    <a:pt x="16" y="360"/>
                  </a:moveTo>
                  <a:cubicBezTo>
                    <a:pt x="18" y="360"/>
                    <a:pt x="19" y="360"/>
                    <a:pt x="21" y="359"/>
                  </a:cubicBezTo>
                  <a:cubicBezTo>
                    <a:pt x="14" y="357"/>
                    <a:pt x="9" y="351"/>
                    <a:pt x="9" y="344"/>
                  </a:cubicBezTo>
                  <a:cubicBezTo>
                    <a:pt x="9" y="337"/>
                    <a:pt x="14" y="331"/>
                    <a:pt x="21" y="329"/>
                  </a:cubicBezTo>
                  <a:cubicBezTo>
                    <a:pt x="19" y="329"/>
                    <a:pt x="18" y="328"/>
                    <a:pt x="16" y="328"/>
                  </a:cubicBezTo>
                  <a:cubicBezTo>
                    <a:pt x="7" y="328"/>
                    <a:pt x="0" y="335"/>
                    <a:pt x="0" y="344"/>
                  </a:cubicBezTo>
                  <a:cubicBezTo>
                    <a:pt x="0" y="353"/>
                    <a:pt x="7" y="360"/>
                    <a:pt x="16" y="360"/>
                  </a:cubicBezTo>
                  <a:close/>
                  <a:moveTo>
                    <a:pt x="16" y="442"/>
                  </a:moveTo>
                  <a:cubicBezTo>
                    <a:pt x="18" y="442"/>
                    <a:pt x="19" y="442"/>
                    <a:pt x="21" y="441"/>
                  </a:cubicBezTo>
                  <a:cubicBezTo>
                    <a:pt x="14" y="439"/>
                    <a:pt x="9" y="433"/>
                    <a:pt x="9" y="426"/>
                  </a:cubicBezTo>
                  <a:cubicBezTo>
                    <a:pt x="9" y="419"/>
                    <a:pt x="14" y="413"/>
                    <a:pt x="21" y="411"/>
                  </a:cubicBezTo>
                  <a:cubicBezTo>
                    <a:pt x="19" y="411"/>
                    <a:pt x="18" y="410"/>
                    <a:pt x="16" y="410"/>
                  </a:cubicBezTo>
                  <a:cubicBezTo>
                    <a:pt x="7" y="410"/>
                    <a:pt x="0" y="417"/>
                    <a:pt x="0" y="426"/>
                  </a:cubicBezTo>
                  <a:cubicBezTo>
                    <a:pt x="0" y="435"/>
                    <a:pt x="7" y="442"/>
                    <a:pt x="16" y="442"/>
                  </a:cubicBezTo>
                  <a:close/>
                  <a:moveTo>
                    <a:pt x="16" y="114"/>
                  </a:moveTo>
                  <a:cubicBezTo>
                    <a:pt x="18" y="114"/>
                    <a:pt x="19" y="114"/>
                    <a:pt x="21" y="113"/>
                  </a:cubicBezTo>
                  <a:cubicBezTo>
                    <a:pt x="14" y="111"/>
                    <a:pt x="9" y="105"/>
                    <a:pt x="9" y="98"/>
                  </a:cubicBezTo>
                  <a:cubicBezTo>
                    <a:pt x="9" y="91"/>
                    <a:pt x="14" y="85"/>
                    <a:pt x="21" y="83"/>
                  </a:cubicBezTo>
                  <a:cubicBezTo>
                    <a:pt x="19" y="83"/>
                    <a:pt x="18" y="82"/>
                    <a:pt x="16" y="82"/>
                  </a:cubicBezTo>
                  <a:cubicBezTo>
                    <a:pt x="7" y="82"/>
                    <a:pt x="0" y="89"/>
                    <a:pt x="0" y="98"/>
                  </a:cubicBezTo>
                  <a:cubicBezTo>
                    <a:pt x="0" y="107"/>
                    <a:pt x="7" y="114"/>
                    <a:pt x="16" y="114"/>
                  </a:cubicBezTo>
                  <a:close/>
                  <a:moveTo>
                    <a:pt x="16" y="32"/>
                  </a:moveTo>
                  <a:cubicBezTo>
                    <a:pt x="18" y="32"/>
                    <a:pt x="19" y="32"/>
                    <a:pt x="21" y="31"/>
                  </a:cubicBezTo>
                  <a:cubicBezTo>
                    <a:pt x="14" y="29"/>
                    <a:pt x="9" y="23"/>
                    <a:pt x="9" y="16"/>
                  </a:cubicBezTo>
                  <a:cubicBezTo>
                    <a:pt x="9" y="9"/>
                    <a:pt x="14" y="3"/>
                    <a:pt x="21" y="1"/>
                  </a:cubicBezTo>
                  <a:cubicBezTo>
                    <a:pt x="19" y="1"/>
                    <a:pt x="18" y="0"/>
                    <a:pt x="16" y="0"/>
                  </a:cubicBezTo>
                  <a:cubicBezTo>
                    <a:pt x="7" y="0"/>
                    <a:pt x="0" y="7"/>
                    <a:pt x="0" y="16"/>
                  </a:cubicBezTo>
                  <a:cubicBezTo>
                    <a:pt x="0" y="25"/>
                    <a:pt x="7" y="32"/>
                    <a:pt x="16" y="32"/>
                  </a:cubicBezTo>
                  <a:close/>
                  <a:moveTo>
                    <a:pt x="16" y="196"/>
                  </a:moveTo>
                  <a:cubicBezTo>
                    <a:pt x="18" y="196"/>
                    <a:pt x="19" y="196"/>
                    <a:pt x="21" y="195"/>
                  </a:cubicBezTo>
                  <a:cubicBezTo>
                    <a:pt x="14" y="193"/>
                    <a:pt x="9" y="187"/>
                    <a:pt x="9" y="180"/>
                  </a:cubicBezTo>
                  <a:cubicBezTo>
                    <a:pt x="9" y="173"/>
                    <a:pt x="14" y="167"/>
                    <a:pt x="21" y="165"/>
                  </a:cubicBezTo>
                  <a:cubicBezTo>
                    <a:pt x="19" y="165"/>
                    <a:pt x="18" y="164"/>
                    <a:pt x="16" y="164"/>
                  </a:cubicBezTo>
                  <a:cubicBezTo>
                    <a:pt x="7" y="164"/>
                    <a:pt x="0" y="171"/>
                    <a:pt x="0" y="180"/>
                  </a:cubicBezTo>
                  <a:cubicBezTo>
                    <a:pt x="0" y="189"/>
                    <a:pt x="7" y="196"/>
                    <a:pt x="16" y="196"/>
                  </a:cubicBezTo>
                  <a:close/>
                  <a:moveTo>
                    <a:pt x="16" y="934"/>
                  </a:moveTo>
                  <a:cubicBezTo>
                    <a:pt x="18" y="934"/>
                    <a:pt x="19" y="934"/>
                    <a:pt x="21" y="933"/>
                  </a:cubicBezTo>
                  <a:cubicBezTo>
                    <a:pt x="14" y="931"/>
                    <a:pt x="9" y="925"/>
                    <a:pt x="9" y="918"/>
                  </a:cubicBezTo>
                  <a:cubicBezTo>
                    <a:pt x="9" y="911"/>
                    <a:pt x="14" y="905"/>
                    <a:pt x="21" y="903"/>
                  </a:cubicBezTo>
                  <a:cubicBezTo>
                    <a:pt x="19" y="903"/>
                    <a:pt x="18" y="902"/>
                    <a:pt x="16" y="902"/>
                  </a:cubicBezTo>
                  <a:cubicBezTo>
                    <a:pt x="7" y="902"/>
                    <a:pt x="0" y="909"/>
                    <a:pt x="0" y="918"/>
                  </a:cubicBezTo>
                  <a:cubicBezTo>
                    <a:pt x="0" y="927"/>
                    <a:pt x="7" y="934"/>
                    <a:pt x="16" y="934"/>
                  </a:cubicBezTo>
                  <a:close/>
                  <a:moveTo>
                    <a:pt x="9" y="1000"/>
                  </a:moveTo>
                  <a:cubicBezTo>
                    <a:pt x="9" y="993"/>
                    <a:pt x="14" y="987"/>
                    <a:pt x="21" y="985"/>
                  </a:cubicBezTo>
                  <a:cubicBezTo>
                    <a:pt x="19" y="985"/>
                    <a:pt x="18" y="984"/>
                    <a:pt x="16" y="984"/>
                  </a:cubicBezTo>
                  <a:cubicBezTo>
                    <a:pt x="7" y="984"/>
                    <a:pt x="0" y="991"/>
                    <a:pt x="0" y="1000"/>
                  </a:cubicBezTo>
                  <a:cubicBezTo>
                    <a:pt x="0" y="1009"/>
                    <a:pt x="7" y="1016"/>
                    <a:pt x="16" y="1016"/>
                  </a:cubicBezTo>
                  <a:cubicBezTo>
                    <a:pt x="18" y="1016"/>
                    <a:pt x="19" y="1016"/>
                    <a:pt x="21" y="1015"/>
                  </a:cubicBezTo>
                  <a:cubicBezTo>
                    <a:pt x="14" y="1013"/>
                    <a:pt x="9" y="1007"/>
                    <a:pt x="9" y="1000"/>
                  </a:cubicBezTo>
                  <a:close/>
                  <a:moveTo>
                    <a:pt x="16" y="852"/>
                  </a:moveTo>
                  <a:cubicBezTo>
                    <a:pt x="18" y="852"/>
                    <a:pt x="19" y="852"/>
                    <a:pt x="21" y="851"/>
                  </a:cubicBezTo>
                  <a:cubicBezTo>
                    <a:pt x="14" y="849"/>
                    <a:pt x="9" y="843"/>
                    <a:pt x="9" y="836"/>
                  </a:cubicBezTo>
                  <a:cubicBezTo>
                    <a:pt x="9" y="829"/>
                    <a:pt x="14" y="823"/>
                    <a:pt x="21" y="821"/>
                  </a:cubicBezTo>
                  <a:cubicBezTo>
                    <a:pt x="19" y="821"/>
                    <a:pt x="18" y="820"/>
                    <a:pt x="16" y="820"/>
                  </a:cubicBezTo>
                  <a:cubicBezTo>
                    <a:pt x="7" y="820"/>
                    <a:pt x="0" y="827"/>
                    <a:pt x="0" y="836"/>
                  </a:cubicBezTo>
                  <a:cubicBezTo>
                    <a:pt x="0" y="845"/>
                    <a:pt x="7" y="852"/>
                    <a:pt x="16" y="852"/>
                  </a:cubicBezTo>
                  <a:close/>
                  <a:moveTo>
                    <a:pt x="16" y="688"/>
                  </a:moveTo>
                  <a:cubicBezTo>
                    <a:pt x="18" y="688"/>
                    <a:pt x="19" y="688"/>
                    <a:pt x="21" y="687"/>
                  </a:cubicBezTo>
                  <a:cubicBezTo>
                    <a:pt x="14" y="685"/>
                    <a:pt x="9" y="679"/>
                    <a:pt x="9" y="672"/>
                  </a:cubicBezTo>
                  <a:cubicBezTo>
                    <a:pt x="9" y="665"/>
                    <a:pt x="14" y="659"/>
                    <a:pt x="21" y="657"/>
                  </a:cubicBezTo>
                  <a:cubicBezTo>
                    <a:pt x="19" y="657"/>
                    <a:pt x="18" y="656"/>
                    <a:pt x="16" y="656"/>
                  </a:cubicBezTo>
                  <a:cubicBezTo>
                    <a:pt x="7" y="656"/>
                    <a:pt x="0" y="663"/>
                    <a:pt x="0" y="672"/>
                  </a:cubicBezTo>
                  <a:cubicBezTo>
                    <a:pt x="0" y="681"/>
                    <a:pt x="7" y="688"/>
                    <a:pt x="16" y="688"/>
                  </a:cubicBezTo>
                  <a:close/>
                  <a:moveTo>
                    <a:pt x="16" y="770"/>
                  </a:moveTo>
                  <a:cubicBezTo>
                    <a:pt x="18" y="770"/>
                    <a:pt x="19" y="770"/>
                    <a:pt x="21" y="769"/>
                  </a:cubicBezTo>
                  <a:cubicBezTo>
                    <a:pt x="14" y="767"/>
                    <a:pt x="9" y="761"/>
                    <a:pt x="9" y="754"/>
                  </a:cubicBezTo>
                  <a:cubicBezTo>
                    <a:pt x="9" y="747"/>
                    <a:pt x="14" y="741"/>
                    <a:pt x="21" y="739"/>
                  </a:cubicBezTo>
                  <a:cubicBezTo>
                    <a:pt x="19" y="739"/>
                    <a:pt x="18" y="738"/>
                    <a:pt x="16" y="738"/>
                  </a:cubicBezTo>
                  <a:cubicBezTo>
                    <a:pt x="7" y="738"/>
                    <a:pt x="0" y="745"/>
                    <a:pt x="0" y="754"/>
                  </a:cubicBezTo>
                  <a:cubicBezTo>
                    <a:pt x="0" y="763"/>
                    <a:pt x="7" y="770"/>
                    <a:pt x="16" y="770"/>
                  </a:cubicBezTo>
                  <a:close/>
                  <a:moveTo>
                    <a:pt x="16" y="606"/>
                  </a:moveTo>
                  <a:cubicBezTo>
                    <a:pt x="18" y="606"/>
                    <a:pt x="19" y="606"/>
                    <a:pt x="21" y="605"/>
                  </a:cubicBezTo>
                  <a:cubicBezTo>
                    <a:pt x="14" y="603"/>
                    <a:pt x="9" y="597"/>
                    <a:pt x="9" y="590"/>
                  </a:cubicBezTo>
                  <a:cubicBezTo>
                    <a:pt x="9" y="583"/>
                    <a:pt x="14" y="577"/>
                    <a:pt x="21" y="575"/>
                  </a:cubicBezTo>
                  <a:cubicBezTo>
                    <a:pt x="19" y="575"/>
                    <a:pt x="18" y="574"/>
                    <a:pt x="16" y="574"/>
                  </a:cubicBezTo>
                  <a:cubicBezTo>
                    <a:pt x="7" y="574"/>
                    <a:pt x="0" y="581"/>
                    <a:pt x="0" y="590"/>
                  </a:cubicBezTo>
                  <a:cubicBezTo>
                    <a:pt x="0" y="599"/>
                    <a:pt x="7" y="606"/>
                    <a:pt x="16" y="606"/>
                  </a:cubicBezTo>
                  <a:close/>
                </a:path>
              </a:pathLst>
            </a:custGeom>
            <a:solidFill>
              <a:schemeClr val="bg1">
                <a:lumMod val="50000"/>
              </a:schemeClr>
            </a:solidFill>
            <a:ln>
              <a:noFill/>
            </a:ln>
          </p:spPr>
          <p:txBody>
            <a:bodyPr anchor="ctr"/>
            <a:lstStyle/>
            <a:p>
              <a:pPr algn="ctr"/>
              <a:endParaRPr>
                <a:latin typeface="+mn-ea"/>
              </a:endParaRPr>
            </a:p>
          </p:txBody>
        </p:sp>
        <p:sp>
          <p:nvSpPr>
            <p:cNvPr id="17" name="iśḷîdê">
              <a:extLst>
                <a:ext uri="{FF2B5EF4-FFF2-40B4-BE49-F238E27FC236}">
                  <a16:creationId xmlns="" xmlns:a16="http://schemas.microsoft.com/office/drawing/2014/main" id="{D227EE41-93F4-4942-BFBA-21D75A51E13A}"/>
                </a:ext>
              </a:extLst>
            </p:cNvPr>
            <p:cNvSpPr/>
            <p:nvPr/>
          </p:nvSpPr>
          <p:spPr bwMode="auto">
            <a:xfrm>
              <a:off x="5763226" y="1570273"/>
              <a:ext cx="129034" cy="4084954"/>
            </a:xfrm>
            <a:custGeom>
              <a:avLst/>
              <a:gdLst>
                <a:gd name="T0" fmla="*/ 0 w 32"/>
                <a:gd name="T1" fmla="*/ 16 h 1016"/>
                <a:gd name="T2" fmla="*/ 32 w 32"/>
                <a:gd name="T3" fmla="*/ 16 h 1016"/>
                <a:gd name="T4" fmla="*/ 0 w 32"/>
                <a:gd name="T5" fmla="*/ 98 h 1016"/>
                <a:gd name="T6" fmla="*/ 32 w 32"/>
                <a:gd name="T7" fmla="*/ 98 h 1016"/>
                <a:gd name="T8" fmla="*/ 0 w 32"/>
                <a:gd name="T9" fmla="*/ 98 h 1016"/>
                <a:gd name="T10" fmla="*/ 16 w 32"/>
                <a:gd name="T11" fmla="*/ 196 h 1016"/>
                <a:gd name="T12" fmla="*/ 16 w 32"/>
                <a:gd name="T13" fmla="*/ 164 h 1016"/>
                <a:gd name="T14" fmla="*/ 0 w 32"/>
                <a:gd name="T15" fmla="*/ 262 h 1016"/>
                <a:gd name="T16" fmla="*/ 32 w 32"/>
                <a:gd name="T17" fmla="*/ 262 h 1016"/>
                <a:gd name="T18" fmla="*/ 0 w 32"/>
                <a:gd name="T19" fmla="*/ 262 h 1016"/>
                <a:gd name="T20" fmla="*/ 16 w 32"/>
                <a:gd name="T21" fmla="*/ 360 h 1016"/>
                <a:gd name="T22" fmla="*/ 16 w 32"/>
                <a:gd name="T23" fmla="*/ 328 h 1016"/>
                <a:gd name="T24" fmla="*/ 0 w 32"/>
                <a:gd name="T25" fmla="*/ 426 h 1016"/>
                <a:gd name="T26" fmla="*/ 32 w 32"/>
                <a:gd name="T27" fmla="*/ 426 h 1016"/>
                <a:gd name="T28" fmla="*/ 0 w 32"/>
                <a:gd name="T29" fmla="*/ 426 h 1016"/>
                <a:gd name="T30" fmla="*/ 16 w 32"/>
                <a:gd name="T31" fmla="*/ 524 h 1016"/>
                <a:gd name="T32" fmla="*/ 16 w 32"/>
                <a:gd name="T33" fmla="*/ 492 h 1016"/>
                <a:gd name="T34" fmla="*/ 0 w 32"/>
                <a:gd name="T35" fmla="*/ 590 h 1016"/>
                <a:gd name="T36" fmla="*/ 32 w 32"/>
                <a:gd name="T37" fmla="*/ 590 h 1016"/>
                <a:gd name="T38" fmla="*/ 0 w 32"/>
                <a:gd name="T39" fmla="*/ 590 h 1016"/>
                <a:gd name="T40" fmla="*/ 16 w 32"/>
                <a:gd name="T41" fmla="*/ 688 h 1016"/>
                <a:gd name="T42" fmla="*/ 16 w 32"/>
                <a:gd name="T43" fmla="*/ 656 h 1016"/>
                <a:gd name="T44" fmla="*/ 0 w 32"/>
                <a:gd name="T45" fmla="*/ 754 h 1016"/>
                <a:gd name="T46" fmla="*/ 32 w 32"/>
                <a:gd name="T47" fmla="*/ 754 h 1016"/>
                <a:gd name="T48" fmla="*/ 0 w 32"/>
                <a:gd name="T49" fmla="*/ 754 h 1016"/>
                <a:gd name="T50" fmla="*/ 16 w 32"/>
                <a:gd name="T51" fmla="*/ 852 h 1016"/>
                <a:gd name="T52" fmla="*/ 16 w 32"/>
                <a:gd name="T53" fmla="*/ 820 h 1016"/>
                <a:gd name="T54" fmla="*/ 0 w 32"/>
                <a:gd name="T55" fmla="*/ 918 h 1016"/>
                <a:gd name="T56" fmla="*/ 32 w 32"/>
                <a:gd name="T57" fmla="*/ 918 h 1016"/>
                <a:gd name="T58" fmla="*/ 0 w 32"/>
                <a:gd name="T59" fmla="*/ 918 h 1016"/>
                <a:gd name="T60" fmla="*/ 16 w 32"/>
                <a:gd name="T61" fmla="*/ 1016 h 1016"/>
                <a:gd name="T62" fmla="*/ 16 w 32"/>
                <a:gd name="T63" fmla="*/ 984 h 1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2" h="1016">
                  <a:moveTo>
                    <a:pt x="16" y="32"/>
                  </a:moveTo>
                  <a:cubicBezTo>
                    <a:pt x="8" y="32"/>
                    <a:pt x="0" y="25"/>
                    <a:pt x="0" y="16"/>
                  </a:cubicBezTo>
                  <a:cubicBezTo>
                    <a:pt x="0" y="7"/>
                    <a:pt x="8" y="0"/>
                    <a:pt x="16" y="0"/>
                  </a:cubicBezTo>
                  <a:cubicBezTo>
                    <a:pt x="25" y="0"/>
                    <a:pt x="32" y="7"/>
                    <a:pt x="32" y="16"/>
                  </a:cubicBezTo>
                  <a:cubicBezTo>
                    <a:pt x="32" y="25"/>
                    <a:pt x="25" y="32"/>
                    <a:pt x="16" y="32"/>
                  </a:cubicBezTo>
                  <a:close/>
                  <a:moveTo>
                    <a:pt x="0" y="98"/>
                  </a:moveTo>
                  <a:cubicBezTo>
                    <a:pt x="0" y="107"/>
                    <a:pt x="8" y="114"/>
                    <a:pt x="16" y="114"/>
                  </a:cubicBezTo>
                  <a:cubicBezTo>
                    <a:pt x="25" y="114"/>
                    <a:pt x="32" y="107"/>
                    <a:pt x="32" y="98"/>
                  </a:cubicBezTo>
                  <a:cubicBezTo>
                    <a:pt x="32" y="89"/>
                    <a:pt x="25" y="82"/>
                    <a:pt x="16" y="82"/>
                  </a:cubicBezTo>
                  <a:cubicBezTo>
                    <a:pt x="8" y="82"/>
                    <a:pt x="0" y="89"/>
                    <a:pt x="0" y="98"/>
                  </a:cubicBezTo>
                  <a:close/>
                  <a:moveTo>
                    <a:pt x="0" y="180"/>
                  </a:moveTo>
                  <a:cubicBezTo>
                    <a:pt x="0" y="189"/>
                    <a:pt x="8" y="196"/>
                    <a:pt x="16" y="196"/>
                  </a:cubicBezTo>
                  <a:cubicBezTo>
                    <a:pt x="25" y="196"/>
                    <a:pt x="32" y="189"/>
                    <a:pt x="32" y="180"/>
                  </a:cubicBezTo>
                  <a:cubicBezTo>
                    <a:pt x="32" y="171"/>
                    <a:pt x="25" y="164"/>
                    <a:pt x="16" y="164"/>
                  </a:cubicBezTo>
                  <a:cubicBezTo>
                    <a:pt x="8" y="164"/>
                    <a:pt x="0" y="171"/>
                    <a:pt x="0" y="180"/>
                  </a:cubicBezTo>
                  <a:close/>
                  <a:moveTo>
                    <a:pt x="0" y="262"/>
                  </a:moveTo>
                  <a:cubicBezTo>
                    <a:pt x="0" y="271"/>
                    <a:pt x="8" y="278"/>
                    <a:pt x="16" y="278"/>
                  </a:cubicBezTo>
                  <a:cubicBezTo>
                    <a:pt x="25" y="278"/>
                    <a:pt x="32" y="271"/>
                    <a:pt x="32" y="262"/>
                  </a:cubicBezTo>
                  <a:cubicBezTo>
                    <a:pt x="32" y="253"/>
                    <a:pt x="25" y="246"/>
                    <a:pt x="16" y="246"/>
                  </a:cubicBezTo>
                  <a:cubicBezTo>
                    <a:pt x="8" y="246"/>
                    <a:pt x="0" y="253"/>
                    <a:pt x="0" y="262"/>
                  </a:cubicBezTo>
                  <a:close/>
                  <a:moveTo>
                    <a:pt x="0" y="344"/>
                  </a:moveTo>
                  <a:cubicBezTo>
                    <a:pt x="0" y="353"/>
                    <a:pt x="8" y="360"/>
                    <a:pt x="16" y="360"/>
                  </a:cubicBezTo>
                  <a:cubicBezTo>
                    <a:pt x="25" y="360"/>
                    <a:pt x="32" y="353"/>
                    <a:pt x="32" y="344"/>
                  </a:cubicBezTo>
                  <a:cubicBezTo>
                    <a:pt x="32" y="335"/>
                    <a:pt x="25" y="328"/>
                    <a:pt x="16" y="328"/>
                  </a:cubicBezTo>
                  <a:cubicBezTo>
                    <a:pt x="8" y="328"/>
                    <a:pt x="0" y="335"/>
                    <a:pt x="0" y="344"/>
                  </a:cubicBezTo>
                  <a:close/>
                  <a:moveTo>
                    <a:pt x="0" y="426"/>
                  </a:moveTo>
                  <a:cubicBezTo>
                    <a:pt x="0" y="435"/>
                    <a:pt x="8" y="442"/>
                    <a:pt x="16" y="442"/>
                  </a:cubicBezTo>
                  <a:cubicBezTo>
                    <a:pt x="25" y="442"/>
                    <a:pt x="32" y="435"/>
                    <a:pt x="32" y="426"/>
                  </a:cubicBezTo>
                  <a:cubicBezTo>
                    <a:pt x="32" y="417"/>
                    <a:pt x="25" y="410"/>
                    <a:pt x="16" y="410"/>
                  </a:cubicBezTo>
                  <a:cubicBezTo>
                    <a:pt x="8" y="410"/>
                    <a:pt x="0" y="417"/>
                    <a:pt x="0" y="426"/>
                  </a:cubicBezTo>
                  <a:close/>
                  <a:moveTo>
                    <a:pt x="0" y="508"/>
                  </a:moveTo>
                  <a:cubicBezTo>
                    <a:pt x="0" y="517"/>
                    <a:pt x="8" y="524"/>
                    <a:pt x="16" y="524"/>
                  </a:cubicBezTo>
                  <a:cubicBezTo>
                    <a:pt x="25" y="524"/>
                    <a:pt x="32" y="517"/>
                    <a:pt x="32" y="508"/>
                  </a:cubicBezTo>
                  <a:cubicBezTo>
                    <a:pt x="32" y="499"/>
                    <a:pt x="25" y="492"/>
                    <a:pt x="16" y="492"/>
                  </a:cubicBezTo>
                  <a:cubicBezTo>
                    <a:pt x="8" y="492"/>
                    <a:pt x="0" y="499"/>
                    <a:pt x="0" y="508"/>
                  </a:cubicBezTo>
                  <a:close/>
                  <a:moveTo>
                    <a:pt x="0" y="590"/>
                  </a:moveTo>
                  <a:cubicBezTo>
                    <a:pt x="0" y="599"/>
                    <a:pt x="8" y="606"/>
                    <a:pt x="16" y="606"/>
                  </a:cubicBezTo>
                  <a:cubicBezTo>
                    <a:pt x="25" y="606"/>
                    <a:pt x="32" y="599"/>
                    <a:pt x="32" y="590"/>
                  </a:cubicBezTo>
                  <a:cubicBezTo>
                    <a:pt x="32" y="581"/>
                    <a:pt x="25" y="574"/>
                    <a:pt x="16" y="574"/>
                  </a:cubicBezTo>
                  <a:cubicBezTo>
                    <a:pt x="8" y="574"/>
                    <a:pt x="0" y="581"/>
                    <a:pt x="0" y="590"/>
                  </a:cubicBezTo>
                  <a:close/>
                  <a:moveTo>
                    <a:pt x="0" y="672"/>
                  </a:moveTo>
                  <a:cubicBezTo>
                    <a:pt x="0" y="681"/>
                    <a:pt x="8" y="688"/>
                    <a:pt x="16" y="688"/>
                  </a:cubicBezTo>
                  <a:cubicBezTo>
                    <a:pt x="25" y="688"/>
                    <a:pt x="32" y="681"/>
                    <a:pt x="32" y="672"/>
                  </a:cubicBezTo>
                  <a:cubicBezTo>
                    <a:pt x="32" y="663"/>
                    <a:pt x="25" y="656"/>
                    <a:pt x="16" y="656"/>
                  </a:cubicBezTo>
                  <a:cubicBezTo>
                    <a:pt x="8" y="656"/>
                    <a:pt x="0" y="663"/>
                    <a:pt x="0" y="672"/>
                  </a:cubicBezTo>
                  <a:close/>
                  <a:moveTo>
                    <a:pt x="0" y="754"/>
                  </a:moveTo>
                  <a:cubicBezTo>
                    <a:pt x="0" y="763"/>
                    <a:pt x="8" y="770"/>
                    <a:pt x="16" y="770"/>
                  </a:cubicBezTo>
                  <a:cubicBezTo>
                    <a:pt x="25" y="770"/>
                    <a:pt x="32" y="763"/>
                    <a:pt x="32" y="754"/>
                  </a:cubicBezTo>
                  <a:cubicBezTo>
                    <a:pt x="32" y="745"/>
                    <a:pt x="25" y="738"/>
                    <a:pt x="16" y="738"/>
                  </a:cubicBezTo>
                  <a:cubicBezTo>
                    <a:pt x="8" y="738"/>
                    <a:pt x="0" y="745"/>
                    <a:pt x="0" y="754"/>
                  </a:cubicBezTo>
                  <a:close/>
                  <a:moveTo>
                    <a:pt x="0" y="836"/>
                  </a:moveTo>
                  <a:cubicBezTo>
                    <a:pt x="0" y="845"/>
                    <a:pt x="8" y="852"/>
                    <a:pt x="16" y="852"/>
                  </a:cubicBezTo>
                  <a:cubicBezTo>
                    <a:pt x="25" y="852"/>
                    <a:pt x="32" y="845"/>
                    <a:pt x="32" y="836"/>
                  </a:cubicBezTo>
                  <a:cubicBezTo>
                    <a:pt x="32" y="827"/>
                    <a:pt x="25" y="820"/>
                    <a:pt x="16" y="820"/>
                  </a:cubicBezTo>
                  <a:cubicBezTo>
                    <a:pt x="8" y="820"/>
                    <a:pt x="0" y="827"/>
                    <a:pt x="0" y="836"/>
                  </a:cubicBezTo>
                  <a:close/>
                  <a:moveTo>
                    <a:pt x="0" y="918"/>
                  </a:moveTo>
                  <a:cubicBezTo>
                    <a:pt x="0" y="927"/>
                    <a:pt x="8" y="934"/>
                    <a:pt x="16" y="934"/>
                  </a:cubicBezTo>
                  <a:cubicBezTo>
                    <a:pt x="25" y="934"/>
                    <a:pt x="32" y="927"/>
                    <a:pt x="32" y="918"/>
                  </a:cubicBezTo>
                  <a:cubicBezTo>
                    <a:pt x="32" y="909"/>
                    <a:pt x="25" y="902"/>
                    <a:pt x="16" y="902"/>
                  </a:cubicBezTo>
                  <a:cubicBezTo>
                    <a:pt x="8" y="902"/>
                    <a:pt x="0" y="909"/>
                    <a:pt x="0" y="918"/>
                  </a:cubicBezTo>
                  <a:close/>
                  <a:moveTo>
                    <a:pt x="0" y="1000"/>
                  </a:moveTo>
                  <a:cubicBezTo>
                    <a:pt x="0" y="1009"/>
                    <a:pt x="8" y="1016"/>
                    <a:pt x="16" y="1016"/>
                  </a:cubicBezTo>
                  <a:cubicBezTo>
                    <a:pt x="25" y="1016"/>
                    <a:pt x="32" y="1009"/>
                    <a:pt x="32" y="1000"/>
                  </a:cubicBezTo>
                  <a:cubicBezTo>
                    <a:pt x="32" y="991"/>
                    <a:pt x="25" y="984"/>
                    <a:pt x="16" y="984"/>
                  </a:cubicBezTo>
                  <a:cubicBezTo>
                    <a:pt x="8" y="984"/>
                    <a:pt x="0" y="991"/>
                    <a:pt x="0" y="1000"/>
                  </a:cubicBezTo>
                  <a:close/>
                </a:path>
              </a:pathLst>
            </a:custGeom>
            <a:solidFill>
              <a:schemeClr val="tx1">
                <a:lumMod val="75000"/>
                <a:lumOff val="25000"/>
              </a:schemeClr>
            </a:solidFill>
            <a:ln>
              <a:noFill/>
            </a:ln>
          </p:spPr>
          <p:txBody>
            <a:bodyPr anchor="ctr"/>
            <a:lstStyle/>
            <a:p>
              <a:pPr algn="ctr"/>
              <a:endParaRPr>
                <a:latin typeface="+mn-ea"/>
              </a:endParaRPr>
            </a:p>
          </p:txBody>
        </p:sp>
        <p:sp>
          <p:nvSpPr>
            <p:cNvPr id="18" name="ï$1iḍê">
              <a:extLst>
                <a:ext uri="{FF2B5EF4-FFF2-40B4-BE49-F238E27FC236}">
                  <a16:creationId xmlns="" xmlns:a16="http://schemas.microsoft.com/office/drawing/2014/main" id="{149E6ED4-4F20-41ED-B790-33D1703E8279}"/>
                </a:ext>
              </a:extLst>
            </p:cNvPr>
            <p:cNvSpPr/>
            <p:nvPr/>
          </p:nvSpPr>
          <p:spPr bwMode="auto">
            <a:xfrm>
              <a:off x="5810765" y="1570273"/>
              <a:ext cx="81495" cy="4084954"/>
            </a:xfrm>
            <a:custGeom>
              <a:avLst/>
              <a:gdLst>
                <a:gd name="T0" fmla="*/ 0 w 20"/>
                <a:gd name="T1" fmla="*/ 277 h 1016"/>
                <a:gd name="T2" fmla="*/ 0 w 20"/>
                <a:gd name="T3" fmla="*/ 247 h 1016"/>
                <a:gd name="T4" fmla="*/ 20 w 20"/>
                <a:gd name="T5" fmla="*/ 262 h 1016"/>
                <a:gd name="T6" fmla="*/ 20 w 20"/>
                <a:gd name="T7" fmla="*/ 508 h 1016"/>
                <a:gd name="T8" fmla="*/ 0 w 20"/>
                <a:gd name="T9" fmla="*/ 493 h 1016"/>
                <a:gd name="T10" fmla="*/ 0 w 20"/>
                <a:gd name="T11" fmla="*/ 523 h 1016"/>
                <a:gd name="T12" fmla="*/ 20 w 20"/>
                <a:gd name="T13" fmla="*/ 508 h 1016"/>
                <a:gd name="T14" fmla="*/ 4 w 20"/>
                <a:gd name="T15" fmla="*/ 328 h 1016"/>
                <a:gd name="T16" fmla="*/ 11 w 20"/>
                <a:gd name="T17" fmla="*/ 344 h 1016"/>
                <a:gd name="T18" fmla="*/ 4 w 20"/>
                <a:gd name="T19" fmla="*/ 360 h 1016"/>
                <a:gd name="T20" fmla="*/ 20 w 20"/>
                <a:gd name="T21" fmla="*/ 426 h 1016"/>
                <a:gd name="T22" fmla="*/ 0 w 20"/>
                <a:gd name="T23" fmla="*/ 411 h 1016"/>
                <a:gd name="T24" fmla="*/ 0 w 20"/>
                <a:gd name="T25" fmla="*/ 441 h 1016"/>
                <a:gd name="T26" fmla="*/ 20 w 20"/>
                <a:gd name="T27" fmla="*/ 426 h 1016"/>
                <a:gd name="T28" fmla="*/ 4 w 20"/>
                <a:gd name="T29" fmla="*/ 82 h 1016"/>
                <a:gd name="T30" fmla="*/ 11 w 20"/>
                <a:gd name="T31" fmla="*/ 98 h 1016"/>
                <a:gd name="T32" fmla="*/ 4 w 20"/>
                <a:gd name="T33" fmla="*/ 114 h 1016"/>
                <a:gd name="T34" fmla="*/ 20 w 20"/>
                <a:gd name="T35" fmla="*/ 16 h 1016"/>
                <a:gd name="T36" fmla="*/ 0 w 20"/>
                <a:gd name="T37" fmla="*/ 1 h 1016"/>
                <a:gd name="T38" fmla="*/ 0 w 20"/>
                <a:gd name="T39" fmla="*/ 31 h 1016"/>
                <a:gd name="T40" fmla="*/ 20 w 20"/>
                <a:gd name="T41" fmla="*/ 16 h 1016"/>
                <a:gd name="T42" fmla="*/ 4 w 20"/>
                <a:gd name="T43" fmla="*/ 164 h 1016"/>
                <a:gd name="T44" fmla="*/ 11 w 20"/>
                <a:gd name="T45" fmla="*/ 180 h 1016"/>
                <a:gd name="T46" fmla="*/ 4 w 20"/>
                <a:gd name="T47" fmla="*/ 196 h 1016"/>
                <a:gd name="T48" fmla="*/ 20 w 20"/>
                <a:gd name="T49" fmla="*/ 918 h 1016"/>
                <a:gd name="T50" fmla="*/ 0 w 20"/>
                <a:gd name="T51" fmla="*/ 903 h 1016"/>
                <a:gd name="T52" fmla="*/ 0 w 20"/>
                <a:gd name="T53" fmla="*/ 933 h 1016"/>
                <a:gd name="T54" fmla="*/ 20 w 20"/>
                <a:gd name="T55" fmla="*/ 918 h 1016"/>
                <a:gd name="T56" fmla="*/ 4 w 20"/>
                <a:gd name="T57" fmla="*/ 1016 h 1016"/>
                <a:gd name="T58" fmla="*/ 4 w 20"/>
                <a:gd name="T59" fmla="*/ 984 h 1016"/>
                <a:gd name="T60" fmla="*/ 11 w 20"/>
                <a:gd name="T61" fmla="*/ 1000 h 1016"/>
                <a:gd name="T62" fmla="*/ 20 w 20"/>
                <a:gd name="T63" fmla="*/ 836 h 1016"/>
                <a:gd name="T64" fmla="*/ 0 w 20"/>
                <a:gd name="T65" fmla="*/ 821 h 1016"/>
                <a:gd name="T66" fmla="*/ 0 w 20"/>
                <a:gd name="T67" fmla="*/ 851 h 1016"/>
                <a:gd name="T68" fmla="*/ 20 w 20"/>
                <a:gd name="T69" fmla="*/ 836 h 1016"/>
                <a:gd name="T70" fmla="*/ 4 w 20"/>
                <a:gd name="T71" fmla="*/ 656 h 1016"/>
                <a:gd name="T72" fmla="*/ 11 w 20"/>
                <a:gd name="T73" fmla="*/ 672 h 1016"/>
                <a:gd name="T74" fmla="*/ 4 w 20"/>
                <a:gd name="T75" fmla="*/ 688 h 1016"/>
                <a:gd name="T76" fmla="*/ 20 w 20"/>
                <a:gd name="T77" fmla="*/ 754 h 1016"/>
                <a:gd name="T78" fmla="*/ 0 w 20"/>
                <a:gd name="T79" fmla="*/ 739 h 1016"/>
                <a:gd name="T80" fmla="*/ 0 w 20"/>
                <a:gd name="T81" fmla="*/ 769 h 1016"/>
                <a:gd name="T82" fmla="*/ 20 w 20"/>
                <a:gd name="T83" fmla="*/ 754 h 1016"/>
                <a:gd name="T84" fmla="*/ 4 w 20"/>
                <a:gd name="T85" fmla="*/ 574 h 1016"/>
                <a:gd name="T86" fmla="*/ 11 w 20"/>
                <a:gd name="T87" fmla="*/ 590 h 1016"/>
                <a:gd name="T88" fmla="*/ 4 w 20"/>
                <a:gd name="T89" fmla="*/ 606 h 1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0" h="1016">
                  <a:moveTo>
                    <a:pt x="4" y="278"/>
                  </a:moveTo>
                  <a:cubicBezTo>
                    <a:pt x="3" y="278"/>
                    <a:pt x="1" y="278"/>
                    <a:pt x="0" y="277"/>
                  </a:cubicBezTo>
                  <a:cubicBezTo>
                    <a:pt x="6" y="275"/>
                    <a:pt x="11" y="269"/>
                    <a:pt x="11" y="262"/>
                  </a:cubicBezTo>
                  <a:cubicBezTo>
                    <a:pt x="11" y="255"/>
                    <a:pt x="6" y="249"/>
                    <a:pt x="0" y="247"/>
                  </a:cubicBezTo>
                  <a:cubicBezTo>
                    <a:pt x="1" y="247"/>
                    <a:pt x="3" y="246"/>
                    <a:pt x="4" y="246"/>
                  </a:cubicBezTo>
                  <a:cubicBezTo>
                    <a:pt x="13" y="246"/>
                    <a:pt x="20" y="253"/>
                    <a:pt x="20" y="262"/>
                  </a:cubicBezTo>
                  <a:cubicBezTo>
                    <a:pt x="20" y="271"/>
                    <a:pt x="13" y="278"/>
                    <a:pt x="4" y="278"/>
                  </a:cubicBezTo>
                  <a:close/>
                  <a:moveTo>
                    <a:pt x="20" y="508"/>
                  </a:moveTo>
                  <a:cubicBezTo>
                    <a:pt x="20" y="499"/>
                    <a:pt x="13" y="492"/>
                    <a:pt x="4" y="492"/>
                  </a:cubicBezTo>
                  <a:cubicBezTo>
                    <a:pt x="3" y="492"/>
                    <a:pt x="1" y="493"/>
                    <a:pt x="0" y="493"/>
                  </a:cubicBezTo>
                  <a:cubicBezTo>
                    <a:pt x="6" y="495"/>
                    <a:pt x="11" y="501"/>
                    <a:pt x="11" y="508"/>
                  </a:cubicBezTo>
                  <a:cubicBezTo>
                    <a:pt x="11" y="515"/>
                    <a:pt x="6" y="521"/>
                    <a:pt x="0" y="523"/>
                  </a:cubicBezTo>
                  <a:cubicBezTo>
                    <a:pt x="1" y="524"/>
                    <a:pt x="3" y="524"/>
                    <a:pt x="4" y="524"/>
                  </a:cubicBezTo>
                  <a:cubicBezTo>
                    <a:pt x="13" y="524"/>
                    <a:pt x="20" y="517"/>
                    <a:pt x="20" y="508"/>
                  </a:cubicBezTo>
                  <a:close/>
                  <a:moveTo>
                    <a:pt x="20" y="344"/>
                  </a:moveTo>
                  <a:cubicBezTo>
                    <a:pt x="20" y="335"/>
                    <a:pt x="13" y="328"/>
                    <a:pt x="4" y="328"/>
                  </a:cubicBezTo>
                  <a:cubicBezTo>
                    <a:pt x="3" y="328"/>
                    <a:pt x="1" y="329"/>
                    <a:pt x="0" y="329"/>
                  </a:cubicBezTo>
                  <a:cubicBezTo>
                    <a:pt x="6" y="331"/>
                    <a:pt x="11" y="337"/>
                    <a:pt x="11" y="344"/>
                  </a:cubicBezTo>
                  <a:cubicBezTo>
                    <a:pt x="11" y="351"/>
                    <a:pt x="6" y="357"/>
                    <a:pt x="0" y="359"/>
                  </a:cubicBezTo>
                  <a:cubicBezTo>
                    <a:pt x="1" y="360"/>
                    <a:pt x="3" y="360"/>
                    <a:pt x="4" y="360"/>
                  </a:cubicBezTo>
                  <a:cubicBezTo>
                    <a:pt x="13" y="360"/>
                    <a:pt x="20" y="353"/>
                    <a:pt x="20" y="344"/>
                  </a:cubicBezTo>
                  <a:close/>
                  <a:moveTo>
                    <a:pt x="20" y="426"/>
                  </a:moveTo>
                  <a:cubicBezTo>
                    <a:pt x="20" y="417"/>
                    <a:pt x="13" y="410"/>
                    <a:pt x="4" y="410"/>
                  </a:cubicBezTo>
                  <a:cubicBezTo>
                    <a:pt x="3" y="410"/>
                    <a:pt x="1" y="411"/>
                    <a:pt x="0" y="411"/>
                  </a:cubicBezTo>
                  <a:cubicBezTo>
                    <a:pt x="6" y="413"/>
                    <a:pt x="11" y="419"/>
                    <a:pt x="11" y="426"/>
                  </a:cubicBezTo>
                  <a:cubicBezTo>
                    <a:pt x="11" y="433"/>
                    <a:pt x="6" y="439"/>
                    <a:pt x="0" y="441"/>
                  </a:cubicBezTo>
                  <a:cubicBezTo>
                    <a:pt x="1" y="442"/>
                    <a:pt x="3" y="442"/>
                    <a:pt x="4" y="442"/>
                  </a:cubicBezTo>
                  <a:cubicBezTo>
                    <a:pt x="13" y="442"/>
                    <a:pt x="20" y="435"/>
                    <a:pt x="20" y="426"/>
                  </a:cubicBezTo>
                  <a:close/>
                  <a:moveTo>
                    <a:pt x="20" y="98"/>
                  </a:moveTo>
                  <a:cubicBezTo>
                    <a:pt x="20" y="89"/>
                    <a:pt x="13" y="82"/>
                    <a:pt x="4" y="82"/>
                  </a:cubicBezTo>
                  <a:cubicBezTo>
                    <a:pt x="3" y="82"/>
                    <a:pt x="1" y="83"/>
                    <a:pt x="0" y="83"/>
                  </a:cubicBezTo>
                  <a:cubicBezTo>
                    <a:pt x="6" y="85"/>
                    <a:pt x="11" y="91"/>
                    <a:pt x="11" y="98"/>
                  </a:cubicBezTo>
                  <a:cubicBezTo>
                    <a:pt x="11" y="105"/>
                    <a:pt x="6" y="111"/>
                    <a:pt x="0" y="113"/>
                  </a:cubicBezTo>
                  <a:cubicBezTo>
                    <a:pt x="1" y="114"/>
                    <a:pt x="3" y="114"/>
                    <a:pt x="4" y="114"/>
                  </a:cubicBezTo>
                  <a:cubicBezTo>
                    <a:pt x="13" y="114"/>
                    <a:pt x="20" y="107"/>
                    <a:pt x="20" y="98"/>
                  </a:cubicBezTo>
                  <a:close/>
                  <a:moveTo>
                    <a:pt x="20" y="16"/>
                  </a:moveTo>
                  <a:cubicBezTo>
                    <a:pt x="20" y="7"/>
                    <a:pt x="13" y="0"/>
                    <a:pt x="4" y="0"/>
                  </a:cubicBezTo>
                  <a:cubicBezTo>
                    <a:pt x="3" y="0"/>
                    <a:pt x="1" y="1"/>
                    <a:pt x="0" y="1"/>
                  </a:cubicBezTo>
                  <a:cubicBezTo>
                    <a:pt x="6" y="3"/>
                    <a:pt x="11" y="9"/>
                    <a:pt x="11" y="16"/>
                  </a:cubicBezTo>
                  <a:cubicBezTo>
                    <a:pt x="11" y="23"/>
                    <a:pt x="6" y="29"/>
                    <a:pt x="0" y="31"/>
                  </a:cubicBezTo>
                  <a:cubicBezTo>
                    <a:pt x="1" y="32"/>
                    <a:pt x="3" y="32"/>
                    <a:pt x="4" y="32"/>
                  </a:cubicBezTo>
                  <a:cubicBezTo>
                    <a:pt x="13" y="32"/>
                    <a:pt x="20" y="25"/>
                    <a:pt x="20" y="16"/>
                  </a:cubicBezTo>
                  <a:close/>
                  <a:moveTo>
                    <a:pt x="20" y="180"/>
                  </a:moveTo>
                  <a:cubicBezTo>
                    <a:pt x="20" y="171"/>
                    <a:pt x="13" y="164"/>
                    <a:pt x="4" y="164"/>
                  </a:cubicBezTo>
                  <a:cubicBezTo>
                    <a:pt x="3" y="164"/>
                    <a:pt x="1" y="165"/>
                    <a:pt x="0" y="165"/>
                  </a:cubicBezTo>
                  <a:cubicBezTo>
                    <a:pt x="6" y="167"/>
                    <a:pt x="11" y="173"/>
                    <a:pt x="11" y="180"/>
                  </a:cubicBezTo>
                  <a:cubicBezTo>
                    <a:pt x="11" y="187"/>
                    <a:pt x="6" y="193"/>
                    <a:pt x="0" y="195"/>
                  </a:cubicBezTo>
                  <a:cubicBezTo>
                    <a:pt x="1" y="196"/>
                    <a:pt x="3" y="196"/>
                    <a:pt x="4" y="196"/>
                  </a:cubicBezTo>
                  <a:cubicBezTo>
                    <a:pt x="13" y="196"/>
                    <a:pt x="20" y="189"/>
                    <a:pt x="20" y="180"/>
                  </a:cubicBezTo>
                  <a:close/>
                  <a:moveTo>
                    <a:pt x="20" y="918"/>
                  </a:moveTo>
                  <a:cubicBezTo>
                    <a:pt x="20" y="909"/>
                    <a:pt x="13" y="902"/>
                    <a:pt x="4" y="902"/>
                  </a:cubicBezTo>
                  <a:cubicBezTo>
                    <a:pt x="3" y="902"/>
                    <a:pt x="1" y="903"/>
                    <a:pt x="0" y="903"/>
                  </a:cubicBezTo>
                  <a:cubicBezTo>
                    <a:pt x="6" y="905"/>
                    <a:pt x="11" y="911"/>
                    <a:pt x="11" y="918"/>
                  </a:cubicBezTo>
                  <a:cubicBezTo>
                    <a:pt x="11" y="925"/>
                    <a:pt x="6" y="931"/>
                    <a:pt x="0" y="933"/>
                  </a:cubicBezTo>
                  <a:cubicBezTo>
                    <a:pt x="1" y="934"/>
                    <a:pt x="3" y="934"/>
                    <a:pt x="4" y="934"/>
                  </a:cubicBezTo>
                  <a:cubicBezTo>
                    <a:pt x="13" y="934"/>
                    <a:pt x="20" y="927"/>
                    <a:pt x="20" y="918"/>
                  </a:cubicBezTo>
                  <a:close/>
                  <a:moveTo>
                    <a:pt x="0" y="1015"/>
                  </a:moveTo>
                  <a:cubicBezTo>
                    <a:pt x="1" y="1016"/>
                    <a:pt x="3" y="1016"/>
                    <a:pt x="4" y="1016"/>
                  </a:cubicBezTo>
                  <a:cubicBezTo>
                    <a:pt x="13" y="1016"/>
                    <a:pt x="20" y="1009"/>
                    <a:pt x="20" y="1000"/>
                  </a:cubicBezTo>
                  <a:cubicBezTo>
                    <a:pt x="20" y="991"/>
                    <a:pt x="13" y="984"/>
                    <a:pt x="4" y="984"/>
                  </a:cubicBezTo>
                  <a:cubicBezTo>
                    <a:pt x="3" y="984"/>
                    <a:pt x="1" y="985"/>
                    <a:pt x="0" y="985"/>
                  </a:cubicBezTo>
                  <a:cubicBezTo>
                    <a:pt x="6" y="987"/>
                    <a:pt x="11" y="993"/>
                    <a:pt x="11" y="1000"/>
                  </a:cubicBezTo>
                  <a:cubicBezTo>
                    <a:pt x="11" y="1007"/>
                    <a:pt x="6" y="1013"/>
                    <a:pt x="0" y="1015"/>
                  </a:cubicBezTo>
                  <a:close/>
                  <a:moveTo>
                    <a:pt x="20" y="836"/>
                  </a:moveTo>
                  <a:cubicBezTo>
                    <a:pt x="20" y="827"/>
                    <a:pt x="13" y="820"/>
                    <a:pt x="4" y="820"/>
                  </a:cubicBezTo>
                  <a:cubicBezTo>
                    <a:pt x="3" y="820"/>
                    <a:pt x="1" y="821"/>
                    <a:pt x="0" y="821"/>
                  </a:cubicBezTo>
                  <a:cubicBezTo>
                    <a:pt x="6" y="823"/>
                    <a:pt x="11" y="829"/>
                    <a:pt x="11" y="836"/>
                  </a:cubicBezTo>
                  <a:cubicBezTo>
                    <a:pt x="11" y="843"/>
                    <a:pt x="6" y="849"/>
                    <a:pt x="0" y="851"/>
                  </a:cubicBezTo>
                  <a:cubicBezTo>
                    <a:pt x="1" y="852"/>
                    <a:pt x="3" y="852"/>
                    <a:pt x="4" y="852"/>
                  </a:cubicBezTo>
                  <a:cubicBezTo>
                    <a:pt x="13" y="852"/>
                    <a:pt x="20" y="845"/>
                    <a:pt x="20" y="836"/>
                  </a:cubicBezTo>
                  <a:close/>
                  <a:moveTo>
                    <a:pt x="20" y="672"/>
                  </a:moveTo>
                  <a:cubicBezTo>
                    <a:pt x="20" y="663"/>
                    <a:pt x="13" y="656"/>
                    <a:pt x="4" y="656"/>
                  </a:cubicBezTo>
                  <a:cubicBezTo>
                    <a:pt x="3" y="656"/>
                    <a:pt x="1" y="657"/>
                    <a:pt x="0" y="657"/>
                  </a:cubicBezTo>
                  <a:cubicBezTo>
                    <a:pt x="6" y="659"/>
                    <a:pt x="11" y="665"/>
                    <a:pt x="11" y="672"/>
                  </a:cubicBezTo>
                  <a:cubicBezTo>
                    <a:pt x="11" y="679"/>
                    <a:pt x="6" y="685"/>
                    <a:pt x="0" y="687"/>
                  </a:cubicBezTo>
                  <a:cubicBezTo>
                    <a:pt x="1" y="688"/>
                    <a:pt x="3" y="688"/>
                    <a:pt x="4" y="688"/>
                  </a:cubicBezTo>
                  <a:cubicBezTo>
                    <a:pt x="13" y="688"/>
                    <a:pt x="20" y="681"/>
                    <a:pt x="20" y="672"/>
                  </a:cubicBezTo>
                  <a:close/>
                  <a:moveTo>
                    <a:pt x="20" y="754"/>
                  </a:moveTo>
                  <a:cubicBezTo>
                    <a:pt x="20" y="745"/>
                    <a:pt x="13" y="738"/>
                    <a:pt x="4" y="738"/>
                  </a:cubicBezTo>
                  <a:cubicBezTo>
                    <a:pt x="3" y="738"/>
                    <a:pt x="1" y="739"/>
                    <a:pt x="0" y="739"/>
                  </a:cubicBezTo>
                  <a:cubicBezTo>
                    <a:pt x="6" y="741"/>
                    <a:pt x="11" y="747"/>
                    <a:pt x="11" y="754"/>
                  </a:cubicBezTo>
                  <a:cubicBezTo>
                    <a:pt x="11" y="761"/>
                    <a:pt x="6" y="767"/>
                    <a:pt x="0" y="769"/>
                  </a:cubicBezTo>
                  <a:cubicBezTo>
                    <a:pt x="1" y="770"/>
                    <a:pt x="3" y="770"/>
                    <a:pt x="4" y="770"/>
                  </a:cubicBezTo>
                  <a:cubicBezTo>
                    <a:pt x="13" y="770"/>
                    <a:pt x="20" y="763"/>
                    <a:pt x="20" y="754"/>
                  </a:cubicBezTo>
                  <a:close/>
                  <a:moveTo>
                    <a:pt x="20" y="590"/>
                  </a:moveTo>
                  <a:cubicBezTo>
                    <a:pt x="20" y="581"/>
                    <a:pt x="13" y="574"/>
                    <a:pt x="4" y="574"/>
                  </a:cubicBezTo>
                  <a:cubicBezTo>
                    <a:pt x="3" y="574"/>
                    <a:pt x="1" y="575"/>
                    <a:pt x="0" y="575"/>
                  </a:cubicBezTo>
                  <a:cubicBezTo>
                    <a:pt x="6" y="577"/>
                    <a:pt x="11" y="583"/>
                    <a:pt x="11" y="590"/>
                  </a:cubicBezTo>
                  <a:cubicBezTo>
                    <a:pt x="11" y="597"/>
                    <a:pt x="6" y="603"/>
                    <a:pt x="0" y="605"/>
                  </a:cubicBezTo>
                  <a:cubicBezTo>
                    <a:pt x="1" y="606"/>
                    <a:pt x="3" y="606"/>
                    <a:pt x="4" y="606"/>
                  </a:cubicBezTo>
                  <a:cubicBezTo>
                    <a:pt x="13" y="606"/>
                    <a:pt x="20" y="599"/>
                    <a:pt x="20" y="590"/>
                  </a:cubicBezTo>
                  <a:close/>
                </a:path>
              </a:pathLst>
            </a:custGeom>
            <a:solidFill>
              <a:schemeClr val="bg1">
                <a:lumMod val="50000"/>
              </a:schemeClr>
            </a:solidFill>
            <a:ln>
              <a:noFill/>
            </a:ln>
          </p:spPr>
          <p:txBody>
            <a:bodyPr anchor="ctr"/>
            <a:lstStyle/>
            <a:p>
              <a:pPr algn="ctr"/>
              <a:endParaRPr>
                <a:latin typeface="+mn-ea"/>
              </a:endParaRPr>
            </a:p>
          </p:txBody>
        </p:sp>
        <p:grpSp>
          <p:nvGrpSpPr>
            <p:cNvPr id="13" name="íśľiḍè">
              <a:extLst>
                <a:ext uri="{FF2B5EF4-FFF2-40B4-BE49-F238E27FC236}">
                  <a16:creationId xmlns="" xmlns:a16="http://schemas.microsoft.com/office/drawing/2014/main" id="{1EEBC54F-D4C8-4A01-839A-429C5CF61475}"/>
                </a:ext>
              </a:extLst>
            </p:cNvPr>
            <p:cNvGrpSpPr/>
            <p:nvPr/>
          </p:nvGrpSpPr>
          <p:grpSpPr>
            <a:xfrm>
              <a:off x="5798880" y="1594042"/>
              <a:ext cx="594238" cy="4037416"/>
              <a:chOff x="4097337" y="390525"/>
              <a:chExt cx="555626" cy="3775076"/>
            </a:xfrm>
            <a:effectLst>
              <a:outerShdw blurRad="50800" dist="38100" dir="5400000" algn="t" rotWithShape="0">
                <a:prstClr val="black">
                  <a:alpha val="40000"/>
                </a:prstClr>
              </a:outerShdw>
            </a:effectLst>
          </p:grpSpPr>
          <p:sp>
            <p:nvSpPr>
              <p:cNvPr id="44" name="iślîḋê">
                <a:extLst>
                  <a:ext uri="{FF2B5EF4-FFF2-40B4-BE49-F238E27FC236}">
                    <a16:creationId xmlns="" xmlns:a16="http://schemas.microsoft.com/office/drawing/2014/main" id="{24CBCFD3-C985-4A32-ADBF-A1FE913578BF}"/>
                  </a:ext>
                </a:extLst>
              </p:cNvPr>
              <p:cNvSpPr/>
              <p:nvPr/>
            </p:nvSpPr>
            <p:spPr bwMode="auto">
              <a:xfrm>
                <a:off x="4097338" y="390525"/>
                <a:ext cx="555625" cy="3775075"/>
              </a:xfrm>
              <a:custGeom>
                <a:avLst/>
                <a:gdLst>
                  <a:gd name="T0" fmla="*/ 10 w 148"/>
                  <a:gd name="T1" fmla="*/ 0 h 1004"/>
                  <a:gd name="T2" fmla="*/ 148 w 148"/>
                  <a:gd name="T3" fmla="*/ 10 h 1004"/>
                  <a:gd name="T4" fmla="*/ 10 w 148"/>
                  <a:gd name="T5" fmla="*/ 20 h 1004"/>
                  <a:gd name="T6" fmla="*/ 138 w 148"/>
                  <a:gd name="T7" fmla="*/ 82 h 1004"/>
                  <a:gd name="T8" fmla="*/ 0 w 148"/>
                  <a:gd name="T9" fmla="*/ 92 h 1004"/>
                  <a:gd name="T10" fmla="*/ 138 w 148"/>
                  <a:gd name="T11" fmla="*/ 102 h 1004"/>
                  <a:gd name="T12" fmla="*/ 138 w 148"/>
                  <a:gd name="T13" fmla="*/ 82 h 1004"/>
                  <a:gd name="T14" fmla="*/ 10 w 148"/>
                  <a:gd name="T15" fmla="*/ 164 h 1004"/>
                  <a:gd name="T16" fmla="*/ 10 w 148"/>
                  <a:gd name="T17" fmla="*/ 184 h 1004"/>
                  <a:gd name="T18" fmla="*/ 148 w 148"/>
                  <a:gd name="T19" fmla="*/ 174 h 1004"/>
                  <a:gd name="T20" fmla="*/ 138 w 148"/>
                  <a:gd name="T21" fmla="*/ 246 h 1004"/>
                  <a:gd name="T22" fmla="*/ 0 w 148"/>
                  <a:gd name="T23" fmla="*/ 256 h 1004"/>
                  <a:gd name="T24" fmla="*/ 138 w 148"/>
                  <a:gd name="T25" fmla="*/ 266 h 1004"/>
                  <a:gd name="T26" fmla="*/ 138 w 148"/>
                  <a:gd name="T27" fmla="*/ 246 h 1004"/>
                  <a:gd name="T28" fmla="*/ 10 w 148"/>
                  <a:gd name="T29" fmla="*/ 328 h 1004"/>
                  <a:gd name="T30" fmla="*/ 10 w 148"/>
                  <a:gd name="T31" fmla="*/ 348 h 1004"/>
                  <a:gd name="T32" fmla="*/ 148 w 148"/>
                  <a:gd name="T33" fmla="*/ 338 h 1004"/>
                  <a:gd name="T34" fmla="*/ 138 w 148"/>
                  <a:gd name="T35" fmla="*/ 410 h 1004"/>
                  <a:gd name="T36" fmla="*/ 0 w 148"/>
                  <a:gd name="T37" fmla="*/ 420 h 1004"/>
                  <a:gd name="T38" fmla="*/ 138 w 148"/>
                  <a:gd name="T39" fmla="*/ 430 h 1004"/>
                  <a:gd name="T40" fmla="*/ 138 w 148"/>
                  <a:gd name="T41" fmla="*/ 410 h 1004"/>
                  <a:gd name="T42" fmla="*/ 10 w 148"/>
                  <a:gd name="T43" fmla="*/ 492 h 1004"/>
                  <a:gd name="T44" fmla="*/ 10 w 148"/>
                  <a:gd name="T45" fmla="*/ 512 h 1004"/>
                  <a:gd name="T46" fmla="*/ 148 w 148"/>
                  <a:gd name="T47" fmla="*/ 502 h 1004"/>
                  <a:gd name="T48" fmla="*/ 138 w 148"/>
                  <a:gd name="T49" fmla="*/ 574 h 1004"/>
                  <a:gd name="T50" fmla="*/ 0 w 148"/>
                  <a:gd name="T51" fmla="*/ 584 h 1004"/>
                  <a:gd name="T52" fmla="*/ 138 w 148"/>
                  <a:gd name="T53" fmla="*/ 594 h 1004"/>
                  <a:gd name="T54" fmla="*/ 138 w 148"/>
                  <a:gd name="T55" fmla="*/ 574 h 1004"/>
                  <a:gd name="T56" fmla="*/ 10 w 148"/>
                  <a:gd name="T57" fmla="*/ 656 h 1004"/>
                  <a:gd name="T58" fmla="*/ 10 w 148"/>
                  <a:gd name="T59" fmla="*/ 676 h 1004"/>
                  <a:gd name="T60" fmla="*/ 148 w 148"/>
                  <a:gd name="T61" fmla="*/ 666 h 1004"/>
                  <a:gd name="T62" fmla="*/ 138 w 148"/>
                  <a:gd name="T63" fmla="*/ 738 h 1004"/>
                  <a:gd name="T64" fmla="*/ 0 w 148"/>
                  <a:gd name="T65" fmla="*/ 748 h 1004"/>
                  <a:gd name="T66" fmla="*/ 138 w 148"/>
                  <a:gd name="T67" fmla="*/ 758 h 1004"/>
                  <a:gd name="T68" fmla="*/ 138 w 148"/>
                  <a:gd name="T69" fmla="*/ 738 h 1004"/>
                  <a:gd name="T70" fmla="*/ 10 w 148"/>
                  <a:gd name="T71" fmla="*/ 820 h 1004"/>
                  <a:gd name="T72" fmla="*/ 10 w 148"/>
                  <a:gd name="T73" fmla="*/ 840 h 1004"/>
                  <a:gd name="T74" fmla="*/ 148 w 148"/>
                  <a:gd name="T75" fmla="*/ 830 h 1004"/>
                  <a:gd name="T76" fmla="*/ 138 w 148"/>
                  <a:gd name="T77" fmla="*/ 902 h 1004"/>
                  <a:gd name="T78" fmla="*/ 0 w 148"/>
                  <a:gd name="T79" fmla="*/ 912 h 1004"/>
                  <a:gd name="T80" fmla="*/ 138 w 148"/>
                  <a:gd name="T81" fmla="*/ 922 h 1004"/>
                  <a:gd name="T82" fmla="*/ 138 w 148"/>
                  <a:gd name="T83" fmla="*/ 902 h 1004"/>
                  <a:gd name="T84" fmla="*/ 10 w 148"/>
                  <a:gd name="T85" fmla="*/ 984 h 1004"/>
                  <a:gd name="T86" fmla="*/ 10 w 148"/>
                  <a:gd name="T87" fmla="*/ 1004 h 1004"/>
                  <a:gd name="T88" fmla="*/ 148 w 148"/>
                  <a:gd name="T89" fmla="*/ 994 h 10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48" h="1004">
                    <a:moveTo>
                      <a:pt x="0" y="10"/>
                    </a:moveTo>
                    <a:cubicBezTo>
                      <a:pt x="0" y="5"/>
                      <a:pt x="5" y="0"/>
                      <a:pt x="10" y="0"/>
                    </a:cubicBezTo>
                    <a:cubicBezTo>
                      <a:pt x="138" y="0"/>
                      <a:pt x="138" y="0"/>
                      <a:pt x="138" y="0"/>
                    </a:cubicBezTo>
                    <a:cubicBezTo>
                      <a:pt x="144" y="0"/>
                      <a:pt x="148" y="5"/>
                      <a:pt x="148" y="10"/>
                    </a:cubicBezTo>
                    <a:cubicBezTo>
                      <a:pt x="148" y="16"/>
                      <a:pt x="144" y="20"/>
                      <a:pt x="138" y="20"/>
                    </a:cubicBezTo>
                    <a:cubicBezTo>
                      <a:pt x="10" y="20"/>
                      <a:pt x="10" y="20"/>
                      <a:pt x="10" y="20"/>
                    </a:cubicBezTo>
                    <a:cubicBezTo>
                      <a:pt x="5" y="20"/>
                      <a:pt x="0" y="16"/>
                      <a:pt x="0" y="10"/>
                    </a:cubicBezTo>
                    <a:close/>
                    <a:moveTo>
                      <a:pt x="138" y="82"/>
                    </a:moveTo>
                    <a:cubicBezTo>
                      <a:pt x="10" y="82"/>
                      <a:pt x="10" y="82"/>
                      <a:pt x="10" y="82"/>
                    </a:cubicBezTo>
                    <a:cubicBezTo>
                      <a:pt x="5" y="82"/>
                      <a:pt x="0" y="87"/>
                      <a:pt x="0" y="92"/>
                    </a:cubicBezTo>
                    <a:cubicBezTo>
                      <a:pt x="0" y="98"/>
                      <a:pt x="5" y="102"/>
                      <a:pt x="10" y="102"/>
                    </a:cubicBezTo>
                    <a:cubicBezTo>
                      <a:pt x="138" y="102"/>
                      <a:pt x="138" y="102"/>
                      <a:pt x="138" y="102"/>
                    </a:cubicBezTo>
                    <a:cubicBezTo>
                      <a:pt x="144" y="102"/>
                      <a:pt x="148" y="98"/>
                      <a:pt x="148" y="92"/>
                    </a:cubicBezTo>
                    <a:cubicBezTo>
                      <a:pt x="148" y="87"/>
                      <a:pt x="144" y="82"/>
                      <a:pt x="138" y="82"/>
                    </a:cubicBezTo>
                    <a:close/>
                    <a:moveTo>
                      <a:pt x="138" y="164"/>
                    </a:moveTo>
                    <a:cubicBezTo>
                      <a:pt x="10" y="164"/>
                      <a:pt x="10" y="164"/>
                      <a:pt x="10" y="164"/>
                    </a:cubicBezTo>
                    <a:cubicBezTo>
                      <a:pt x="5" y="164"/>
                      <a:pt x="0" y="169"/>
                      <a:pt x="0" y="174"/>
                    </a:cubicBezTo>
                    <a:cubicBezTo>
                      <a:pt x="0" y="180"/>
                      <a:pt x="5" y="184"/>
                      <a:pt x="10" y="184"/>
                    </a:cubicBezTo>
                    <a:cubicBezTo>
                      <a:pt x="138" y="184"/>
                      <a:pt x="138" y="184"/>
                      <a:pt x="138" y="184"/>
                    </a:cubicBezTo>
                    <a:cubicBezTo>
                      <a:pt x="144" y="184"/>
                      <a:pt x="148" y="180"/>
                      <a:pt x="148" y="174"/>
                    </a:cubicBezTo>
                    <a:cubicBezTo>
                      <a:pt x="148" y="169"/>
                      <a:pt x="144" y="164"/>
                      <a:pt x="138" y="164"/>
                    </a:cubicBezTo>
                    <a:close/>
                    <a:moveTo>
                      <a:pt x="138" y="246"/>
                    </a:moveTo>
                    <a:cubicBezTo>
                      <a:pt x="10" y="246"/>
                      <a:pt x="10" y="246"/>
                      <a:pt x="10" y="246"/>
                    </a:cubicBezTo>
                    <a:cubicBezTo>
                      <a:pt x="5" y="246"/>
                      <a:pt x="0" y="251"/>
                      <a:pt x="0" y="256"/>
                    </a:cubicBezTo>
                    <a:cubicBezTo>
                      <a:pt x="0" y="262"/>
                      <a:pt x="5" y="266"/>
                      <a:pt x="10" y="266"/>
                    </a:cubicBezTo>
                    <a:cubicBezTo>
                      <a:pt x="138" y="266"/>
                      <a:pt x="138" y="266"/>
                      <a:pt x="138" y="266"/>
                    </a:cubicBezTo>
                    <a:cubicBezTo>
                      <a:pt x="144" y="266"/>
                      <a:pt x="148" y="262"/>
                      <a:pt x="148" y="256"/>
                    </a:cubicBezTo>
                    <a:cubicBezTo>
                      <a:pt x="148" y="251"/>
                      <a:pt x="144" y="246"/>
                      <a:pt x="138" y="246"/>
                    </a:cubicBezTo>
                    <a:close/>
                    <a:moveTo>
                      <a:pt x="138" y="328"/>
                    </a:moveTo>
                    <a:cubicBezTo>
                      <a:pt x="10" y="328"/>
                      <a:pt x="10" y="328"/>
                      <a:pt x="10" y="328"/>
                    </a:cubicBezTo>
                    <a:cubicBezTo>
                      <a:pt x="5" y="328"/>
                      <a:pt x="0" y="333"/>
                      <a:pt x="0" y="338"/>
                    </a:cubicBezTo>
                    <a:cubicBezTo>
                      <a:pt x="0" y="344"/>
                      <a:pt x="5" y="348"/>
                      <a:pt x="10" y="348"/>
                    </a:cubicBezTo>
                    <a:cubicBezTo>
                      <a:pt x="138" y="348"/>
                      <a:pt x="138" y="348"/>
                      <a:pt x="138" y="348"/>
                    </a:cubicBezTo>
                    <a:cubicBezTo>
                      <a:pt x="144" y="348"/>
                      <a:pt x="148" y="344"/>
                      <a:pt x="148" y="338"/>
                    </a:cubicBezTo>
                    <a:cubicBezTo>
                      <a:pt x="148" y="333"/>
                      <a:pt x="144" y="328"/>
                      <a:pt x="138" y="328"/>
                    </a:cubicBezTo>
                    <a:close/>
                    <a:moveTo>
                      <a:pt x="138" y="410"/>
                    </a:moveTo>
                    <a:cubicBezTo>
                      <a:pt x="10" y="410"/>
                      <a:pt x="10" y="410"/>
                      <a:pt x="10" y="410"/>
                    </a:cubicBezTo>
                    <a:cubicBezTo>
                      <a:pt x="5" y="410"/>
                      <a:pt x="0" y="415"/>
                      <a:pt x="0" y="420"/>
                    </a:cubicBezTo>
                    <a:cubicBezTo>
                      <a:pt x="0" y="426"/>
                      <a:pt x="5" y="430"/>
                      <a:pt x="10" y="430"/>
                    </a:cubicBezTo>
                    <a:cubicBezTo>
                      <a:pt x="138" y="430"/>
                      <a:pt x="138" y="430"/>
                      <a:pt x="138" y="430"/>
                    </a:cubicBezTo>
                    <a:cubicBezTo>
                      <a:pt x="144" y="430"/>
                      <a:pt x="148" y="426"/>
                      <a:pt x="148" y="420"/>
                    </a:cubicBezTo>
                    <a:cubicBezTo>
                      <a:pt x="148" y="415"/>
                      <a:pt x="144" y="410"/>
                      <a:pt x="138" y="410"/>
                    </a:cubicBezTo>
                    <a:close/>
                    <a:moveTo>
                      <a:pt x="138" y="492"/>
                    </a:moveTo>
                    <a:cubicBezTo>
                      <a:pt x="10" y="492"/>
                      <a:pt x="10" y="492"/>
                      <a:pt x="10" y="492"/>
                    </a:cubicBezTo>
                    <a:cubicBezTo>
                      <a:pt x="5" y="492"/>
                      <a:pt x="0" y="497"/>
                      <a:pt x="0" y="502"/>
                    </a:cubicBezTo>
                    <a:cubicBezTo>
                      <a:pt x="0" y="508"/>
                      <a:pt x="5" y="512"/>
                      <a:pt x="10" y="512"/>
                    </a:cubicBezTo>
                    <a:cubicBezTo>
                      <a:pt x="138" y="512"/>
                      <a:pt x="138" y="512"/>
                      <a:pt x="138" y="512"/>
                    </a:cubicBezTo>
                    <a:cubicBezTo>
                      <a:pt x="144" y="512"/>
                      <a:pt x="148" y="508"/>
                      <a:pt x="148" y="502"/>
                    </a:cubicBezTo>
                    <a:cubicBezTo>
                      <a:pt x="148" y="497"/>
                      <a:pt x="144" y="492"/>
                      <a:pt x="138" y="492"/>
                    </a:cubicBezTo>
                    <a:close/>
                    <a:moveTo>
                      <a:pt x="138" y="574"/>
                    </a:moveTo>
                    <a:cubicBezTo>
                      <a:pt x="10" y="574"/>
                      <a:pt x="10" y="574"/>
                      <a:pt x="10" y="574"/>
                    </a:cubicBezTo>
                    <a:cubicBezTo>
                      <a:pt x="5" y="574"/>
                      <a:pt x="0" y="579"/>
                      <a:pt x="0" y="584"/>
                    </a:cubicBezTo>
                    <a:cubicBezTo>
                      <a:pt x="0" y="590"/>
                      <a:pt x="5" y="594"/>
                      <a:pt x="10" y="594"/>
                    </a:cubicBezTo>
                    <a:cubicBezTo>
                      <a:pt x="138" y="594"/>
                      <a:pt x="138" y="594"/>
                      <a:pt x="138" y="594"/>
                    </a:cubicBezTo>
                    <a:cubicBezTo>
                      <a:pt x="144" y="594"/>
                      <a:pt x="148" y="590"/>
                      <a:pt x="148" y="584"/>
                    </a:cubicBezTo>
                    <a:cubicBezTo>
                      <a:pt x="148" y="579"/>
                      <a:pt x="144" y="574"/>
                      <a:pt x="138" y="574"/>
                    </a:cubicBezTo>
                    <a:close/>
                    <a:moveTo>
                      <a:pt x="138" y="656"/>
                    </a:moveTo>
                    <a:cubicBezTo>
                      <a:pt x="10" y="656"/>
                      <a:pt x="10" y="656"/>
                      <a:pt x="10" y="656"/>
                    </a:cubicBezTo>
                    <a:cubicBezTo>
                      <a:pt x="5" y="656"/>
                      <a:pt x="0" y="661"/>
                      <a:pt x="0" y="666"/>
                    </a:cubicBezTo>
                    <a:cubicBezTo>
                      <a:pt x="0" y="672"/>
                      <a:pt x="5" y="676"/>
                      <a:pt x="10" y="676"/>
                    </a:cubicBezTo>
                    <a:cubicBezTo>
                      <a:pt x="138" y="676"/>
                      <a:pt x="138" y="676"/>
                      <a:pt x="138" y="676"/>
                    </a:cubicBezTo>
                    <a:cubicBezTo>
                      <a:pt x="144" y="676"/>
                      <a:pt x="148" y="672"/>
                      <a:pt x="148" y="666"/>
                    </a:cubicBezTo>
                    <a:cubicBezTo>
                      <a:pt x="148" y="661"/>
                      <a:pt x="144" y="656"/>
                      <a:pt x="138" y="656"/>
                    </a:cubicBezTo>
                    <a:close/>
                    <a:moveTo>
                      <a:pt x="138" y="738"/>
                    </a:moveTo>
                    <a:cubicBezTo>
                      <a:pt x="10" y="738"/>
                      <a:pt x="10" y="738"/>
                      <a:pt x="10" y="738"/>
                    </a:cubicBezTo>
                    <a:cubicBezTo>
                      <a:pt x="5" y="738"/>
                      <a:pt x="0" y="743"/>
                      <a:pt x="0" y="748"/>
                    </a:cubicBezTo>
                    <a:cubicBezTo>
                      <a:pt x="0" y="754"/>
                      <a:pt x="5" y="758"/>
                      <a:pt x="10" y="758"/>
                    </a:cubicBezTo>
                    <a:cubicBezTo>
                      <a:pt x="138" y="758"/>
                      <a:pt x="138" y="758"/>
                      <a:pt x="138" y="758"/>
                    </a:cubicBezTo>
                    <a:cubicBezTo>
                      <a:pt x="144" y="758"/>
                      <a:pt x="148" y="754"/>
                      <a:pt x="148" y="748"/>
                    </a:cubicBezTo>
                    <a:cubicBezTo>
                      <a:pt x="148" y="743"/>
                      <a:pt x="144" y="738"/>
                      <a:pt x="138" y="738"/>
                    </a:cubicBezTo>
                    <a:close/>
                    <a:moveTo>
                      <a:pt x="138" y="820"/>
                    </a:moveTo>
                    <a:cubicBezTo>
                      <a:pt x="10" y="820"/>
                      <a:pt x="10" y="820"/>
                      <a:pt x="10" y="820"/>
                    </a:cubicBezTo>
                    <a:cubicBezTo>
                      <a:pt x="5" y="820"/>
                      <a:pt x="0" y="825"/>
                      <a:pt x="0" y="830"/>
                    </a:cubicBezTo>
                    <a:cubicBezTo>
                      <a:pt x="0" y="836"/>
                      <a:pt x="5" y="840"/>
                      <a:pt x="10" y="840"/>
                    </a:cubicBezTo>
                    <a:cubicBezTo>
                      <a:pt x="138" y="840"/>
                      <a:pt x="138" y="840"/>
                      <a:pt x="138" y="840"/>
                    </a:cubicBezTo>
                    <a:cubicBezTo>
                      <a:pt x="144" y="840"/>
                      <a:pt x="148" y="836"/>
                      <a:pt x="148" y="830"/>
                    </a:cubicBezTo>
                    <a:cubicBezTo>
                      <a:pt x="148" y="825"/>
                      <a:pt x="144" y="820"/>
                      <a:pt x="138" y="820"/>
                    </a:cubicBezTo>
                    <a:close/>
                    <a:moveTo>
                      <a:pt x="138" y="902"/>
                    </a:moveTo>
                    <a:cubicBezTo>
                      <a:pt x="10" y="902"/>
                      <a:pt x="10" y="902"/>
                      <a:pt x="10" y="902"/>
                    </a:cubicBezTo>
                    <a:cubicBezTo>
                      <a:pt x="5" y="902"/>
                      <a:pt x="0" y="907"/>
                      <a:pt x="0" y="912"/>
                    </a:cubicBezTo>
                    <a:cubicBezTo>
                      <a:pt x="0" y="918"/>
                      <a:pt x="5" y="922"/>
                      <a:pt x="10" y="922"/>
                    </a:cubicBezTo>
                    <a:cubicBezTo>
                      <a:pt x="138" y="922"/>
                      <a:pt x="138" y="922"/>
                      <a:pt x="138" y="922"/>
                    </a:cubicBezTo>
                    <a:cubicBezTo>
                      <a:pt x="144" y="922"/>
                      <a:pt x="148" y="918"/>
                      <a:pt x="148" y="912"/>
                    </a:cubicBezTo>
                    <a:cubicBezTo>
                      <a:pt x="148" y="907"/>
                      <a:pt x="144" y="902"/>
                      <a:pt x="138" y="902"/>
                    </a:cubicBezTo>
                    <a:close/>
                    <a:moveTo>
                      <a:pt x="138" y="984"/>
                    </a:moveTo>
                    <a:cubicBezTo>
                      <a:pt x="10" y="984"/>
                      <a:pt x="10" y="984"/>
                      <a:pt x="10" y="984"/>
                    </a:cubicBezTo>
                    <a:cubicBezTo>
                      <a:pt x="5" y="984"/>
                      <a:pt x="0" y="989"/>
                      <a:pt x="0" y="994"/>
                    </a:cubicBezTo>
                    <a:cubicBezTo>
                      <a:pt x="0" y="1000"/>
                      <a:pt x="5" y="1004"/>
                      <a:pt x="10" y="1004"/>
                    </a:cubicBezTo>
                    <a:cubicBezTo>
                      <a:pt x="138" y="1004"/>
                      <a:pt x="138" y="1004"/>
                      <a:pt x="138" y="1004"/>
                    </a:cubicBezTo>
                    <a:cubicBezTo>
                      <a:pt x="144" y="1004"/>
                      <a:pt x="148" y="1000"/>
                      <a:pt x="148" y="994"/>
                    </a:cubicBezTo>
                    <a:cubicBezTo>
                      <a:pt x="148" y="989"/>
                      <a:pt x="144" y="984"/>
                      <a:pt x="138" y="984"/>
                    </a:cubicBezTo>
                    <a:close/>
                  </a:path>
                </a:pathLst>
              </a:custGeom>
              <a:gradFill flip="none" rotWithShape="1">
                <a:gsLst>
                  <a:gs pos="50000">
                    <a:schemeClr val="bg1"/>
                  </a:gs>
                  <a:gs pos="15000">
                    <a:schemeClr val="bg1">
                      <a:lumMod val="65000"/>
                    </a:schemeClr>
                  </a:gs>
                  <a:gs pos="0">
                    <a:schemeClr val="bg1">
                      <a:lumMod val="50000"/>
                    </a:schemeClr>
                  </a:gs>
                  <a:gs pos="100000">
                    <a:schemeClr val="bg1">
                      <a:lumMod val="50000"/>
                    </a:schemeClr>
                  </a:gs>
                  <a:gs pos="85000">
                    <a:schemeClr val="bg1">
                      <a:lumMod val="65000"/>
                    </a:schemeClr>
                  </a:gs>
                </a:gsLst>
                <a:lin ang="0" scaled="1"/>
                <a:tileRect/>
              </a:gradFill>
              <a:ln>
                <a:noFill/>
              </a:ln>
            </p:spPr>
            <p:txBody>
              <a:bodyPr anchor="ctr"/>
              <a:lstStyle/>
              <a:p>
                <a:pPr algn="ctr"/>
                <a:endParaRPr>
                  <a:latin typeface="+mn-ea"/>
                </a:endParaRPr>
              </a:p>
            </p:txBody>
          </p:sp>
          <p:sp>
            <p:nvSpPr>
              <p:cNvPr id="45" name="išļïďê">
                <a:extLst>
                  <a:ext uri="{FF2B5EF4-FFF2-40B4-BE49-F238E27FC236}">
                    <a16:creationId xmlns="" xmlns:a16="http://schemas.microsoft.com/office/drawing/2014/main" id="{637474EF-8769-4224-975C-B008A98ABF12}"/>
                  </a:ext>
                </a:extLst>
              </p:cNvPr>
              <p:cNvSpPr/>
              <p:nvPr/>
            </p:nvSpPr>
            <p:spPr bwMode="auto">
              <a:xfrm>
                <a:off x="4113213" y="390525"/>
                <a:ext cx="528637" cy="3709988"/>
              </a:xfrm>
              <a:custGeom>
                <a:avLst/>
                <a:gdLst>
                  <a:gd name="T0" fmla="*/ 141 w 141"/>
                  <a:gd name="T1" fmla="*/ 659 h 987"/>
                  <a:gd name="T2" fmla="*/ 6 w 141"/>
                  <a:gd name="T3" fmla="*/ 656 h 987"/>
                  <a:gd name="T4" fmla="*/ 6 w 141"/>
                  <a:gd name="T5" fmla="*/ 410 h 987"/>
                  <a:gd name="T6" fmla="*/ 141 w 141"/>
                  <a:gd name="T7" fmla="*/ 413 h 987"/>
                  <a:gd name="T8" fmla="*/ 6 w 141"/>
                  <a:gd name="T9" fmla="*/ 410 h 987"/>
                  <a:gd name="T10" fmla="*/ 0 w 141"/>
                  <a:gd name="T11" fmla="*/ 495 h 987"/>
                  <a:gd name="T12" fmla="*/ 134 w 141"/>
                  <a:gd name="T13" fmla="*/ 492 h 987"/>
                  <a:gd name="T14" fmla="*/ 6 w 141"/>
                  <a:gd name="T15" fmla="*/ 574 h 987"/>
                  <a:gd name="T16" fmla="*/ 141 w 141"/>
                  <a:gd name="T17" fmla="*/ 577 h 987"/>
                  <a:gd name="T18" fmla="*/ 6 w 141"/>
                  <a:gd name="T19" fmla="*/ 574 h 987"/>
                  <a:gd name="T20" fmla="*/ 0 w 141"/>
                  <a:gd name="T21" fmla="*/ 741 h 987"/>
                  <a:gd name="T22" fmla="*/ 134 w 141"/>
                  <a:gd name="T23" fmla="*/ 738 h 987"/>
                  <a:gd name="T24" fmla="*/ 6 w 141"/>
                  <a:gd name="T25" fmla="*/ 902 h 987"/>
                  <a:gd name="T26" fmla="*/ 141 w 141"/>
                  <a:gd name="T27" fmla="*/ 905 h 987"/>
                  <a:gd name="T28" fmla="*/ 6 w 141"/>
                  <a:gd name="T29" fmla="*/ 902 h 987"/>
                  <a:gd name="T30" fmla="*/ 0 w 141"/>
                  <a:gd name="T31" fmla="*/ 823 h 987"/>
                  <a:gd name="T32" fmla="*/ 134 w 141"/>
                  <a:gd name="T33" fmla="*/ 820 h 987"/>
                  <a:gd name="T34" fmla="*/ 6 w 141"/>
                  <a:gd name="T35" fmla="*/ 984 h 987"/>
                  <a:gd name="T36" fmla="*/ 141 w 141"/>
                  <a:gd name="T37" fmla="*/ 987 h 987"/>
                  <a:gd name="T38" fmla="*/ 6 w 141"/>
                  <a:gd name="T39" fmla="*/ 984 h 987"/>
                  <a:gd name="T40" fmla="*/ 0 w 141"/>
                  <a:gd name="T41" fmla="*/ 85 h 987"/>
                  <a:gd name="T42" fmla="*/ 134 w 141"/>
                  <a:gd name="T43" fmla="*/ 82 h 987"/>
                  <a:gd name="T44" fmla="*/ 134 w 141"/>
                  <a:gd name="T45" fmla="*/ 0 h 987"/>
                  <a:gd name="T46" fmla="*/ 0 w 141"/>
                  <a:gd name="T47" fmla="*/ 3 h 987"/>
                  <a:gd name="T48" fmla="*/ 134 w 141"/>
                  <a:gd name="T49" fmla="*/ 0 h 987"/>
                  <a:gd name="T50" fmla="*/ 0 w 141"/>
                  <a:gd name="T51" fmla="*/ 331 h 987"/>
                  <a:gd name="T52" fmla="*/ 134 w 141"/>
                  <a:gd name="T53" fmla="*/ 328 h 987"/>
                  <a:gd name="T54" fmla="*/ 6 w 141"/>
                  <a:gd name="T55" fmla="*/ 164 h 987"/>
                  <a:gd name="T56" fmla="*/ 141 w 141"/>
                  <a:gd name="T57" fmla="*/ 167 h 987"/>
                  <a:gd name="T58" fmla="*/ 6 w 141"/>
                  <a:gd name="T59" fmla="*/ 164 h 987"/>
                  <a:gd name="T60" fmla="*/ 0 w 141"/>
                  <a:gd name="T61" fmla="*/ 249 h 987"/>
                  <a:gd name="T62" fmla="*/ 134 w 141"/>
                  <a:gd name="T63" fmla="*/ 246 h 9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41" h="987">
                    <a:moveTo>
                      <a:pt x="134" y="656"/>
                    </a:moveTo>
                    <a:cubicBezTo>
                      <a:pt x="137" y="656"/>
                      <a:pt x="139" y="657"/>
                      <a:pt x="141" y="659"/>
                    </a:cubicBezTo>
                    <a:cubicBezTo>
                      <a:pt x="0" y="659"/>
                      <a:pt x="0" y="659"/>
                      <a:pt x="0" y="659"/>
                    </a:cubicBezTo>
                    <a:cubicBezTo>
                      <a:pt x="1" y="657"/>
                      <a:pt x="4" y="656"/>
                      <a:pt x="6" y="656"/>
                    </a:cubicBezTo>
                    <a:lnTo>
                      <a:pt x="134" y="656"/>
                    </a:lnTo>
                    <a:close/>
                    <a:moveTo>
                      <a:pt x="6" y="410"/>
                    </a:moveTo>
                    <a:cubicBezTo>
                      <a:pt x="4" y="410"/>
                      <a:pt x="1" y="411"/>
                      <a:pt x="0" y="413"/>
                    </a:cubicBezTo>
                    <a:cubicBezTo>
                      <a:pt x="141" y="413"/>
                      <a:pt x="141" y="413"/>
                      <a:pt x="141" y="413"/>
                    </a:cubicBezTo>
                    <a:cubicBezTo>
                      <a:pt x="139" y="411"/>
                      <a:pt x="137" y="410"/>
                      <a:pt x="134" y="410"/>
                    </a:cubicBezTo>
                    <a:lnTo>
                      <a:pt x="6" y="410"/>
                    </a:lnTo>
                    <a:close/>
                    <a:moveTo>
                      <a:pt x="6" y="492"/>
                    </a:moveTo>
                    <a:cubicBezTo>
                      <a:pt x="4" y="492"/>
                      <a:pt x="1" y="493"/>
                      <a:pt x="0" y="495"/>
                    </a:cubicBezTo>
                    <a:cubicBezTo>
                      <a:pt x="141" y="495"/>
                      <a:pt x="141" y="495"/>
                      <a:pt x="141" y="495"/>
                    </a:cubicBezTo>
                    <a:cubicBezTo>
                      <a:pt x="139" y="493"/>
                      <a:pt x="137" y="492"/>
                      <a:pt x="134" y="492"/>
                    </a:cubicBezTo>
                    <a:lnTo>
                      <a:pt x="6" y="492"/>
                    </a:lnTo>
                    <a:close/>
                    <a:moveTo>
                      <a:pt x="6" y="574"/>
                    </a:moveTo>
                    <a:cubicBezTo>
                      <a:pt x="4" y="574"/>
                      <a:pt x="1" y="575"/>
                      <a:pt x="0" y="577"/>
                    </a:cubicBezTo>
                    <a:cubicBezTo>
                      <a:pt x="141" y="577"/>
                      <a:pt x="141" y="577"/>
                      <a:pt x="141" y="577"/>
                    </a:cubicBezTo>
                    <a:cubicBezTo>
                      <a:pt x="139" y="575"/>
                      <a:pt x="137" y="574"/>
                      <a:pt x="134" y="574"/>
                    </a:cubicBezTo>
                    <a:lnTo>
                      <a:pt x="6" y="574"/>
                    </a:lnTo>
                    <a:close/>
                    <a:moveTo>
                      <a:pt x="6" y="738"/>
                    </a:moveTo>
                    <a:cubicBezTo>
                      <a:pt x="4" y="738"/>
                      <a:pt x="1" y="739"/>
                      <a:pt x="0" y="741"/>
                    </a:cubicBezTo>
                    <a:cubicBezTo>
                      <a:pt x="141" y="741"/>
                      <a:pt x="141" y="741"/>
                      <a:pt x="141" y="741"/>
                    </a:cubicBezTo>
                    <a:cubicBezTo>
                      <a:pt x="139" y="739"/>
                      <a:pt x="137" y="738"/>
                      <a:pt x="134" y="738"/>
                    </a:cubicBezTo>
                    <a:lnTo>
                      <a:pt x="6" y="738"/>
                    </a:lnTo>
                    <a:close/>
                    <a:moveTo>
                      <a:pt x="6" y="902"/>
                    </a:moveTo>
                    <a:cubicBezTo>
                      <a:pt x="4" y="902"/>
                      <a:pt x="1" y="903"/>
                      <a:pt x="0" y="905"/>
                    </a:cubicBezTo>
                    <a:cubicBezTo>
                      <a:pt x="141" y="905"/>
                      <a:pt x="141" y="905"/>
                      <a:pt x="141" y="905"/>
                    </a:cubicBezTo>
                    <a:cubicBezTo>
                      <a:pt x="139" y="903"/>
                      <a:pt x="137" y="902"/>
                      <a:pt x="134" y="902"/>
                    </a:cubicBezTo>
                    <a:lnTo>
                      <a:pt x="6" y="902"/>
                    </a:lnTo>
                    <a:close/>
                    <a:moveTo>
                      <a:pt x="6" y="820"/>
                    </a:moveTo>
                    <a:cubicBezTo>
                      <a:pt x="4" y="820"/>
                      <a:pt x="1" y="821"/>
                      <a:pt x="0" y="823"/>
                    </a:cubicBezTo>
                    <a:cubicBezTo>
                      <a:pt x="141" y="823"/>
                      <a:pt x="141" y="823"/>
                      <a:pt x="141" y="823"/>
                    </a:cubicBezTo>
                    <a:cubicBezTo>
                      <a:pt x="139" y="821"/>
                      <a:pt x="137" y="820"/>
                      <a:pt x="134" y="820"/>
                    </a:cubicBezTo>
                    <a:lnTo>
                      <a:pt x="6" y="820"/>
                    </a:lnTo>
                    <a:close/>
                    <a:moveTo>
                      <a:pt x="6" y="984"/>
                    </a:moveTo>
                    <a:cubicBezTo>
                      <a:pt x="4" y="984"/>
                      <a:pt x="1" y="985"/>
                      <a:pt x="0" y="987"/>
                    </a:cubicBezTo>
                    <a:cubicBezTo>
                      <a:pt x="141" y="987"/>
                      <a:pt x="141" y="987"/>
                      <a:pt x="141" y="987"/>
                    </a:cubicBezTo>
                    <a:cubicBezTo>
                      <a:pt x="139" y="985"/>
                      <a:pt x="137" y="984"/>
                      <a:pt x="134" y="984"/>
                    </a:cubicBezTo>
                    <a:lnTo>
                      <a:pt x="6" y="984"/>
                    </a:lnTo>
                    <a:close/>
                    <a:moveTo>
                      <a:pt x="6" y="82"/>
                    </a:moveTo>
                    <a:cubicBezTo>
                      <a:pt x="4" y="82"/>
                      <a:pt x="1" y="83"/>
                      <a:pt x="0" y="85"/>
                    </a:cubicBezTo>
                    <a:cubicBezTo>
                      <a:pt x="141" y="85"/>
                      <a:pt x="141" y="85"/>
                      <a:pt x="141" y="85"/>
                    </a:cubicBezTo>
                    <a:cubicBezTo>
                      <a:pt x="139" y="83"/>
                      <a:pt x="137" y="82"/>
                      <a:pt x="134" y="82"/>
                    </a:cubicBezTo>
                    <a:lnTo>
                      <a:pt x="6" y="82"/>
                    </a:lnTo>
                    <a:close/>
                    <a:moveTo>
                      <a:pt x="134" y="0"/>
                    </a:moveTo>
                    <a:cubicBezTo>
                      <a:pt x="6" y="0"/>
                      <a:pt x="6" y="0"/>
                      <a:pt x="6" y="0"/>
                    </a:cubicBezTo>
                    <a:cubicBezTo>
                      <a:pt x="4" y="0"/>
                      <a:pt x="1" y="1"/>
                      <a:pt x="0" y="3"/>
                    </a:cubicBezTo>
                    <a:cubicBezTo>
                      <a:pt x="141" y="3"/>
                      <a:pt x="141" y="3"/>
                      <a:pt x="141" y="3"/>
                    </a:cubicBezTo>
                    <a:cubicBezTo>
                      <a:pt x="139" y="1"/>
                      <a:pt x="137" y="0"/>
                      <a:pt x="134" y="0"/>
                    </a:cubicBezTo>
                    <a:close/>
                    <a:moveTo>
                      <a:pt x="6" y="328"/>
                    </a:moveTo>
                    <a:cubicBezTo>
                      <a:pt x="4" y="328"/>
                      <a:pt x="1" y="329"/>
                      <a:pt x="0" y="331"/>
                    </a:cubicBezTo>
                    <a:cubicBezTo>
                      <a:pt x="141" y="331"/>
                      <a:pt x="141" y="331"/>
                      <a:pt x="141" y="331"/>
                    </a:cubicBezTo>
                    <a:cubicBezTo>
                      <a:pt x="139" y="329"/>
                      <a:pt x="137" y="328"/>
                      <a:pt x="134" y="328"/>
                    </a:cubicBezTo>
                    <a:lnTo>
                      <a:pt x="6" y="328"/>
                    </a:lnTo>
                    <a:close/>
                    <a:moveTo>
                      <a:pt x="6" y="164"/>
                    </a:moveTo>
                    <a:cubicBezTo>
                      <a:pt x="4" y="164"/>
                      <a:pt x="1" y="165"/>
                      <a:pt x="0" y="167"/>
                    </a:cubicBezTo>
                    <a:cubicBezTo>
                      <a:pt x="141" y="167"/>
                      <a:pt x="141" y="167"/>
                      <a:pt x="141" y="167"/>
                    </a:cubicBezTo>
                    <a:cubicBezTo>
                      <a:pt x="139" y="165"/>
                      <a:pt x="137" y="164"/>
                      <a:pt x="134" y="164"/>
                    </a:cubicBezTo>
                    <a:lnTo>
                      <a:pt x="6" y="164"/>
                    </a:lnTo>
                    <a:close/>
                    <a:moveTo>
                      <a:pt x="6" y="246"/>
                    </a:moveTo>
                    <a:cubicBezTo>
                      <a:pt x="4" y="246"/>
                      <a:pt x="1" y="247"/>
                      <a:pt x="0" y="249"/>
                    </a:cubicBezTo>
                    <a:cubicBezTo>
                      <a:pt x="141" y="249"/>
                      <a:pt x="141" y="249"/>
                      <a:pt x="141" y="249"/>
                    </a:cubicBezTo>
                    <a:cubicBezTo>
                      <a:pt x="139" y="247"/>
                      <a:pt x="137" y="246"/>
                      <a:pt x="134" y="246"/>
                    </a:cubicBezTo>
                    <a:lnTo>
                      <a:pt x="6" y="246"/>
                    </a:lnTo>
                    <a:close/>
                  </a:path>
                </a:pathLst>
              </a:custGeom>
              <a:solidFill>
                <a:schemeClr val="bg1">
                  <a:lumMod val="65000"/>
                </a:schemeClr>
              </a:solidFill>
              <a:ln>
                <a:noFill/>
              </a:ln>
            </p:spPr>
            <p:txBody>
              <a:bodyPr anchor="ctr"/>
              <a:lstStyle/>
              <a:p>
                <a:pPr algn="ctr"/>
                <a:endParaRPr>
                  <a:latin typeface="+mn-ea"/>
                </a:endParaRPr>
              </a:p>
            </p:txBody>
          </p:sp>
          <p:sp>
            <p:nvSpPr>
              <p:cNvPr id="46" name="îšḷide">
                <a:extLst>
                  <a:ext uri="{FF2B5EF4-FFF2-40B4-BE49-F238E27FC236}">
                    <a16:creationId xmlns="" xmlns:a16="http://schemas.microsoft.com/office/drawing/2014/main" id="{D6FFB979-7AFE-4DE4-92E2-FD304F819C05}"/>
                  </a:ext>
                </a:extLst>
              </p:cNvPr>
              <p:cNvSpPr/>
              <p:nvPr/>
            </p:nvSpPr>
            <p:spPr bwMode="auto">
              <a:xfrm>
                <a:off x="4097337" y="439738"/>
                <a:ext cx="555625" cy="3725863"/>
              </a:xfrm>
              <a:custGeom>
                <a:avLst/>
                <a:gdLst>
                  <a:gd name="T0" fmla="*/ 138 w 148"/>
                  <a:gd name="T1" fmla="*/ 663 h 991"/>
                  <a:gd name="T2" fmla="*/ 0 w 148"/>
                  <a:gd name="T3" fmla="*/ 656 h 991"/>
                  <a:gd name="T4" fmla="*/ 142 w 148"/>
                  <a:gd name="T5" fmla="*/ 657 h 991"/>
                  <a:gd name="T6" fmla="*/ 142 w 148"/>
                  <a:gd name="T7" fmla="*/ 739 h 991"/>
                  <a:gd name="T8" fmla="*/ 0 w 148"/>
                  <a:gd name="T9" fmla="*/ 738 h 991"/>
                  <a:gd name="T10" fmla="*/ 138 w 148"/>
                  <a:gd name="T11" fmla="*/ 745 h 991"/>
                  <a:gd name="T12" fmla="*/ 142 w 148"/>
                  <a:gd name="T13" fmla="*/ 739 h 991"/>
                  <a:gd name="T14" fmla="*/ 6 w 148"/>
                  <a:gd name="T15" fmla="*/ 575 h 991"/>
                  <a:gd name="T16" fmla="*/ 10 w 148"/>
                  <a:gd name="T17" fmla="*/ 581 h 991"/>
                  <a:gd name="T18" fmla="*/ 148 w 148"/>
                  <a:gd name="T19" fmla="*/ 574 h 991"/>
                  <a:gd name="T20" fmla="*/ 148 w 148"/>
                  <a:gd name="T21" fmla="*/ 902 h 991"/>
                  <a:gd name="T22" fmla="*/ 6 w 148"/>
                  <a:gd name="T23" fmla="*/ 903 h 991"/>
                  <a:gd name="T24" fmla="*/ 10 w 148"/>
                  <a:gd name="T25" fmla="*/ 909 h 991"/>
                  <a:gd name="T26" fmla="*/ 148 w 148"/>
                  <a:gd name="T27" fmla="*/ 902 h 991"/>
                  <a:gd name="T28" fmla="*/ 6 w 148"/>
                  <a:gd name="T29" fmla="*/ 821 h 991"/>
                  <a:gd name="T30" fmla="*/ 10 w 148"/>
                  <a:gd name="T31" fmla="*/ 827 h 991"/>
                  <a:gd name="T32" fmla="*/ 148 w 148"/>
                  <a:gd name="T33" fmla="*/ 820 h 991"/>
                  <a:gd name="T34" fmla="*/ 10 w 148"/>
                  <a:gd name="T35" fmla="*/ 7 h 991"/>
                  <a:gd name="T36" fmla="*/ 148 w 148"/>
                  <a:gd name="T37" fmla="*/ 0 h 991"/>
                  <a:gd name="T38" fmla="*/ 6 w 148"/>
                  <a:gd name="T39" fmla="*/ 1 h 991"/>
                  <a:gd name="T40" fmla="*/ 10 w 148"/>
                  <a:gd name="T41" fmla="*/ 7 h 991"/>
                  <a:gd name="T42" fmla="*/ 6 w 148"/>
                  <a:gd name="T43" fmla="*/ 493 h 991"/>
                  <a:gd name="T44" fmla="*/ 10 w 148"/>
                  <a:gd name="T45" fmla="*/ 499 h 991"/>
                  <a:gd name="T46" fmla="*/ 148 w 148"/>
                  <a:gd name="T47" fmla="*/ 492 h 991"/>
                  <a:gd name="T48" fmla="*/ 142 w 148"/>
                  <a:gd name="T49" fmla="*/ 83 h 991"/>
                  <a:gd name="T50" fmla="*/ 0 w 148"/>
                  <a:gd name="T51" fmla="*/ 82 h 991"/>
                  <a:gd name="T52" fmla="*/ 138 w 148"/>
                  <a:gd name="T53" fmla="*/ 89 h 991"/>
                  <a:gd name="T54" fmla="*/ 142 w 148"/>
                  <a:gd name="T55" fmla="*/ 83 h 991"/>
                  <a:gd name="T56" fmla="*/ 6 w 148"/>
                  <a:gd name="T57" fmla="*/ 985 h 991"/>
                  <a:gd name="T58" fmla="*/ 10 w 148"/>
                  <a:gd name="T59" fmla="*/ 991 h 991"/>
                  <a:gd name="T60" fmla="*/ 148 w 148"/>
                  <a:gd name="T61" fmla="*/ 984 h 991"/>
                  <a:gd name="T62" fmla="*/ 142 w 148"/>
                  <a:gd name="T63" fmla="*/ 411 h 991"/>
                  <a:gd name="T64" fmla="*/ 0 w 148"/>
                  <a:gd name="T65" fmla="*/ 410 h 991"/>
                  <a:gd name="T66" fmla="*/ 138 w 148"/>
                  <a:gd name="T67" fmla="*/ 417 h 991"/>
                  <a:gd name="T68" fmla="*/ 142 w 148"/>
                  <a:gd name="T69" fmla="*/ 411 h 991"/>
                  <a:gd name="T70" fmla="*/ 6 w 148"/>
                  <a:gd name="T71" fmla="*/ 165 h 991"/>
                  <a:gd name="T72" fmla="*/ 10 w 148"/>
                  <a:gd name="T73" fmla="*/ 171 h 991"/>
                  <a:gd name="T74" fmla="*/ 148 w 148"/>
                  <a:gd name="T75" fmla="*/ 164 h 991"/>
                  <a:gd name="T76" fmla="*/ 142 w 148"/>
                  <a:gd name="T77" fmla="*/ 329 h 991"/>
                  <a:gd name="T78" fmla="*/ 0 w 148"/>
                  <a:gd name="T79" fmla="*/ 328 h 991"/>
                  <a:gd name="T80" fmla="*/ 138 w 148"/>
                  <a:gd name="T81" fmla="*/ 335 h 991"/>
                  <a:gd name="T82" fmla="*/ 142 w 148"/>
                  <a:gd name="T83" fmla="*/ 329 h 991"/>
                  <a:gd name="T84" fmla="*/ 6 w 148"/>
                  <a:gd name="T85" fmla="*/ 247 h 991"/>
                  <a:gd name="T86" fmla="*/ 10 w 148"/>
                  <a:gd name="T87" fmla="*/ 253 h 991"/>
                  <a:gd name="T88" fmla="*/ 148 w 148"/>
                  <a:gd name="T89" fmla="*/ 246 h 9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48" h="991">
                    <a:moveTo>
                      <a:pt x="148" y="656"/>
                    </a:moveTo>
                    <a:cubicBezTo>
                      <a:pt x="147" y="660"/>
                      <a:pt x="143" y="663"/>
                      <a:pt x="138" y="663"/>
                    </a:cubicBezTo>
                    <a:cubicBezTo>
                      <a:pt x="10" y="663"/>
                      <a:pt x="10" y="663"/>
                      <a:pt x="10" y="663"/>
                    </a:cubicBezTo>
                    <a:cubicBezTo>
                      <a:pt x="5" y="663"/>
                      <a:pt x="2" y="660"/>
                      <a:pt x="0" y="656"/>
                    </a:cubicBezTo>
                    <a:cubicBezTo>
                      <a:pt x="2" y="657"/>
                      <a:pt x="4" y="657"/>
                      <a:pt x="6" y="657"/>
                    </a:cubicBezTo>
                    <a:cubicBezTo>
                      <a:pt x="142" y="657"/>
                      <a:pt x="142" y="657"/>
                      <a:pt x="142" y="657"/>
                    </a:cubicBezTo>
                    <a:cubicBezTo>
                      <a:pt x="144" y="657"/>
                      <a:pt x="146" y="657"/>
                      <a:pt x="148" y="656"/>
                    </a:cubicBezTo>
                    <a:close/>
                    <a:moveTo>
                      <a:pt x="142" y="739"/>
                    </a:moveTo>
                    <a:cubicBezTo>
                      <a:pt x="6" y="739"/>
                      <a:pt x="6" y="739"/>
                      <a:pt x="6" y="739"/>
                    </a:cubicBezTo>
                    <a:cubicBezTo>
                      <a:pt x="4" y="739"/>
                      <a:pt x="2" y="739"/>
                      <a:pt x="0" y="738"/>
                    </a:cubicBezTo>
                    <a:cubicBezTo>
                      <a:pt x="2" y="742"/>
                      <a:pt x="5" y="745"/>
                      <a:pt x="10" y="745"/>
                    </a:cubicBezTo>
                    <a:cubicBezTo>
                      <a:pt x="138" y="745"/>
                      <a:pt x="138" y="745"/>
                      <a:pt x="138" y="745"/>
                    </a:cubicBezTo>
                    <a:cubicBezTo>
                      <a:pt x="143" y="745"/>
                      <a:pt x="147" y="742"/>
                      <a:pt x="148" y="738"/>
                    </a:cubicBezTo>
                    <a:cubicBezTo>
                      <a:pt x="146" y="739"/>
                      <a:pt x="144" y="739"/>
                      <a:pt x="142" y="739"/>
                    </a:cubicBezTo>
                    <a:close/>
                    <a:moveTo>
                      <a:pt x="142" y="575"/>
                    </a:moveTo>
                    <a:cubicBezTo>
                      <a:pt x="6" y="575"/>
                      <a:pt x="6" y="575"/>
                      <a:pt x="6" y="575"/>
                    </a:cubicBezTo>
                    <a:cubicBezTo>
                      <a:pt x="4" y="575"/>
                      <a:pt x="2" y="575"/>
                      <a:pt x="0" y="574"/>
                    </a:cubicBezTo>
                    <a:cubicBezTo>
                      <a:pt x="2" y="578"/>
                      <a:pt x="5" y="581"/>
                      <a:pt x="10" y="581"/>
                    </a:cubicBezTo>
                    <a:cubicBezTo>
                      <a:pt x="138" y="581"/>
                      <a:pt x="138" y="581"/>
                      <a:pt x="138" y="581"/>
                    </a:cubicBezTo>
                    <a:cubicBezTo>
                      <a:pt x="143" y="581"/>
                      <a:pt x="147" y="578"/>
                      <a:pt x="148" y="574"/>
                    </a:cubicBezTo>
                    <a:cubicBezTo>
                      <a:pt x="146" y="575"/>
                      <a:pt x="144" y="575"/>
                      <a:pt x="142" y="575"/>
                    </a:cubicBezTo>
                    <a:close/>
                    <a:moveTo>
                      <a:pt x="148" y="902"/>
                    </a:moveTo>
                    <a:cubicBezTo>
                      <a:pt x="146" y="903"/>
                      <a:pt x="144" y="903"/>
                      <a:pt x="142" y="903"/>
                    </a:cubicBezTo>
                    <a:cubicBezTo>
                      <a:pt x="6" y="903"/>
                      <a:pt x="6" y="903"/>
                      <a:pt x="6" y="903"/>
                    </a:cubicBezTo>
                    <a:cubicBezTo>
                      <a:pt x="4" y="903"/>
                      <a:pt x="2" y="903"/>
                      <a:pt x="0" y="902"/>
                    </a:cubicBezTo>
                    <a:cubicBezTo>
                      <a:pt x="2" y="906"/>
                      <a:pt x="5" y="909"/>
                      <a:pt x="10" y="909"/>
                    </a:cubicBezTo>
                    <a:cubicBezTo>
                      <a:pt x="138" y="909"/>
                      <a:pt x="138" y="909"/>
                      <a:pt x="138" y="909"/>
                    </a:cubicBezTo>
                    <a:cubicBezTo>
                      <a:pt x="143" y="909"/>
                      <a:pt x="147" y="906"/>
                      <a:pt x="148" y="902"/>
                    </a:cubicBezTo>
                    <a:close/>
                    <a:moveTo>
                      <a:pt x="142" y="821"/>
                    </a:moveTo>
                    <a:cubicBezTo>
                      <a:pt x="6" y="821"/>
                      <a:pt x="6" y="821"/>
                      <a:pt x="6" y="821"/>
                    </a:cubicBezTo>
                    <a:cubicBezTo>
                      <a:pt x="4" y="821"/>
                      <a:pt x="2" y="821"/>
                      <a:pt x="0" y="820"/>
                    </a:cubicBezTo>
                    <a:cubicBezTo>
                      <a:pt x="2" y="824"/>
                      <a:pt x="5" y="827"/>
                      <a:pt x="10" y="827"/>
                    </a:cubicBezTo>
                    <a:cubicBezTo>
                      <a:pt x="138" y="827"/>
                      <a:pt x="138" y="827"/>
                      <a:pt x="138" y="827"/>
                    </a:cubicBezTo>
                    <a:cubicBezTo>
                      <a:pt x="143" y="827"/>
                      <a:pt x="147" y="824"/>
                      <a:pt x="148" y="820"/>
                    </a:cubicBezTo>
                    <a:cubicBezTo>
                      <a:pt x="146" y="821"/>
                      <a:pt x="144" y="821"/>
                      <a:pt x="142" y="821"/>
                    </a:cubicBezTo>
                    <a:close/>
                    <a:moveTo>
                      <a:pt x="10" y="7"/>
                    </a:moveTo>
                    <a:cubicBezTo>
                      <a:pt x="138" y="7"/>
                      <a:pt x="138" y="7"/>
                      <a:pt x="138" y="7"/>
                    </a:cubicBezTo>
                    <a:cubicBezTo>
                      <a:pt x="143" y="7"/>
                      <a:pt x="147" y="4"/>
                      <a:pt x="148" y="0"/>
                    </a:cubicBezTo>
                    <a:cubicBezTo>
                      <a:pt x="146" y="1"/>
                      <a:pt x="144" y="1"/>
                      <a:pt x="142" y="1"/>
                    </a:cubicBezTo>
                    <a:cubicBezTo>
                      <a:pt x="6" y="1"/>
                      <a:pt x="6" y="1"/>
                      <a:pt x="6" y="1"/>
                    </a:cubicBezTo>
                    <a:cubicBezTo>
                      <a:pt x="4" y="1"/>
                      <a:pt x="2" y="1"/>
                      <a:pt x="0" y="0"/>
                    </a:cubicBezTo>
                    <a:cubicBezTo>
                      <a:pt x="2" y="4"/>
                      <a:pt x="5" y="7"/>
                      <a:pt x="10" y="7"/>
                    </a:cubicBezTo>
                    <a:close/>
                    <a:moveTo>
                      <a:pt x="142" y="493"/>
                    </a:moveTo>
                    <a:cubicBezTo>
                      <a:pt x="6" y="493"/>
                      <a:pt x="6" y="493"/>
                      <a:pt x="6" y="493"/>
                    </a:cubicBezTo>
                    <a:cubicBezTo>
                      <a:pt x="4" y="493"/>
                      <a:pt x="2" y="493"/>
                      <a:pt x="0" y="492"/>
                    </a:cubicBezTo>
                    <a:cubicBezTo>
                      <a:pt x="2" y="496"/>
                      <a:pt x="5" y="499"/>
                      <a:pt x="10" y="499"/>
                    </a:cubicBezTo>
                    <a:cubicBezTo>
                      <a:pt x="138" y="499"/>
                      <a:pt x="138" y="499"/>
                      <a:pt x="138" y="499"/>
                    </a:cubicBezTo>
                    <a:cubicBezTo>
                      <a:pt x="143" y="499"/>
                      <a:pt x="147" y="496"/>
                      <a:pt x="148" y="492"/>
                    </a:cubicBezTo>
                    <a:cubicBezTo>
                      <a:pt x="146" y="493"/>
                      <a:pt x="144" y="493"/>
                      <a:pt x="142" y="493"/>
                    </a:cubicBezTo>
                    <a:close/>
                    <a:moveTo>
                      <a:pt x="142" y="83"/>
                    </a:moveTo>
                    <a:cubicBezTo>
                      <a:pt x="6" y="83"/>
                      <a:pt x="6" y="83"/>
                      <a:pt x="6" y="83"/>
                    </a:cubicBezTo>
                    <a:cubicBezTo>
                      <a:pt x="4" y="83"/>
                      <a:pt x="2" y="83"/>
                      <a:pt x="0" y="82"/>
                    </a:cubicBezTo>
                    <a:cubicBezTo>
                      <a:pt x="2" y="86"/>
                      <a:pt x="5" y="89"/>
                      <a:pt x="10" y="89"/>
                    </a:cubicBezTo>
                    <a:cubicBezTo>
                      <a:pt x="138" y="89"/>
                      <a:pt x="138" y="89"/>
                      <a:pt x="138" y="89"/>
                    </a:cubicBezTo>
                    <a:cubicBezTo>
                      <a:pt x="143" y="89"/>
                      <a:pt x="147" y="86"/>
                      <a:pt x="148" y="82"/>
                    </a:cubicBezTo>
                    <a:cubicBezTo>
                      <a:pt x="146" y="83"/>
                      <a:pt x="144" y="83"/>
                      <a:pt x="142" y="83"/>
                    </a:cubicBezTo>
                    <a:close/>
                    <a:moveTo>
                      <a:pt x="142" y="985"/>
                    </a:moveTo>
                    <a:cubicBezTo>
                      <a:pt x="6" y="985"/>
                      <a:pt x="6" y="985"/>
                      <a:pt x="6" y="985"/>
                    </a:cubicBezTo>
                    <a:cubicBezTo>
                      <a:pt x="4" y="985"/>
                      <a:pt x="2" y="985"/>
                      <a:pt x="0" y="984"/>
                    </a:cubicBezTo>
                    <a:cubicBezTo>
                      <a:pt x="2" y="988"/>
                      <a:pt x="5" y="991"/>
                      <a:pt x="10" y="991"/>
                    </a:cubicBezTo>
                    <a:cubicBezTo>
                      <a:pt x="138" y="991"/>
                      <a:pt x="138" y="991"/>
                      <a:pt x="138" y="991"/>
                    </a:cubicBezTo>
                    <a:cubicBezTo>
                      <a:pt x="143" y="991"/>
                      <a:pt x="147" y="988"/>
                      <a:pt x="148" y="984"/>
                    </a:cubicBezTo>
                    <a:cubicBezTo>
                      <a:pt x="146" y="985"/>
                      <a:pt x="144" y="985"/>
                      <a:pt x="142" y="985"/>
                    </a:cubicBezTo>
                    <a:close/>
                    <a:moveTo>
                      <a:pt x="142" y="411"/>
                    </a:moveTo>
                    <a:cubicBezTo>
                      <a:pt x="6" y="411"/>
                      <a:pt x="6" y="411"/>
                      <a:pt x="6" y="411"/>
                    </a:cubicBezTo>
                    <a:cubicBezTo>
                      <a:pt x="4" y="411"/>
                      <a:pt x="2" y="411"/>
                      <a:pt x="0" y="410"/>
                    </a:cubicBezTo>
                    <a:cubicBezTo>
                      <a:pt x="2" y="414"/>
                      <a:pt x="5" y="417"/>
                      <a:pt x="10" y="417"/>
                    </a:cubicBezTo>
                    <a:cubicBezTo>
                      <a:pt x="138" y="417"/>
                      <a:pt x="138" y="417"/>
                      <a:pt x="138" y="417"/>
                    </a:cubicBezTo>
                    <a:cubicBezTo>
                      <a:pt x="143" y="417"/>
                      <a:pt x="147" y="414"/>
                      <a:pt x="148" y="410"/>
                    </a:cubicBezTo>
                    <a:cubicBezTo>
                      <a:pt x="146" y="411"/>
                      <a:pt x="144" y="411"/>
                      <a:pt x="142" y="411"/>
                    </a:cubicBezTo>
                    <a:close/>
                    <a:moveTo>
                      <a:pt x="142" y="165"/>
                    </a:moveTo>
                    <a:cubicBezTo>
                      <a:pt x="6" y="165"/>
                      <a:pt x="6" y="165"/>
                      <a:pt x="6" y="165"/>
                    </a:cubicBezTo>
                    <a:cubicBezTo>
                      <a:pt x="4" y="165"/>
                      <a:pt x="2" y="165"/>
                      <a:pt x="0" y="164"/>
                    </a:cubicBezTo>
                    <a:cubicBezTo>
                      <a:pt x="2" y="168"/>
                      <a:pt x="5" y="171"/>
                      <a:pt x="10" y="171"/>
                    </a:cubicBezTo>
                    <a:cubicBezTo>
                      <a:pt x="138" y="171"/>
                      <a:pt x="138" y="171"/>
                      <a:pt x="138" y="171"/>
                    </a:cubicBezTo>
                    <a:cubicBezTo>
                      <a:pt x="143" y="171"/>
                      <a:pt x="147" y="168"/>
                      <a:pt x="148" y="164"/>
                    </a:cubicBezTo>
                    <a:cubicBezTo>
                      <a:pt x="146" y="165"/>
                      <a:pt x="144" y="165"/>
                      <a:pt x="142" y="165"/>
                    </a:cubicBezTo>
                    <a:close/>
                    <a:moveTo>
                      <a:pt x="142" y="329"/>
                    </a:moveTo>
                    <a:cubicBezTo>
                      <a:pt x="6" y="329"/>
                      <a:pt x="6" y="329"/>
                      <a:pt x="6" y="329"/>
                    </a:cubicBezTo>
                    <a:cubicBezTo>
                      <a:pt x="4" y="329"/>
                      <a:pt x="2" y="329"/>
                      <a:pt x="0" y="328"/>
                    </a:cubicBezTo>
                    <a:cubicBezTo>
                      <a:pt x="2" y="332"/>
                      <a:pt x="5" y="335"/>
                      <a:pt x="10" y="335"/>
                    </a:cubicBezTo>
                    <a:cubicBezTo>
                      <a:pt x="138" y="335"/>
                      <a:pt x="138" y="335"/>
                      <a:pt x="138" y="335"/>
                    </a:cubicBezTo>
                    <a:cubicBezTo>
                      <a:pt x="143" y="335"/>
                      <a:pt x="147" y="332"/>
                      <a:pt x="148" y="328"/>
                    </a:cubicBezTo>
                    <a:cubicBezTo>
                      <a:pt x="146" y="329"/>
                      <a:pt x="144" y="329"/>
                      <a:pt x="142" y="329"/>
                    </a:cubicBezTo>
                    <a:close/>
                    <a:moveTo>
                      <a:pt x="142" y="247"/>
                    </a:moveTo>
                    <a:cubicBezTo>
                      <a:pt x="6" y="247"/>
                      <a:pt x="6" y="247"/>
                      <a:pt x="6" y="247"/>
                    </a:cubicBezTo>
                    <a:cubicBezTo>
                      <a:pt x="4" y="247"/>
                      <a:pt x="2" y="247"/>
                      <a:pt x="0" y="246"/>
                    </a:cubicBezTo>
                    <a:cubicBezTo>
                      <a:pt x="2" y="250"/>
                      <a:pt x="5" y="253"/>
                      <a:pt x="10" y="253"/>
                    </a:cubicBezTo>
                    <a:cubicBezTo>
                      <a:pt x="138" y="253"/>
                      <a:pt x="138" y="253"/>
                      <a:pt x="138" y="253"/>
                    </a:cubicBezTo>
                    <a:cubicBezTo>
                      <a:pt x="143" y="253"/>
                      <a:pt x="147" y="250"/>
                      <a:pt x="148" y="246"/>
                    </a:cubicBezTo>
                    <a:cubicBezTo>
                      <a:pt x="146" y="247"/>
                      <a:pt x="144" y="247"/>
                      <a:pt x="142" y="247"/>
                    </a:cubicBezTo>
                    <a:close/>
                  </a:path>
                </a:pathLst>
              </a:custGeom>
              <a:solidFill>
                <a:schemeClr val="tx1">
                  <a:lumMod val="75000"/>
                  <a:lumOff val="25000"/>
                </a:schemeClr>
              </a:solidFill>
              <a:ln>
                <a:noFill/>
              </a:ln>
            </p:spPr>
            <p:txBody>
              <a:bodyPr anchor="ctr"/>
              <a:lstStyle/>
              <a:p>
                <a:pPr algn="ctr"/>
                <a:endParaRPr>
                  <a:latin typeface="+mn-ea"/>
                </a:endParaRPr>
              </a:p>
            </p:txBody>
          </p:sp>
        </p:grpSp>
        <p:sp>
          <p:nvSpPr>
            <p:cNvPr id="37" name="iśḻiďê">
              <a:extLst>
                <a:ext uri="{FF2B5EF4-FFF2-40B4-BE49-F238E27FC236}">
                  <a16:creationId xmlns="" xmlns:a16="http://schemas.microsoft.com/office/drawing/2014/main" id="{23023FDA-F613-47DE-BE17-50D6CB25EC5F}"/>
                </a:ext>
              </a:extLst>
            </p:cNvPr>
            <p:cNvSpPr txBox="1"/>
            <p:nvPr/>
          </p:nvSpPr>
          <p:spPr bwMode="auto">
            <a:xfrm>
              <a:off x="2942165" y="3059132"/>
              <a:ext cx="2195910" cy="35113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90000" rIns="90000">
              <a:noAutofit/>
            </a:bodyPr>
            <a:lstStyle/>
            <a:p>
              <a:pPr lvl="0">
                <a:spcBef>
                  <a:spcPct val="0"/>
                </a:spcBef>
                <a:defRPr/>
              </a:pPr>
              <a:r>
                <a:rPr lang="zh-CN" altLang="en-US" sz="2800" b="1" dirty="0" smtClean="0">
                  <a:solidFill>
                    <a:schemeClr val="accent1"/>
                  </a:solidFill>
                  <a:latin typeface="+mn-ea"/>
                </a:rPr>
                <a:t>二、主要报表</a:t>
              </a:r>
              <a:endParaRPr lang="en-US" altLang="zh-CN" sz="2800" b="1" dirty="0" smtClean="0">
                <a:solidFill>
                  <a:schemeClr val="accent1"/>
                </a:solidFill>
                <a:latin typeface="+mn-ea"/>
              </a:endParaRPr>
            </a:p>
            <a:p>
              <a:pPr lvl="0">
                <a:spcBef>
                  <a:spcPct val="0"/>
                </a:spcBef>
                <a:defRPr/>
              </a:pPr>
              <a:r>
                <a:rPr lang="zh-CN" altLang="en-US" sz="2800" b="1" dirty="0" smtClean="0">
                  <a:solidFill>
                    <a:schemeClr val="accent1"/>
                  </a:solidFill>
                  <a:latin typeface="+mn-ea"/>
                </a:rPr>
                <a:t>与填报要点</a:t>
              </a:r>
              <a:endParaRPr lang="zh-CN" altLang="en-US" sz="2800" b="1" dirty="0">
                <a:solidFill>
                  <a:schemeClr val="accent1"/>
                </a:solidFill>
                <a:latin typeface="+mn-ea"/>
              </a:endParaRPr>
            </a:p>
          </p:txBody>
        </p:sp>
      </p:grpSp>
      <p:sp>
        <p:nvSpPr>
          <p:cNvPr id="65" name="文本占位符 5"/>
          <p:cNvSpPr txBox="1">
            <a:spLocks/>
          </p:cNvSpPr>
          <p:nvPr/>
        </p:nvSpPr>
        <p:spPr>
          <a:xfrm>
            <a:off x="5112544" y="2667221"/>
            <a:ext cx="3317081" cy="1095154"/>
          </a:xfrm>
          <a:prstGeom prst="rect">
            <a:avLst/>
          </a:prstGeom>
        </p:spPr>
        <p:txBody>
          <a:bodyPr>
            <a:noAutofit/>
          </a:bodyPr>
          <a:lstStyle/>
          <a:p>
            <a:pPr marL="228589" marR="0" lvl="0" indent="-228589" algn="l" defTabSz="914354" rtl="0" eaLnBrk="1" fontAlgn="auto" latinLnBrk="0" hangingPunct="1">
              <a:lnSpc>
                <a:spcPct val="150000"/>
              </a:lnSpc>
              <a:spcBef>
                <a:spcPts val="1000"/>
              </a:spcBef>
              <a:spcAft>
                <a:spcPts val="0"/>
              </a:spcAft>
              <a:buClrTx/>
              <a:buSzTx/>
              <a:buFont typeface="Arial" panose="020B0604020202020204" pitchFamily="34" charset="0"/>
              <a:buChar char="•"/>
              <a:tabLst/>
              <a:defRPr/>
            </a:pPr>
            <a:r>
              <a:rPr kumimoji="0" lang="en-US" altLang="zh-CN" sz="2000" b="0" i="0" u="none" strike="noStrike" kern="1200" cap="none" spc="0" normalizeH="0" baseline="0" noProof="0" dirty="0" smtClean="0">
                <a:ln>
                  <a:noFill/>
                </a:ln>
                <a:solidFill>
                  <a:schemeClr val="tx1"/>
                </a:solidFill>
                <a:effectLst/>
                <a:uLnTx/>
                <a:uFillTx/>
                <a:latin typeface="+mn-ea"/>
                <a:ea typeface="+mn-ea"/>
                <a:cs typeface="+mn-cs"/>
              </a:rPr>
              <a:t>1</a:t>
            </a:r>
            <a:r>
              <a:rPr kumimoji="0" lang="zh-CN" altLang="en-US" sz="2000" b="0" i="0" u="none" strike="noStrike" kern="1200" cap="none" spc="0" normalizeH="0" baseline="0" noProof="0" dirty="0" smtClean="0">
                <a:ln>
                  <a:noFill/>
                </a:ln>
                <a:solidFill>
                  <a:schemeClr val="tx1"/>
                </a:solidFill>
                <a:effectLst/>
                <a:uLnTx/>
                <a:uFillTx/>
                <a:latin typeface="+mn-ea"/>
                <a:ea typeface="+mn-ea"/>
                <a:cs typeface="+mn-cs"/>
              </a:rPr>
              <a:t>、基本情况表</a:t>
            </a:r>
            <a:endParaRPr kumimoji="0" lang="en-US" altLang="zh-CN" sz="2000" b="0" i="0" u="none" strike="noStrike" kern="1200" cap="none" spc="0" normalizeH="0" baseline="0" noProof="0" dirty="0" smtClean="0">
              <a:ln>
                <a:noFill/>
              </a:ln>
              <a:solidFill>
                <a:schemeClr val="tx1"/>
              </a:solidFill>
              <a:effectLst/>
              <a:uLnTx/>
              <a:uFillTx/>
              <a:latin typeface="+mn-ea"/>
              <a:ea typeface="+mn-ea"/>
              <a:cs typeface="+mn-cs"/>
            </a:endParaRPr>
          </a:p>
          <a:p>
            <a:pPr marL="228589" marR="0" lvl="0" indent="-228589" algn="l" defTabSz="914354" rtl="0" eaLnBrk="1" fontAlgn="auto" latinLnBrk="0" hangingPunct="1">
              <a:lnSpc>
                <a:spcPct val="150000"/>
              </a:lnSpc>
              <a:spcBef>
                <a:spcPts val="1000"/>
              </a:spcBef>
              <a:spcAft>
                <a:spcPts val="0"/>
              </a:spcAft>
              <a:buClrTx/>
              <a:buSzTx/>
              <a:buFont typeface="Arial" panose="020B0604020202020204" pitchFamily="34" charset="0"/>
              <a:buChar char="•"/>
              <a:tabLst/>
              <a:defRPr/>
            </a:pPr>
            <a:r>
              <a:rPr kumimoji="0" lang="en-US" altLang="zh-CN" sz="2000" b="0" i="0" u="none" strike="noStrike" kern="1200" cap="none" spc="0" normalizeH="0" baseline="0" noProof="0" dirty="0" smtClean="0">
                <a:ln>
                  <a:noFill/>
                </a:ln>
                <a:solidFill>
                  <a:schemeClr val="tx1"/>
                </a:solidFill>
                <a:effectLst/>
                <a:uLnTx/>
                <a:uFillTx/>
                <a:latin typeface="+mn-ea"/>
                <a:ea typeface="+mn-ea"/>
                <a:cs typeface="+mn-cs"/>
              </a:rPr>
              <a:t>2</a:t>
            </a:r>
            <a:r>
              <a:rPr kumimoji="0" lang="zh-CN" altLang="en-US" sz="2000" b="0" i="0" u="none" strike="noStrike" kern="1200" cap="none" spc="0" normalizeH="0" baseline="0" noProof="0" dirty="0" smtClean="0">
                <a:ln>
                  <a:noFill/>
                </a:ln>
                <a:solidFill>
                  <a:schemeClr val="tx1"/>
                </a:solidFill>
                <a:effectLst/>
                <a:uLnTx/>
                <a:uFillTx/>
                <a:latin typeface="+mn-ea"/>
                <a:ea typeface="+mn-ea"/>
                <a:cs typeface="+mn-cs"/>
              </a:rPr>
              <a:t>、重点调查表</a:t>
            </a:r>
            <a:endParaRPr kumimoji="0" lang="en-US" altLang="zh-CN" sz="2000" b="0" i="0" u="none" strike="noStrike" kern="1200" cap="none" spc="0" normalizeH="0" baseline="0" noProof="0" dirty="0" smtClean="0">
              <a:ln>
                <a:noFill/>
              </a:ln>
              <a:solidFill>
                <a:schemeClr val="tx1"/>
              </a:solidFill>
              <a:effectLst/>
              <a:uLnTx/>
              <a:uFillTx/>
              <a:latin typeface="+mn-ea"/>
              <a:ea typeface="+mn-ea"/>
              <a:cs typeface="+mn-cs"/>
            </a:endParaRPr>
          </a:p>
          <a:p>
            <a:pPr marL="228589" marR="0" lvl="0" indent="-228589" algn="l" defTabSz="914354" rtl="0" eaLnBrk="1" fontAlgn="auto" latinLnBrk="0" hangingPunct="1">
              <a:lnSpc>
                <a:spcPct val="150000"/>
              </a:lnSpc>
              <a:spcBef>
                <a:spcPts val="1000"/>
              </a:spcBef>
              <a:spcAft>
                <a:spcPts val="0"/>
              </a:spcAft>
              <a:buClrTx/>
              <a:buSzTx/>
              <a:buFont typeface="Arial" panose="020B0604020202020204" pitchFamily="34" charset="0"/>
              <a:buChar char="•"/>
              <a:tabLst/>
              <a:defRPr/>
            </a:pPr>
            <a:r>
              <a:rPr kumimoji="0" lang="en-US" altLang="zh-CN" sz="2000" b="0" i="0" u="none" strike="noStrike" kern="1200" cap="none" spc="0" normalizeH="0" baseline="0" noProof="0" dirty="0" smtClean="0">
                <a:ln>
                  <a:noFill/>
                </a:ln>
                <a:solidFill>
                  <a:schemeClr val="tx1"/>
                </a:solidFill>
                <a:effectLst/>
                <a:uLnTx/>
                <a:uFillTx/>
                <a:latin typeface="+mn-ea"/>
                <a:ea typeface="+mn-ea"/>
                <a:cs typeface="+mn-cs"/>
              </a:rPr>
              <a:t>3</a:t>
            </a:r>
            <a:r>
              <a:rPr kumimoji="0" lang="zh-CN" altLang="en-US" sz="2000" b="0" i="0" u="none" strike="noStrike" kern="1200" cap="none" spc="0" normalizeH="0" baseline="0" noProof="0" dirty="0" smtClean="0">
                <a:ln>
                  <a:noFill/>
                </a:ln>
                <a:solidFill>
                  <a:schemeClr val="tx1"/>
                </a:solidFill>
                <a:effectLst/>
                <a:uLnTx/>
                <a:uFillTx/>
                <a:latin typeface="+mn-ea"/>
                <a:ea typeface="+mn-ea"/>
                <a:cs typeface="+mn-cs"/>
              </a:rPr>
              <a:t>、典型调查表</a:t>
            </a:r>
            <a:endParaRPr kumimoji="0" lang="en-US" altLang="zh-CN" sz="2000" b="0" i="0" u="none" strike="noStrike" kern="1200" cap="none" spc="0" normalizeH="0" baseline="0" noProof="0" dirty="0">
              <a:ln>
                <a:noFill/>
              </a:ln>
              <a:solidFill>
                <a:schemeClr val="tx1"/>
              </a:solidFill>
              <a:effectLst/>
              <a:uLnTx/>
              <a:uFillTx/>
              <a:latin typeface="+mn-ea"/>
              <a:ea typeface="+mn-ea"/>
              <a:cs typeface="+mn-cs"/>
            </a:endParaRPr>
          </a:p>
        </p:txBody>
      </p:sp>
      <p:sp>
        <p:nvSpPr>
          <p:cNvPr id="39" name="标题 38"/>
          <p:cNvSpPr>
            <a:spLocks noGrp="1"/>
          </p:cNvSpPr>
          <p:nvPr>
            <p:ph type="title"/>
          </p:nvPr>
        </p:nvSpPr>
        <p:spPr/>
        <p:txBody>
          <a:bodyPr/>
          <a:lstStyle/>
          <a:p>
            <a:endParaRPr lang="zh-CN" altLang="en-US"/>
          </a:p>
        </p:txBody>
      </p:sp>
    </p:spTree>
    <p:extLst>
      <p:ext uri="{BB962C8B-B14F-4D97-AF65-F5344CB8AC3E}">
        <p14:creationId xmlns="" xmlns:p14="http://schemas.microsoft.com/office/powerpoint/2010/main" val="33657746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FFFE65FD-F37A-4C60-863F-C018A0AED0D8}"/>
              </a:ext>
            </a:extLst>
          </p:cNvPr>
          <p:cNvSpPr>
            <a:spLocks noGrp="1"/>
          </p:cNvSpPr>
          <p:nvPr>
            <p:ph type="title"/>
          </p:nvPr>
        </p:nvSpPr>
        <p:spPr/>
        <p:txBody>
          <a:bodyPr/>
          <a:lstStyle/>
          <a:p>
            <a:r>
              <a:rPr lang="zh-CN" altLang="en-US" dirty="0" smtClean="0"/>
              <a:t>基本情况表</a:t>
            </a:r>
            <a:endParaRPr lang="zh-CN" altLang="en-US" dirty="0"/>
          </a:p>
        </p:txBody>
      </p:sp>
      <p:sp>
        <p:nvSpPr>
          <p:cNvPr id="4" name="灯片编号占位符 3">
            <a:extLst>
              <a:ext uri="{FF2B5EF4-FFF2-40B4-BE49-F238E27FC236}">
                <a16:creationId xmlns="" xmlns:a16="http://schemas.microsoft.com/office/drawing/2014/main" id="{6FF4F15E-A45C-436A-87A3-525ABE170CE4}"/>
              </a:ext>
            </a:extLst>
          </p:cNvPr>
          <p:cNvSpPr>
            <a:spLocks noGrp="1"/>
          </p:cNvSpPr>
          <p:nvPr>
            <p:ph type="sldNum" sz="quarter" idx="12"/>
          </p:nvPr>
        </p:nvSpPr>
        <p:spPr/>
        <p:txBody>
          <a:bodyPr/>
          <a:lstStyle/>
          <a:p>
            <a:fld id="{5DD3DB80-B894-403A-B48E-6FDC1A72010E}" type="slidenum">
              <a:rPr lang="zh-CN" altLang="en-US" smtClean="0"/>
              <a:pPr/>
              <a:t>8</a:t>
            </a:fld>
            <a:endParaRPr lang="zh-CN" altLang="en-US" dirty="0"/>
          </a:p>
        </p:txBody>
      </p:sp>
      <p:sp>
        <p:nvSpPr>
          <p:cNvPr id="7" name="object 30">
            <a:extLst>
              <a:ext uri="{FF2B5EF4-FFF2-40B4-BE49-F238E27FC236}">
                <a16:creationId xmlns="" xmlns:a16="http://schemas.microsoft.com/office/drawing/2014/main" id="{8B74C72A-6608-42D6-B967-1CBE029F7E9A}"/>
              </a:ext>
            </a:extLst>
          </p:cNvPr>
          <p:cNvSpPr txBox="1"/>
          <p:nvPr/>
        </p:nvSpPr>
        <p:spPr>
          <a:xfrm>
            <a:off x="1028700" y="1498878"/>
            <a:ext cx="6859189" cy="2705869"/>
          </a:xfrm>
          <a:prstGeom prst="rect">
            <a:avLst/>
          </a:prstGeom>
        </p:spPr>
        <p:txBody>
          <a:bodyPr vert="horz" wrap="square" lIns="0" tIns="12700" rIns="0" bIns="0" rtlCol="0">
            <a:spAutoFit/>
          </a:bodyPr>
          <a:lstStyle/>
          <a:p>
            <a:pPr marL="12700" marR="5080" indent="539115">
              <a:lnSpc>
                <a:spcPts val="3500"/>
              </a:lnSpc>
            </a:pPr>
            <a:r>
              <a:rPr lang="zh-CN" altLang="en-US" sz="2400" spc="35" dirty="0" smtClean="0">
                <a:latin typeface="+mn-ea"/>
                <a:cs typeface="SimSun"/>
              </a:rPr>
              <a:t>本表中</a:t>
            </a:r>
            <a:r>
              <a:rPr lang="zh-CN" altLang="en-US" sz="2400" spc="35" dirty="0">
                <a:latin typeface="+mn-ea"/>
                <a:cs typeface="SimSun"/>
              </a:rPr>
              <a:t>数据主要由</a:t>
            </a:r>
            <a:r>
              <a:rPr lang="zh-CN" altLang="en-US" sz="2400" spc="35" dirty="0" smtClean="0">
                <a:latin typeface="+mn-ea"/>
                <a:cs typeface="SimSun"/>
              </a:rPr>
              <a:t>国家统计局和上海市统计局</a:t>
            </a:r>
            <a:r>
              <a:rPr lang="zh-CN" altLang="en-US" sz="2400" spc="35" dirty="0">
                <a:latin typeface="+mn-ea"/>
                <a:cs typeface="SimSun"/>
              </a:rPr>
              <a:t>在调查开始前统一导入数据采集处理软件中，生产报表数据，</a:t>
            </a:r>
            <a:r>
              <a:rPr lang="zh-CN" altLang="en-US" sz="2400" b="1" spc="35" dirty="0">
                <a:solidFill>
                  <a:srgbClr val="FF0000"/>
                </a:solidFill>
                <a:latin typeface="+mn-ea"/>
                <a:cs typeface="SimSun"/>
              </a:rPr>
              <a:t>无需调查单位填写</a:t>
            </a:r>
            <a:r>
              <a:rPr lang="zh-CN" altLang="en-US" sz="2400" spc="35" dirty="0">
                <a:latin typeface="+mn-ea"/>
                <a:cs typeface="SimSun"/>
              </a:rPr>
              <a:t>。</a:t>
            </a:r>
            <a:endParaRPr lang="en-US" altLang="zh-CN" sz="2400" spc="35" dirty="0">
              <a:latin typeface="+mn-ea"/>
              <a:cs typeface="SimSun"/>
            </a:endParaRPr>
          </a:p>
          <a:p>
            <a:pPr marL="12700" marR="5080" indent="539115">
              <a:lnSpc>
                <a:spcPts val="3500"/>
              </a:lnSpc>
            </a:pPr>
            <a:r>
              <a:rPr lang="zh-CN" altLang="en-US" sz="2400" spc="35" dirty="0">
                <a:latin typeface="+mn-ea"/>
                <a:cs typeface="SimSun"/>
              </a:rPr>
              <a:t>调查单位在填报分行业调查表时，根据实际情况对表中的数据进行</a:t>
            </a:r>
            <a:r>
              <a:rPr lang="zh-CN" altLang="en-US" sz="2400" b="1" spc="35" dirty="0">
                <a:solidFill>
                  <a:srgbClr val="FF0000"/>
                </a:solidFill>
                <a:latin typeface="+mn-ea"/>
                <a:cs typeface="SimSun"/>
              </a:rPr>
              <a:t>认真核对</a:t>
            </a:r>
            <a:r>
              <a:rPr lang="zh-CN" altLang="en-US" sz="2400" spc="35" dirty="0">
                <a:latin typeface="+mn-ea"/>
                <a:cs typeface="SimSun"/>
              </a:rPr>
              <a:t>，指标数据如有变动应及时</a:t>
            </a:r>
            <a:r>
              <a:rPr lang="zh-CN" altLang="en-US" sz="2400" spc="35" dirty="0" smtClean="0">
                <a:latin typeface="+mn-ea"/>
                <a:cs typeface="SimSun"/>
              </a:rPr>
              <a:t>与上海市统计局联系</a:t>
            </a:r>
            <a:r>
              <a:rPr lang="zh-CN" altLang="en-US" sz="2400" spc="35" dirty="0">
                <a:latin typeface="+mn-ea"/>
                <a:cs typeface="SimSun"/>
              </a:rPr>
              <a:t>修改。</a:t>
            </a:r>
          </a:p>
        </p:txBody>
      </p:sp>
    </p:spTree>
    <p:extLst>
      <p:ext uri="{BB962C8B-B14F-4D97-AF65-F5344CB8AC3E}">
        <p14:creationId xmlns="" xmlns:p14="http://schemas.microsoft.com/office/powerpoint/2010/main" val="39044126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a:spLocks noChangeArrowheads="1"/>
          </p:cNvSpPr>
          <p:nvPr/>
        </p:nvSpPr>
        <p:spPr bwMode="auto">
          <a:xfrm>
            <a:off x="0" y="785794"/>
            <a:ext cx="9144000" cy="5473700"/>
          </a:xfrm>
          <a:prstGeom prst="rect">
            <a:avLst/>
          </a:prstGeom>
          <a:solidFill>
            <a:srgbClr val="FFFFFF">
              <a:alpha val="50195"/>
            </a:srgb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91428" tIns="45714" rIns="91428" bIns="45714" anchor="ctr"/>
          <a:lstStyle>
            <a:lvl1pPr eaLnBrk="0" hangingPunct="0">
              <a:spcBef>
                <a:spcPct val="20000"/>
              </a:spcBef>
              <a:buChar char="•"/>
              <a:defRPr sz="3200">
                <a:solidFill>
                  <a:schemeClr val="tx1"/>
                </a:solidFill>
                <a:latin typeface="Calibri" pitchFamily="34" charset="0"/>
                <a:ea typeface="宋体" pitchFamily="2" charset="-122"/>
                <a:sym typeface="Calibri" pitchFamily="34" charset="0"/>
              </a:defRPr>
            </a:lvl1pPr>
            <a:lvl2pPr marL="742950" indent="-285750" eaLnBrk="0" hangingPunct="0">
              <a:spcBef>
                <a:spcPct val="20000"/>
              </a:spcBef>
              <a:buChar char="–"/>
              <a:defRPr sz="2800">
                <a:solidFill>
                  <a:schemeClr val="tx1"/>
                </a:solidFill>
                <a:latin typeface="Calibri" pitchFamily="34" charset="0"/>
                <a:ea typeface="宋体" pitchFamily="2" charset="-122"/>
                <a:sym typeface="Calibri" pitchFamily="34" charset="0"/>
              </a:defRPr>
            </a:lvl2pPr>
            <a:lvl3pPr marL="1143000" indent="-228600" eaLnBrk="0" hangingPunct="0">
              <a:spcBef>
                <a:spcPct val="20000"/>
              </a:spcBef>
              <a:buChar char="•"/>
              <a:defRPr sz="2400">
                <a:solidFill>
                  <a:schemeClr val="tx1"/>
                </a:solidFill>
                <a:latin typeface="Calibri" pitchFamily="34" charset="0"/>
                <a:ea typeface="宋体" pitchFamily="2" charset="-122"/>
                <a:sym typeface="Calibri" pitchFamily="34" charset="0"/>
              </a:defRPr>
            </a:lvl3pPr>
            <a:lvl4pPr marL="16002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4pPr>
            <a:lvl5pPr marL="2057400" indent="-228600" eaLnBrk="0" hangingPunct="0">
              <a:spcBef>
                <a:spcPct val="20000"/>
              </a:spcBef>
              <a:buChar char="»"/>
              <a:defRPr sz="2000">
                <a:solidFill>
                  <a:schemeClr val="tx1"/>
                </a:solidFill>
                <a:latin typeface="Calibri" pitchFamily="34" charset="0"/>
                <a:ea typeface="宋体" pitchFamily="2" charset="-122"/>
                <a:sym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宋体" pitchFamily="2" charset="-122"/>
                <a:sym typeface="Calibri" pitchFamily="34" charset="0"/>
              </a:defRPr>
            </a:lvl9pPr>
          </a:lstStyle>
          <a:p>
            <a:pPr algn="ctr" eaLnBrk="1" fontAlgn="base" hangingPunct="1">
              <a:spcBef>
                <a:spcPct val="0"/>
              </a:spcBef>
              <a:spcAft>
                <a:spcPct val="0"/>
              </a:spcAft>
              <a:buFont typeface="Arial" pitchFamily="34" charset="0"/>
              <a:buNone/>
            </a:pPr>
            <a:endParaRPr lang="zh-CN" altLang="en-US" sz="1800">
              <a:solidFill>
                <a:srgbClr val="FFFFFF"/>
              </a:solidFill>
              <a:latin typeface="微软雅黑"/>
              <a:ea typeface="微软雅黑"/>
              <a:sym typeface="宋体" pitchFamily="2" charset="-122"/>
            </a:endParaRPr>
          </a:p>
        </p:txBody>
      </p:sp>
      <p:sp>
        <p:nvSpPr>
          <p:cNvPr id="11" name="标题 1"/>
          <p:cNvSpPr>
            <a:spLocks noGrp="1"/>
          </p:cNvSpPr>
          <p:nvPr>
            <p:ph type="title"/>
          </p:nvPr>
        </p:nvSpPr>
        <p:spPr>
          <a:xfrm>
            <a:off x="561957" y="361934"/>
            <a:ext cx="4800606" cy="583393"/>
          </a:xfrm>
        </p:spPr>
        <p:txBody>
          <a:bodyPr>
            <a:noAutofit/>
          </a:bodyPr>
          <a:lstStyle/>
          <a:p>
            <a:r>
              <a:rPr lang="zh-CN" altLang="zh-CN" dirty="0" smtClean="0">
                <a:latin typeface="微软雅黑" pitchFamily="34" charset="-122"/>
                <a:ea typeface="微软雅黑" pitchFamily="34" charset="-122"/>
              </a:rPr>
              <a:t>企业主</a:t>
            </a:r>
            <a:r>
              <a:rPr lang="zh-CN" altLang="zh-CN" dirty="0">
                <a:latin typeface="微软雅黑" pitchFamily="34" charset="-122"/>
                <a:ea typeface="微软雅黑" pitchFamily="34" charset="-122"/>
              </a:rPr>
              <a:t>营业务成本</a:t>
            </a:r>
            <a:r>
              <a:rPr lang="zh-CN" altLang="zh-CN" dirty="0" smtClean="0">
                <a:latin typeface="微软雅黑" pitchFamily="34" charset="-122"/>
                <a:ea typeface="微软雅黑" pitchFamily="34" charset="-122"/>
              </a:rPr>
              <a:t>构成</a:t>
            </a:r>
            <a:r>
              <a:rPr lang="zh-CN" altLang="en-US" dirty="0" smtClean="0">
                <a:latin typeface="微软雅黑" pitchFamily="34" charset="-122"/>
                <a:ea typeface="微软雅黑" pitchFamily="34" charset="-122"/>
              </a:rPr>
              <a:t>表</a:t>
            </a:r>
            <a:endParaRPr lang="zh-CN" altLang="zh-CN" dirty="0">
              <a:latin typeface="微软雅黑" pitchFamily="34" charset="-122"/>
              <a:ea typeface="微软雅黑" pitchFamily="34" charset="-122"/>
            </a:endParaRPr>
          </a:p>
        </p:txBody>
      </p:sp>
      <p:graphicFrame>
        <p:nvGraphicFramePr>
          <p:cNvPr id="12" name="内容占位符 8"/>
          <p:cNvGraphicFramePr>
            <a:graphicFrameLocks noGrp="1"/>
          </p:cNvGraphicFramePr>
          <p:nvPr>
            <p:ph idx="1"/>
            <p:extLst>
              <p:ext uri="{D42A27DB-BD31-4B8C-83A1-F6EECF244321}">
                <p14:modId xmlns="" xmlns:p14="http://schemas.microsoft.com/office/powerpoint/2010/main" val="2012479977"/>
              </p:ext>
            </p:extLst>
          </p:nvPr>
        </p:nvGraphicFramePr>
        <p:xfrm>
          <a:off x="695325" y="1643050"/>
          <a:ext cx="7665632" cy="3486534"/>
        </p:xfrm>
        <a:graphic>
          <a:graphicData uri="http://schemas.openxmlformats.org/drawingml/2006/table">
            <a:tbl>
              <a:tblPr/>
              <a:tblGrid>
                <a:gridCol w="4161284"/>
                <a:gridCol w="598660"/>
                <a:gridCol w="890688"/>
                <a:gridCol w="2015000"/>
              </a:tblGrid>
              <a:tr h="254396">
                <a:tc>
                  <a:txBody>
                    <a:bodyPr/>
                    <a:lstStyle/>
                    <a:p>
                      <a:pPr algn="l" fontAlgn="ctr"/>
                      <a:r>
                        <a:rPr lang="zh-CN" sz="1200" b="0" i="0" u="none" strike="noStrike" dirty="0">
                          <a:solidFill>
                            <a:schemeClr val="tx1"/>
                          </a:solidFill>
                          <a:effectLst/>
                          <a:latin typeface="黑体" panose="02010609060101010101" pitchFamily="49" charset="-122"/>
                          <a:ea typeface="黑体" panose="02010609060101010101" pitchFamily="49" charset="-122"/>
                        </a:rPr>
                        <a:t>组织机构代码：□□□□□□□□－□</a:t>
                      </a:r>
                    </a:p>
                  </a:txBody>
                  <a:tcPr marL="7144" marR="7144" marT="7144" marB="0" anchor="ctr">
                    <a:lnL>
                      <a:noFill/>
                    </a:lnL>
                    <a:lnR>
                      <a:noFill/>
                    </a:lnR>
                    <a:lnT>
                      <a:noFill/>
                    </a:lnT>
                    <a:lnB>
                      <a:noFill/>
                    </a:lnB>
                  </a:tcPr>
                </a:tc>
                <a:tc>
                  <a:txBody>
                    <a:bodyPr/>
                    <a:lstStyle/>
                    <a:p>
                      <a:pPr algn="l" fontAlgn="ctr"/>
                      <a:endParaRPr lang="zh-CN" sz="1200" b="0" i="0" u="none" strike="noStrike">
                        <a:solidFill>
                          <a:schemeClr val="tx1"/>
                        </a:solidFill>
                        <a:effectLst/>
                        <a:latin typeface="黑体" panose="02010609060101010101" pitchFamily="49" charset="-122"/>
                        <a:ea typeface="黑体" panose="02010609060101010101" pitchFamily="49" charset="-122"/>
                      </a:endParaRPr>
                    </a:p>
                  </a:txBody>
                  <a:tcPr marL="7144" marR="7144" marT="7144" marB="0" anchor="ctr">
                    <a:lnL>
                      <a:noFill/>
                    </a:lnL>
                    <a:lnR>
                      <a:noFill/>
                    </a:lnR>
                    <a:lnT>
                      <a:noFill/>
                    </a:lnT>
                    <a:lnB>
                      <a:noFill/>
                    </a:lnB>
                  </a:tcPr>
                </a:tc>
                <a:tc>
                  <a:txBody>
                    <a:bodyPr/>
                    <a:lstStyle/>
                    <a:p>
                      <a:pPr algn="l" fontAlgn="ctr"/>
                      <a:endParaRPr lang="zh-CN" sz="1200" b="0" i="0" u="none" strike="noStrike">
                        <a:solidFill>
                          <a:schemeClr val="tx1"/>
                        </a:solidFill>
                        <a:effectLst/>
                        <a:latin typeface="黑体" panose="02010609060101010101" pitchFamily="49" charset="-122"/>
                        <a:ea typeface="黑体" panose="02010609060101010101" pitchFamily="49" charset="-122"/>
                      </a:endParaRPr>
                    </a:p>
                  </a:txBody>
                  <a:tcPr marL="7144" marR="7144" marT="7144" marB="0" anchor="ctr">
                    <a:lnL>
                      <a:noFill/>
                    </a:lnL>
                    <a:lnR>
                      <a:noFill/>
                    </a:lnR>
                    <a:lnT>
                      <a:noFill/>
                    </a:lnT>
                    <a:lnB>
                      <a:noFill/>
                    </a:lnB>
                  </a:tcPr>
                </a:tc>
                <a:tc>
                  <a:txBody>
                    <a:bodyPr/>
                    <a:lstStyle/>
                    <a:p>
                      <a:pPr algn="l" fontAlgn="ctr"/>
                      <a:endParaRPr lang="zh-CN" sz="1200" b="0" i="0" u="none" strike="noStrike">
                        <a:solidFill>
                          <a:schemeClr val="tx1"/>
                        </a:solidFill>
                        <a:effectLst/>
                        <a:latin typeface="黑体" panose="02010609060101010101" pitchFamily="49" charset="-122"/>
                        <a:ea typeface="黑体" panose="02010609060101010101" pitchFamily="49" charset="-122"/>
                      </a:endParaRPr>
                    </a:p>
                  </a:txBody>
                  <a:tcPr marL="7144" marR="7144" marT="7144" marB="0" anchor="ctr">
                    <a:lnL>
                      <a:noFill/>
                    </a:lnL>
                    <a:lnR>
                      <a:noFill/>
                    </a:lnR>
                    <a:lnT>
                      <a:noFill/>
                    </a:lnT>
                    <a:lnB>
                      <a:noFill/>
                    </a:lnB>
                  </a:tcPr>
                </a:tc>
              </a:tr>
              <a:tr h="423993">
                <a:tc>
                  <a:txBody>
                    <a:bodyPr/>
                    <a:lstStyle/>
                    <a:p>
                      <a:pPr algn="l" fontAlgn="ctr"/>
                      <a:r>
                        <a:rPr lang="zh-CN" sz="1200" b="0" i="0" u="none" strike="noStrike" dirty="0">
                          <a:solidFill>
                            <a:schemeClr val="tx1"/>
                          </a:solidFill>
                          <a:effectLst/>
                          <a:latin typeface="黑体" panose="02010609060101010101" pitchFamily="49" charset="-122"/>
                          <a:ea typeface="黑体" panose="02010609060101010101" pitchFamily="49" charset="-122"/>
                        </a:rPr>
                        <a:t>统一社会信用代码：□□□□□□□□□□□□□□□□□□</a:t>
                      </a:r>
                    </a:p>
                  </a:txBody>
                  <a:tcPr marL="7144" marR="7144" marT="7144" marB="0" anchor="ctr">
                    <a:lnL>
                      <a:noFill/>
                    </a:lnL>
                    <a:lnR>
                      <a:noFill/>
                    </a:lnR>
                    <a:lnT>
                      <a:noFill/>
                    </a:lnT>
                    <a:lnB>
                      <a:noFill/>
                    </a:lnB>
                  </a:tcPr>
                </a:tc>
                <a:tc>
                  <a:txBody>
                    <a:bodyPr/>
                    <a:lstStyle/>
                    <a:p>
                      <a:pPr algn="l" fontAlgn="ctr"/>
                      <a:endParaRPr lang="zh-CN" sz="1200" b="0" i="0" u="none" strike="noStrike">
                        <a:solidFill>
                          <a:schemeClr val="tx1"/>
                        </a:solidFill>
                        <a:effectLst/>
                        <a:latin typeface="黑体" panose="02010609060101010101" pitchFamily="49" charset="-122"/>
                        <a:ea typeface="黑体" panose="02010609060101010101" pitchFamily="49" charset="-122"/>
                      </a:endParaRPr>
                    </a:p>
                  </a:txBody>
                  <a:tcPr marL="7144" marR="7144" marT="7144" marB="0" anchor="ctr">
                    <a:lnL>
                      <a:noFill/>
                    </a:lnL>
                    <a:lnR>
                      <a:noFill/>
                    </a:lnR>
                    <a:lnT>
                      <a:noFill/>
                    </a:lnT>
                    <a:lnB>
                      <a:noFill/>
                    </a:lnB>
                  </a:tcPr>
                </a:tc>
                <a:tc>
                  <a:txBody>
                    <a:bodyPr/>
                    <a:lstStyle/>
                    <a:p>
                      <a:pPr algn="l" fontAlgn="ctr"/>
                      <a:endParaRPr lang="zh-CN" sz="1200" b="0" i="0" u="none" strike="noStrike">
                        <a:solidFill>
                          <a:schemeClr val="tx1"/>
                        </a:solidFill>
                        <a:effectLst/>
                        <a:latin typeface="黑体" panose="02010609060101010101" pitchFamily="49" charset="-122"/>
                        <a:ea typeface="黑体" panose="02010609060101010101" pitchFamily="49" charset="-122"/>
                      </a:endParaRPr>
                    </a:p>
                  </a:txBody>
                  <a:tcPr marL="7144" marR="7144" marT="7144" marB="0" anchor="ctr">
                    <a:lnL>
                      <a:noFill/>
                    </a:lnL>
                    <a:lnR>
                      <a:noFill/>
                    </a:lnR>
                    <a:lnT>
                      <a:noFill/>
                    </a:lnT>
                    <a:lnB>
                      <a:noFill/>
                    </a:lnB>
                  </a:tcPr>
                </a:tc>
                <a:tc>
                  <a:txBody>
                    <a:bodyPr/>
                    <a:lstStyle/>
                    <a:p>
                      <a:pPr algn="l" fontAlgn="ctr"/>
                      <a:r>
                        <a:rPr lang="en-US" sz="1200" b="0" i="0" u="none" strike="noStrike" dirty="0">
                          <a:solidFill>
                            <a:schemeClr val="tx1"/>
                          </a:solidFill>
                          <a:effectLst/>
                          <a:latin typeface="黑体" panose="02010609060101010101" pitchFamily="49" charset="-122"/>
                          <a:ea typeface="黑体" panose="02010609060101010101" pitchFamily="49" charset="-122"/>
                        </a:rPr>
                        <a:t>表 号</a:t>
                      </a:r>
                      <a:r>
                        <a:rPr lang="en-US" sz="1200" b="0" i="0" u="none" strike="noStrike" dirty="0" smtClean="0">
                          <a:solidFill>
                            <a:schemeClr val="tx1"/>
                          </a:solidFill>
                          <a:effectLst/>
                          <a:latin typeface="黑体" panose="02010609060101010101" pitchFamily="49" charset="-122"/>
                          <a:ea typeface="黑体" panose="02010609060101010101" pitchFamily="49" charset="-122"/>
                        </a:rPr>
                        <a:t>：</a:t>
                      </a:r>
                      <a:endParaRPr lang="zh-CN" sz="1200" b="0" i="0" u="none" strike="noStrike" dirty="0">
                        <a:solidFill>
                          <a:schemeClr val="tx1"/>
                        </a:solidFill>
                        <a:effectLst/>
                        <a:latin typeface="黑体" panose="02010609060101010101" pitchFamily="49" charset="-122"/>
                        <a:ea typeface="黑体" panose="02010609060101010101" pitchFamily="49" charset="-122"/>
                      </a:endParaRPr>
                    </a:p>
                  </a:txBody>
                  <a:tcPr marL="7144" marR="7144" marT="7144" marB="0" anchor="ctr">
                    <a:lnL>
                      <a:noFill/>
                    </a:lnL>
                    <a:lnR>
                      <a:noFill/>
                    </a:lnR>
                    <a:lnT>
                      <a:noFill/>
                    </a:lnT>
                    <a:lnB>
                      <a:noFill/>
                    </a:lnB>
                  </a:tcPr>
                </a:tc>
              </a:tr>
              <a:tr h="254396">
                <a:tc>
                  <a:txBody>
                    <a:bodyPr/>
                    <a:lstStyle/>
                    <a:p>
                      <a:pPr algn="l" fontAlgn="ctr"/>
                      <a:r>
                        <a:rPr lang="en-US" sz="1200" b="0" i="0" u="none" strike="noStrike" dirty="0" err="1">
                          <a:solidFill>
                            <a:schemeClr val="tx1"/>
                          </a:solidFill>
                          <a:effectLst/>
                          <a:latin typeface="黑体" panose="02010609060101010101" pitchFamily="49" charset="-122"/>
                          <a:ea typeface="黑体" panose="02010609060101010101" pitchFamily="49" charset="-122"/>
                        </a:rPr>
                        <a:t>单位详细名称</a:t>
                      </a:r>
                      <a:r>
                        <a:rPr lang="en-US" sz="1200" b="0" i="0" u="none" strike="noStrike" dirty="0">
                          <a:solidFill>
                            <a:schemeClr val="tx1"/>
                          </a:solidFill>
                          <a:effectLst/>
                          <a:latin typeface="黑体" panose="02010609060101010101" pitchFamily="49" charset="-122"/>
                          <a:ea typeface="黑体" panose="02010609060101010101" pitchFamily="49" charset="-122"/>
                        </a:rPr>
                        <a:t>：</a:t>
                      </a:r>
                      <a:endParaRPr lang="zh-CN" sz="1200" b="0" i="0" u="none" strike="noStrike" dirty="0">
                        <a:solidFill>
                          <a:schemeClr val="tx1"/>
                        </a:solidFill>
                        <a:effectLst/>
                        <a:latin typeface="黑体" panose="02010609060101010101" pitchFamily="49" charset="-122"/>
                        <a:ea typeface="黑体" panose="02010609060101010101" pitchFamily="49" charset="-122"/>
                      </a:endParaRPr>
                    </a:p>
                  </a:txBody>
                  <a:tcPr marL="7144" marR="7144" marT="7144" marB="0" anchor="ctr">
                    <a:lnL>
                      <a:noFill/>
                    </a:lnL>
                    <a:lnR>
                      <a:noFill/>
                    </a:lnR>
                    <a:lnT>
                      <a:noFill/>
                    </a:lnT>
                    <a:lnB>
                      <a:noFill/>
                    </a:lnB>
                  </a:tcPr>
                </a:tc>
                <a:tc>
                  <a:txBody>
                    <a:bodyPr/>
                    <a:lstStyle/>
                    <a:p>
                      <a:pPr algn="l" fontAlgn="ctr"/>
                      <a:endParaRPr lang="zh-CN" sz="1200" b="0" i="0" u="none" strike="noStrike">
                        <a:solidFill>
                          <a:schemeClr val="tx1"/>
                        </a:solidFill>
                        <a:effectLst/>
                        <a:latin typeface="黑体" panose="02010609060101010101" pitchFamily="49" charset="-122"/>
                        <a:ea typeface="黑体" panose="02010609060101010101" pitchFamily="49" charset="-122"/>
                      </a:endParaRPr>
                    </a:p>
                  </a:txBody>
                  <a:tcPr marL="7144" marR="7144" marT="7144" marB="0" anchor="ctr">
                    <a:lnL>
                      <a:noFill/>
                    </a:lnL>
                    <a:lnR>
                      <a:noFill/>
                    </a:lnR>
                    <a:lnT>
                      <a:noFill/>
                    </a:lnT>
                    <a:lnB>
                      <a:noFill/>
                    </a:lnB>
                  </a:tcPr>
                </a:tc>
                <a:tc>
                  <a:txBody>
                    <a:bodyPr/>
                    <a:lstStyle/>
                    <a:p>
                      <a:pPr algn="l" fontAlgn="ctr"/>
                      <a:endParaRPr lang="zh-CN" sz="1200" b="0" i="0" u="none" strike="noStrike">
                        <a:solidFill>
                          <a:schemeClr val="tx1"/>
                        </a:solidFill>
                        <a:effectLst/>
                        <a:latin typeface="黑体" panose="02010609060101010101" pitchFamily="49" charset="-122"/>
                        <a:ea typeface="黑体" panose="02010609060101010101" pitchFamily="49" charset="-122"/>
                      </a:endParaRPr>
                    </a:p>
                  </a:txBody>
                  <a:tcPr marL="7144" marR="7144" marT="7144" marB="0" anchor="ctr">
                    <a:lnL>
                      <a:noFill/>
                    </a:lnL>
                    <a:lnR>
                      <a:noFill/>
                    </a:lnR>
                    <a:lnT>
                      <a:noFill/>
                    </a:lnT>
                    <a:lnB>
                      <a:noFill/>
                    </a:lnB>
                  </a:tcPr>
                </a:tc>
                <a:tc>
                  <a:txBody>
                    <a:bodyPr/>
                    <a:lstStyle/>
                    <a:p>
                      <a:pPr algn="l" fontAlgn="ctr"/>
                      <a:r>
                        <a:rPr lang="zh-CN" sz="1200" b="0" i="0" u="none" strike="noStrike">
                          <a:solidFill>
                            <a:schemeClr val="tx1"/>
                          </a:solidFill>
                          <a:effectLst/>
                          <a:latin typeface="黑体" panose="02010609060101010101" pitchFamily="49" charset="-122"/>
                          <a:ea typeface="黑体" panose="02010609060101010101" pitchFamily="49" charset="-122"/>
                        </a:rPr>
                        <a:t>制表机关：国 家 统 计 局</a:t>
                      </a:r>
                    </a:p>
                  </a:txBody>
                  <a:tcPr marL="7144" marR="7144" marT="7144" marB="0" anchor="ctr">
                    <a:lnL>
                      <a:noFill/>
                    </a:lnL>
                    <a:lnR>
                      <a:noFill/>
                    </a:lnR>
                    <a:lnT>
                      <a:noFill/>
                    </a:lnT>
                    <a:lnB>
                      <a:noFill/>
                    </a:lnB>
                  </a:tcPr>
                </a:tc>
              </a:tr>
              <a:tr h="372904">
                <a:tc>
                  <a:txBody>
                    <a:bodyPr/>
                    <a:lstStyle/>
                    <a:p>
                      <a:pPr algn="l" fontAlgn="ctr"/>
                      <a:r>
                        <a:rPr lang="zh-CN" sz="1200" b="0" i="0" u="none" strike="noStrike" dirty="0">
                          <a:solidFill>
                            <a:schemeClr val="tx1"/>
                          </a:solidFill>
                          <a:effectLst/>
                          <a:latin typeface="黑体" panose="02010609060101010101" pitchFamily="49" charset="-122"/>
                          <a:ea typeface="黑体" panose="02010609060101010101" pitchFamily="49" charset="-122"/>
                        </a:rPr>
                        <a:t>登记注册类型：□□□</a:t>
                      </a:r>
                    </a:p>
                  </a:txBody>
                  <a:tcPr marL="7144" marR="7144" marT="7144" marB="0" anchor="ctr">
                    <a:lnL>
                      <a:noFill/>
                    </a:lnL>
                    <a:lnR>
                      <a:noFill/>
                    </a:lnR>
                    <a:lnT>
                      <a:noFill/>
                    </a:lnT>
                    <a:lnB>
                      <a:noFill/>
                    </a:lnB>
                  </a:tcPr>
                </a:tc>
                <a:tc>
                  <a:txBody>
                    <a:bodyPr/>
                    <a:lstStyle/>
                    <a:p>
                      <a:pPr algn="l" fontAlgn="ctr"/>
                      <a:endParaRPr lang="zh-CN" sz="1200" b="0" i="0" u="none" strike="noStrike">
                        <a:solidFill>
                          <a:schemeClr val="tx1"/>
                        </a:solidFill>
                        <a:effectLst/>
                        <a:latin typeface="黑体" panose="02010609060101010101" pitchFamily="49" charset="-122"/>
                        <a:ea typeface="黑体" panose="02010609060101010101" pitchFamily="49" charset="-122"/>
                      </a:endParaRPr>
                    </a:p>
                  </a:txBody>
                  <a:tcPr marL="7144" marR="7144" marT="7144" marB="0" anchor="ctr">
                    <a:lnL>
                      <a:noFill/>
                    </a:lnL>
                    <a:lnR>
                      <a:noFill/>
                    </a:lnR>
                    <a:lnT>
                      <a:noFill/>
                    </a:lnT>
                    <a:lnB>
                      <a:noFill/>
                    </a:lnB>
                  </a:tcPr>
                </a:tc>
                <a:tc>
                  <a:txBody>
                    <a:bodyPr/>
                    <a:lstStyle/>
                    <a:p>
                      <a:pPr algn="l" fontAlgn="ctr"/>
                      <a:endParaRPr lang="zh-CN" sz="1200" b="0" i="0" u="none" strike="noStrike">
                        <a:solidFill>
                          <a:schemeClr val="tx1"/>
                        </a:solidFill>
                        <a:effectLst/>
                        <a:latin typeface="黑体" panose="02010609060101010101" pitchFamily="49" charset="-122"/>
                        <a:ea typeface="黑体" panose="02010609060101010101" pitchFamily="49" charset="-122"/>
                      </a:endParaRPr>
                    </a:p>
                  </a:txBody>
                  <a:tcPr marL="7144" marR="7144" marT="7144" marB="0" anchor="ctr">
                    <a:lnL>
                      <a:noFill/>
                    </a:lnL>
                    <a:lnR>
                      <a:noFill/>
                    </a:lnR>
                    <a:lnT>
                      <a:noFill/>
                    </a:lnT>
                    <a:lnB>
                      <a:noFill/>
                    </a:lnB>
                  </a:tcPr>
                </a:tc>
                <a:tc>
                  <a:txBody>
                    <a:bodyPr/>
                    <a:lstStyle/>
                    <a:p>
                      <a:pPr algn="l" fontAlgn="ctr"/>
                      <a:r>
                        <a:rPr lang="en-US" sz="1200" b="0" i="0" u="none" strike="noStrike">
                          <a:solidFill>
                            <a:schemeClr val="tx1"/>
                          </a:solidFill>
                          <a:effectLst/>
                          <a:latin typeface="黑体" panose="02010609060101010101" pitchFamily="49" charset="-122"/>
                          <a:ea typeface="黑体" panose="02010609060101010101" pitchFamily="49" charset="-122"/>
                        </a:rPr>
                        <a:t>文 号：国统字（2017）165 号</a:t>
                      </a:r>
                      <a:endParaRPr lang="zh-CN" sz="1200" b="0" i="0" u="none" strike="noStrike">
                        <a:solidFill>
                          <a:schemeClr val="tx1"/>
                        </a:solidFill>
                        <a:effectLst/>
                        <a:latin typeface="黑体" panose="02010609060101010101" pitchFamily="49" charset="-122"/>
                        <a:ea typeface="黑体" panose="02010609060101010101" pitchFamily="49" charset="-122"/>
                      </a:endParaRPr>
                    </a:p>
                  </a:txBody>
                  <a:tcPr marL="7144" marR="7144" marT="7144" marB="0" anchor="ctr">
                    <a:lnL>
                      <a:noFill/>
                    </a:lnL>
                    <a:lnR>
                      <a:noFill/>
                    </a:lnR>
                    <a:lnT>
                      <a:noFill/>
                    </a:lnT>
                    <a:lnB>
                      <a:noFill/>
                    </a:lnB>
                  </a:tcPr>
                </a:tc>
              </a:tr>
              <a:tr h="254396">
                <a:tc>
                  <a:txBody>
                    <a:bodyPr/>
                    <a:lstStyle/>
                    <a:p>
                      <a:pPr algn="l" fontAlgn="ctr"/>
                      <a:r>
                        <a:rPr lang="en-US" sz="1200" b="0" i="0" u="none" strike="noStrike" dirty="0" err="1">
                          <a:solidFill>
                            <a:schemeClr val="tx1"/>
                          </a:solidFill>
                          <a:effectLst/>
                          <a:latin typeface="黑体" panose="02010609060101010101" pitchFamily="49" charset="-122"/>
                          <a:ea typeface="黑体" panose="02010609060101010101" pitchFamily="49" charset="-122"/>
                        </a:rPr>
                        <a:t>行业代码</a:t>
                      </a:r>
                      <a:r>
                        <a:rPr lang="en-US" sz="1200" b="0" i="0" u="none" strike="noStrike" dirty="0">
                          <a:solidFill>
                            <a:schemeClr val="tx1"/>
                          </a:solidFill>
                          <a:effectLst/>
                          <a:latin typeface="黑体" panose="02010609060101010101" pitchFamily="49" charset="-122"/>
                          <a:ea typeface="黑体" panose="02010609060101010101" pitchFamily="49" charset="-122"/>
                        </a:rPr>
                        <a:t>：□□</a:t>
                      </a:r>
                      <a:endParaRPr lang="zh-CN" sz="1200" b="0" i="0" u="none" strike="noStrike" dirty="0">
                        <a:solidFill>
                          <a:schemeClr val="tx1"/>
                        </a:solidFill>
                        <a:effectLst/>
                        <a:latin typeface="黑体" panose="02010609060101010101" pitchFamily="49" charset="-122"/>
                        <a:ea typeface="黑体" panose="02010609060101010101" pitchFamily="49" charset="-122"/>
                      </a:endParaRPr>
                    </a:p>
                  </a:txBody>
                  <a:tcPr marL="7144" marR="7144" marT="7144" marB="0" anchor="ctr">
                    <a:lnL>
                      <a:noFill/>
                    </a:lnL>
                    <a:lnR>
                      <a:noFill/>
                    </a:lnR>
                    <a:lnT>
                      <a:noFill/>
                    </a:lnT>
                    <a:lnB>
                      <a:noFill/>
                    </a:lnB>
                  </a:tcPr>
                </a:tc>
                <a:tc>
                  <a:txBody>
                    <a:bodyPr/>
                    <a:lstStyle/>
                    <a:p>
                      <a:pPr algn="l" fontAlgn="ctr"/>
                      <a:endParaRPr lang="zh-CN" sz="1200" b="0" i="0" u="none" strike="noStrike">
                        <a:solidFill>
                          <a:schemeClr val="tx1"/>
                        </a:solidFill>
                        <a:effectLst/>
                        <a:latin typeface="黑体" panose="02010609060101010101" pitchFamily="49" charset="-122"/>
                        <a:ea typeface="黑体" panose="02010609060101010101" pitchFamily="49" charset="-122"/>
                      </a:endParaRPr>
                    </a:p>
                  </a:txBody>
                  <a:tcPr marL="7144" marR="7144" marT="7144" marB="0" anchor="ctr">
                    <a:lnL>
                      <a:noFill/>
                    </a:lnL>
                    <a:lnR>
                      <a:noFill/>
                    </a:lnR>
                    <a:lnT>
                      <a:noFill/>
                    </a:lnT>
                    <a:lnB>
                      <a:noFill/>
                    </a:lnB>
                  </a:tcPr>
                </a:tc>
                <a:tc>
                  <a:txBody>
                    <a:bodyPr/>
                    <a:lstStyle/>
                    <a:p>
                      <a:pPr algn="l" fontAlgn="ctr"/>
                      <a:endParaRPr lang="zh-CN" sz="1200" b="0" i="0" u="none" strike="noStrike">
                        <a:solidFill>
                          <a:schemeClr val="tx1"/>
                        </a:solidFill>
                        <a:effectLst/>
                        <a:latin typeface="黑体" panose="02010609060101010101" pitchFamily="49" charset="-122"/>
                        <a:ea typeface="黑体" panose="02010609060101010101" pitchFamily="49" charset="-122"/>
                      </a:endParaRPr>
                    </a:p>
                  </a:txBody>
                  <a:tcPr marL="7144" marR="7144" marT="7144" marB="0" anchor="ctr">
                    <a:lnL>
                      <a:noFill/>
                    </a:lnL>
                    <a:lnR>
                      <a:noFill/>
                    </a:lnR>
                    <a:lnT>
                      <a:noFill/>
                    </a:lnT>
                    <a:lnB>
                      <a:noFill/>
                    </a:lnB>
                  </a:tcPr>
                </a:tc>
                <a:tc>
                  <a:txBody>
                    <a:bodyPr/>
                    <a:lstStyle/>
                    <a:p>
                      <a:pPr algn="l" fontAlgn="ctr"/>
                      <a:r>
                        <a:rPr lang="en-US" sz="1200" b="0" i="0" u="none" strike="noStrike">
                          <a:solidFill>
                            <a:schemeClr val="tx1"/>
                          </a:solidFill>
                          <a:effectLst/>
                          <a:latin typeface="黑体" panose="02010609060101010101" pitchFamily="49" charset="-122"/>
                          <a:ea typeface="黑体" panose="02010609060101010101" pitchFamily="49" charset="-122"/>
                        </a:rPr>
                        <a:t>有效期至：2018 年 8 月</a:t>
                      </a:r>
                      <a:endParaRPr lang="zh-CN" sz="1200" b="0" i="0" u="none" strike="noStrike">
                        <a:solidFill>
                          <a:schemeClr val="tx1"/>
                        </a:solidFill>
                        <a:effectLst/>
                        <a:latin typeface="黑体" panose="02010609060101010101" pitchFamily="49" charset="-122"/>
                        <a:ea typeface="黑体" panose="02010609060101010101" pitchFamily="49" charset="-122"/>
                      </a:endParaRPr>
                    </a:p>
                  </a:txBody>
                  <a:tcPr marL="7144" marR="7144" marT="7144" marB="0" anchor="ctr">
                    <a:lnL>
                      <a:noFill/>
                    </a:lnL>
                    <a:lnR>
                      <a:noFill/>
                    </a:lnR>
                    <a:lnT>
                      <a:noFill/>
                    </a:lnT>
                    <a:lnB>
                      <a:noFill/>
                    </a:lnB>
                  </a:tcPr>
                </a:tc>
              </a:tr>
              <a:tr h="268529">
                <a:tc>
                  <a:txBody>
                    <a:bodyPr/>
                    <a:lstStyle/>
                    <a:p>
                      <a:pPr algn="l" fontAlgn="ctr"/>
                      <a:r>
                        <a:rPr lang="zh-CN" sz="1200" b="0" i="0" u="none" strike="noStrike" dirty="0">
                          <a:solidFill>
                            <a:schemeClr val="tx1"/>
                          </a:solidFill>
                          <a:effectLst/>
                          <a:latin typeface="黑体" panose="02010609060101010101" pitchFamily="49" charset="-122"/>
                          <a:ea typeface="黑体" panose="02010609060101010101" pitchFamily="49" charset="-122"/>
                        </a:rPr>
                        <a:t>是否有新经济活动：□ 1 是 2 否</a:t>
                      </a:r>
                    </a:p>
                  </a:txBody>
                  <a:tcPr marL="7144" marR="7144" marT="7144" marB="0" anchor="ctr">
                    <a:lnL>
                      <a:noFill/>
                    </a:lnL>
                    <a:lnR>
                      <a:noFill/>
                    </a:lnR>
                    <a:lnT>
                      <a:noFill/>
                    </a:lnT>
                    <a:lnB w="190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chemeClr val="tx1"/>
                          </a:solidFill>
                          <a:effectLst/>
                          <a:latin typeface="黑体" panose="02010609060101010101" pitchFamily="49" charset="-122"/>
                          <a:ea typeface="黑体" panose="02010609060101010101" pitchFamily="49" charset="-122"/>
                        </a:rPr>
                        <a:t>2017 年</a:t>
                      </a:r>
                      <a:endParaRPr lang="zh-CN" sz="1200" b="0" i="0" u="none" strike="noStrike">
                        <a:solidFill>
                          <a:schemeClr val="tx1"/>
                        </a:solidFill>
                        <a:effectLst/>
                        <a:latin typeface="黑体" panose="02010609060101010101" pitchFamily="49" charset="-122"/>
                        <a:ea typeface="黑体" panose="02010609060101010101" pitchFamily="49" charset="-122"/>
                      </a:endParaRPr>
                    </a:p>
                  </a:txBody>
                  <a:tcPr marL="7144" marR="7144" marT="7144" marB="0" anchor="ctr">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ctr"/>
                      <a:r>
                        <a:rPr lang="en-US" sz="1200" b="0" i="0" u="none" strike="noStrike">
                          <a:solidFill>
                            <a:schemeClr val="tx1"/>
                          </a:solidFill>
                          <a:effectLst/>
                          <a:latin typeface="黑体" panose="02010609060101010101" pitchFamily="49" charset="-122"/>
                          <a:ea typeface="黑体" panose="02010609060101010101" pitchFamily="49" charset="-122"/>
                        </a:rPr>
                        <a:t>　</a:t>
                      </a:r>
                      <a:endParaRPr lang="zh-CN" sz="1200" b="0" i="0" u="none" strike="noStrike">
                        <a:solidFill>
                          <a:schemeClr val="tx1"/>
                        </a:solidFill>
                        <a:effectLst/>
                        <a:latin typeface="黑体" panose="02010609060101010101" pitchFamily="49" charset="-122"/>
                        <a:ea typeface="黑体" panose="02010609060101010101" pitchFamily="49" charset="-122"/>
                      </a:endParaRPr>
                    </a:p>
                  </a:txBody>
                  <a:tcPr marL="7144" marR="7144" marT="7144" marB="0" anchor="ctr">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ctr"/>
                      <a:r>
                        <a:rPr lang="zh-CN" sz="1200" b="0" i="0" u="none" strike="noStrike">
                          <a:solidFill>
                            <a:schemeClr val="tx1"/>
                          </a:solidFill>
                          <a:effectLst/>
                          <a:latin typeface="黑体" panose="02010609060101010101" pitchFamily="49" charset="-122"/>
                          <a:ea typeface="黑体" panose="02010609060101010101" pitchFamily="49" charset="-122"/>
                        </a:rPr>
                        <a:t>计量单位：千 元（保留整数）</a:t>
                      </a:r>
                    </a:p>
                  </a:txBody>
                  <a:tcPr marL="7144" marR="7144" marT="7144" marB="0" anchor="ctr">
                    <a:lnL>
                      <a:noFill/>
                    </a:lnL>
                    <a:lnR>
                      <a:noFill/>
                    </a:lnR>
                    <a:lnT>
                      <a:noFill/>
                    </a:lnT>
                    <a:lnB w="19050" cap="flat" cmpd="sng" algn="ctr">
                      <a:solidFill>
                        <a:srgbClr val="000000"/>
                      </a:solidFill>
                      <a:prstDash val="solid"/>
                      <a:round/>
                      <a:headEnd type="none" w="med" len="med"/>
                      <a:tailEnd type="none" w="med" len="med"/>
                    </a:lnB>
                  </a:tcPr>
                </a:tc>
              </a:tr>
              <a:tr h="282662">
                <a:tc>
                  <a:txBody>
                    <a:bodyPr/>
                    <a:lstStyle/>
                    <a:p>
                      <a:pPr algn="l" fontAlgn="ctr"/>
                      <a:r>
                        <a:rPr lang="en-US" sz="1200" b="0" i="0" u="none" strike="noStrike" smtClean="0">
                          <a:solidFill>
                            <a:schemeClr val="tx1"/>
                          </a:solidFill>
                          <a:effectLst/>
                          <a:latin typeface="黑体" panose="02010609060101010101" pitchFamily="49" charset="-122"/>
                          <a:ea typeface="黑体" panose="02010609060101010101" pitchFamily="49" charset="-122"/>
                        </a:rPr>
                        <a:t>　</a:t>
                      </a:r>
                      <a:endParaRPr lang="zh-CN" sz="1200" b="0" i="0" u="none" strike="noStrike" dirty="0">
                        <a:solidFill>
                          <a:schemeClr val="tx1"/>
                        </a:solidFill>
                        <a:effectLst/>
                        <a:latin typeface="黑体" panose="02010609060101010101" pitchFamily="49" charset="-122"/>
                        <a:ea typeface="黑体" panose="02010609060101010101" pitchFamily="49" charset="-122"/>
                      </a:endParaRPr>
                    </a:p>
                  </a:txBody>
                  <a:tcPr marL="7144" marR="7144" marT="7144" marB="0" anchor="ctr">
                    <a:lnL>
                      <a:noFill/>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a:txBody>
                    <a:bodyPr/>
                    <a:lstStyle/>
                    <a:p>
                      <a:pPr algn="l" fontAlgn="ctr"/>
                      <a:r>
                        <a:rPr lang="en-US" sz="1200" b="0" i="0" u="none" strike="noStrike" smtClean="0">
                          <a:solidFill>
                            <a:schemeClr val="tx1"/>
                          </a:solidFill>
                          <a:effectLst/>
                          <a:latin typeface="黑体" panose="02010609060101010101" pitchFamily="49" charset="-122"/>
                          <a:ea typeface="黑体" panose="02010609060101010101" pitchFamily="49" charset="-122"/>
                        </a:rPr>
                        <a:t>　</a:t>
                      </a:r>
                      <a:endParaRPr lang="zh-CN" sz="1200" b="0" i="0" u="none" strike="noStrike">
                        <a:solidFill>
                          <a:schemeClr val="tx1"/>
                        </a:solidFill>
                        <a:effectLst/>
                        <a:latin typeface="黑体" panose="02010609060101010101" pitchFamily="49" charset="-122"/>
                        <a:ea typeface="黑体" panose="02010609060101010101" pitchFamily="49" charset="-122"/>
                      </a:endParaRPr>
                    </a:p>
                  </a:txBody>
                  <a:tcPr marL="7144" marR="7144" marT="71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gridSpan="2">
                  <a:txBody>
                    <a:bodyPr/>
                    <a:lstStyle/>
                    <a:p>
                      <a:pPr marL="0" marR="0" indent="0" algn="l" defTabSz="914265" rtl="0" eaLnBrk="1" fontAlgn="ctr" latinLnBrk="0" hangingPunct="1">
                        <a:lnSpc>
                          <a:spcPct val="100000"/>
                        </a:lnSpc>
                        <a:spcBef>
                          <a:spcPts val="0"/>
                        </a:spcBef>
                        <a:spcAft>
                          <a:spcPts val="0"/>
                        </a:spcAft>
                        <a:buClrTx/>
                        <a:buSzTx/>
                        <a:buFontTx/>
                        <a:buNone/>
                        <a:tabLst/>
                        <a:defRPr/>
                      </a:pPr>
                      <a:r>
                        <a:rPr lang="zh-CN" altLang="en-US" sz="1200" b="0" i="0" u="none" strike="noStrike" dirty="0" smtClean="0">
                          <a:solidFill>
                            <a:schemeClr val="tx1"/>
                          </a:solidFill>
                          <a:effectLst/>
                          <a:latin typeface="黑体" panose="02010609060101010101" pitchFamily="49" charset="-122"/>
                          <a:ea typeface="黑体" panose="02010609060101010101" pitchFamily="49" charset="-122"/>
                        </a:rPr>
                        <a:t>  企业金额</a:t>
                      </a:r>
                    </a:p>
                  </a:txBody>
                  <a:tcPr marL="7144" marR="7144" marT="7144" marB="0" anchor="ctr">
                    <a:lnL w="1270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a:noFill/>
                    </a:lnB>
                  </a:tcPr>
                </a:tc>
                <a:tc hMerge="1">
                  <a:txBody>
                    <a:bodyPr/>
                    <a:lstStyle/>
                    <a:p>
                      <a:endParaRPr lang="zh-CN" altLang="en-US"/>
                    </a:p>
                  </a:txBody>
                  <a:tcPr/>
                </a:tc>
              </a:tr>
              <a:tr h="268529">
                <a:tc>
                  <a:txBody>
                    <a:bodyPr/>
                    <a:lstStyle/>
                    <a:p>
                      <a:pPr algn="ctr" fontAlgn="ctr"/>
                      <a:r>
                        <a:rPr lang="en-US" sz="1200" b="0" i="0" u="none" strike="noStrike" smtClean="0">
                          <a:solidFill>
                            <a:schemeClr val="tx1"/>
                          </a:solidFill>
                          <a:effectLst/>
                          <a:latin typeface="黑体" panose="02010609060101010101" pitchFamily="49" charset="-122"/>
                          <a:ea typeface="黑体" panose="02010609060101010101" pitchFamily="49" charset="-122"/>
                        </a:rPr>
                        <a:t>指标名称</a:t>
                      </a:r>
                      <a:endParaRPr lang="zh-CN" sz="1200" b="0" i="0" u="none" strike="noStrike" dirty="0">
                        <a:solidFill>
                          <a:schemeClr val="tx1"/>
                        </a:solidFill>
                        <a:effectLst/>
                        <a:latin typeface="黑体" panose="02010609060101010101" pitchFamily="49" charset="-122"/>
                        <a:ea typeface="黑体" panose="02010609060101010101" pitchFamily="49" charset="-122"/>
                      </a:endParaRPr>
                    </a:p>
                  </a:txBody>
                  <a:tcPr marL="7144" marR="7144" marT="7144"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en-US" sz="1200" b="0" i="0" u="none" strike="noStrike" smtClean="0">
                          <a:solidFill>
                            <a:schemeClr val="tx1"/>
                          </a:solidFill>
                          <a:effectLst/>
                          <a:latin typeface="黑体" panose="02010609060101010101" pitchFamily="49" charset="-122"/>
                          <a:ea typeface="黑体" panose="02010609060101010101" pitchFamily="49" charset="-122"/>
                        </a:rPr>
                        <a:t>代 码</a:t>
                      </a:r>
                      <a:endParaRPr lang="zh-CN" sz="1200" b="0" i="0" u="none" strike="noStrike" dirty="0">
                        <a:solidFill>
                          <a:schemeClr val="tx1"/>
                        </a:solidFill>
                        <a:effectLst/>
                        <a:latin typeface="黑体" panose="02010609060101010101" pitchFamily="49" charset="-122"/>
                        <a:ea typeface="黑体" panose="02010609060101010101" pitchFamily="49" charset="-122"/>
                      </a:endParaRPr>
                    </a:p>
                  </a:txBody>
                  <a:tcPr marL="7144" marR="7144" marT="71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endParaRPr lang="zh-CN" sz="1200" b="0" i="0" u="none" strike="noStrike" dirty="0">
                        <a:solidFill>
                          <a:schemeClr val="tx1"/>
                        </a:solidFill>
                        <a:effectLst/>
                        <a:latin typeface="黑体" panose="02010609060101010101" pitchFamily="49" charset="-122"/>
                        <a:ea typeface="黑体" panose="02010609060101010101" pitchFamily="49" charset="-122"/>
                      </a:endParaRPr>
                    </a:p>
                  </a:txBody>
                  <a:tcPr marL="7144" marR="7144" marT="71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CN" altLang="en-US" sz="1200" b="0" i="0" u="none" strike="noStrike" dirty="0" smtClean="0">
                          <a:solidFill>
                            <a:schemeClr val="tx1"/>
                          </a:solidFill>
                          <a:effectLst/>
                          <a:latin typeface="黑体" panose="02010609060101010101" pitchFamily="49" charset="-122"/>
                          <a:ea typeface="黑体" panose="02010609060101010101" pitchFamily="49" charset="-122"/>
                        </a:rPr>
                        <a:t> 道路</a:t>
                      </a:r>
                      <a:r>
                        <a:rPr lang="en-US" altLang="zh-CN" sz="1200" b="0" i="0" u="none" strike="noStrike" dirty="0" smtClean="0">
                          <a:solidFill>
                            <a:schemeClr val="tx1"/>
                          </a:solidFill>
                          <a:effectLst/>
                          <a:latin typeface="黑体" panose="02010609060101010101" pitchFamily="49" charset="-122"/>
                          <a:ea typeface="黑体" panose="02010609060101010101" pitchFamily="49" charset="-122"/>
                        </a:rPr>
                        <a:t>/</a:t>
                      </a:r>
                      <a:r>
                        <a:rPr lang="zh-CN" altLang="en-US" sz="1200" b="0" i="0" u="none" strike="noStrike" dirty="0" smtClean="0">
                          <a:solidFill>
                            <a:schemeClr val="tx1"/>
                          </a:solidFill>
                          <a:effectLst/>
                          <a:latin typeface="黑体" panose="02010609060101010101" pitchFamily="49" charset="-122"/>
                          <a:ea typeface="黑体" panose="02010609060101010101" pitchFamily="49" charset="-122"/>
                        </a:rPr>
                        <a:t>水上</a:t>
                      </a:r>
                      <a:r>
                        <a:rPr lang="en-US" altLang="zh-CN" sz="1200" b="0" i="0" u="none" strike="noStrike" dirty="0" smtClean="0">
                          <a:solidFill>
                            <a:schemeClr val="tx1"/>
                          </a:solidFill>
                          <a:effectLst/>
                          <a:latin typeface="黑体" panose="02010609060101010101" pitchFamily="49" charset="-122"/>
                          <a:ea typeface="黑体" panose="02010609060101010101" pitchFamily="49" charset="-122"/>
                        </a:rPr>
                        <a:t>/</a:t>
                      </a:r>
                      <a:r>
                        <a:rPr lang="zh-CN" altLang="en-US" sz="1200" b="0" i="0" u="none" strike="noStrike" dirty="0" smtClean="0">
                          <a:solidFill>
                            <a:schemeClr val="tx1"/>
                          </a:solidFill>
                          <a:effectLst/>
                          <a:latin typeface="黑体" panose="02010609060101010101" pitchFamily="49" charset="-122"/>
                          <a:ea typeface="黑体" panose="02010609060101010101" pitchFamily="49" charset="-122"/>
                        </a:rPr>
                        <a:t>航空运输</a:t>
                      </a:r>
                      <a:r>
                        <a:rPr lang="en-US" altLang="zh-CN" sz="1200" b="0" i="0" u="none" strike="noStrike" dirty="0" smtClean="0">
                          <a:solidFill>
                            <a:schemeClr val="tx1"/>
                          </a:solidFill>
                          <a:effectLst/>
                          <a:latin typeface="黑体" panose="02010609060101010101" pitchFamily="49" charset="-122"/>
                          <a:ea typeface="黑体" panose="02010609060101010101" pitchFamily="49" charset="-122"/>
                        </a:rPr>
                        <a:t>/</a:t>
                      </a:r>
                      <a:r>
                        <a:rPr lang="zh-CN" altLang="en-US" sz="1200" b="0" i="0" u="none" strike="noStrike" dirty="0" smtClean="0">
                          <a:solidFill>
                            <a:schemeClr val="tx1"/>
                          </a:solidFill>
                          <a:effectLst/>
                          <a:latin typeface="黑体" panose="02010609060101010101" pitchFamily="49" charset="-122"/>
                          <a:ea typeface="黑体" panose="02010609060101010101" pitchFamily="49" charset="-122"/>
                        </a:rPr>
                        <a:t>仓储</a:t>
                      </a:r>
                      <a:endParaRPr lang="en-US" altLang="zh-CN" sz="1200" b="0" i="0" u="none" strike="noStrike" dirty="0" smtClean="0">
                        <a:solidFill>
                          <a:schemeClr val="tx1"/>
                        </a:solidFill>
                        <a:effectLst/>
                        <a:latin typeface="黑体" panose="02010609060101010101" pitchFamily="49" charset="-122"/>
                        <a:ea typeface="黑体" panose="02010609060101010101" pitchFamily="49" charset="-122"/>
                      </a:endParaRPr>
                    </a:p>
                  </a:txBody>
                  <a:tcPr marL="7144" marR="7144" marT="7144"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8529">
                <a:tc>
                  <a:txBody>
                    <a:bodyPr/>
                    <a:lstStyle/>
                    <a:p>
                      <a:pPr algn="ctr" fontAlgn="ctr"/>
                      <a:r>
                        <a:rPr lang="en-US" sz="1200" b="0" i="0" u="none" strike="noStrike" dirty="0">
                          <a:solidFill>
                            <a:schemeClr val="tx1"/>
                          </a:solidFill>
                          <a:effectLst/>
                          <a:latin typeface="黑体" panose="02010609060101010101" pitchFamily="49" charset="-122"/>
                          <a:ea typeface="黑体" panose="02010609060101010101" pitchFamily="49" charset="-122"/>
                        </a:rPr>
                        <a:t>甲</a:t>
                      </a:r>
                      <a:endParaRPr lang="zh-CN" sz="1200" b="0" i="0" u="none" strike="noStrike" dirty="0">
                        <a:solidFill>
                          <a:schemeClr val="tx1"/>
                        </a:solidFill>
                        <a:effectLst/>
                        <a:latin typeface="黑体" panose="02010609060101010101" pitchFamily="49" charset="-122"/>
                        <a:ea typeface="黑体" panose="02010609060101010101" pitchFamily="49" charset="-122"/>
                      </a:endParaRPr>
                    </a:p>
                  </a:txBody>
                  <a:tcPr marL="7144" marR="7144" marT="7144"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chemeClr val="tx1"/>
                          </a:solidFill>
                          <a:effectLst/>
                          <a:latin typeface="黑体" panose="02010609060101010101" pitchFamily="49" charset="-122"/>
                          <a:ea typeface="黑体" panose="02010609060101010101" pitchFamily="49" charset="-122"/>
                        </a:rPr>
                        <a:t>乙</a:t>
                      </a:r>
                      <a:endParaRPr lang="zh-CN" sz="1200" b="0" i="0" u="none" strike="noStrike">
                        <a:solidFill>
                          <a:schemeClr val="tx1"/>
                        </a:solidFill>
                        <a:effectLst/>
                        <a:latin typeface="黑体" panose="02010609060101010101" pitchFamily="49" charset="-122"/>
                        <a:ea typeface="黑体" panose="02010609060101010101" pitchFamily="49" charset="-122"/>
                      </a:endParaRPr>
                    </a:p>
                  </a:txBody>
                  <a:tcPr marL="7144" marR="7144" marT="71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chemeClr val="tx1"/>
                          </a:solidFill>
                          <a:effectLst/>
                          <a:latin typeface="黑体" panose="02010609060101010101" pitchFamily="49" charset="-122"/>
                          <a:ea typeface="黑体" panose="02010609060101010101" pitchFamily="49" charset="-122"/>
                        </a:rPr>
                        <a:t>1</a:t>
                      </a:r>
                      <a:endParaRPr lang="zh-CN" sz="1200" b="0" i="0" u="none" strike="noStrike" dirty="0">
                        <a:solidFill>
                          <a:schemeClr val="tx1"/>
                        </a:solidFill>
                        <a:effectLst/>
                        <a:latin typeface="黑体" panose="02010609060101010101" pitchFamily="49" charset="-122"/>
                        <a:ea typeface="黑体" panose="02010609060101010101" pitchFamily="49" charset="-122"/>
                      </a:endParaRPr>
                    </a:p>
                  </a:txBody>
                  <a:tcPr marL="7144" marR="7144" marT="71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chemeClr val="tx1"/>
                          </a:solidFill>
                          <a:effectLst/>
                          <a:latin typeface="黑体" panose="02010609060101010101" pitchFamily="49" charset="-122"/>
                          <a:ea typeface="黑体" panose="02010609060101010101" pitchFamily="49" charset="-122"/>
                        </a:rPr>
                        <a:t>2</a:t>
                      </a:r>
                      <a:endParaRPr lang="zh-CN" sz="1200" b="0" i="0" u="none" strike="noStrike">
                        <a:solidFill>
                          <a:schemeClr val="tx1"/>
                        </a:solidFill>
                        <a:effectLst/>
                        <a:latin typeface="黑体" panose="02010609060101010101" pitchFamily="49" charset="-122"/>
                        <a:ea typeface="黑体" panose="02010609060101010101" pitchFamily="49" charset="-122"/>
                      </a:endParaRPr>
                    </a:p>
                  </a:txBody>
                  <a:tcPr marL="7144" marR="7144" marT="7144"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8529">
                <a:tc>
                  <a:txBody>
                    <a:bodyPr/>
                    <a:lstStyle/>
                    <a:p>
                      <a:pPr marL="67945">
                        <a:lnSpc>
                          <a:spcPts val="1120"/>
                        </a:lnSpc>
                        <a:spcAft>
                          <a:spcPts val="0"/>
                        </a:spcAft>
                      </a:pPr>
                      <a:endParaRPr lang="en-US" altLang="en-US" sz="1200" b="0" i="0" u="none" strike="noStrike" kern="1200" dirty="0" smtClean="0">
                        <a:solidFill>
                          <a:schemeClr val="tx1"/>
                        </a:solidFill>
                        <a:effectLst/>
                        <a:latin typeface="黑体" panose="02010609060101010101" pitchFamily="49" charset="-122"/>
                        <a:ea typeface="黑体" panose="02010609060101010101" pitchFamily="49" charset="-122"/>
                        <a:cs typeface="+mn-cs"/>
                      </a:endParaRPr>
                    </a:p>
                    <a:p>
                      <a:pPr marL="67945">
                        <a:lnSpc>
                          <a:spcPts val="1120"/>
                        </a:lnSpc>
                        <a:spcAft>
                          <a:spcPts val="0"/>
                        </a:spcAft>
                      </a:pPr>
                      <a:r>
                        <a:rPr lang="en-US" altLang="en-US" sz="1200" b="0" i="0" u="none" strike="noStrike" kern="1200" dirty="0" err="1" smtClean="0">
                          <a:solidFill>
                            <a:schemeClr val="tx1"/>
                          </a:solidFill>
                          <a:effectLst/>
                          <a:latin typeface="黑体" panose="02010609060101010101" pitchFamily="49" charset="-122"/>
                          <a:ea typeface="黑体" panose="02010609060101010101" pitchFamily="49" charset="-122"/>
                          <a:cs typeface="+mn-cs"/>
                        </a:rPr>
                        <a:t>主营业务成本</a:t>
                      </a:r>
                      <a:endParaRPr lang="zh-CN" altLang="en-US" sz="1200" b="0" i="0" u="none" strike="noStrike" kern="1200" dirty="0" smtClean="0">
                        <a:solidFill>
                          <a:schemeClr val="tx1"/>
                        </a:solidFill>
                        <a:effectLst/>
                        <a:latin typeface="黑体" panose="02010609060101010101" pitchFamily="49" charset="-122"/>
                        <a:ea typeface="黑体" panose="02010609060101010101" pitchFamily="49" charset="-122"/>
                        <a:cs typeface="+mn-cs"/>
                      </a:endParaRPr>
                    </a:p>
                  </a:txBody>
                  <a:tcPr marL="0" marR="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chemeClr val="tx1"/>
                          </a:solidFill>
                          <a:effectLst/>
                          <a:latin typeface="黑体" panose="02010609060101010101" pitchFamily="49" charset="-122"/>
                          <a:ea typeface="黑体" panose="02010609060101010101" pitchFamily="49" charset="-122"/>
                        </a:rPr>
                        <a:t>1</a:t>
                      </a:r>
                      <a:endParaRPr lang="zh-CN" sz="1200" b="0" i="0" u="none" strike="noStrike">
                        <a:solidFill>
                          <a:schemeClr val="tx1"/>
                        </a:solidFill>
                        <a:effectLst/>
                        <a:latin typeface="黑体" panose="02010609060101010101" pitchFamily="49" charset="-122"/>
                        <a:ea typeface="黑体" panose="02010609060101010101" pitchFamily="49" charset="-122"/>
                      </a:endParaRPr>
                    </a:p>
                  </a:txBody>
                  <a:tcPr marL="7144" marR="7144" marT="71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US" sz="1200" b="0" i="0" u="none" strike="noStrike">
                          <a:solidFill>
                            <a:schemeClr val="tx1"/>
                          </a:solidFill>
                          <a:effectLst/>
                          <a:latin typeface="黑体" panose="02010609060101010101" pitchFamily="49" charset="-122"/>
                          <a:ea typeface="黑体" panose="02010609060101010101" pitchFamily="49" charset="-122"/>
                        </a:rPr>
                        <a:t>　</a:t>
                      </a:r>
                      <a:endParaRPr lang="zh-CN" sz="1200" b="0" i="0" u="none" strike="noStrike">
                        <a:solidFill>
                          <a:schemeClr val="tx1"/>
                        </a:solidFill>
                        <a:effectLst/>
                        <a:latin typeface="黑体" panose="02010609060101010101" pitchFamily="49" charset="-122"/>
                        <a:ea typeface="黑体" panose="02010609060101010101" pitchFamily="49" charset="-122"/>
                      </a:endParaRPr>
                    </a:p>
                  </a:txBody>
                  <a:tcPr marL="7144" marR="7144" marT="71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chemeClr val="tx1"/>
                          </a:solidFill>
                          <a:effectLst/>
                          <a:latin typeface="黑体" panose="02010609060101010101" pitchFamily="49" charset="-122"/>
                          <a:ea typeface="黑体" panose="02010609060101010101" pitchFamily="49" charset="-122"/>
                        </a:rPr>
                        <a:t>　</a:t>
                      </a:r>
                      <a:endParaRPr lang="zh-CN" sz="1200" b="0" i="0" u="none" strike="noStrike" dirty="0">
                        <a:solidFill>
                          <a:schemeClr val="tx1"/>
                        </a:solidFill>
                        <a:effectLst/>
                        <a:latin typeface="黑体" panose="02010609060101010101" pitchFamily="49" charset="-122"/>
                        <a:ea typeface="黑体" panose="02010609060101010101" pitchFamily="49" charset="-122"/>
                      </a:endParaRPr>
                    </a:p>
                  </a:txBody>
                  <a:tcPr marL="7144" marR="7144" marT="7144"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8529">
                <a:tc>
                  <a:txBody>
                    <a:bodyPr/>
                    <a:lstStyle/>
                    <a:p>
                      <a:pPr marL="298450">
                        <a:lnSpc>
                          <a:spcPts val="1120"/>
                        </a:lnSpc>
                        <a:spcAft>
                          <a:spcPts val="0"/>
                        </a:spcAft>
                      </a:pPr>
                      <a:endParaRPr lang="en-US" altLang="en-US" sz="1200" b="0" i="0" u="none" strike="noStrike" kern="1200" dirty="0" smtClean="0">
                        <a:solidFill>
                          <a:schemeClr val="tx1"/>
                        </a:solidFill>
                        <a:effectLst/>
                        <a:latin typeface="黑体" panose="02010609060101010101" pitchFamily="49" charset="-122"/>
                        <a:ea typeface="黑体" panose="02010609060101010101" pitchFamily="49" charset="-122"/>
                        <a:cs typeface="+mn-cs"/>
                      </a:endParaRPr>
                    </a:p>
                    <a:p>
                      <a:pPr marL="298450">
                        <a:lnSpc>
                          <a:spcPts val="1120"/>
                        </a:lnSpc>
                        <a:spcAft>
                          <a:spcPts val="0"/>
                        </a:spcAft>
                      </a:pPr>
                      <a:r>
                        <a:rPr lang="en-US" altLang="en-US" sz="1200" b="0" i="0" u="none" strike="noStrike" kern="1200" dirty="0" smtClean="0">
                          <a:solidFill>
                            <a:schemeClr val="tx1"/>
                          </a:solidFill>
                          <a:effectLst/>
                          <a:latin typeface="黑体" panose="02010609060101010101" pitchFamily="49" charset="-122"/>
                          <a:ea typeface="黑体" panose="02010609060101010101" pitchFamily="49" charset="-122"/>
                          <a:cs typeface="+mn-cs"/>
                        </a:rPr>
                        <a:t>1.工资</a:t>
                      </a:r>
                      <a:endParaRPr lang="zh-CN" altLang="en-US" sz="1200" b="0" i="0" u="none" strike="noStrike" kern="1200" dirty="0" smtClean="0">
                        <a:solidFill>
                          <a:schemeClr val="tx1"/>
                        </a:solidFill>
                        <a:effectLst/>
                        <a:latin typeface="黑体" panose="02010609060101010101" pitchFamily="49" charset="-122"/>
                        <a:ea typeface="黑体" panose="02010609060101010101" pitchFamily="49" charset="-122"/>
                        <a:cs typeface="+mn-cs"/>
                      </a:endParaRPr>
                    </a:p>
                  </a:txBody>
                  <a:tcPr marL="0" marR="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chemeClr val="tx1"/>
                          </a:solidFill>
                          <a:effectLst/>
                          <a:latin typeface="黑体" panose="02010609060101010101" pitchFamily="49" charset="-122"/>
                          <a:ea typeface="黑体" panose="02010609060101010101" pitchFamily="49" charset="-122"/>
                        </a:rPr>
                        <a:t>2</a:t>
                      </a:r>
                      <a:endParaRPr lang="zh-CN" sz="1200" b="0" i="0" u="none" strike="noStrike">
                        <a:solidFill>
                          <a:schemeClr val="tx1"/>
                        </a:solidFill>
                        <a:effectLst/>
                        <a:latin typeface="黑体" panose="02010609060101010101" pitchFamily="49" charset="-122"/>
                        <a:ea typeface="黑体" panose="02010609060101010101" pitchFamily="49" charset="-122"/>
                      </a:endParaRPr>
                    </a:p>
                  </a:txBody>
                  <a:tcPr marL="7144" marR="7144" marT="71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chemeClr val="tx1"/>
                          </a:solidFill>
                          <a:effectLst/>
                          <a:latin typeface="黑体" panose="02010609060101010101" pitchFamily="49" charset="-122"/>
                          <a:ea typeface="黑体" panose="02010609060101010101" pitchFamily="49" charset="-122"/>
                        </a:rPr>
                        <a:t>　</a:t>
                      </a:r>
                      <a:endParaRPr lang="zh-CN" sz="1200" b="0" i="0" u="none" strike="noStrike" dirty="0">
                        <a:solidFill>
                          <a:schemeClr val="tx1"/>
                        </a:solidFill>
                        <a:effectLst/>
                        <a:latin typeface="黑体" panose="02010609060101010101" pitchFamily="49" charset="-122"/>
                        <a:ea typeface="黑体" panose="02010609060101010101" pitchFamily="49" charset="-122"/>
                      </a:endParaRPr>
                    </a:p>
                  </a:txBody>
                  <a:tcPr marL="7144" marR="7144" marT="71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chemeClr val="tx1"/>
                          </a:solidFill>
                          <a:effectLst/>
                          <a:latin typeface="黑体" panose="02010609060101010101" pitchFamily="49" charset="-122"/>
                          <a:ea typeface="黑体" panose="02010609060101010101" pitchFamily="49" charset="-122"/>
                        </a:rPr>
                        <a:t>－</a:t>
                      </a:r>
                      <a:endParaRPr lang="zh-CN" sz="1200" b="0" i="0" u="none" strike="noStrike">
                        <a:solidFill>
                          <a:schemeClr val="tx1"/>
                        </a:solidFill>
                        <a:effectLst/>
                        <a:latin typeface="黑体" panose="02010609060101010101" pitchFamily="49" charset="-122"/>
                        <a:ea typeface="黑体" panose="02010609060101010101" pitchFamily="49" charset="-122"/>
                      </a:endParaRPr>
                    </a:p>
                  </a:txBody>
                  <a:tcPr marL="7144" marR="7144" marT="7144"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8529">
                <a:tc>
                  <a:txBody>
                    <a:bodyPr/>
                    <a:lstStyle/>
                    <a:p>
                      <a:pPr marL="298450">
                        <a:lnSpc>
                          <a:spcPts val="1125"/>
                        </a:lnSpc>
                        <a:spcAft>
                          <a:spcPts val="0"/>
                        </a:spcAft>
                      </a:pPr>
                      <a:endParaRPr lang="en-US" altLang="en-US" sz="1200" b="0" i="0" u="none" strike="noStrike" kern="1200" dirty="0" smtClean="0">
                        <a:solidFill>
                          <a:schemeClr val="tx1"/>
                        </a:solidFill>
                        <a:effectLst/>
                        <a:latin typeface="黑体" panose="02010609060101010101" pitchFamily="49" charset="-122"/>
                        <a:ea typeface="黑体" panose="02010609060101010101" pitchFamily="49" charset="-122"/>
                        <a:cs typeface="+mn-cs"/>
                      </a:endParaRPr>
                    </a:p>
                    <a:p>
                      <a:pPr marL="298450">
                        <a:lnSpc>
                          <a:spcPts val="1125"/>
                        </a:lnSpc>
                        <a:spcAft>
                          <a:spcPts val="0"/>
                        </a:spcAft>
                      </a:pPr>
                      <a:r>
                        <a:rPr lang="en-US" altLang="en-US" sz="1200" b="0" i="0" u="none" strike="noStrike" kern="1200" dirty="0" smtClean="0">
                          <a:solidFill>
                            <a:schemeClr val="tx1"/>
                          </a:solidFill>
                          <a:effectLst/>
                          <a:latin typeface="黑体" panose="02010609060101010101" pitchFamily="49" charset="-122"/>
                          <a:ea typeface="黑体" panose="02010609060101010101" pitchFamily="49" charset="-122"/>
                          <a:cs typeface="+mn-cs"/>
                        </a:rPr>
                        <a:t>2.福利费</a:t>
                      </a:r>
                      <a:endParaRPr lang="zh-CN" altLang="en-US" sz="1200" b="0" i="0" u="none" strike="noStrike" kern="1200" dirty="0" smtClean="0">
                        <a:solidFill>
                          <a:schemeClr val="tx1"/>
                        </a:solidFill>
                        <a:effectLst/>
                        <a:latin typeface="黑体" panose="02010609060101010101" pitchFamily="49" charset="-122"/>
                        <a:ea typeface="黑体" panose="02010609060101010101" pitchFamily="49" charset="-122"/>
                        <a:cs typeface="+mn-cs"/>
                      </a:endParaRPr>
                    </a:p>
                  </a:txBody>
                  <a:tcPr marL="0" marR="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chemeClr val="tx1"/>
                          </a:solidFill>
                          <a:effectLst/>
                          <a:latin typeface="黑体" panose="02010609060101010101" pitchFamily="49" charset="-122"/>
                          <a:ea typeface="黑体" panose="02010609060101010101" pitchFamily="49" charset="-122"/>
                        </a:rPr>
                        <a:t>3</a:t>
                      </a:r>
                      <a:endParaRPr lang="zh-CN" sz="1200" b="0" i="0" u="none" strike="noStrike" dirty="0">
                        <a:solidFill>
                          <a:schemeClr val="tx1"/>
                        </a:solidFill>
                        <a:effectLst/>
                        <a:latin typeface="黑体" panose="02010609060101010101" pitchFamily="49" charset="-122"/>
                        <a:ea typeface="黑体" panose="02010609060101010101" pitchFamily="49" charset="-122"/>
                      </a:endParaRPr>
                    </a:p>
                  </a:txBody>
                  <a:tcPr marL="7144" marR="7144" marT="71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chemeClr val="tx1"/>
                          </a:solidFill>
                          <a:effectLst/>
                          <a:latin typeface="黑体" panose="02010609060101010101" pitchFamily="49" charset="-122"/>
                          <a:ea typeface="黑体" panose="02010609060101010101" pitchFamily="49" charset="-122"/>
                        </a:rPr>
                        <a:t>　</a:t>
                      </a:r>
                      <a:endParaRPr lang="zh-CN" sz="1200" b="0" i="0" u="none" strike="noStrike" dirty="0">
                        <a:solidFill>
                          <a:schemeClr val="tx1"/>
                        </a:solidFill>
                        <a:effectLst/>
                        <a:latin typeface="黑体" panose="02010609060101010101" pitchFamily="49" charset="-122"/>
                        <a:ea typeface="黑体" panose="02010609060101010101" pitchFamily="49" charset="-122"/>
                      </a:endParaRPr>
                    </a:p>
                  </a:txBody>
                  <a:tcPr marL="7144" marR="7144" marT="71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chemeClr val="tx1"/>
                          </a:solidFill>
                          <a:effectLst/>
                          <a:latin typeface="黑体" panose="02010609060101010101" pitchFamily="49" charset="-122"/>
                          <a:ea typeface="黑体" panose="02010609060101010101" pitchFamily="49" charset="-122"/>
                        </a:rPr>
                        <a:t>－</a:t>
                      </a:r>
                      <a:endParaRPr lang="zh-CN" sz="1200" b="0" i="0" u="none" strike="noStrike" dirty="0">
                        <a:solidFill>
                          <a:schemeClr val="tx1"/>
                        </a:solidFill>
                        <a:effectLst/>
                        <a:latin typeface="黑体" panose="02010609060101010101" pitchFamily="49" charset="-122"/>
                        <a:ea typeface="黑体" panose="02010609060101010101" pitchFamily="49" charset="-122"/>
                      </a:endParaRPr>
                    </a:p>
                  </a:txBody>
                  <a:tcPr marL="7144" marR="7144" marT="7144"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7" name="AutoShape 7"/>
          <p:cNvSpPr>
            <a:spLocks noChangeArrowheads="1"/>
          </p:cNvSpPr>
          <p:nvPr/>
        </p:nvSpPr>
        <p:spPr bwMode="auto">
          <a:xfrm>
            <a:off x="4214808" y="1900227"/>
            <a:ext cx="4143404" cy="1285884"/>
          </a:xfrm>
          <a:prstGeom prst="wedgeRoundRectCallout">
            <a:avLst>
              <a:gd name="adj1" fmla="val -71551"/>
              <a:gd name="adj2" fmla="val -47954"/>
              <a:gd name="adj3" fmla="val 16667"/>
            </a:avLst>
          </a:prstGeom>
          <a:blipFill>
            <a:blip r:embed="rId3" cstate="print"/>
            <a:tile tx="0" ty="0" sx="100000" sy="100000" flip="none" algn="tl"/>
          </a:blipFill>
          <a:ln w="9525" algn="ctr">
            <a:noFill/>
            <a:miter lim="800000"/>
            <a:headEnd/>
            <a:tailEnd/>
          </a:ln>
        </p:spPr>
        <p:txBody>
          <a:bodyPr/>
          <a:lstStyle/>
          <a:p>
            <a:pPr marL="342900" indent="-342900" algn="just"/>
            <a:r>
              <a:rPr lang="zh-CN" altLang="en-US" dirty="0" smtClean="0">
                <a:solidFill>
                  <a:srgbClr val="FF0000"/>
                </a:solidFill>
                <a:latin typeface="微软雅黑" pitchFamily="34" charset="-122"/>
                <a:ea typeface="微软雅黑" pitchFamily="34" charset="-122"/>
              </a:rPr>
              <a:t>表</a:t>
            </a:r>
            <a:r>
              <a:rPr lang="zh-CN" altLang="en-US" dirty="0">
                <a:solidFill>
                  <a:srgbClr val="FF0000"/>
                </a:solidFill>
                <a:latin typeface="微软雅黑" pitchFamily="34" charset="-122"/>
                <a:ea typeface="微软雅黑" pitchFamily="34" charset="-122"/>
              </a:rPr>
              <a:t>头</a:t>
            </a:r>
            <a:r>
              <a:rPr lang="zh-CN" altLang="en-US" dirty="0" smtClean="0">
                <a:solidFill>
                  <a:srgbClr val="FF0000"/>
                </a:solidFill>
                <a:latin typeface="微软雅黑" pitchFamily="34" charset="-122"/>
                <a:ea typeface="微软雅黑" pitchFamily="34" charset="-122"/>
              </a:rPr>
              <a:t>指标。包括</a:t>
            </a:r>
            <a:r>
              <a:rPr lang="zh-CN" altLang="en-US" dirty="0">
                <a:solidFill>
                  <a:srgbClr val="FF0000"/>
                </a:solidFill>
                <a:latin typeface="微软雅黑" pitchFamily="34" charset="-122"/>
                <a:ea typeface="微软雅黑" pitchFamily="34" charset="-122"/>
              </a:rPr>
              <a:t>组织机构代码</a:t>
            </a:r>
            <a:r>
              <a:rPr lang="zh-CN" altLang="en-US" dirty="0" smtClean="0">
                <a:solidFill>
                  <a:srgbClr val="FF0000"/>
                </a:solidFill>
                <a:latin typeface="微软雅黑" pitchFamily="34" charset="-122"/>
                <a:ea typeface="微软雅黑" pitchFamily="34" charset="-122"/>
              </a:rPr>
              <a:t>、统一</a:t>
            </a:r>
            <a:r>
              <a:rPr lang="zh-CN" altLang="en-US" dirty="0">
                <a:solidFill>
                  <a:srgbClr val="FF0000"/>
                </a:solidFill>
                <a:latin typeface="微软雅黑" pitchFamily="34" charset="-122"/>
                <a:ea typeface="微软雅黑" pitchFamily="34" charset="-122"/>
              </a:rPr>
              <a:t>社会信用代码、单位详细名称、登记注册类型、行业代码（大类）</a:t>
            </a:r>
            <a:r>
              <a:rPr lang="zh-CN" altLang="en-US" dirty="0" smtClean="0">
                <a:solidFill>
                  <a:srgbClr val="FF0000"/>
                </a:solidFill>
                <a:latin typeface="微软雅黑" pitchFamily="34" charset="-122"/>
                <a:ea typeface="微软雅黑" pitchFamily="34" charset="-122"/>
              </a:rPr>
              <a:t>、是否有</a:t>
            </a:r>
            <a:r>
              <a:rPr lang="zh-CN" altLang="en-US" dirty="0">
                <a:solidFill>
                  <a:srgbClr val="FF0000"/>
                </a:solidFill>
                <a:latin typeface="微软雅黑" pitchFamily="34" charset="-122"/>
                <a:ea typeface="微软雅黑" pitchFamily="34" charset="-122"/>
              </a:rPr>
              <a:t>新经济活动</a:t>
            </a:r>
            <a:r>
              <a:rPr lang="zh-CN" altLang="en-US" dirty="0">
                <a:solidFill>
                  <a:srgbClr val="FF0000"/>
                </a:solidFill>
                <a:latin typeface="Times New Roman" pitchFamily="18" charset="0"/>
              </a:rPr>
              <a:t>。</a:t>
            </a:r>
            <a:r>
              <a:rPr lang="zh-CN" altLang="en-US" sz="1400" dirty="0">
                <a:latin typeface="Times New Roman" pitchFamily="18" charset="0"/>
              </a:rPr>
              <a:t> </a:t>
            </a:r>
          </a:p>
        </p:txBody>
      </p:sp>
      <p:sp>
        <p:nvSpPr>
          <p:cNvPr id="18" name="AutoShape 7"/>
          <p:cNvSpPr>
            <a:spLocks noChangeArrowheads="1"/>
          </p:cNvSpPr>
          <p:nvPr/>
        </p:nvSpPr>
        <p:spPr bwMode="auto">
          <a:xfrm>
            <a:off x="2105001" y="4714885"/>
            <a:ext cx="3571900" cy="1357322"/>
          </a:xfrm>
          <a:prstGeom prst="wedgeRoundRectCallout">
            <a:avLst>
              <a:gd name="adj1" fmla="val -33238"/>
              <a:gd name="adj2" fmla="val -78467"/>
              <a:gd name="adj3" fmla="val 16667"/>
            </a:avLst>
          </a:prstGeom>
          <a:blipFill>
            <a:blip r:embed="rId3" cstate="print"/>
            <a:tile tx="0" ty="0" sx="100000" sy="100000" flip="none" algn="tl"/>
          </a:blipFill>
          <a:ln w="9525" algn="ctr">
            <a:noFill/>
            <a:miter lim="800000"/>
            <a:headEnd/>
            <a:tailEnd/>
          </a:ln>
        </p:spPr>
        <p:txBody>
          <a:bodyPr/>
          <a:lstStyle/>
          <a:p>
            <a:pPr marL="342900" indent="-342900">
              <a:lnSpc>
                <a:spcPct val="100000"/>
              </a:lnSpc>
              <a:spcBef>
                <a:spcPct val="0"/>
              </a:spcBef>
              <a:buFontTx/>
              <a:buNone/>
            </a:pPr>
            <a:r>
              <a:rPr lang="zh-CN" altLang="en-US" sz="2000" dirty="0" smtClean="0">
                <a:solidFill>
                  <a:srgbClr val="FF0000"/>
                </a:solidFill>
                <a:latin typeface="微软雅黑" pitchFamily="34" charset="-122"/>
                <a:ea typeface="微软雅黑" pitchFamily="34" charset="-122"/>
              </a:rPr>
              <a:t>主栏指标。</a:t>
            </a:r>
          </a:p>
          <a:p>
            <a:pPr marL="342900" indent="-342900">
              <a:lnSpc>
                <a:spcPct val="100000"/>
              </a:lnSpc>
              <a:spcBef>
                <a:spcPct val="0"/>
              </a:spcBef>
              <a:buFontTx/>
              <a:buNone/>
            </a:pPr>
            <a:r>
              <a:rPr lang="zh-CN" altLang="en-US" sz="2000" dirty="0" smtClean="0">
                <a:solidFill>
                  <a:srgbClr val="FF0000"/>
                </a:solidFill>
                <a:latin typeface="微软雅黑" pitchFamily="34" charset="-122"/>
                <a:ea typeface="微软雅黑" pitchFamily="34" charset="-122"/>
              </a:rPr>
              <a:t>包括“主营业务成本</a:t>
            </a:r>
            <a:r>
              <a:rPr lang="en-US" altLang="zh-CN" sz="2000" dirty="0" smtClean="0">
                <a:solidFill>
                  <a:srgbClr val="FF0000"/>
                </a:solidFill>
                <a:latin typeface="微软雅黑" pitchFamily="34" charset="-122"/>
                <a:ea typeface="微软雅黑" pitchFamily="34" charset="-122"/>
              </a:rPr>
              <a:t>”</a:t>
            </a:r>
            <a:r>
              <a:rPr lang="zh-CN" altLang="en-US" sz="2000" dirty="0" smtClean="0">
                <a:solidFill>
                  <a:srgbClr val="FF0000"/>
                </a:solidFill>
                <a:latin typeface="微软雅黑" pitchFamily="34" charset="-122"/>
                <a:ea typeface="微软雅黑" pitchFamily="34" charset="-122"/>
              </a:rPr>
              <a:t>及其分类项。</a:t>
            </a:r>
            <a:endParaRPr lang="zh-CN" altLang="en-US" sz="2000" dirty="0">
              <a:solidFill>
                <a:srgbClr val="FF0000"/>
              </a:solidFill>
              <a:latin typeface="微软雅黑" pitchFamily="34" charset="-122"/>
              <a:ea typeface="微软雅黑" pitchFamily="34" charset="-122"/>
            </a:endParaRPr>
          </a:p>
        </p:txBody>
      </p:sp>
      <p:sp>
        <p:nvSpPr>
          <p:cNvPr id="19" name="AutoShape 4"/>
          <p:cNvSpPr>
            <a:spLocks noChangeArrowheads="1"/>
          </p:cNvSpPr>
          <p:nvPr/>
        </p:nvSpPr>
        <p:spPr bwMode="auto">
          <a:xfrm>
            <a:off x="5919791" y="4505332"/>
            <a:ext cx="2500330" cy="1143008"/>
          </a:xfrm>
          <a:prstGeom prst="wedgeRoundRectCallout">
            <a:avLst>
              <a:gd name="adj1" fmla="val 29843"/>
              <a:gd name="adj2" fmla="val -63236"/>
              <a:gd name="adj3" fmla="val 16667"/>
            </a:avLst>
          </a:prstGeom>
          <a:solidFill>
            <a:srgbClr val="FF6600"/>
          </a:solidFill>
          <a:ln w="9525" algn="ctr">
            <a:noFill/>
            <a:miter lim="800000"/>
            <a:headEnd/>
            <a:tailEnd/>
          </a:ln>
        </p:spPr>
        <p:txBody>
          <a:bodyPr/>
          <a:lstStyle/>
          <a:p>
            <a:pPr marL="342900" indent="-342900" algn="l"/>
            <a:r>
              <a:rPr lang="zh-CN" altLang="en-US" sz="2000" dirty="0" smtClean="0">
                <a:latin typeface="微软雅黑" pitchFamily="34" charset="-122"/>
                <a:ea typeface="微软雅黑" pitchFamily="34" charset="-122"/>
              </a:rPr>
              <a:t>宾栏指标。企业金额和企业主营业务金额。</a:t>
            </a:r>
            <a:endParaRPr lang="en-US" altLang="zh-CN" sz="2000" dirty="0" smtClean="0">
              <a:latin typeface="微软雅黑" pitchFamily="34" charset="-122"/>
              <a:ea typeface="微软雅黑" pitchFamily="34"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linds(horizont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blinds(horizontal)">
                                      <p:cBhvr>
                                        <p:cTn id="12" dur="500"/>
                                        <p:tgtEl>
                                          <p:spTgt spid="18"/>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blinds(horizontal)">
                                      <p:cBhvr>
                                        <p:cTn id="15"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9"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ISLIDE TOOLS.GUIDESSETTING" val="{&quot;Id&quot;:&quot;2d4375ee-8516-45e0-8956-45702a61a9b6&quot;,&quot;Name&quot;:&quot;iSlide&quot;,&quot;HeaderHeight&quot;:15.0,&quot;FooterHeight&quot;:9.0000000000000036,&quot;SideMargin&quot;:5.4999999999999982,&quot;TopMargin&quot;:0.0,&quot;BottomMargin&quot;:0.0,&quot;IntervalMargin&quot;:1.3999999999999997}"/>
  <p:tag name="ISLIDE.GUIDESSETTING" val="{&quot;Id&quot;:&quot;GuidesStyle_Normal&quot;,&quot;Name&quot;:&quot;正常&quot;,&quot;HeaderHeight&quot;:15.0,&quot;FooterHeight&quot;:9.0,&quot;SideMargin&quot;:5.5,&quot;TopMargin&quot;:0.0,&quot;BottomMargin&quot;:0.0,&quot;IntervalMargin&quot;:1.5}"/>
  <p:tag name="ISLIDE.THEME" val="d2fba1b7-9b25-448d-a367-6b998ced8350"/>
</p:tagLst>
</file>

<file path=ppt/tags/tag2.xml><?xml version="1.0" encoding="utf-8"?>
<p:tagLst xmlns:a="http://schemas.openxmlformats.org/drawingml/2006/main" xmlns:r="http://schemas.openxmlformats.org/officeDocument/2006/relationships" xmlns:p="http://schemas.openxmlformats.org/presentationml/2006/main">
  <p:tag name="ISLIDE.DIAGRAM" val="171f9357-f7e7-4c1b-8cc1-51ae0641ba9f"/>
</p:tagLst>
</file>

<file path=ppt/tags/tag3.xml><?xml version="1.0" encoding="utf-8"?>
<p:tagLst xmlns:a="http://schemas.openxmlformats.org/drawingml/2006/main" xmlns:r="http://schemas.openxmlformats.org/officeDocument/2006/relationships" xmlns:p="http://schemas.openxmlformats.org/presentationml/2006/main">
  <p:tag name="ISLIDE.DIAGRAM" val="171f9357-f7e7-4c1b-8cc1-51ae0641ba9f"/>
</p:tagLst>
</file>

<file path=ppt/theme/theme1.xml><?xml version="1.0" encoding="utf-8"?>
<a:theme xmlns:a="http://schemas.openxmlformats.org/drawingml/2006/main" name="主题5">
  <a:themeElements>
    <a:clrScheme name="20171020-02">
      <a:dk1>
        <a:srgbClr val="000000"/>
      </a:dk1>
      <a:lt1>
        <a:srgbClr val="FFFFFF"/>
      </a:lt1>
      <a:dk2>
        <a:srgbClr val="778495"/>
      </a:dk2>
      <a:lt2>
        <a:srgbClr val="F0F0F0"/>
      </a:lt2>
      <a:accent1>
        <a:srgbClr val="000000"/>
      </a:accent1>
      <a:accent2>
        <a:srgbClr val="747474"/>
      </a:accent2>
      <a:accent3>
        <a:srgbClr val="232323"/>
      </a:accent3>
      <a:accent4>
        <a:srgbClr val="B4B4B4"/>
      </a:accent4>
      <a:accent5>
        <a:srgbClr val="888888"/>
      </a:accent5>
      <a:accent6>
        <a:srgbClr val="4B4B4B"/>
      </a:accent6>
      <a:hlink>
        <a:srgbClr val="92278F"/>
      </a:hlink>
      <a:folHlink>
        <a:srgbClr val="BFBFBF"/>
      </a:folHlink>
    </a:clrScheme>
    <a:fontScheme name="Temp">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主题5" id="{B8EDB911-D765-4A7B-BBC7-40DBB672FBA6}" vid="{AECAB1C0-5DF6-436C-85E8-20094DBE11C0}"/>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iSlide</Template>
  <TotalTime>3872</TotalTime>
  <Words>2645</Words>
  <Application>Microsoft Office PowerPoint</Application>
  <PresentationFormat>全屏显示(4:3)</PresentationFormat>
  <Paragraphs>346</Paragraphs>
  <Slides>27</Slides>
  <Notes>8</Notes>
  <HiddenSlides>0</HiddenSlides>
  <MMClips>0</MMClips>
  <ScaleCrop>false</ScaleCrop>
  <HeadingPairs>
    <vt:vector size="4" baseType="variant">
      <vt:variant>
        <vt:lpstr>主题</vt:lpstr>
      </vt:variant>
      <vt:variant>
        <vt:i4>1</vt:i4>
      </vt:variant>
      <vt:variant>
        <vt:lpstr>幻灯片标题</vt:lpstr>
      </vt:variant>
      <vt:variant>
        <vt:i4>27</vt:i4>
      </vt:variant>
    </vt:vector>
  </HeadingPairs>
  <TitlesOfParts>
    <vt:vector size="28" baseType="lpstr">
      <vt:lpstr>主题5</vt:lpstr>
      <vt:lpstr>交通运输及仓储业 投入产出布置培训</vt:lpstr>
      <vt:lpstr>幻灯片 2</vt:lpstr>
      <vt:lpstr>投入产出调查概述</vt:lpstr>
      <vt:lpstr>投入产出调查原则与操作方法</vt:lpstr>
      <vt:lpstr>调查时期与内容</vt:lpstr>
      <vt:lpstr>调查表式与上报时间</vt:lpstr>
      <vt:lpstr>幻灯片 7</vt:lpstr>
      <vt:lpstr>基本情况表</vt:lpstr>
      <vt:lpstr>企业主营业务成本构成表</vt:lpstr>
      <vt:lpstr>幻灯片 10</vt:lpstr>
      <vt:lpstr>幻灯片 11</vt:lpstr>
      <vt:lpstr>幻灯片 12</vt:lpstr>
      <vt:lpstr>幻灯片 13</vt:lpstr>
      <vt:lpstr>幻灯片 14</vt:lpstr>
      <vt:lpstr>幻灯片 15</vt:lpstr>
      <vt:lpstr>幻灯片 16</vt:lpstr>
      <vt:lpstr>幻灯片 17</vt:lpstr>
      <vt:lpstr>幻灯片 18</vt:lpstr>
      <vt:lpstr>“新经济”活动收入/支出</vt:lpstr>
      <vt:lpstr>“新经济”活动之现代物流服务</vt:lpstr>
      <vt:lpstr>典型调查表</vt:lpstr>
      <vt:lpstr>典型调查表</vt:lpstr>
      <vt:lpstr>差旅费构成</vt:lpstr>
      <vt:lpstr>机物料消耗构成</vt:lpstr>
      <vt:lpstr>研究与开发费构成</vt:lpstr>
      <vt:lpstr>低值易耗品摊销构成</vt:lpstr>
      <vt:lpstr>谢谢！  </vt:lpstr>
    </vt:vector>
  </TitlesOfParts>
  <Manager>iSlide</Manager>
  <Company>iSlide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iSlide</dc:creator>
  <cp:lastModifiedBy>cat</cp:lastModifiedBy>
  <cp:revision>368</cp:revision>
  <cp:lastPrinted>2017-10-22T16:00:00Z</cp:lastPrinted>
  <dcterms:created xsi:type="dcterms:W3CDTF">2017-10-22T16:00:00Z</dcterms:created>
  <dcterms:modified xsi:type="dcterms:W3CDTF">2018-04-17T15:16:54Z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lide.Theme">
    <vt:lpwstr>48706f29-9ca0-418e-876d-de7b156ca083</vt:lpwstr>
  </property>
</Properties>
</file>