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61"/>
  </p:notesMasterIdLst>
  <p:handoutMasterIdLst>
    <p:handoutMasterId r:id="rId62"/>
  </p:handoutMasterIdLst>
  <p:sldIdLst>
    <p:sldId id="321" r:id="rId2"/>
    <p:sldId id="256" r:id="rId3"/>
    <p:sldId id="257" r:id="rId4"/>
    <p:sldId id="258" r:id="rId5"/>
    <p:sldId id="259" r:id="rId6"/>
    <p:sldId id="260" r:id="rId7"/>
    <p:sldId id="276" r:id="rId8"/>
    <p:sldId id="261" r:id="rId9"/>
    <p:sldId id="284" r:id="rId10"/>
    <p:sldId id="277" r:id="rId11"/>
    <p:sldId id="288" r:id="rId12"/>
    <p:sldId id="262" r:id="rId13"/>
    <p:sldId id="264" r:id="rId14"/>
    <p:sldId id="265" r:id="rId15"/>
    <p:sldId id="266" r:id="rId16"/>
    <p:sldId id="267" r:id="rId17"/>
    <p:sldId id="268" r:id="rId18"/>
    <p:sldId id="269" r:id="rId19"/>
    <p:sldId id="270" r:id="rId20"/>
    <p:sldId id="271" r:id="rId21"/>
    <p:sldId id="272" r:id="rId22"/>
    <p:sldId id="273" r:id="rId23"/>
    <p:sldId id="279" r:id="rId24"/>
    <p:sldId id="282" r:id="rId25"/>
    <p:sldId id="283" r:id="rId26"/>
    <p:sldId id="285" r:id="rId27"/>
    <p:sldId id="289" r:id="rId28"/>
    <p:sldId id="291" r:id="rId29"/>
    <p:sldId id="292" r:id="rId30"/>
    <p:sldId id="293" r:id="rId31"/>
    <p:sldId id="294" r:id="rId32"/>
    <p:sldId id="295" r:id="rId33"/>
    <p:sldId id="296" r:id="rId34"/>
    <p:sldId id="297" r:id="rId35"/>
    <p:sldId id="298" r:id="rId36"/>
    <p:sldId id="299" r:id="rId37"/>
    <p:sldId id="300" r:id="rId38"/>
    <p:sldId id="301" r:id="rId39"/>
    <p:sldId id="286" r:id="rId40"/>
    <p:sldId id="302" r:id="rId41"/>
    <p:sldId id="303" r:id="rId42"/>
    <p:sldId id="304" r:id="rId43"/>
    <p:sldId id="305" r:id="rId44"/>
    <p:sldId id="306" r:id="rId45"/>
    <p:sldId id="307" r:id="rId46"/>
    <p:sldId id="308" r:id="rId47"/>
    <p:sldId id="309" r:id="rId48"/>
    <p:sldId id="310" r:id="rId49"/>
    <p:sldId id="311" r:id="rId50"/>
    <p:sldId id="312" r:id="rId51"/>
    <p:sldId id="313" r:id="rId52"/>
    <p:sldId id="314" r:id="rId53"/>
    <p:sldId id="315" r:id="rId54"/>
    <p:sldId id="316" r:id="rId55"/>
    <p:sldId id="317" r:id="rId56"/>
    <p:sldId id="318" r:id="rId57"/>
    <p:sldId id="319" r:id="rId58"/>
    <p:sldId id="320" r:id="rId59"/>
    <p:sldId id="278" r:id="rId60"/>
  </p:sldIdLst>
  <p:sldSz cx="9144000" cy="6858000" type="screen4x3"/>
  <p:notesSz cx="6724650" cy="9774238"/>
  <p:embeddedFontLst>
    <p:embeddedFont>
      <p:font typeface="Constantia" panose="02030602050306030303" pitchFamily="18" charset="0"/>
      <p:regular r:id="rId63"/>
      <p:bold r:id="rId64"/>
      <p:italic r:id="rId65"/>
      <p:boldItalic r:id="rId66"/>
    </p:embeddedFont>
    <p:embeddedFont>
      <p:font typeface="隶书" panose="02010509060101010101" pitchFamily="49" charset="-122"/>
      <p:regular r:id="rId67"/>
    </p:embeddedFont>
    <p:embeddedFont>
      <p:font typeface="Calibri" panose="020F0502020204030204" pitchFamily="34" charset="0"/>
      <p:regular r:id="rId68"/>
      <p:bold r:id="rId69"/>
      <p:italic r:id="rId70"/>
      <p:boldItalic r:id="rId71"/>
    </p:embeddedFont>
    <p:embeddedFont>
      <p:font typeface="Wingdings 2" panose="05020102010507070707" pitchFamily="18" charset="2"/>
      <p:regular r:id="rId72"/>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259" autoAdjust="0"/>
  </p:normalViewPr>
  <p:slideViewPr>
    <p:cSldViewPr>
      <p:cViewPr varScale="1">
        <p:scale>
          <a:sx n="77" d="100"/>
          <a:sy n="77" d="100"/>
        </p:scale>
        <p:origin x="-1686"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1.fntdata"/><Relationship Id="rId68" Type="http://schemas.openxmlformats.org/officeDocument/2006/relationships/font" Target="fonts/font6.fntdata"/><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4.fntdata"/><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3.fntdata"/><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2.fntdata"/><Relationship Id="rId69" Type="http://schemas.openxmlformats.org/officeDocument/2006/relationships/font" Target="fonts/font7.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0.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5.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70" Type="http://schemas.openxmlformats.org/officeDocument/2006/relationships/font" Target="fonts/font8.fntdata"/><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93379A-6FD7-4B5D-ABCA-EF857F227C48}"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zh-CN" altLang="en-US"/>
        </a:p>
      </dgm:t>
    </dgm:pt>
    <dgm:pt modelId="{E574F78E-BC2F-4695-8F72-3E89C7EED36F}">
      <dgm:prSet phldrT="[文本]"/>
      <dgm:spPr/>
      <dgm:t>
        <a:bodyPr/>
        <a:lstStyle/>
        <a:p>
          <a:r>
            <a:rPr lang="zh-CN" altLang="en-US" dirty="0" smtClean="0"/>
            <a:t>六大类人才队伍建设</a:t>
          </a:r>
          <a:endParaRPr lang="zh-CN" altLang="en-US" dirty="0"/>
        </a:p>
      </dgm:t>
    </dgm:pt>
    <dgm:pt modelId="{E14C0975-E5C5-4BC4-8586-0586014B7234}" type="parTrans" cxnId="{C2F7F8A3-075D-4D36-BCB9-715DB2278E65}">
      <dgm:prSet/>
      <dgm:spPr/>
      <dgm:t>
        <a:bodyPr/>
        <a:lstStyle/>
        <a:p>
          <a:endParaRPr lang="zh-CN" altLang="en-US"/>
        </a:p>
      </dgm:t>
    </dgm:pt>
    <dgm:pt modelId="{C864819E-8DF1-4DD8-9003-EF7DA8AB392F}" type="sibTrans" cxnId="{C2F7F8A3-075D-4D36-BCB9-715DB2278E65}">
      <dgm:prSet/>
      <dgm:spPr/>
      <dgm:t>
        <a:bodyPr/>
        <a:lstStyle/>
        <a:p>
          <a:endParaRPr lang="zh-CN" altLang="en-US"/>
        </a:p>
      </dgm:t>
    </dgm:pt>
    <dgm:pt modelId="{3F0945EA-D507-4EAD-A0A7-C4C06E2E863D}">
      <dgm:prSet phldrT="[文本]"/>
      <dgm:spPr/>
      <dgm:t>
        <a:bodyPr/>
        <a:lstStyle/>
        <a:p>
          <a:r>
            <a:rPr lang="zh-CN" altLang="en-US" dirty="0" smtClean="0"/>
            <a:t>党政人才队伍</a:t>
          </a:r>
          <a:endParaRPr lang="zh-CN" altLang="en-US" dirty="0"/>
        </a:p>
      </dgm:t>
    </dgm:pt>
    <dgm:pt modelId="{89F61979-3ECF-41CB-B6C3-81111B6E35AF}" type="parTrans" cxnId="{BC590B56-D3E4-4DA0-954B-A717072C2DC2}">
      <dgm:prSet/>
      <dgm:spPr/>
      <dgm:t>
        <a:bodyPr/>
        <a:lstStyle/>
        <a:p>
          <a:endParaRPr lang="zh-CN" altLang="en-US"/>
        </a:p>
      </dgm:t>
    </dgm:pt>
    <dgm:pt modelId="{7DD575F9-C95A-4C01-8558-A0CEFDA97E86}" type="sibTrans" cxnId="{BC590B56-D3E4-4DA0-954B-A717072C2DC2}">
      <dgm:prSet/>
      <dgm:spPr/>
      <dgm:t>
        <a:bodyPr/>
        <a:lstStyle/>
        <a:p>
          <a:endParaRPr lang="zh-CN" altLang="en-US"/>
        </a:p>
      </dgm:t>
    </dgm:pt>
    <dgm:pt modelId="{C8370432-5F06-4CC2-A696-A519CEF20924}">
      <dgm:prSet phldrT="[文本]"/>
      <dgm:spPr/>
      <dgm:t>
        <a:bodyPr/>
        <a:lstStyle/>
        <a:p>
          <a:r>
            <a:rPr lang="zh-CN" altLang="en-US" dirty="0" smtClean="0"/>
            <a:t>企业经营管理人才队伍</a:t>
          </a:r>
          <a:endParaRPr lang="zh-CN" altLang="en-US" dirty="0"/>
        </a:p>
      </dgm:t>
    </dgm:pt>
    <dgm:pt modelId="{421A58F2-4245-4427-9B60-AF1C524553E2}" type="parTrans" cxnId="{368CBC19-E2FA-4863-8031-D74C73CFEE49}">
      <dgm:prSet/>
      <dgm:spPr/>
      <dgm:t>
        <a:bodyPr/>
        <a:lstStyle/>
        <a:p>
          <a:endParaRPr lang="zh-CN" altLang="en-US"/>
        </a:p>
      </dgm:t>
    </dgm:pt>
    <dgm:pt modelId="{B7F52ED4-AD7B-4D5C-9BEA-CE8FAE0126E1}" type="sibTrans" cxnId="{368CBC19-E2FA-4863-8031-D74C73CFEE49}">
      <dgm:prSet/>
      <dgm:spPr/>
      <dgm:t>
        <a:bodyPr/>
        <a:lstStyle/>
        <a:p>
          <a:endParaRPr lang="zh-CN" altLang="en-US"/>
        </a:p>
      </dgm:t>
    </dgm:pt>
    <dgm:pt modelId="{AC45BAFE-DDE4-4F3C-9BBE-F5F0CA2FB6AB}">
      <dgm:prSet phldrT="[文本]"/>
      <dgm:spPr/>
      <dgm:t>
        <a:bodyPr/>
        <a:lstStyle/>
        <a:p>
          <a:r>
            <a:rPr lang="zh-CN" altLang="en-US" dirty="0" smtClean="0"/>
            <a:t>专业技术人才队伍</a:t>
          </a:r>
          <a:endParaRPr lang="zh-CN" altLang="en-US" dirty="0"/>
        </a:p>
      </dgm:t>
    </dgm:pt>
    <dgm:pt modelId="{D95C5433-B954-4FB6-8EE6-30CEDF95C8FA}" type="parTrans" cxnId="{D9777CA7-B0F1-4F5C-8348-3469A8267F3A}">
      <dgm:prSet/>
      <dgm:spPr/>
      <dgm:t>
        <a:bodyPr/>
        <a:lstStyle/>
        <a:p>
          <a:endParaRPr lang="zh-CN" altLang="en-US"/>
        </a:p>
      </dgm:t>
    </dgm:pt>
    <dgm:pt modelId="{5361445D-5512-46F0-8D9B-B8D9B5D4C5B7}" type="sibTrans" cxnId="{D9777CA7-B0F1-4F5C-8348-3469A8267F3A}">
      <dgm:prSet/>
      <dgm:spPr/>
      <dgm:t>
        <a:bodyPr/>
        <a:lstStyle/>
        <a:p>
          <a:endParaRPr lang="zh-CN" altLang="en-US"/>
        </a:p>
      </dgm:t>
    </dgm:pt>
    <dgm:pt modelId="{969D8BE8-C42F-4ED5-911E-7A52F436A3CC}">
      <dgm:prSet phldrT="[文本]"/>
      <dgm:spPr/>
      <dgm:t>
        <a:bodyPr/>
        <a:lstStyle/>
        <a:p>
          <a:r>
            <a:rPr lang="zh-CN" altLang="en-US" dirty="0" smtClean="0"/>
            <a:t>高技能人才队伍</a:t>
          </a:r>
          <a:endParaRPr lang="zh-CN" altLang="en-US" dirty="0"/>
        </a:p>
      </dgm:t>
    </dgm:pt>
    <dgm:pt modelId="{5B9F8E5C-AEDD-4192-BDC7-EF1E78F2AD5F}" type="parTrans" cxnId="{D25C2A33-B51B-40C3-B018-8A392CCE1622}">
      <dgm:prSet/>
      <dgm:spPr/>
      <dgm:t>
        <a:bodyPr/>
        <a:lstStyle/>
        <a:p>
          <a:endParaRPr lang="zh-CN" altLang="en-US"/>
        </a:p>
      </dgm:t>
    </dgm:pt>
    <dgm:pt modelId="{38384F1C-E50A-4B55-8574-9976567D0BFE}" type="sibTrans" cxnId="{D25C2A33-B51B-40C3-B018-8A392CCE1622}">
      <dgm:prSet/>
      <dgm:spPr/>
      <dgm:t>
        <a:bodyPr/>
        <a:lstStyle/>
        <a:p>
          <a:endParaRPr lang="zh-CN" altLang="en-US"/>
        </a:p>
      </dgm:t>
    </dgm:pt>
    <dgm:pt modelId="{607DA2FD-C1C6-420D-8681-18521A174D71}">
      <dgm:prSet phldrT="[文本]"/>
      <dgm:spPr/>
      <dgm:t>
        <a:bodyPr/>
        <a:lstStyle/>
        <a:p>
          <a:r>
            <a:rPr lang="zh-CN" altLang="en-US" dirty="0" smtClean="0"/>
            <a:t>农村实用人才队伍</a:t>
          </a:r>
          <a:endParaRPr lang="zh-CN" altLang="en-US" dirty="0"/>
        </a:p>
      </dgm:t>
    </dgm:pt>
    <dgm:pt modelId="{DE2BC43F-932B-4213-B168-B2DC835693A9}" type="parTrans" cxnId="{93B9F722-BECD-4D5F-A759-403AC7FBD2E3}">
      <dgm:prSet/>
      <dgm:spPr/>
      <dgm:t>
        <a:bodyPr/>
        <a:lstStyle/>
        <a:p>
          <a:endParaRPr lang="zh-CN" altLang="en-US"/>
        </a:p>
      </dgm:t>
    </dgm:pt>
    <dgm:pt modelId="{EA8522C1-6153-4380-B494-6548F34546F5}" type="sibTrans" cxnId="{93B9F722-BECD-4D5F-A759-403AC7FBD2E3}">
      <dgm:prSet/>
      <dgm:spPr/>
      <dgm:t>
        <a:bodyPr/>
        <a:lstStyle/>
        <a:p>
          <a:endParaRPr lang="zh-CN" altLang="en-US"/>
        </a:p>
      </dgm:t>
    </dgm:pt>
    <dgm:pt modelId="{6CB5114A-4FB4-4E64-86A8-05132A1CEC6D}">
      <dgm:prSet phldrT="[文本]"/>
      <dgm:spPr/>
      <dgm:t>
        <a:bodyPr/>
        <a:lstStyle/>
        <a:p>
          <a:r>
            <a:rPr lang="zh-CN" altLang="en-US" smtClean="0"/>
            <a:t>社会工作人才队伍</a:t>
          </a:r>
          <a:endParaRPr lang="zh-CN" altLang="en-US" dirty="0"/>
        </a:p>
      </dgm:t>
    </dgm:pt>
    <dgm:pt modelId="{A32A196A-FAF0-417A-943C-68F9D9CC1147}" type="parTrans" cxnId="{5FE4926B-CB2E-4DF9-A427-43DE44B3F8C4}">
      <dgm:prSet/>
      <dgm:spPr/>
      <dgm:t>
        <a:bodyPr/>
        <a:lstStyle/>
        <a:p>
          <a:endParaRPr lang="zh-CN" altLang="en-US"/>
        </a:p>
      </dgm:t>
    </dgm:pt>
    <dgm:pt modelId="{71ED0B5F-DD07-45B0-910E-1B1F3769D7E8}" type="sibTrans" cxnId="{5FE4926B-CB2E-4DF9-A427-43DE44B3F8C4}">
      <dgm:prSet/>
      <dgm:spPr/>
      <dgm:t>
        <a:bodyPr/>
        <a:lstStyle/>
        <a:p>
          <a:endParaRPr lang="zh-CN" altLang="en-US"/>
        </a:p>
      </dgm:t>
    </dgm:pt>
    <dgm:pt modelId="{5CC3FD5C-6A3F-4024-B0EC-72AE800CA320}" type="pres">
      <dgm:prSet presAssocID="{9193379A-6FD7-4B5D-ABCA-EF857F227C48}" presName="diagram" presStyleCnt="0">
        <dgm:presLayoutVars>
          <dgm:chPref val="1"/>
          <dgm:dir/>
          <dgm:animOne val="branch"/>
          <dgm:animLvl val="lvl"/>
          <dgm:resizeHandles/>
        </dgm:presLayoutVars>
      </dgm:prSet>
      <dgm:spPr/>
      <dgm:t>
        <a:bodyPr/>
        <a:lstStyle/>
        <a:p>
          <a:endParaRPr lang="zh-CN" altLang="en-US"/>
        </a:p>
      </dgm:t>
    </dgm:pt>
    <dgm:pt modelId="{CD5A77A0-A259-462A-A349-1E0CCF8E0E88}" type="pres">
      <dgm:prSet presAssocID="{E574F78E-BC2F-4695-8F72-3E89C7EED36F}" presName="root" presStyleCnt="0"/>
      <dgm:spPr/>
    </dgm:pt>
    <dgm:pt modelId="{A6C0F307-C871-446B-BDCA-7A238A20FABA}" type="pres">
      <dgm:prSet presAssocID="{E574F78E-BC2F-4695-8F72-3E89C7EED36F}" presName="rootComposite" presStyleCnt="0"/>
      <dgm:spPr/>
    </dgm:pt>
    <dgm:pt modelId="{F727F523-6E8D-41AC-8215-850D09995099}" type="pres">
      <dgm:prSet presAssocID="{E574F78E-BC2F-4695-8F72-3E89C7EED36F}" presName="rootText" presStyleLbl="node1" presStyleIdx="0" presStyleCnt="1" custScaleX="540226"/>
      <dgm:spPr/>
      <dgm:t>
        <a:bodyPr/>
        <a:lstStyle/>
        <a:p>
          <a:endParaRPr lang="zh-CN" altLang="en-US"/>
        </a:p>
      </dgm:t>
    </dgm:pt>
    <dgm:pt modelId="{44A4C350-84D7-4451-B073-4886CE12323A}" type="pres">
      <dgm:prSet presAssocID="{E574F78E-BC2F-4695-8F72-3E89C7EED36F}" presName="rootConnector" presStyleLbl="node1" presStyleIdx="0" presStyleCnt="1"/>
      <dgm:spPr/>
      <dgm:t>
        <a:bodyPr/>
        <a:lstStyle/>
        <a:p>
          <a:endParaRPr lang="zh-CN" altLang="en-US"/>
        </a:p>
      </dgm:t>
    </dgm:pt>
    <dgm:pt modelId="{1C7B4167-D229-4F95-A59F-F491FC73D7AB}" type="pres">
      <dgm:prSet presAssocID="{E574F78E-BC2F-4695-8F72-3E89C7EED36F}" presName="childShape" presStyleCnt="0"/>
      <dgm:spPr/>
    </dgm:pt>
    <dgm:pt modelId="{42487ED7-BF79-476E-A236-FB9A7829B437}" type="pres">
      <dgm:prSet presAssocID="{89F61979-3ECF-41CB-B6C3-81111B6E35AF}" presName="Name13" presStyleLbl="parChTrans1D2" presStyleIdx="0" presStyleCnt="6" custSzX="516173"/>
      <dgm:spPr/>
      <dgm:t>
        <a:bodyPr/>
        <a:lstStyle/>
        <a:p>
          <a:endParaRPr lang="zh-CN" altLang="en-US"/>
        </a:p>
      </dgm:t>
    </dgm:pt>
    <dgm:pt modelId="{14F2B7A3-1DA9-464A-96C2-B2835B967E3D}" type="pres">
      <dgm:prSet presAssocID="{3F0945EA-D507-4EAD-A0A7-C4C06E2E863D}" presName="childText" presStyleLbl="bgAcc1" presStyleIdx="0" presStyleCnt="6" custScaleX="540226">
        <dgm:presLayoutVars>
          <dgm:bulletEnabled val="1"/>
        </dgm:presLayoutVars>
      </dgm:prSet>
      <dgm:spPr/>
      <dgm:t>
        <a:bodyPr/>
        <a:lstStyle/>
        <a:p>
          <a:endParaRPr lang="zh-CN" altLang="en-US"/>
        </a:p>
      </dgm:t>
    </dgm:pt>
    <dgm:pt modelId="{208F5A7C-5CC0-43C6-AE87-0ABFB284E127}" type="pres">
      <dgm:prSet presAssocID="{421A58F2-4245-4427-9B60-AF1C524553E2}" presName="Name13" presStyleLbl="parChTrans1D2" presStyleIdx="1" presStyleCnt="6" custSzX="516173"/>
      <dgm:spPr/>
      <dgm:t>
        <a:bodyPr/>
        <a:lstStyle/>
        <a:p>
          <a:endParaRPr lang="zh-CN" altLang="en-US"/>
        </a:p>
      </dgm:t>
    </dgm:pt>
    <dgm:pt modelId="{9A1C11FE-7414-4C15-83BB-6FABE4623B49}" type="pres">
      <dgm:prSet presAssocID="{C8370432-5F06-4CC2-A696-A519CEF20924}" presName="childText" presStyleLbl="bgAcc1" presStyleIdx="1" presStyleCnt="6" custScaleX="540226">
        <dgm:presLayoutVars>
          <dgm:bulletEnabled val="1"/>
        </dgm:presLayoutVars>
      </dgm:prSet>
      <dgm:spPr/>
      <dgm:t>
        <a:bodyPr/>
        <a:lstStyle/>
        <a:p>
          <a:endParaRPr lang="zh-CN" altLang="en-US"/>
        </a:p>
      </dgm:t>
    </dgm:pt>
    <dgm:pt modelId="{D6629118-B9AE-4E26-8A45-33493ED36E58}" type="pres">
      <dgm:prSet presAssocID="{D95C5433-B954-4FB6-8EE6-30CEDF95C8FA}" presName="Name13" presStyleLbl="parChTrans1D2" presStyleIdx="2" presStyleCnt="6" custSzX="516173"/>
      <dgm:spPr/>
      <dgm:t>
        <a:bodyPr/>
        <a:lstStyle/>
        <a:p>
          <a:endParaRPr lang="zh-CN" altLang="en-US"/>
        </a:p>
      </dgm:t>
    </dgm:pt>
    <dgm:pt modelId="{7038B7EB-6EBF-4051-AAA0-B26E48F255FC}" type="pres">
      <dgm:prSet presAssocID="{AC45BAFE-DDE4-4F3C-9BBE-F5F0CA2FB6AB}" presName="childText" presStyleLbl="bgAcc1" presStyleIdx="2" presStyleCnt="6" custScaleX="540226">
        <dgm:presLayoutVars>
          <dgm:bulletEnabled val="1"/>
        </dgm:presLayoutVars>
      </dgm:prSet>
      <dgm:spPr/>
      <dgm:t>
        <a:bodyPr/>
        <a:lstStyle/>
        <a:p>
          <a:endParaRPr lang="zh-CN" altLang="en-US"/>
        </a:p>
      </dgm:t>
    </dgm:pt>
    <dgm:pt modelId="{E227FFF2-CEA1-4599-94B4-04905B628A8E}" type="pres">
      <dgm:prSet presAssocID="{5B9F8E5C-AEDD-4192-BDC7-EF1E78F2AD5F}" presName="Name13" presStyleLbl="parChTrans1D2" presStyleIdx="3" presStyleCnt="6" custSzX="516173"/>
      <dgm:spPr/>
      <dgm:t>
        <a:bodyPr/>
        <a:lstStyle/>
        <a:p>
          <a:endParaRPr lang="zh-CN" altLang="en-US"/>
        </a:p>
      </dgm:t>
    </dgm:pt>
    <dgm:pt modelId="{3CE7DB2F-94F8-485F-8E5A-17ECCC7165BB}" type="pres">
      <dgm:prSet presAssocID="{969D8BE8-C42F-4ED5-911E-7A52F436A3CC}" presName="childText" presStyleLbl="bgAcc1" presStyleIdx="3" presStyleCnt="6" custScaleX="540226">
        <dgm:presLayoutVars>
          <dgm:bulletEnabled val="1"/>
        </dgm:presLayoutVars>
      </dgm:prSet>
      <dgm:spPr/>
      <dgm:t>
        <a:bodyPr/>
        <a:lstStyle/>
        <a:p>
          <a:endParaRPr lang="zh-CN" altLang="en-US"/>
        </a:p>
      </dgm:t>
    </dgm:pt>
    <dgm:pt modelId="{21EBDF8C-7E8C-4377-958A-54B0788FE7F0}" type="pres">
      <dgm:prSet presAssocID="{DE2BC43F-932B-4213-B168-B2DC835693A9}" presName="Name13" presStyleLbl="parChTrans1D2" presStyleIdx="4" presStyleCnt="6" custSzX="516173"/>
      <dgm:spPr/>
      <dgm:t>
        <a:bodyPr/>
        <a:lstStyle/>
        <a:p>
          <a:endParaRPr lang="zh-CN" altLang="en-US"/>
        </a:p>
      </dgm:t>
    </dgm:pt>
    <dgm:pt modelId="{0AE499D9-E760-437B-8EEA-D6250FD00C71}" type="pres">
      <dgm:prSet presAssocID="{607DA2FD-C1C6-420D-8681-18521A174D71}" presName="childText" presStyleLbl="bgAcc1" presStyleIdx="4" presStyleCnt="6" custScaleX="540226">
        <dgm:presLayoutVars>
          <dgm:bulletEnabled val="1"/>
        </dgm:presLayoutVars>
      </dgm:prSet>
      <dgm:spPr/>
      <dgm:t>
        <a:bodyPr/>
        <a:lstStyle/>
        <a:p>
          <a:endParaRPr lang="zh-CN" altLang="en-US"/>
        </a:p>
      </dgm:t>
    </dgm:pt>
    <dgm:pt modelId="{2AA2D91E-E29B-41C6-A3BE-03956711E327}" type="pres">
      <dgm:prSet presAssocID="{A32A196A-FAF0-417A-943C-68F9D9CC1147}" presName="Name13" presStyleLbl="parChTrans1D2" presStyleIdx="5" presStyleCnt="6" custSzX="516173"/>
      <dgm:spPr/>
      <dgm:t>
        <a:bodyPr/>
        <a:lstStyle/>
        <a:p>
          <a:endParaRPr lang="zh-CN" altLang="en-US"/>
        </a:p>
      </dgm:t>
    </dgm:pt>
    <dgm:pt modelId="{517B7F1E-9CA7-4FB9-BECA-62592B2B0091}" type="pres">
      <dgm:prSet presAssocID="{6CB5114A-4FB4-4E64-86A8-05132A1CEC6D}" presName="childText" presStyleLbl="bgAcc1" presStyleIdx="5" presStyleCnt="6" custScaleX="540226">
        <dgm:presLayoutVars>
          <dgm:bulletEnabled val="1"/>
        </dgm:presLayoutVars>
      </dgm:prSet>
      <dgm:spPr/>
      <dgm:t>
        <a:bodyPr/>
        <a:lstStyle/>
        <a:p>
          <a:endParaRPr lang="zh-CN" altLang="en-US"/>
        </a:p>
      </dgm:t>
    </dgm:pt>
  </dgm:ptLst>
  <dgm:cxnLst>
    <dgm:cxn modelId="{27BCA468-634F-4182-946A-7E8C4B2410EE}" type="presOf" srcId="{9193379A-6FD7-4B5D-ABCA-EF857F227C48}" destId="{5CC3FD5C-6A3F-4024-B0EC-72AE800CA320}" srcOrd="0" destOrd="0" presId="urn:microsoft.com/office/officeart/2005/8/layout/hierarchy3"/>
    <dgm:cxn modelId="{C2F7F8A3-075D-4D36-BCB9-715DB2278E65}" srcId="{9193379A-6FD7-4B5D-ABCA-EF857F227C48}" destId="{E574F78E-BC2F-4695-8F72-3E89C7EED36F}" srcOrd="0" destOrd="0" parTransId="{E14C0975-E5C5-4BC4-8586-0586014B7234}" sibTransId="{C864819E-8DF1-4DD8-9003-EF7DA8AB392F}"/>
    <dgm:cxn modelId="{48C46D3B-1C7B-4C95-BB53-C47149AD0597}" type="presOf" srcId="{969D8BE8-C42F-4ED5-911E-7A52F436A3CC}" destId="{3CE7DB2F-94F8-485F-8E5A-17ECCC7165BB}" srcOrd="0" destOrd="0" presId="urn:microsoft.com/office/officeart/2005/8/layout/hierarchy3"/>
    <dgm:cxn modelId="{BB8CC126-81C1-46EA-94B6-98F147F80D1E}" type="presOf" srcId="{5B9F8E5C-AEDD-4192-BDC7-EF1E78F2AD5F}" destId="{E227FFF2-CEA1-4599-94B4-04905B628A8E}" srcOrd="0" destOrd="0" presId="urn:microsoft.com/office/officeart/2005/8/layout/hierarchy3"/>
    <dgm:cxn modelId="{93B9F722-BECD-4D5F-A759-403AC7FBD2E3}" srcId="{E574F78E-BC2F-4695-8F72-3E89C7EED36F}" destId="{607DA2FD-C1C6-420D-8681-18521A174D71}" srcOrd="4" destOrd="0" parTransId="{DE2BC43F-932B-4213-B168-B2DC835693A9}" sibTransId="{EA8522C1-6153-4380-B494-6548F34546F5}"/>
    <dgm:cxn modelId="{2A306A40-1D96-4BB2-8143-B96743DB6785}" type="presOf" srcId="{E574F78E-BC2F-4695-8F72-3E89C7EED36F}" destId="{44A4C350-84D7-4451-B073-4886CE12323A}" srcOrd="1" destOrd="0" presId="urn:microsoft.com/office/officeart/2005/8/layout/hierarchy3"/>
    <dgm:cxn modelId="{85FC3C64-6D1C-4087-B086-1C25956447B6}" type="presOf" srcId="{421A58F2-4245-4427-9B60-AF1C524553E2}" destId="{208F5A7C-5CC0-43C6-AE87-0ABFB284E127}" srcOrd="0" destOrd="0" presId="urn:microsoft.com/office/officeart/2005/8/layout/hierarchy3"/>
    <dgm:cxn modelId="{5FE4926B-CB2E-4DF9-A427-43DE44B3F8C4}" srcId="{E574F78E-BC2F-4695-8F72-3E89C7EED36F}" destId="{6CB5114A-4FB4-4E64-86A8-05132A1CEC6D}" srcOrd="5" destOrd="0" parTransId="{A32A196A-FAF0-417A-943C-68F9D9CC1147}" sibTransId="{71ED0B5F-DD07-45B0-910E-1B1F3769D7E8}"/>
    <dgm:cxn modelId="{13ACD119-005F-49C5-ADD4-623A2F02551A}" type="presOf" srcId="{DE2BC43F-932B-4213-B168-B2DC835693A9}" destId="{21EBDF8C-7E8C-4377-958A-54B0788FE7F0}" srcOrd="0" destOrd="0" presId="urn:microsoft.com/office/officeart/2005/8/layout/hierarchy3"/>
    <dgm:cxn modelId="{923F3026-1706-4401-AB4E-F643C7BAF11B}" type="presOf" srcId="{C8370432-5F06-4CC2-A696-A519CEF20924}" destId="{9A1C11FE-7414-4C15-83BB-6FABE4623B49}" srcOrd="0" destOrd="0" presId="urn:microsoft.com/office/officeart/2005/8/layout/hierarchy3"/>
    <dgm:cxn modelId="{889F2B51-3038-491B-BBE3-8B7B53C786E6}" type="presOf" srcId="{607DA2FD-C1C6-420D-8681-18521A174D71}" destId="{0AE499D9-E760-437B-8EEA-D6250FD00C71}" srcOrd="0" destOrd="0" presId="urn:microsoft.com/office/officeart/2005/8/layout/hierarchy3"/>
    <dgm:cxn modelId="{BFDB2A6C-2F92-465E-A773-D762D699430A}" type="presOf" srcId="{E574F78E-BC2F-4695-8F72-3E89C7EED36F}" destId="{F727F523-6E8D-41AC-8215-850D09995099}" srcOrd="0" destOrd="0" presId="urn:microsoft.com/office/officeart/2005/8/layout/hierarchy3"/>
    <dgm:cxn modelId="{8127A742-CB40-40B8-B875-C75885E03C8D}" type="presOf" srcId="{3F0945EA-D507-4EAD-A0A7-C4C06E2E863D}" destId="{14F2B7A3-1DA9-464A-96C2-B2835B967E3D}" srcOrd="0" destOrd="0" presId="urn:microsoft.com/office/officeart/2005/8/layout/hierarchy3"/>
    <dgm:cxn modelId="{A504BE9C-291B-4605-B1D0-E692CEDBE6E1}" type="presOf" srcId="{D95C5433-B954-4FB6-8EE6-30CEDF95C8FA}" destId="{D6629118-B9AE-4E26-8A45-33493ED36E58}" srcOrd="0" destOrd="0" presId="urn:microsoft.com/office/officeart/2005/8/layout/hierarchy3"/>
    <dgm:cxn modelId="{36C59633-7E1F-4087-91AC-A89D65A4131C}" type="presOf" srcId="{6CB5114A-4FB4-4E64-86A8-05132A1CEC6D}" destId="{517B7F1E-9CA7-4FB9-BECA-62592B2B0091}" srcOrd="0" destOrd="0" presId="urn:microsoft.com/office/officeart/2005/8/layout/hierarchy3"/>
    <dgm:cxn modelId="{08898747-229B-4D4F-9B28-B6B1FE898C54}" type="presOf" srcId="{AC45BAFE-DDE4-4F3C-9BBE-F5F0CA2FB6AB}" destId="{7038B7EB-6EBF-4051-AAA0-B26E48F255FC}" srcOrd="0" destOrd="0" presId="urn:microsoft.com/office/officeart/2005/8/layout/hierarchy3"/>
    <dgm:cxn modelId="{D25C2A33-B51B-40C3-B018-8A392CCE1622}" srcId="{E574F78E-BC2F-4695-8F72-3E89C7EED36F}" destId="{969D8BE8-C42F-4ED5-911E-7A52F436A3CC}" srcOrd="3" destOrd="0" parTransId="{5B9F8E5C-AEDD-4192-BDC7-EF1E78F2AD5F}" sibTransId="{38384F1C-E50A-4B55-8574-9976567D0BFE}"/>
    <dgm:cxn modelId="{41F533E9-AAB4-4070-B771-CC01D5960B6C}" type="presOf" srcId="{89F61979-3ECF-41CB-B6C3-81111B6E35AF}" destId="{42487ED7-BF79-476E-A236-FB9A7829B437}" srcOrd="0" destOrd="0" presId="urn:microsoft.com/office/officeart/2005/8/layout/hierarchy3"/>
    <dgm:cxn modelId="{BC590B56-D3E4-4DA0-954B-A717072C2DC2}" srcId="{E574F78E-BC2F-4695-8F72-3E89C7EED36F}" destId="{3F0945EA-D507-4EAD-A0A7-C4C06E2E863D}" srcOrd="0" destOrd="0" parTransId="{89F61979-3ECF-41CB-B6C3-81111B6E35AF}" sibTransId="{7DD575F9-C95A-4C01-8558-A0CEFDA97E86}"/>
    <dgm:cxn modelId="{D9777CA7-B0F1-4F5C-8348-3469A8267F3A}" srcId="{E574F78E-BC2F-4695-8F72-3E89C7EED36F}" destId="{AC45BAFE-DDE4-4F3C-9BBE-F5F0CA2FB6AB}" srcOrd="2" destOrd="0" parTransId="{D95C5433-B954-4FB6-8EE6-30CEDF95C8FA}" sibTransId="{5361445D-5512-46F0-8D9B-B8D9B5D4C5B7}"/>
    <dgm:cxn modelId="{368CBC19-E2FA-4863-8031-D74C73CFEE49}" srcId="{E574F78E-BC2F-4695-8F72-3E89C7EED36F}" destId="{C8370432-5F06-4CC2-A696-A519CEF20924}" srcOrd="1" destOrd="0" parTransId="{421A58F2-4245-4427-9B60-AF1C524553E2}" sibTransId="{B7F52ED4-AD7B-4D5C-9BEA-CE8FAE0126E1}"/>
    <dgm:cxn modelId="{24E12411-4470-46E8-9933-EAA76B62CBDE}" type="presOf" srcId="{A32A196A-FAF0-417A-943C-68F9D9CC1147}" destId="{2AA2D91E-E29B-41C6-A3BE-03956711E327}" srcOrd="0" destOrd="0" presId="urn:microsoft.com/office/officeart/2005/8/layout/hierarchy3"/>
    <dgm:cxn modelId="{908E9B84-5470-4636-A76F-91996132C86A}" type="presParOf" srcId="{5CC3FD5C-6A3F-4024-B0EC-72AE800CA320}" destId="{CD5A77A0-A259-462A-A349-1E0CCF8E0E88}" srcOrd="0" destOrd="0" presId="urn:microsoft.com/office/officeart/2005/8/layout/hierarchy3"/>
    <dgm:cxn modelId="{67B6ACB4-D5DE-4B41-A555-158B9E01C78D}" type="presParOf" srcId="{CD5A77A0-A259-462A-A349-1E0CCF8E0E88}" destId="{A6C0F307-C871-446B-BDCA-7A238A20FABA}" srcOrd="0" destOrd="0" presId="urn:microsoft.com/office/officeart/2005/8/layout/hierarchy3"/>
    <dgm:cxn modelId="{CB110093-EE88-41C1-A931-29011C063FCE}" type="presParOf" srcId="{A6C0F307-C871-446B-BDCA-7A238A20FABA}" destId="{F727F523-6E8D-41AC-8215-850D09995099}" srcOrd="0" destOrd="0" presId="urn:microsoft.com/office/officeart/2005/8/layout/hierarchy3"/>
    <dgm:cxn modelId="{46B8893D-4FF0-40A3-B885-3A717E8DD9B7}" type="presParOf" srcId="{A6C0F307-C871-446B-BDCA-7A238A20FABA}" destId="{44A4C350-84D7-4451-B073-4886CE12323A}" srcOrd="1" destOrd="0" presId="urn:microsoft.com/office/officeart/2005/8/layout/hierarchy3"/>
    <dgm:cxn modelId="{6CBFDBFB-E467-4A57-82A7-3B0B83E981CA}" type="presParOf" srcId="{CD5A77A0-A259-462A-A349-1E0CCF8E0E88}" destId="{1C7B4167-D229-4F95-A59F-F491FC73D7AB}" srcOrd="1" destOrd="0" presId="urn:microsoft.com/office/officeart/2005/8/layout/hierarchy3"/>
    <dgm:cxn modelId="{2B5C5A11-83AA-4455-BAC2-14B3301750F4}" type="presParOf" srcId="{1C7B4167-D229-4F95-A59F-F491FC73D7AB}" destId="{42487ED7-BF79-476E-A236-FB9A7829B437}" srcOrd="0" destOrd="0" presId="urn:microsoft.com/office/officeart/2005/8/layout/hierarchy3"/>
    <dgm:cxn modelId="{07309A69-0041-467E-A837-867D70D0F617}" type="presParOf" srcId="{1C7B4167-D229-4F95-A59F-F491FC73D7AB}" destId="{14F2B7A3-1DA9-464A-96C2-B2835B967E3D}" srcOrd="1" destOrd="0" presId="urn:microsoft.com/office/officeart/2005/8/layout/hierarchy3"/>
    <dgm:cxn modelId="{DF96A2EA-D41D-49BC-BF47-4AA843E58777}" type="presParOf" srcId="{1C7B4167-D229-4F95-A59F-F491FC73D7AB}" destId="{208F5A7C-5CC0-43C6-AE87-0ABFB284E127}" srcOrd="2" destOrd="0" presId="urn:microsoft.com/office/officeart/2005/8/layout/hierarchy3"/>
    <dgm:cxn modelId="{6C7A0A6B-1B14-486A-82F3-0E2220A2623F}" type="presParOf" srcId="{1C7B4167-D229-4F95-A59F-F491FC73D7AB}" destId="{9A1C11FE-7414-4C15-83BB-6FABE4623B49}" srcOrd="3" destOrd="0" presId="urn:microsoft.com/office/officeart/2005/8/layout/hierarchy3"/>
    <dgm:cxn modelId="{F25C4ECC-3774-440C-A69C-0BAA5422CD4C}" type="presParOf" srcId="{1C7B4167-D229-4F95-A59F-F491FC73D7AB}" destId="{D6629118-B9AE-4E26-8A45-33493ED36E58}" srcOrd="4" destOrd="0" presId="urn:microsoft.com/office/officeart/2005/8/layout/hierarchy3"/>
    <dgm:cxn modelId="{FACBC65F-6A34-40D0-8193-EC0BAB4AE285}" type="presParOf" srcId="{1C7B4167-D229-4F95-A59F-F491FC73D7AB}" destId="{7038B7EB-6EBF-4051-AAA0-B26E48F255FC}" srcOrd="5" destOrd="0" presId="urn:microsoft.com/office/officeart/2005/8/layout/hierarchy3"/>
    <dgm:cxn modelId="{1226D40B-B39F-4880-8B77-B48DAE025258}" type="presParOf" srcId="{1C7B4167-D229-4F95-A59F-F491FC73D7AB}" destId="{E227FFF2-CEA1-4599-94B4-04905B628A8E}" srcOrd="6" destOrd="0" presId="urn:microsoft.com/office/officeart/2005/8/layout/hierarchy3"/>
    <dgm:cxn modelId="{2F3D3DFC-AD5A-4132-AA6B-5A22261BA2A4}" type="presParOf" srcId="{1C7B4167-D229-4F95-A59F-F491FC73D7AB}" destId="{3CE7DB2F-94F8-485F-8E5A-17ECCC7165BB}" srcOrd="7" destOrd="0" presId="urn:microsoft.com/office/officeart/2005/8/layout/hierarchy3"/>
    <dgm:cxn modelId="{C01C2BF2-18BB-422C-A717-82D8F329E899}" type="presParOf" srcId="{1C7B4167-D229-4F95-A59F-F491FC73D7AB}" destId="{21EBDF8C-7E8C-4377-958A-54B0788FE7F0}" srcOrd="8" destOrd="0" presId="urn:microsoft.com/office/officeart/2005/8/layout/hierarchy3"/>
    <dgm:cxn modelId="{9DDD0B0F-1AC4-4F89-B5FE-E1A0E9C974C4}" type="presParOf" srcId="{1C7B4167-D229-4F95-A59F-F491FC73D7AB}" destId="{0AE499D9-E760-437B-8EEA-D6250FD00C71}" srcOrd="9" destOrd="0" presId="urn:microsoft.com/office/officeart/2005/8/layout/hierarchy3"/>
    <dgm:cxn modelId="{51D34C5C-CCCC-424E-8EF7-38EAAF29AB1B}" type="presParOf" srcId="{1C7B4167-D229-4F95-A59F-F491FC73D7AB}" destId="{2AA2D91E-E29B-41C6-A3BE-03956711E327}" srcOrd="10" destOrd="0" presId="urn:microsoft.com/office/officeart/2005/8/layout/hierarchy3"/>
    <dgm:cxn modelId="{F65A8A9A-B71D-44A7-80E8-CA300AAB21D6}" type="presParOf" srcId="{1C7B4167-D229-4F95-A59F-F491FC73D7AB}" destId="{517B7F1E-9CA7-4FB9-BECA-62592B2B0091}" srcOrd="1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193379A-6FD7-4B5D-ABCA-EF857F227C48}"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zh-CN" altLang="en-US"/>
        </a:p>
      </dgm:t>
    </dgm:pt>
    <dgm:pt modelId="{E574F78E-BC2F-4695-8F72-3E89C7EED36F}">
      <dgm:prSet phldrT="[文本]">
        <dgm:style>
          <a:lnRef idx="2">
            <a:schemeClr val="accent6"/>
          </a:lnRef>
          <a:fillRef idx="1">
            <a:schemeClr val="lt1"/>
          </a:fillRef>
          <a:effectRef idx="0">
            <a:schemeClr val="accent6"/>
          </a:effectRef>
          <a:fontRef idx="minor">
            <a:schemeClr val="dk1"/>
          </a:fontRef>
        </dgm:style>
      </dgm:prSet>
      <dgm:spPr>
        <a:solidFill>
          <a:schemeClr val="accent6"/>
        </a:solidFill>
      </dgm:spPr>
      <dgm:t>
        <a:bodyPr/>
        <a:lstStyle/>
        <a:p>
          <a:r>
            <a:rPr lang="zh-CN" altLang="en-US" dirty="0" smtClean="0"/>
            <a:t>统计负责部门</a:t>
          </a:r>
          <a:endParaRPr lang="zh-CN" altLang="en-US" dirty="0"/>
        </a:p>
      </dgm:t>
    </dgm:pt>
    <dgm:pt modelId="{E14C0975-E5C5-4BC4-8586-0586014B7234}" type="parTrans" cxnId="{C2F7F8A3-075D-4D36-BCB9-715DB2278E65}">
      <dgm:prSet/>
      <dgm:spPr/>
      <dgm:t>
        <a:bodyPr/>
        <a:lstStyle/>
        <a:p>
          <a:endParaRPr lang="zh-CN" altLang="en-US"/>
        </a:p>
      </dgm:t>
    </dgm:pt>
    <dgm:pt modelId="{C864819E-8DF1-4DD8-9003-EF7DA8AB392F}" type="sibTrans" cxnId="{C2F7F8A3-075D-4D36-BCB9-715DB2278E65}">
      <dgm:prSet/>
      <dgm:spPr/>
      <dgm:t>
        <a:bodyPr/>
        <a:lstStyle/>
        <a:p>
          <a:endParaRPr lang="zh-CN" altLang="en-US"/>
        </a:p>
      </dgm:t>
    </dgm:pt>
    <dgm:pt modelId="{3F0945EA-D507-4EAD-A0A7-C4C06E2E863D}">
      <dgm:prSet phldrT="[文本]">
        <dgm:style>
          <a:lnRef idx="2">
            <a:schemeClr val="accent6"/>
          </a:lnRef>
          <a:fillRef idx="1">
            <a:schemeClr val="lt1"/>
          </a:fillRef>
          <a:effectRef idx="0">
            <a:schemeClr val="accent6"/>
          </a:effectRef>
          <a:fontRef idx="minor">
            <a:schemeClr val="dk1"/>
          </a:fontRef>
        </dgm:style>
      </dgm:prSet>
      <dgm:spPr/>
      <dgm:t>
        <a:bodyPr/>
        <a:lstStyle/>
        <a:p>
          <a:r>
            <a:rPr lang="zh-CN" altLang="en-US" dirty="0" smtClean="0"/>
            <a:t>组织、人保</a:t>
          </a:r>
          <a:endParaRPr lang="zh-CN" altLang="en-US" dirty="0"/>
        </a:p>
      </dgm:t>
    </dgm:pt>
    <dgm:pt modelId="{89F61979-3ECF-41CB-B6C3-81111B6E35AF}" type="parTrans" cxnId="{BC590B56-D3E4-4DA0-954B-A717072C2DC2}">
      <dgm:prSet/>
      <dgm:spPr/>
      <dgm:t>
        <a:bodyPr/>
        <a:lstStyle/>
        <a:p>
          <a:endParaRPr lang="zh-CN" altLang="en-US"/>
        </a:p>
      </dgm:t>
    </dgm:pt>
    <dgm:pt modelId="{7DD575F9-C95A-4C01-8558-A0CEFDA97E86}" type="sibTrans" cxnId="{BC590B56-D3E4-4DA0-954B-A717072C2DC2}">
      <dgm:prSet/>
      <dgm:spPr/>
      <dgm:t>
        <a:bodyPr/>
        <a:lstStyle/>
        <a:p>
          <a:endParaRPr lang="zh-CN" altLang="en-US"/>
        </a:p>
      </dgm:t>
    </dgm:pt>
    <dgm:pt modelId="{969D8BE8-C42F-4ED5-911E-7A52F436A3CC}">
      <dgm:prSet phldrT="[文本]">
        <dgm:style>
          <a:lnRef idx="2">
            <a:schemeClr val="accent6"/>
          </a:lnRef>
          <a:fillRef idx="1">
            <a:schemeClr val="lt1"/>
          </a:fillRef>
          <a:effectRef idx="0">
            <a:schemeClr val="accent6"/>
          </a:effectRef>
          <a:fontRef idx="minor">
            <a:schemeClr val="dk1"/>
          </a:fontRef>
        </dgm:style>
      </dgm:prSet>
      <dgm:spPr/>
      <dgm:t>
        <a:bodyPr/>
        <a:lstStyle/>
        <a:p>
          <a:r>
            <a:rPr lang="zh-CN" altLang="en-US" dirty="0" smtClean="0"/>
            <a:t>组织、人保、统计</a:t>
          </a:r>
          <a:endParaRPr lang="zh-CN" altLang="en-US" dirty="0"/>
        </a:p>
      </dgm:t>
    </dgm:pt>
    <dgm:pt modelId="{5B9F8E5C-AEDD-4192-BDC7-EF1E78F2AD5F}" type="parTrans" cxnId="{D25C2A33-B51B-40C3-B018-8A392CCE1622}">
      <dgm:prSet/>
      <dgm:spPr/>
      <dgm:t>
        <a:bodyPr/>
        <a:lstStyle/>
        <a:p>
          <a:endParaRPr lang="zh-CN" altLang="en-US"/>
        </a:p>
      </dgm:t>
    </dgm:pt>
    <dgm:pt modelId="{38384F1C-E50A-4B55-8574-9976567D0BFE}" type="sibTrans" cxnId="{D25C2A33-B51B-40C3-B018-8A392CCE1622}">
      <dgm:prSet/>
      <dgm:spPr/>
      <dgm:t>
        <a:bodyPr/>
        <a:lstStyle/>
        <a:p>
          <a:endParaRPr lang="zh-CN" altLang="en-US"/>
        </a:p>
      </dgm:t>
    </dgm:pt>
    <dgm:pt modelId="{607DA2FD-C1C6-420D-8681-18521A174D71}">
      <dgm:prSet phldrT="[文本]">
        <dgm:style>
          <a:lnRef idx="2">
            <a:schemeClr val="accent6"/>
          </a:lnRef>
          <a:fillRef idx="1">
            <a:schemeClr val="lt1"/>
          </a:fillRef>
          <a:effectRef idx="0">
            <a:schemeClr val="accent6"/>
          </a:effectRef>
          <a:fontRef idx="minor">
            <a:schemeClr val="dk1"/>
          </a:fontRef>
        </dgm:style>
      </dgm:prSet>
      <dgm:spPr/>
      <dgm:t>
        <a:bodyPr/>
        <a:lstStyle/>
        <a:p>
          <a:r>
            <a:rPr lang="zh-CN" altLang="en-US" dirty="0" smtClean="0"/>
            <a:t>组织、人保、统计、农委</a:t>
          </a:r>
          <a:endParaRPr lang="zh-CN" altLang="en-US" dirty="0"/>
        </a:p>
      </dgm:t>
    </dgm:pt>
    <dgm:pt modelId="{DE2BC43F-932B-4213-B168-B2DC835693A9}" type="parTrans" cxnId="{93B9F722-BECD-4D5F-A759-403AC7FBD2E3}">
      <dgm:prSet/>
      <dgm:spPr/>
      <dgm:t>
        <a:bodyPr/>
        <a:lstStyle/>
        <a:p>
          <a:endParaRPr lang="zh-CN" altLang="en-US"/>
        </a:p>
      </dgm:t>
    </dgm:pt>
    <dgm:pt modelId="{EA8522C1-6153-4380-B494-6548F34546F5}" type="sibTrans" cxnId="{93B9F722-BECD-4D5F-A759-403AC7FBD2E3}">
      <dgm:prSet/>
      <dgm:spPr/>
      <dgm:t>
        <a:bodyPr/>
        <a:lstStyle/>
        <a:p>
          <a:endParaRPr lang="zh-CN" altLang="en-US"/>
        </a:p>
      </dgm:t>
    </dgm:pt>
    <dgm:pt modelId="{6CB5114A-4FB4-4E64-86A8-05132A1CEC6D}">
      <dgm:prSet phldrT="[文本]">
        <dgm:style>
          <a:lnRef idx="2">
            <a:schemeClr val="accent6"/>
          </a:lnRef>
          <a:fillRef idx="1">
            <a:schemeClr val="lt1"/>
          </a:fillRef>
          <a:effectRef idx="0">
            <a:schemeClr val="accent6"/>
          </a:effectRef>
          <a:fontRef idx="minor">
            <a:schemeClr val="dk1"/>
          </a:fontRef>
        </dgm:style>
      </dgm:prSet>
      <dgm:spPr>
        <a:ln>
          <a:solidFill>
            <a:srgbClr val="C00000"/>
          </a:solidFill>
        </a:ln>
      </dgm:spPr>
      <dgm:t>
        <a:bodyPr/>
        <a:lstStyle/>
        <a:p>
          <a:r>
            <a:rPr lang="zh-CN" altLang="en-US" dirty="0" smtClean="0"/>
            <a:t>组织、社工党委、人保、民政、统计</a:t>
          </a:r>
          <a:endParaRPr lang="zh-CN" altLang="en-US" dirty="0"/>
        </a:p>
      </dgm:t>
    </dgm:pt>
    <dgm:pt modelId="{A32A196A-FAF0-417A-943C-68F9D9CC1147}" type="parTrans" cxnId="{5FE4926B-CB2E-4DF9-A427-43DE44B3F8C4}">
      <dgm:prSet/>
      <dgm:spPr/>
      <dgm:t>
        <a:bodyPr/>
        <a:lstStyle/>
        <a:p>
          <a:endParaRPr lang="zh-CN" altLang="en-US"/>
        </a:p>
      </dgm:t>
    </dgm:pt>
    <dgm:pt modelId="{71ED0B5F-DD07-45B0-910E-1B1F3769D7E8}" type="sibTrans" cxnId="{5FE4926B-CB2E-4DF9-A427-43DE44B3F8C4}">
      <dgm:prSet/>
      <dgm:spPr/>
      <dgm:t>
        <a:bodyPr/>
        <a:lstStyle/>
        <a:p>
          <a:endParaRPr lang="zh-CN" altLang="en-US"/>
        </a:p>
      </dgm:t>
    </dgm:pt>
    <dgm:pt modelId="{AC45BAFE-DDE4-4F3C-9BBE-F5F0CA2FB6AB}">
      <dgm:prSet phldrT="[文本]">
        <dgm:style>
          <a:lnRef idx="2">
            <a:schemeClr val="accent6"/>
          </a:lnRef>
          <a:fillRef idx="1">
            <a:schemeClr val="lt1"/>
          </a:fillRef>
          <a:effectRef idx="0">
            <a:schemeClr val="accent6"/>
          </a:effectRef>
          <a:fontRef idx="minor">
            <a:schemeClr val="dk1"/>
          </a:fontRef>
        </dgm:style>
      </dgm:prSet>
      <dgm:spPr/>
      <dgm:t>
        <a:bodyPr/>
        <a:lstStyle/>
        <a:p>
          <a:r>
            <a:rPr lang="zh-CN" altLang="en-US" dirty="0" smtClean="0"/>
            <a:t>组织、人保、统计</a:t>
          </a:r>
          <a:endParaRPr lang="zh-CN" altLang="en-US" dirty="0"/>
        </a:p>
      </dgm:t>
    </dgm:pt>
    <dgm:pt modelId="{5361445D-5512-46F0-8D9B-B8D9B5D4C5B7}" type="sibTrans" cxnId="{D9777CA7-B0F1-4F5C-8348-3469A8267F3A}">
      <dgm:prSet/>
      <dgm:spPr/>
      <dgm:t>
        <a:bodyPr/>
        <a:lstStyle/>
        <a:p>
          <a:endParaRPr lang="zh-CN" altLang="en-US"/>
        </a:p>
      </dgm:t>
    </dgm:pt>
    <dgm:pt modelId="{D95C5433-B954-4FB6-8EE6-30CEDF95C8FA}" type="parTrans" cxnId="{D9777CA7-B0F1-4F5C-8348-3469A8267F3A}">
      <dgm:prSet/>
      <dgm:spPr/>
      <dgm:t>
        <a:bodyPr/>
        <a:lstStyle/>
        <a:p>
          <a:endParaRPr lang="zh-CN" altLang="en-US"/>
        </a:p>
      </dgm:t>
    </dgm:pt>
    <dgm:pt modelId="{C8370432-5F06-4CC2-A696-A519CEF20924}">
      <dgm:prSet phldrT="[文本]">
        <dgm:style>
          <a:lnRef idx="2">
            <a:schemeClr val="accent6"/>
          </a:lnRef>
          <a:fillRef idx="1">
            <a:schemeClr val="lt1"/>
          </a:fillRef>
          <a:effectRef idx="0">
            <a:schemeClr val="accent6"/>
          </a:effectRef>
          <a:fontRef idx="minor">
            <a:schemeClr val="dk1"/>
          </a:fontRef>
        </dgm:style>
      </dgm:prSet>
      <dgm:spPr/>
      <dgm:t>
        <a:bodyPr/>
        <a:lstStyle/>
        <a:p>
          <a:r>
            <a:rPr lang="zh-CN" altLang="en-US" dirty="0" smtClean="0"/>
            <a:t>组织、人保、统计</a:t>
          </a:r>
          <a:endParaRPr lang="zh-CN" altLang="en-US" dirty="0"/>
        </a:p>
      </dgm:t>
    </dgm:pt>
    <dgm:pt modelId="{B7F52ED4-AD7B-4D5C-9BEA-CE8FAE0126E1}" type="sibTrans" cxnId="{368CBC19-E2FA-4863-8031-D74C73CFEE49}">
      <dgm:prSet/>
      <dgm:spPr/>
      <dgm:t>
        <a:bodyPr/>
        <a:lstStyle/>
        <a:p>
          <a:endParaRPr lang="zh-CN" altLang="en-US"/>
        </a:p>
      </dgm:t>
    </dgm:pt>
    <dgm:pt modelId="{421A58F2-4245-4427-9B60-AF1C524553E2}" type="parTrans" cxnId="{368CBC19-E2FA-4863-8031-D74C73CFEE49}">
      <dgm:prSet/>
      <dgm:spPr/>
      <dgm:t>
        <a:bodyPr/>
        <a:lstStyle/>
        <a:p>
          <a:endParaRPr lang="zh-CN" altLang="en-US"/>
        </a:p>
      </dgm:t>
    </dgm:pt>
    <dgm:pt modelId="{5CC3FD5C-6A3F-4024-B0EC-72AE800CA320}" type="pres">
      <dgm:prSet presAssocID="{9193379A-6FD7-4B5D-ABCA-EF857F227C48}" presName="diagram" presStyleCnt="0">
        <dgm:presLayoutVars>
          <dgm:chPref val="1"/>
          <dgm:dir val="rev"/>
          <dgm:animOne val="branch"/>
          <dgm:animLvl val="lvl"/>
          <dgm:resizeHandles/>
        </dgm:presLayoutVars>
      </dgm:prSet>
      <dgm:spPr/>
      <dgm:t>
        <a:bodyPr/>
        <a:lstStyle/>
        <a:p>
          <a:endParaRPr lang="zh-CN" altLang="en-US"/>
        </a:p>
      </dgm:t>
    </dgm:pt>
    <dgm:pt modelId="{CD5A77A0-A259-462A-A349-1E0CCF8E0E88}" type="pres">
      <dgm:prSet presAssocID="{E574F78E-BC2F-4695-8F72-3E89C7EED36F}" presName="root" presStyleCnt="0"/>
      <dgm:spPr/>
    </dgm:pt>
    <dgm:pt modelId="{A6C0F307-C871-446B-BDCA-7A238A20FABA}" type="pres">
      <dgm:prSet presAssocID="{E574F78E-BC2F-4695-8F72-3E89C7EED36F}" presName="rootComposite" presStyleCnt="0"/>
      <dgm:spPr/>
    </dgm:pt>
    <dgm:pt modelId="{F727F523-6E8D-41AC-8215-850D09995099}" type="pres">
      <dgm:prSet presAssocID="{E574F78E-BC2F-4695-8F72-3E89C7EED36F}" presName="rootText" presStyleLbl="node1" presStyleIdx="0" presStyleCnt="1" custScaleX="247952" custLinFactNeighborX="-6618"/>
      <dgm:spPr/>
      <dgm:t>
        <a:bodyPr/>
        <a:lstStyle/>
        <a:p>
          <a:endParaRPr lang="zh-CN" altLang="en-US"/>
        </a:p>
      </dgm:t>
    </dgm:pt>
    <dgm:pt modelId="{44A4C350-84D7-4451-B073-4886CE12323A}" type="pres">
      <dgm:prSet presAssocID="{E574F78E-BC2F-4695-8F72-3E89C7EED36F}" presName="rootConnector" presStyleLbl="node1" presStyleIdx="0" presStyleCnt="1"/>
      <dgm:spPr/>
      <dgm:t>
        <a:bodyPr/>
        <a:lstStyle/>
        <a:p>
          <a:endParaRPr lang="zh-CN" altLang="en-US"/>
        </a:p>
      </dgm:t>
    </dgm:pt>
    <dgm:pt modelId="{1C7B4167-D229-4F95-A59F-F491FC73D7AB}" type="pres">
      <dgm:prSet presAssocID="{E574F78E-BC2F-4695-8F72-3E89C7EED36F}" presName="childShape" presStyleCnt="0"/>
      <dgm:spPr/>
    </dgm:pt>
    <dgm:pt modelId="{42487ED7-BF79-476E-A236-FB9A7829B437}" type="pres">
      <dgm:prSet presAssocID="{89F61979-3ECF-41CB-B6C3-81111B6E35AF}" presName="Name13" presStyleLbl="parChTrans1D2" presStyleIdx="0" presStyleCnt="6" custSzX="236912"/>
      <dgm:spPr/>
      <dgm:t>
        <a:bodyPr/>
        <a:lstStyle/>
        <a:p>
          <a:endParaRPr lang="zh-CN" altLang="en-US"/>
        </a:p>
      </dgm:t>
    </dgm:pt>
    <dgm:pt modelId="{14F2B7A3-1DA9-464A-96C2-B2835B967E3D}" type="pres">
      <dgm:prSet presAssocID="{3F0945EA-D507-4EAD-A0A7-C4C06E2E863D}" presName="childText" presStyleLbl="bgAcc1" presStyleIdx="0" presStyleCnt="6" custScaleX="247952">
        <dgm:presLayoutVars>
          <dgm:bulletEnabled val="1"/>
        </dgm:presLayoutVars>
      </dgm:prSet>
      <dgm:spPr/>
      <dgm:t>
        <a:bodyPr/>
        <a:lstStyle/>
        <a:p>
          <a:endParaRPr lang="zh-CN" altLang="en-US"/>
        </a:p>
      </dgm:t>
    </dgm:pt>
    <dgm:pt modelId="{208F5A7C-5CC0-43C6-AE87-0ABFB284E127}" type="pres">
      <dgm:prSet presAssocID="{421A58F2-4245-4427-9B60-AF1C524553E2}" presName="Name13" presStyleLbl="parChTrans1D2" presStyleIdx="1" presStyleCnt="6" custSzX="236912"/>
      <dgm:spPr/>
      <dgm:t>
        <a:bodyPr/>
        <a:lstStyle/>
        <a:p>
          <a:endParaRPr lang="zh-CN" altLang="en-US"/>
        </a:p>
      </dgm:t>
    </dgm:pt>
    <dgm:pt modelId="{9A1C11FE-7414-4C15-83BB-6FABE4623B49}" type="pres">
      <dgm:prSet presAssocID="{C8370432-5F06-4CC2-A696-A519CEF20924}" presName="childText" presStyleLbl="bgAcc1" presStyleIdx="1" presStyleCnt="6" custScaleX="247952">
        <dgm:presLayoutVars>
          <dgm:bulletEnabled val="1"/>
        </dgm:presLayoutVars>
      </dgm:prSet>
      <dgm:spPr/>
      <dgm:t>
        <a:bodyPr/>
        <a:lstStyle/>
        <a:p>
          <a:endParaRPr lang="zh-CN" altLang="en-US"/>
        </a:p>
      </dgm:t>
    </dgm:pt>
    <dgm:pt modelId="{D6629118-B9AE-4E26-8A45-33493ED36E58}" type="pres">
      <dgm:prSet presAssocID="{D95C5433-B954-4FB6-8EE6-30CEDF95C8FA}" presName="Name13" presStyleLbl="parChTrans1D2" presStyleIdx="2" presStyleCnt="6" custSzX="236912"/>
      <dgm:spPr/>
      <dgm:t>
        <a:bodyPr/>
        <a:lstStyle/>
        <a:p>
          <a:endParaRPr lang="zh-CN" altLang="en-US"/>
        </a:p>
      </dgm:t>
    </dgm:pt>
    <dgm:pt modelId="{7038B7EB-6EBF-4051-AAA0-B26E48F255FC}" type="pres">
      <dgm:prSet presAssocID="{AC45BAFE-DDE4-4F3C-9BBE-F5F0CA2FB6AB}" presName="childText" presStyleLbl="bgAcc1" presStyleIdx="2" presStyleCnt="6" custScaleX="247952">
        <dgm:presLayoutVars>
          <dgm:bulletEnabled val="1"/>
        </dgm:presLayoutVars>
      </dgm:prSet>
      <dgm:spPr/>
      <dgm:t>
        <a:bodyPr/>
        <a:lstStyle/>
        <a:p>
          <a:endParaRPr lang="zh-CN" altLang="en-US"/>
        </a:p>
      </dgm:t>
    </dgm:pt>
    <dgm:pt modelId="{E227FFF2-CEA1-4599-94B4-04905B628A8E}" type="pres">
      <dgm:prSet presAssocID="{5B9F8E5C-AEDD-4192-BDC7-EF1E78F2AD5F}" presName="Name13" presStyleLbl="parChTrans1D2" presStyleIdx="3" presStyleCnt="6" custSzX="236912"/>
      <dgm:spPr/>
      <dgm:t>
        <a:bodyPr/>
        <a:lstStyle/>
        <a:p>
          <a:endParaRPr lang="zh-CN" altLang="en-US"/>
        </a:p>
      </dgm:t>
    </dgm:pt>
    <dgm:pt modelId="{3CE7DB2F-94F8-485F-8E5A-17ECCC7165BB}" type="pres">
      <dgm:prSet presAssocID="{969D8BE8-C42F-4ED5-911E-7A52F436A3CC}" presName="childText" presStyleLbl="bgAcc1" presStyleIdx="3" presStyleCnt="6" custScaleX="247952">
        <dgm:presLayoutVars>
          <dgm:bulletEnabled val="1"/>
        </dgm:presLayoutVars>
      </dgm:prSet>
      <dgm:spPr/>
      <dgm:t>
        <a:bodyPr/>
        <a:lstStyle/>
        <a:p>
          <a:endParaRPr lang="zh-CN" altLang="en-US"/>
        </a:p>
      </dgm:t>
    </dgm:pt>
    <dgm:pt modelId="{21EBDF8C-7E8C-4377-958A-54B0788FE7F0}" type="pres">
      <dgm:prSet presAssocID="{DE2BC43F-932B-4213-B168-B2DC835693A9}" presName="Name13" presStyleLbl="parChTrans1D2" presStyleIdx="4" presStyleCnt="6" custSzX="236912"/>
      <dgm:spPr/>
      <dgm:t>
        <a:bodyPr/>
        <a:lstStyle/>
        <a:p>
          <a:endParaRPr lang="zh-CN" altLang="en-US"/>
        </a:p>
      </dgm:t>
    </dgm:pt>
    <dgm:pt modelId="{0AE499D9-E760-437B-8EEA-D6250FD00C71}" type="pres">
      <dgm:prSet presAssocID="{607DA2FD-C1C6-420D-8681-18521A174D71}" presName="childText" presStyleLbl="bgAcc1" presStyleIdx="4" presStyleCnt="6" custScaleX="247952">
        <dgm:presLayoutVars>
          <dgm:bulletEnabled val="1"/>
        </dgm:presLayoutVars>
      </dgm:prSet>
      <dgm:spPr/>
      <dgm:t>
        <a:bodyPr/>
        <a:lstStyle/>
        <a:p>
          <a:endParaRPr lang="zh-CN" altLang="en-US"/>
        </a:p>
      </dgm:t>
    </dgm:pt>
    <dgm:pt modelId="{2AA2D91E-E29B-41C6-A3BE-03956711E327}" type="pres">
      <dgm:prSet presAssocID="{A32A196A-FAF0-417A-943C-68F9D9CC1147}" presName="Name13" presStyleLbl="parChTrans1D2" presStyleIdx="5" presStyleCnt="6" custSzX="236912"/>
      <dgm:spPr/>
      <dgm:t>
        <a:bodyPr/>
        <a:lstStyle/>
        <a:p>
          <a:endParaRPr lang="zh-CN" altLang="en-US"/>
        </a:p>
      </dgm:t>
    </dgm:pt>
    <dgm:pt modelId="{517B7F1E-9CA7-4FB9-BECA-62592B2B0091}" type="pres">
      <dgm:prSet presAssocID="{6CB5114A-4FB4-4E64-86A8-05132A1CEC6D}" presName="childText" presStyleLbl="bgAcc1" presStyleIdx="5" presStyleCnt="6" custScaleX="247952">
        <dgm:presLayoutVars>
          <dgm:bulletEnabled val="1"/>
        </dgm:presLayoutVars>
      </dgm:prSet>
      <dgm:spPr/>
      <dgm:t>
        <a:bodyPr/>
        <a:lstStyle/>
        <a:p>
          <a:endParaRPr lang="zh-CN" altLang="en-US"/>
        </a:p>
      </dgm:t>
    </dgm:pt>
  </dgm:ptLst>
  <dgm:cxnLst>
    <dgm:cxn modelId="{650FE3AB-6FC4-44B7-ACDE-55D4DA48CF38}" type="presOf" srcId="{3F0945EA-D507-4EAD-A0A7-C4C06E2E863D}" destId="{14F2B7A3-1DA9-464A-96C2-B2835B967E3D}" srcOrd="0" destOrd="0" presId="urn:microsoft.com/office/officeart/2005/8/layout/hierarchy3"/>
    <dgm:cxn modelId="{B678B0AC-B374-454D-B5E7-1A39F3BF6DBA}" type="presOf" srcId="{6CB5114A-4FB4-4E64-86A8-05132A1CEC6D}" destId="{517B7F1E-9CA7-4FB9-BECA-62592B2B0091}" srcOrd="0" destOrd="0" presId="urn:microsoft.com/office/officeart/2005/8/layout/hierarchy3"/>
    <dgm:cxn modelId="{7FDB459A-FF21-4633-979C-E49806E09876}" type="presOf" srcId="{421A58F2-4245-4427-9B60-AF1C524553E2}" destId="{208F5A7C-5CC0-43C6-AE87-0ABFB284E127}" srcOrd="0" destOrd="0" presId="urn:microsoft.com/office/officeart/2005/8/layout/hierarchy3"/>
    <dgm:cxn modelId="{C2F7F8A3-075D-4D36-BCB9-715DB2278E65}" srcId="{9193379A-6FD7-4B5D-ABCA-EF857F227C48}" destId="{E574F78E-BC2F-4695-8F72-3E89C7EED36F}" srcOrd="0" destOrd="0" parTransId="{E14C0975-E5C5-4BC4-8586-0586014B7234}" sibTransId="{C864819E-8DF1-4DD8-9003-EF7DA8AB392F}"/>
    <dgm:cxn modelId="{93B9F722-BECD-4D5F-A759-403AC7FBD2E3}" srcId="{E574F78E-BC2F-4695-8F72-3E89C7EED36F}" destId="{607DA2FD-C1C6-420D-8681-18521A174D71}" srcOrd="4" destOrd="0" parTransId="{DE2BC43F-932B-4213-B168-B2DC835693A9}" sibTransId="{EA8522C1-6153-4380-B494-6548F34546F5}"/>
    <dgm:cxn modelId="{9A560860-9202-4689-9A3A-0781B2A982EC}" type="presOf" srcId="{D95C5433-B954-4FB6-8EE6-30CEDF95C8FA}" destId="{D6629118-B9AE-4E26-8A45-33493ED36E58}" srcOrd="0" destOrd="0" presId="urn:microsoft.com/office/officeart/2005/8/layout/hierarchy3"/>
    <dgm:cxn modelId="{5FE4926B-CB2E-4DF9-A427-43DE44B3F8C4}" srcId="{E574F78E-BC2F-4695-8F72-3E89C7EED36F}" destId="{6CB5114A-4FB4-4E64-86A8-05132A1CEC6D}" srcOrd="5" destOrd="0" parTransId="{A32A196A-FAF0-417A-943C-68F9D9CC1147}" sibTransId="{71ED0B5F-DD07-45B0-910E-1B1F3769D7E8}"/>
    <dgm:cxn modelId="{00EE048F-C58E-45C5-8B94-4FD0A6ECABCA}" type="presOf" srcId="{AC45BAFE-DDE4-4F3C-9BBE-F5F0CA2FB6AB}" destId="{7038B7EB-6EBF-4051-AAA0-B26E48F255FC}" srcOrd="0" destOrd="0" presId="urn:microsoft.com/office/officeart/2005/8/layout/hierarchy3"/>
    <dgm:cxn modelId="{31300993-56F7-4AED-9E96-A9263CC03D4B}" type="presOf" srcId="{E574F78E-BC2F-4695-8F72-3E89C7EED36F}" destId="{44A4C350-84D7-4451-B073-4886CE12323A}" srcOrd="1" destOrd="0" presId="urn:microsoft.com/office/officeart/2005/8/layout/hierarchy3"/>
    <dgm:cxn modelId="{7CBE760D-612C-4015-99BA-EBF29895F561}" type="presOf" srcId="{607DA2FD-C1C6-420D-8681-18521A174D71}" destId="{0AE499D9-E760-437B-8EEA-D6250FD00C71}" srcOrd="0" destOrd="0" presId="urn:microsoft.com/office/officeart/2005/8/layout/hierarchy3"/>
    <dgm:cxn modelId="{EF2F17C7-52CE-4202-B928-8F729C075B16}" type="presOf" srcId="{E574F78E-BC2F-4695-8F72-3E89C7EED36F}" destId="{F727F523-6E8D-41AC-8215-850D09995099}" srcOrd="0" destOrd="0" presId="urn:microsoft.com/office/officeart/2005/8/layout/hierarchy3"/>
    <dgm:cxn modelId="{02AE37B7-75B9-4694-9C43-FDCA7E14624D}" type="presOf" srcId="{DE2BC43F-932B-4213-B168-B2DC835693A9}" destId="{21EBDF8C-7E8C-4377-958A-54B0788FE7F0}" srcOrd="0" destOrd="0" presId="urn:microsoft.com/office/officeart/2005/8/layout/hierarchy3"/>
    <dgm:cxn modelId="{388D2543-1A22-4858-A9D9-EB2D79E122BF}" type="presOf" srcId="{969D8BE8-C42F-4ED5-911E-7A52F436A3CC}" destId="{3CE7DB2F-94F8-485F-8E5A-17ECCC7165BB}" srcOrd="0" destOrd="0" presId="urn:microsoft.com/office/officeart/2005/8/layout/hierarchy3"/>
    <dgm:cxn modelId="{084F638D-B497-430C-978A-E29556E84689}" type="presOf" srcId="{A32A196A-FAF0-417A-943C-68F9D9CC1147}" destId="{2AA2D91E-E29B-41C6-A3BE-03956711E327}" srcOrd="0" destOrd="0" presId="urn:microsoft.com/office/officeart/2005/8/layout/hierarchy3"/>
    <dgm:cxn modelId="{DE4F73D5-AAD0-4E94-BBF7-6C2C61BF2E80}" type="presOf" srcId="{C8370432-5F06-4CC2-A696-A519CEF20924}" destId="{9A1C11FE-7414-4C15-83BB-6FABE4623B49}" srcOrd="0" destOrd="0" presId="urn:microsoft.com/office/officeart/2005/8/layout/hierarchy3"/>
    <dgm:cxn modelId="{945A9751-E88A-463E-8787-3A95A59B8C42}" type="presOf" srcId="{9193379A-6FD7-4B5D-ABCA-EF857F227C48}" destId="{5CC3FD5C-6A3F-4024-B0EC-72AE800CA320}" srcOrd="0" destOrd="0" presId="urn:microsoft.com/office/officeart/2005/8/layout/hierarchy3"/>
    <dgm:cxn modelId="{D25C2A33-B51B-40C3-B018-8A392CCE1622}" srcId="{E574F78E-BC2F-4695-8F72-3E89C7EED36F}" destId="{969D8BE8-C42F-4ED5-911E-7A52F436A3CC}" srcOrd="3" destOrd="0" parTransId="{5B9F8E5C-AEDD-4192-BDC7-EF1E78F2AD5F}" sibTransId="{38384F1C-E50A-4B55-8574-9976567D0BFE}"/>
    <dgm:cxn modelId="{20D9F8D8-FF70-46A1-94CF-670D68BCBB91}" type="presOf" srcId="{5B9F8E5C-AEDD-4192-BDC7-EF1E78F2AD5F}" destId="{E227FFF2-CEA1-4599-94B4-04905B628A8E}" srcOrd="0" destOrd="0" presId="urn:microsoft.com/office/officeart/2005/8/layout/hierarchy3"/>
    <dgm:cxn modelId="{BC590B56-D3E4-4DA0-954B-A717072C2DC2}" srcId="{E574F78E-BC2F-4695-8F72-3E89C7EED36F}" destId="{3F0945EA-D507-4EAD-A0A7-C4C06E2E863D}" srcOrd="0" destOrd="0" parTransId="{89F61979-3ECF-41CB-B6C3-81111B6E35AF}" sibTransId="{7DD575F9-C95A-4C01-8558-A0CEFDA97E86}"/>
    <dgm:cxn modelId="{1A1D088E-A274-407E-B565-2D01B148E9E9}" type="presOf" srcId="{89F61979-3ECF-41CB-B6C3-81111B6E35AF}" destId="{42487ED7-BF79-476E-A236-FB9A7829B437}" srcOrd="0" destOrd="0" presId="urn:microsoft.com/office/officeart/2005/8/layout/hierarchy3"/>
    <dgm:cxn modelId="{D9777CA7-B0F1-4F5C-8348-3469A8267F3A}" srcId="{E574F78E-BC2F-4695-8F72-3E89C7EED36F}" destId="{AC45BAFE-DDE4-4F3C-9BBE-F5F0CA2FB6AB}" srcOrd="2" destOrd="0" parTransId="{D95C5433-B954-4FB6-8EE6-30CEDF95C8FA}" sibTransId="{5361445D-5512-46F0-8D9B-B8D9B5D4C5B7}"/>
    <dgm:cxn modelId="{368CBC19-E2FA-4863-8031-D74C73CFEE49}" srcId="{E574F78E-BC2F-4695-8F72-3E89C7EED36F}" destId="{C8370432-5F06-4CC2-A696-A519CEF20924}" srcOrd="1" destOrd="0" parTransId="{421A58F2-4245-4427-9B60-AF1C524553E2}" sibTransId="{B7F52ED4-AD7B-4D5C-9BEA-CE8FAE0126E1}"/>
    <dgm:cxn modelId="{1C345D38-9367-44E7-86F8-1D3C9BA1D99F}" type="presParOf" srcId="{5CC3FD5C-6A3F-4024-B0EC-72AE800CA320}" destId="{CD5A77A0-A259-462A-A349-1E0CCF8E0E88}" srcOrd="0" destOrd="0" presId="urn:microsoft.com/office/officeart/2005/8/layout/hierarchy3"/>
    <dgm:cxn modelId="{988C8EC7-4C78-44A0-B9E2-B33B5FC7357D}" type="presParOf" srcId="{CD5A77A0-A259-462A-A349-1E0CCF8E0E88}" destId="{A6C0F307-C871-446B-BDCA-7A238A20FABA}" srcOrd="0" destOrd="0" presId="urn:microsoft.com/office/officeart/2005/8/layout/hierarchy3"/>
    <dgm:cxn modelId="{72DF59BB-6C77-4426-8841-7517B4ACB624}" type="presParOf" srcId="{A6C0F307-C871-446B-BDCA-7A238A20FABA}" destId="{F727F523-6E8D-41AC-8215-850D09995099}" srcOrd="0" destOrd="0" presId="urn:microsoft.com/office/officeart/2005/8/layout/hierarchy3"/>
    <dgm:cxn modelId="{D3F88D17-773B-4D70-B8C9-1166677FB4E0}" type="presParOf" srcId="{A6C0F307-C871-446B-BDCA-7A238A20FABA}" destId="{44A4C350-84D7-4451-B073-4886CE12323A}" srcOrd="1" destOrd="0" presId="urn:microsoft.com/office/officeart/2005/8/layout/hierarchy3"/>
    <dgm:cxn modelId="{5BD2FCA1-951A-4C54-B1DA-8EDDB65C62AA}" type="presParOf" srcId="{CD5A77A0-A259-462A-A349-1E0CCF8E0E88}" destId="{1C7B4167-D229-4F95-A59F-F491FC73D7AB}" srcOrd="1" destOrd="0" presId="urn:microsoft.com/office/officeart/2005/8/layout/hierarchy3"/>
    <dgm:cxn modelId="{B9921A69-B6C8-4BA8-BE26-7785D8940DE3}" type="presParOf" srcId="{1C7B4167-D229-4F95-A59F-F491FC73D7AB}" destId="{42487ED7-BF79-476E-A236-FB9A7829B437}" srcOrd="0" destOrd="0" presId="urn:microsoft.com/office/officeart/2005/8/layout/hierarchy3"/>
    <dgm:cxn modelId="{A0704340-DD74-46CC-A454-E9551DA2ED60}" type="presParOf" srcId="{1C7B4167-D229-4F95-A59F-F491FC73D7AB}" destId="{14F2B7A3-1DA9-464A-96C2-B2835B967E3D}" srcOrd="1" destOrd="0" presId="urn:microsoft.com/office/officeart/2005/8/layout/hierarchy3"/>
    <dgm:cxn modelId="{FAC20DE6-A6FD-445B-8931-A6EDC078713A}" type="presParOf" srcId="{1C7B4167-D229-4F95-A59F-F491FC73D7AB}" destId="{208F5A7C-5CC0-43C6-AE87-0ABFB284E127}" srcOrd="2" destOrd="0" presId="urn:microsoft.com/office/officeart/2005/8/layout/hierarchy3"/>
    <dgm:cxn modelId="{AE52A84B-5DFC-4BE3-A079-33774DEDF3C4}" type="presParOf" srcId="{1C7B4167-D229-4F95-A59F-F491FC73D7AB}" destId="{9A1C11FE-7414-4C15-83BB-6FABE4623B49}" srcOrd="3" destOrd="0" presId="urn:microsoft.com/office/officeart/2005/8/layout/hierarchy3"/>
    <dgm:cxn modelId="{53DD678E-E85F-4368-B782-714543421402}" type="presParOf" srcId="{1C7B4167-D229-4F95-A59F-F491FC73D7AB}" destId="{D6629118-B9AE-4E26-8A45-33493ED36E58}" srcOrd="4" destOrd="0" presId="urn:microsoft.com/office/officeart/2005/8/layout/hierarchy3"/>
    <dgm:cxn modelId="{7E897AB5-A8CB-4532-8A84-E25231DEA93B}" type="presParOf" srcId="{1C7B4167-D229-4F95-A59F-F491FC73D7AB}" destId="{7038B7EB-6EBF-4051-AAA0-B26E48F255FC}" srcOrd="5" destOrd="0" presId="urn:microsoft.com/office/officeart/2005/8/layout/hierarchy3"/>
    <dgm:cxn modelId="{CE0B1FC8-82A2-4A06-BB96-28FEE0D65725}" type="presParOf" srcId="{1C7B4167-D229-4F95-A59F-F491FC73D7AB}" destId="{E227FFF2-CEA1-4599-94B4-04905B628A8E}" srcOrd="6" destOrd="0" presId="urn:microsoft.com/office/officeart/2005/8/layout/hierarchy3"/>
    <dgm:cxn modelId="{9992EAEA-27B8-4F9F-AC50-3D968C1D9995}" type="presParOf" srcId="{1C7B4167-D229-4F95-A59F-F491FC73D7AB}" destId="{3CE7DB2F-94F8-485F-8E5A-17ECCC7165BB}" srcOrd="7" destOrd="0" presId="urn:microsoft.com/office/officeart/2005/8/layout/hierarchy3"/>
    <dgm:cxn modelId="{FE5EFDA5-9E96-4D0A-BE73-64B23717077C}" type="presParOf" srcId="{1C7B4167-D229-4F95-A59F-F491FC73D7AB}" destId="{21EBDF8C-7E8C-4377-958A-54B0788FE7F0}" srcOrd="8" destOrd="0" presId="urn:microsoft.com/office/officeart/2005/8/layout/hierarchy3"/>
    <dgm:cxn modelId="{B8256178-3CAE-42D1-BCFE-CD1D869A60B9}" type="presParOf" srcId="{1C7B4167-D229-4F95-A59F-F491FC73D7AB}" destId="{0AE499D9-E760-437B-8EEA-D6250FD00C71}" srcOrd="9" destOrd="0" presId="urn:microsoft.com/office/officeart/2005/8/layout/hierarchy3"/>
    <dgm:cxn modelId="{D449A481-98C5-49B4-A982-90D169E53456}" type="presParOf" srcId="{1C7B4167-D229-4F95-A59F-F491FC73D7AB}" destId="{2AA2D91E-E29B-41C6-A3BE-03956711E327}" srcOrd="10" destOrd="0" presId="urn:microsoft.com/office/officeart/2005/8/layout/hierarchy3"/>
    <dgm:cxn modelId="{6F2C9AB2-95BC-4404-8C15-BAC794E8D998}" type="presParOf" srcId="{1C7B4167-D229-4F95-A59F-F491FC73D7AB}" destId="{517B7F1E-9CA7-4FB9-BECA-62592B2B0091}" srcOrd="11" destOrd="0" presId="urn:microsoft.com/office/officeart/2005/8/layout/hierarchy3"/>
  </dgm:cxnLst>
  <dgm:bg/>
  <dgm:whole>
    <a:ln>
      <a:noFill/>
    </a:ln>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9CAD51-8CF1-47CE-93FF-1D04358807C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1D5F0338-5DF9-4984-8746-C0AF34F0EC54}">
      <dgm:prSet phldrT="[文本]" custT="1"/>
      <dgm:spPr/>
      <dgm:t>
        <a:bodyPr/>
        <a:lstStyle/>
        <a:p>
          <a:r>
            <a:rPr lang="en-US" sz="1800" dirty="0" smtClean="0"/>
            <a:t>《</a:t>
          </a:r>
          <a:r>
            <a:rPr lang="zh-CN" sz="1800" dirty="0" smtClean="0"/>
            <a:t>国家中长期人才发展规划纲要</a:t>
          </a:r>
          <a:r>
            <a:rPr lang="en-US" sz="1800" dirty="0" smtClean="0"/>
            <a:t>》</a:t>
          </a:r>
          <a:endParaRPr lang="zh-CN" altLang="en-US" sz="1800" dirty="0"/>
        </a:p>
      </dgm:t>
    </dgm:pt>
    <dgm:pt modelId="{FFB59703-786C-45FA-85CC-DB6203CD431E}" type="parTrans" cxnId="{D1565423-47F0-477A-A8F8-531BD3B15ADC}">
      <dgm:prSet/>
      <dgm:spPr/>
      <dgm:t>
        <a:bodyPr/>
        <a:lstStyle/>
        <a:p>
          <a:endParaRPr lang="zh-CN" altLang="en-US"/>
        </a:p>
      </dgm:t>
    </dgm:pt>
    <dgm:pt modelId="{DAFA7C9B-26AC-4EF2-A2D4-6B9B46FE52B5}" type="sibTrans" cxnId="{D1565423-47F0-477A-A8F8-531BD3B15ADC}">
      <dgm:prSet/>
      <dgm:spPr/>
      <dgm:t>
        <a:bodyPr/>
        <a:lstStyle/>
        <a:p>
          <a:endParaRPr lang="zh-CN" altLang="en-US"/>
        </a:p>
      </dgm:t>
    </dgm:pt>
    <dgm:pt modelId="{45C820EB-6EB6-454C-A3C0-53DA1ABF4194}">
      <dgm:prSet phldrT="[文本]" custT="1"/>
      <dgm:spPr/>
      <dgm:t>
        <a:bodyPr/>
        <a:lstStyle/>
        <a:p>
          <a:r>
            <a:rPr lang="en-US" sz="1800" dirty="0" smtClean="0"/>
            <a:t>《</a:t>
          </a:r>
          <a:r>
            <a:rPr lang="zh-CN" sz="1800" dirty="0" smtClean="0"/>
            <a:t>关于推进本市社会工作人才队伍建设的意见</a:t>
          </a:r>
          <a:r>
            <a:rPr lang="en-US" sz="1800" dirty="0" smtClean="0"/>
            <a:t>》</a:t>
          </a:r>
          <a:endParaRPr lang="zh-CN" altLang="en-US" sz="1800" dirty="0"/>
        </a:p>
      </dgm:t>
    </dgm:pt>
    <dgm:pt modelId="{BF1791B4-9EF3-4DD2-A99C-143642E4E162}" type="parTrans" cxnId="{B382BA5D-CEC1-4DED-8525-439C244F8669}">
      <dgm:prSet/>
      <dgm:spPr/>
      <dgm:t>
        <a:bodyPr/>
        <a:lstStyle/>
        <a:p>
          <a:endParaRPr lang="zh-CN" altLang="en-US"/>
        </a:p>
      </dgm:t>
    </dgm:pt>
    <dgm:pt modelId="{2BC3E07D-8DB1-4AE2-9290-A91611AC0409}" type="sibTrans" cxnId="{B382BA5D-CEC1-4DED-8525-439C244F8669}">
      <dgm:prSet/>
      <dgm:spPr/>
      <dgm:t>
        <a:bodyPr/>
        <a:lstStyle/>
        <a:p>
          <a:endParaRPr lang="zh-CN" altLang="en-US"/>
        </a:p>
      </dgm:t>
    </dgm:pt>
    <dgm:pt modelId="{06DF82E5-701E-4794-8AFC-EB9E158603CC}">
      <dgm:prSet phldrT="[文本]" custT="1"/>
      <dgm:spPr/>
      <dgm:t>
        <a:bodyPr/>
        <a:lstStyle/>
        <a:p>
          <a:r>
            <a:rPr lang="en-US" sz="1800" smtClean="0"/>
            <a:t>《</a:t>
          </a:r>
          <a:r>
            <a:rPr lang="zh-CN" sz="1800" smtClean="0"/>
            <a:t>上海市人才发展“十二五”规划</a:t>
          </a:r>
          <a:r>
            <a:rPr lang="en-US" sz="1800" smtClean="0"/>
            <a:t>》</a:t>
          </a:r>
          <a:endParaRPr lang="zh-CN" altLang="en-US" sz="1800" dirty="0"/>
        </a:p>
      </dgm:t>
    </dgm:pt>
    <dgm:pt modelId="{2AAE9501-593A-4CBC-ADC9-3CBA8414CCBB}" type="parTrans" cxnId="{77094F1E-07EC-416C-B473-CA7B8F744715}">
      <dgm:prSet/>
      <dgm:spPr/>
      <dgm:t>
        <a:bodyPr/>
        <a:lstStyle/>
        <a:p>
          <a:endParaRPr lang="zh-CN" altLang="en-US"/>
        </a:p>
      </dgm:t>
    </dgm:pt>
    <dgm:pt modelId="{A887A142-21D5-4370-9EB0-71B61622887F}" type="sibTrans" cxnId="{77094F1E-07EC-416C-B473-CA7B8F744715}">
      <dgm:prSet/>
      <dgm:spPr/>
      <dgm:t>
        <a:bodyPr/>
        <a:lstStyle/>
        <a:p>
          <a:endParaRPr lang="zh-CN" altLang="en-US"/>
        </a:p>
      </dgm:t>
    </dgm:pt>
    <dgm:pt modelId="{1FBE7272-F00C-49E1-A3FF-B0ED55F29CEB}">
      <dgm:prSet/>
      <dgm:spPr/>
      <dgm:t>
        <a:bodyPr/>
        <a:lstStyle/>
        <a:p>
          <a:r>
            <a:rPr lang="zh-CN" dirty="0" smtClean="0">
              <a:latin typeface="+mn-ea"/>
              <a:ea typeface="+mn-ea"/>
            </a:rPr>
            <a:t>到</a:t>
          </a:r>
          <a:r>
            <a:rPr lang="en-US" dirty="0" smtClean="0">
              <a:latin typeface="+mn-ea"/>
              <a:ea typeface="+mn-ea"/>
            </a:rPr>
            <a:t>2015</a:t>
          </a:r>
          <a:r>
            <a:rPr lang="zh-CN" dirty="0" smtClean="0">
              <a:latin typeface="+mn-ea"/>
              <a:ea typeface="+mn-ea"/>
            </a:rPr>
            <a:t>年，社会工作人才总量达到</a:t>
          </a:r>
          <a:r>
            <a:rPr lang="en-US" dirty="0" smtClean="0">
              <a:latin typeface="+mn-ea"/>
              <a:ea typeface="+mn-ea"/>
            </a:rPr>
            <a:t>200</a:t>
          </a:r>
          <a:r>
            <a:rPr lang="zh-CN" dirty="0" smtClean="0">
              <a:latin typeface="+mn-ea"/>
              <a:ea typeface="+mn-ea"/>
            </a:rPr>
            <a:t>万人。</a:t>
          </a:r>
          <a:endParaRPr lang="zh-CN" altLang="en-US" dirty="0">
            <a:latin typeface="+mn-ea"/>
            <a:ea typeface="+mn-ea"/>
          </a:endParaRPr>
        </a:p>
      </dgm:t>
    </dgm:pt>
    <dgm:pt modelId="{466F2739-836D-4EAD-BEB3-F120A5BBC9D0}" type="parTrans" cxnId="{9DE0A7CE-7C7C-494A-89BA-C606254E822E}">
      <dgm:prSet/>
      <dgm:spPr/>
      <dgm:t>
        <a:bodyPr/>
        <a:lstStyle/>
        <a:p>
          <a:endParaRPr lang="zh-CN" altLang="en-US"/>
        </a:p>
      </dgm:t>
    </dgm:pt>
    <dgm:pt modelId="{2691452D-AF36-417F-A2A2-B0FDE41E47D9}" type="sibTrans" cxnId="{9DE0A7CE-7C7C-494A-89BA-C606254E822E}">
      <dgm:prSet/>
      <dgm:spPr/>
      <dgm:t>
        <a:bodyPr/>
        <a:lstStyle/>
        <a:p>
          <a:endParaRPr lang="zh-CN" altLang="en-US"/>
        </a:p>
      </dgm:t>
    </dgm:pt>
    <dgm:pt modelId="{7CB4FDB7-5FA7-4244-8A94-FB68D5785E2E}">
      <dgm:prSet/>
      <dgm:spPr/>
      <dgm:t>
        <a:bodyPr/>
        <a:lstStyle/>
        <a:p>
          <a:r>
            <a:rPr lang="zh-CN" smtClean="0">
              <a:latin typeface="+mn-ea"/>
              <a:ea typeface="+mn-ea"/>
            </a:rPr>
            <a:t>到</a:t>
          </a:r>
          <a:r>
            <a:rPr lang="en-US" smtClean="0">
              <a:latin typeface="+mn-ea"/>
              <a:ea typeface="+mn-ea"/>
            </a:rPr>
            <a:t>2020</a:t>
          </a:r>
          <a:r>
            <a:rPr lang="zh-CN" smtClean="0">
              <a:latin typeface="+mn-ea"/>
              <a:ea typeface="+mn-ea"/>
            </a:rPr>
            <a:t>年，社会工作人才总量达到</a:t>
          </a:r>
          <a:r>
            <a:rPr lang="en-US" dirty="0" smtClean="0">
              <a:latin typeface="+mn-ea"/>
              <a:ea typeface="+mn-ea"/>
            </a:rPr>
            <a:t>300</a:t>
          </a:r>
          <a:r>
            <a:rPr lang="zh-CN" dirty="0" smtClean="0">
              <a:latin typeface="+mn-ea"/>
              <a:ea typeface="+mn-ea"/>
            </a:rPr>
            <a:t>万人。</a:t>
          </a:r>
          <a:endParaRPr lang="zh-CN" altLang="en-US" dirty="0">
            <a:latin typeface="+mn-ea"/>
            <a:ea typeface="+mn-ea"/>
          </a:endParaRPr>
        </a:p>
      </dgm:t>
    </dgm:pt>
    <dgm:pt modelId="{A16CFB56-3F68-4E48-B370-86DF9821F070}" type="parTrans" cxnId="{4E090CEE-39D5-4EBA-96E2-2B77EE132066}">
      <dgm:prSet/>
      <dgm:spPr/>
      <dgm:t>
        <a:bodyPr/>
        <a:lstStyle/>
        <a:p>
          <a:endParaRPr lang="zh-CN" altLang="en-US"/>
        </a:p>
      </dgm:t>
    </dgm:pt>
    <dgm:pt modelId="{E7D24838-83C3-4003-980B-D06490647D8E}" type="sibTrans" cxnId="{4E090CEE-39D5-4EBA-96E2-2B77EE132066}">
      <dgm:prSet/>
      <dgm:spPr/>
      <dgm:t>
        <a:bodyPr/>
        <a:lstStyle/>
        <a:p>
          <a:endParaRPr lang="zh-CN" altLang="en-US"/>
        </a:p>
      </dgm:t>
    </dgm:pt>
    <dgm:pt modelId="{D72CC78C-CF6C-4D8D-809F-E041078659AE}">
      <dgm:prSet/>
      <dgm:spPr/>
      <dgm:t>
        <a:bodyPr/>
        <a:lstStyle/>
        <a:p>
          <a:pPr rtl="0"/>
          <a:r>
            <a:rPr lang="en-US" dirty="0" smtClean="0">
              <a:latin typeface="+mn-ea"/>
              <a:ea typeface="+mn-ea"/>
            </a:rPr>
            <a:t>20000</a:t>
          </a:r>
          <a:r>
            <a:rPr lang="zh-CN" dirty="0" smtClean="0">
              <a:latin typeface="+mn-ea"/>
              <a:ea typeface="+mn-ea"/>
            </a:rPr>
            <a:t>名中级社工，</a:t>
          </a:r>
          <a:endParaRPr lang="zh-CN" altLang="en-US" dirty="0">
            <a:latin typeface="+mn-ea"/>
            <a:ea typeface="+mn-ea"/>
          </a:endParaRPr>
        </a:p>
      </dgm:t>
    </dgm:pt>
    <dgm:pt modelId="{600057CB-8FFD-40EB-8749-56CB61E3ED4D}" type="parTrans" cxnId="{3C6A75B1-86CC-4A80-85E9-35AC39140F69}">
      <dgm:prSet/>
      <dgm:spPr/>
      <dgm:t>
        <a:bodyPr/>
        <a:lstStyle/>
        <a:p>
          <a:endParaRPr lang="zh-CN" altLang="en-US"/>
        </a:p>
      </dgm:t>
    </dgm:pt>
    <dgm:pt modelId="{34BFEED6-FA1F-49D2-B629-379A202628D1}" type="sibTrans" cxnId="{3C6A75B1-86CC-4A80-85E9-35AC39140F69}">
      <dgm:prSet/>
      <dgm:spPr/>
      <dgm:t>
        <a:bodyPr/>
        <a:lstStyle/>
        <a:p>
          <a:endParaRPr lang="zh-CN" altLang="en-US"/>
        </a:p>
      </dgm:t>
    </dgm:pt>
    <dgm:pt modelId="{7B392231-ACA3-4D3D-A8A2-134C394888D8}">
      <dgm:prSet/>
      <dgm:spPr/>
      <dgm:t>
        <a:bodyPr/>
        <a:lstStyle/>
        <a:p>
          <a:pPr rtl="0"/>
          <a:r>
            <a:rPr lang="en-US" smtClean="0">
              <a:latin typeface="+mn-ea"/>
              <a:ea typeface="+mn-ea"/>
            </a:rPr>
            <a:t>60000</a:t>
          </a:r>
          <a:r>
            <a:rPr lang="zh-CN" dirty="0" smtClean="0">
              <a:latin typeface="+mn-ea"/>
              <a:ea typeface="+mn-ea"/>
            </a:rPr>
            <a:t>名初级社工。</a:t>
          </a:r>
          <a:endParaRPr lang="zh-CN" altLang="en-US" dirty="0">
            <a:latin typeface="+mn-ea"/>
            <a:ea typeface="+mn-ea"/>
          </a:endParaRPr>
        </a:p>
      </dgm:t>
    </dgm:pt>
    <dgm:pt modelId="{3461E52B-5FDC-40DB-9E4C-0A4754407078}" type="parTrans" cxnId="{A6FE543B-E81A-434B-B142-D6324E2EC2CB}">
      <dgm:prSet/>
      <dgm:spPr/>
      <dgm:t>
        <a:bodyPr/>
        <a:lstStyle/>
        <a:p>
          <a:endParaRPr lang="zh-CN" altLang="en-US"/>
        </a:p>
      </dgm:t>
    </dgm:pt>
    <dgm:pt modelId="{9256B2D5-30CA-400F-AC77-C7EB3FCFB4FA}" type="sibTrans" cxnId="{A6FE543B-E81A-434B-B142-D6324E2EC2CB}">
      <dgm:prSet/>
      <dgm:spPr/>
      <dgm:t>
        <a:bodyPr/>
        <a:lstStyle/>
        <a:p>
          <a:endParaRPr lang="zh-CN" altLang="en-US"/>
        </a:p>
      </dgm:t>
    </dgm:pt>
    <dgm:pt modelId="{1C3415A7-9755-419C-92CF-905BE6985EE1}">
      <dgm:prSet/>
      <dgm:spPr/>
      <dgm:t>
        <a:bodyPr/>
        <a:lstStyle/>
        <a:p>
          <a:pPr rtl="0"/>
          <a:r>
            <a:rPr lang="en-US" dirty="0" smtClean="0">
              <a:latin typeface="+mn-ea"/>
              <a:ea typeface="+mn-ea"/>
            </a:rPr>
            <a:t>200</a:t>
          </a:r>
          <a:r>
            <a:rPr lang="zh-CN" dirty="0" smtClean="0">
              <a:latin typeface="+mn-ea"/>
              <a:ea typeface="+mn-ea"/>
            </a:rPr>
            <a:t>名高级社工，</a:t>
          </a:r>
          <a:endParaRPr lang="zh-CN" altLang="en-US" dirty="0">
            <a:latin typeface="+mn-ea"/>
            <a:ea typeface="+mn-ea"/>
          </a:endParaRPr>
        </a:p>
      </dgm:t>
    </dgm:pt>
    <dgm:pt modelId="{7C056BF9-E30B-444D-A5B9-15B8C0016094}" type="sibTrans" cxnId="{A827DF23-E09C-4B84-9667-71240CE75740}">
      <dgm:prSet/>
      <dgm:spPr/>
      <dgm:t>
        <a:bodyPr/>
        <a:lstStyle/>
        <a:p>
          <a:endParaRPr lang="zh-CN" altLang="en-US"/>
        </a:p>
      </dgm:t>
    </dgm:pt>
    <dgm:pt modelId="{F7366C44-EA75-49E0-A064-6570E1235B7F}" type="parTrans" cxnId="{A827DF23-E09C-4B84-9667-71240CE75740}">
      <dgm:prSet/>
      <dgm:spPr/>
      <dgm:t>
        <a:bodyPr/>
        <a:lstStyle/>
        <a:p>
          <a:endParaRPr lang="zh-CN" altLang="en-US"/>
        </a:p>
      </dgm:t>
    </dgm:pt>
    <dgm:pt modelId="{87E551A4-96FE-4D48-B7CF-7306A60C65B9}">
      <dgm:prSet/>
      <dgm:spPr/>
      <dgm:t>
        <a:bodyPr/>
        <a:lstStyle/>
        <a:p>
          <a:pPr rtl="0"/>
          <a:r>
            <a:rPr lang="zh-CN" dirty="0" smtClean="0">
              <a:latin typeface="+mn-ea"/>
              <a:ea typeface="+mn-ea"/>
            </a:rPr>
            <a:t>至</a:t>
          </a:r>
          <a:r>
            <a:rPr lang="en-US" dirty="0" smtClean="0">
              <a:latin typeface="+mn-ea"/>
              <a:ea typeface="+mn-ea"/>
            </a:rPr>
            <a:t>2015</a:t>
          </a:r>
          <a:r>
            <a:rPr lang="zh-CN" dirty="0" smtClean="0">
              <a:latin typeface="+mn-ea"/>
              <a:ea typeface="+mn-ea"/>
            </a:rPr>
            <a:t>年，社会工作人才达到</a:t>
          </a:r>
          <a:r>
            <a:rPr lang="en-US" dirty="0" smtClean="0">
              <a:latin typeface="+mn-ea"/>
              <a:ea typeface="+mn-ea"/>
            </a:rPr>
            <a:t>7.2</a:t>
          </a:r>
          <a:r>
            <a:rPr lang="zh-CN" dirty="0" smtClean="0">
              <a:latin typeface="+mn-ea"/>
              <a:ea typeface="+mn-ea"/>
            </a:rPr>
            <a:t>万人，</a:t>
          </a:r>
          <a:endParaRPr lang="zh-CN" altLang="en-US" dirty="0">
            <a:latin typeface="+mn-ea"/>
            <a:ea typeface="+mn-ea"/>
          </a:endParaRPr>
        </a:p>
      </dgm:t>
    </dgm:pt>
    <dgm:pt modelId="{89ED01BB-D1C6-4CAF-8F95-73ED6FEB0EF0}" type="parTrans" cxnId="{5D1CFF14-2F25-4F59-9CA6-3D2ACD8AFAE6}">
      <dgm:prSet/>
      <dgm:spPr/>
      <dgm:t>
        <a:bodyPr/>
        <a:lstStyle/>
        <a:p>
          <a:endParaRPr lang="zh-CN" altLang="en-US"/>
        </a:p>
      </dgm:t>
    </dgm:pt>
    <dgm:pt modelId="{2A1E718F-B6CA-4368-B035-7AE2B3B6327C}" type="sibTrans" cxnId="{5D1CFF14-2F25-4F59-9CA6-3D2ACD8AFAE6}">
      <dgm:prSet/>
      <dgm:spPr/>
      <dgm:t>
        <a:bodyPr/>
        <a:lstStyle/>
        <a:p>
          <a:endParaRPr lang="zh-CN" altLang="en-US"/>
        </a:p>
      </dgm:t>
    </dgm:pt>
    <dgm:pt modelId="{F4BDD98F-2ACA-4592-9BE3-10D4F01D4237}">
      <dgm:prSet/>
      <dgm:spPr/>
      <dgm:t>
        <a:bodyPr/>
        <a:lstStyle/>
        <a:p>
          <a:pPr rtl="0"/>
          <a:r>
            <a:rPr lang="zh-CN" dirty="0" smtClean="0">
              <a:latin typeface="+mn-ea"/>
              <a:ea typeface="+mn-ea"/>
            </a:rPr>
            <a:t>其中具有专业资质的社会工作者达到</a:t>
          </a:r>
          <a:r>
            <a:rPr lang="en-US" dirty="0" smtClean="0">
              <a:latin typeface="+mn-ea"/>
              <a:ea typeface="+mn-ea"/>
            </a:rPr>
            <a:t>1.6</a:t>
          </a:r>
          <a:r>
            <a:rPr lang="zh-CN" dirty="0" smtClean="0">
              <a:latin typeface="+mn-ea"/>
              <a:ea typeface="+mn-ea"/>
            </a:rPr>
            <a:t>万人，</a:t>
          </a:r>
          <a:endParaRPr lang="zh-CN" altLang="en-US" dirty="0">
            <a:latin typeface="+mn-ea"/>
            <a:ea typeface="+mn-ea"/>
          </a:endParaRPr>
        </a:p>
      </dgm:t>
    </dgm:pt>
    <dgm:pt modelId="{33691128-19C2-4636-8095-50DE1E7D603C}" type="parTrans" cxnId="{0F6899D2-64D6-462C-A6DF-3405DB418AED}">
      <dgm:prSet/>
      <dgm:spPr/>
      <dgm:t>
        <a:bodyPr/>
        <a:lstStyle/>
        <a:p>
          <a:endParaRPr lang="zh-CN" altLang="en-US"/>
        </a:p>
      </dgm:t>
    </dgm:pt>
    <dgm:pt modelId="{91BD9B83-6322-4F59-8E4A-F29B9DEB1C36}" type="sibTrans" cxnId="{0F6899D2-64D6-462C-A6DF-3405DB418AED}">
      <dgm:prSet/>
      <dgm:spPr/>
      <dgm:t>
        <a:bodyPr/>
        <a:lstStyle/>
        <a:p>
          <a:endParaRPr lang="zh-CN" altLang="en-US"/>
        </a:p>
      </dgm:t>
    </dgm:pt>
    <dgm:pt modelId="{A34D925D-5F23-4532-B3F4-846A5A54C8EA}">
      <dgm:prSet/>
      <dgm:spPr/>
      <dgm:t>
        <a:bodyPr/>
        <a:lstStyle/>
        <a:p>
          <a:pPr rtl="0"/>
          <a:r>
            <a:rPr lang="zh-CN" smtClean="0">
              <a:latin typeface="+mn-ea"/>
              <a:ea typeface="+mn-ea"/>
            </a:rPr>
            <a:t>建立</a:t>
          </a:r>
          <a:r>
            <a:rPr lang="zh-CN" dirty="0" smtClean="0">
              <a:latin typeface="+mn-ea"/>
              <a:ea typeface="+mn-ea"/>
            </a:rPr>
            <a:t>一支基本满足社会建设需求的社会工作人才队伍。</a:t>
          </a:r>
          <a:endParaRPr lang="zh-CN" altLang="en-US" dirty="0">
            <a:latin typeface="+mn-ea"/>
            <a:ea typeface="+mn-ea"/>
          </a:endParaRPr>
        </a:p>
      </dgm:t>
    </dgm:pt>
    <dgm:pt modelId="{C2D47544-59EB-47BB-9D2E-69E5D20D65A7}" type="parTrans" cxnId="{5547FB02-CD03-42F2-8278-B23C054BC357}">
      <dgm:prSet/>
      <dgm:spPr/>
      <dgm:t>
        <a:bodyPr/>
        <a:lstStyle/>
        <a:p>
          <a:endParaRPr lang="zh-CN" altLang="en-US"/>
        </a:p>
      </dgm:t>
    </dgm:pt>
    <dgm:pt modelId="{19E8A77F-7028-4FEE-8AE5-C43504A6A36A}" type="sibTrans" cxnId="{5547FB02-CD03-42F2-8278-B23C054BC357}">
      <dgm:prSet/>
      <dgm:spPr/>
      <dgm:t>
        <a:bodyPr/>
        <a:lstStyle/>
        <a:p>
          <a:endParaRPr lang="zh-CN" altLang="en-US"/>
        </a:p>
      </dgm:t>
    </dgm:pt>
    <dgm:pt modelId="{E17324A7-3056-4677-A02E-3C2BB0D04F2A}" type="pres">
      <dgm:prSet presAssocID="{D59CAD51-8CF1-47CE-93FF-1D04358807CE}" presName="linear" presStyleCnt="0">
        <dgm:presLayoutVars>
          <dgm:dir/>
          <dgm:animLvl val="lvl"/>
          <dgm:resizeHandles val="exact"/>
        </dgm:presLayoutVars>
      </dgm:prSet>
      <dgm:spPr/>
      <dgm:t>
        <a:bodyPr/>
        <a:lstStyle/>
        <a:p>
          <a:endParaRPr lang="zh-CN" altLang="en-US"/>
        </a:p>
      </dgm:t>
    </dgm:pt>
    <dgm:pt modelId="{7335442E-3CDB-4658-A755-4CEDF8CEF48D}" type="pres">
      <dgm:prSet presAssocID="{1D5F0338-5DF9-4984-8746-C0AF34F0EC54}" presName="parentLin" presStyleCnt="0"/>
      <dgm:spPr/>
    </dgm:pt>
    <dgm:pt modelId="{612559F1-6D79-4F64-ABCD-88675DED9E81}" type="pres">
      <dgm:prSet presAssocID="{1D5F0338-5DF9-4984-8746-C0AF34F0EC54}" presName="parentLeftMargin" presStyleLbl="node1" presStyleIdx="0" presStyleCnt="3"/>
      <dgm:spPr/>
      <dgm:t>
        <a:bodyPr/>
        <a:lstStyle/>
        <a:p>
          <a:endParaRPr lang="zh-CN" altLang="en-US"/>
        </a:p>
      </dgm:t>
    </dgm:pt>
    <dgm:pt modelId="{7AA667F1-25E3-4E45-A154-A63156B6DBC4}" type="pres">
      <dgm:prSet presAssocID="{1D5F0338-5DF9-4984-8746-C0AF34F0EC54}" presName="parentText" presStyleLbl="node1" presStyleIdx="0" presStyleCnt="3">
        <dgm:presLayoutVars>
          <dgm:chMax val="0"/>
          <dgm:bulletEnabled val="1"/>
        </dgm:presLayoutVars>
      </dgm:prSet>
      <dgm:spPr/>
      <dgm:t>
        <a:bodyPr/>
        <a:lstStyle/>
        <a:p>
          <a:endParaRPr lang="zh-CN" altLang="en-US"/>
        </a:p>
      </dgm:t>
    </dgm:pt>
    <dgm:pt modelId="{2D7C0862-ED77-49CF-87F4-B70F56DFF805}" type="pres">
      <dgm:prSet presAssocID="{1D5F0338-5DF9-4984-8746-C0AF34F0EC54}" presName="negativeSpace" presStyleCnt="0"/>
      <dgm:spPr/>
    </dgm:pt>
    <dgm:pt modelId="{DB20279D-DCC1-4B9F-B21D-842F8B86252C}" type="pres">
      <dgm:prSet presAssocID="{1D5F0338-5DF9-4984-8746-C0AF34F0EC54}" presName="childText" presStyleLbl="conFgAcc1" presStyleIdx="0" presStyleCnt="3">
        <dgm:presLayoutVars>
          <dgm:bulletEnabled val="1"/>
        </dgm:presLayoutVars>
      </dgm:prSet>
      <dgm:spPr/>
      <dgm:t>
        <a:bodyPr/>
        <a:lstStyle/>
        <a:p>
          <a:endParaRPr lang="zh-CN" altLang="en-US"/>
        </a:p>
      </dgm:t>
    </dgm:pt>
    <dgm:pt modelId="{098D9EBC-0C89-4792-BFD5-D8414A25E11E}" type="pres">
      <dgm:prSet presAssocID="{DAFA7C9B-26AC-4EF2-A2D4-6B9B46FE52B5}" presName="spaceBetweenRectangles" presStyleCnt="0"/>
      <dgm:spPr/>
    </dgm:pt>
    <dgm:pt modelId="{11435162-79ED-46AF-AF73-9B1F1D9864D9}" type="pres">
      <dgm:prSet presAssocID="{45C820EB-6EB6-454C-A3C0-53DA1ABF4194}" presName="parentLin" presStyleCnt="0"/>
      <dgm:spPr/>
    </dgm:pt>
    <dgm:pt modelId="{04E14895-8A29-49E5-BAA3-026FB25AA486}" type="pres">
      <dgm:prSet presAssocID="{45C820EB-6EB6-454C-A3C0-53DA1ABF4194}" presName="parentLeftMargin" presStyleLbl="node1" presStyleIdx="0" presStyleCnt="3"/>
      <dgm:spPr/>
      <dgm:t>
        <a:bodyPr/>
        <a:lstStyle/>
        <a:p>
          <a:endParaRPr lang="zh-CN" altLang="en-US"/>
        </a:p>
      </dgm:t>
    </dgm:pt>
    <dgm:pt modelId="{457E25A1-179A-4696-8435-BC7E1F3E2CB0}" type="pres">
      <dgm:prSet presAssocID="{45C820EB-6EB6-454C-A3C0-53DA1ABF4194}" presName="parentText" presStyleLbl="node1" presStyleIdx="1" presStyleCnt="3">
        <dgm:presLayoutVars>
          <dgm:chMax val="0"/>
          <dgm:bulletEnabled val="1"/>
        </dgm:presLayoutVars>
      </dgm:prSet>
      <dgm:spPr/>
      <dgm:t>
        <a:bodyPr/>
        <a:lstStyle/>
        <a:p>
          <a:endParaRPr lang="zh-CN" altLang="en-US"/>
        </a:p>
      </dgm:t>
    </dgm:pt>
    <dgm:pt modelId="{A588987A-B90C-4DAA-B87C-3A913E4AB768}" type="pres">
      <dgm:prSet presAssocID="{45C820EB-6EB6-454C-A3C0-53DA1ABF4194}" presName="negativeSpace" presStyleCnt="0"/>
      <dgm:spPr/>
    </dgm:pt>
    <dgm:pt modelId="{7952BCBC-50D6-4FF3-ACCF-6C01413E6EC5}" type="pres">
      <dgm:prSet presAssocID="{45C820EB-6EB6-454C-A3C0-53DA1ABF4194}" presName="childText" presStyleLbl="conFgAcc1" presStyleIdx="1" presStyleCnt="3">
        <dgm:presLayoutVars>
          <dgm:bulletEnabled val="1"/>
        </dgm:presLayoutVars>
      </dgm:prSet>
      <dgm:spPr/>
      <dgm:t>
        <a:bodyPr/>
        <a:lstStyle/>
        <a:p>
          <a:endParaRPr lang="zh-CN" altLang="en-US"/>
        </a:p>
      </dgm:t>
    </dgm:pt>
    <dgm:pt modelId="{1FA24B75-4671-4EAB-8A07-D915241DB7CD}" type="pres">
      <dgm:prSet presAssocID="{2BC3E07D-8DB1-4AE2-9290-A91611AC0409}" presName="spaceBetweenRectangles" presStyleCnt="0"/>
      <dgm:spPr/>
    </dgm:pt>
    <dgm:pt modelId="{096511D8-69CC-4AA0-9818-AF4CAA74A23D}" type="pres">
      <dgm:prSet presAssocID="{06DF82E5-701E-4794-8AFC-EB9E158603CC}" presName="parentLin" presStyleCnt="0"/>
      <dgm:spPr/>
    </dgm:pt>
    <dgm:pt modelId="{EFB38BDC-A67C-4DDC-8889-B42D99ACAC08}" type="pres">
      <dgm:prSet presAssocID="{06DF82E5-701E-4794-8AFC-EB9E158603CC}" presName="parentLeftMargin" presStyleLbl="node1" presStyleIdx="1" presStyleCnt="3"/>
      <dgm:spPr/>
      <dgm:t>
        <a:bodyPr/>
        <a:lstStyle/>
        <a:p>
          <a:endParaRPr lang="zh-CN" altLang="en-US"/>
        </a:p>
      </dgm:t>
    </dgm:pt>
    <dgm:pt modelId="{69BFEADF-CFD7-4DA5-A2D9-03C0B5B1B5B7}" type="pres">
      <dgm:prSet presAssocID="{06DF82E5-701E-4794-8AFC-EB9E158603CC}" presName="parentText" presStyleLbl="node1" presStyleIdx="2" presStyleCnt="3">
        <dgm:presLayoutVars>
          <dgm:chMax val="0"/>
          <dgm:bulletEnabled val="1"/>
        </dgm:presLayoutVars>
      </dgm:prSet>
      <dgm:spPr/>
      <dgm:t>
        <a:bodyPr/>
        <a:lstStyle/>
        <a:p>
          <a:endParaRPr lang="zh-CN" altLang="en-US"/>
        </a:p>
      </dgm:t>
    </dgm:pt>
    <dgm:pt modelId="{EC8DAC07-612F-4BD6-9C48-7B74E0EE4527}" type="pres">
      <dgm:prSet presAssocID="{06DF82E5-701E-4794-8AFC-EB9E158603CC}" presName="negativeSpace" presStyleCnt="0"/>
      <dgm:spPr/>
    </dgm:pt>
    <dgm:pt modelId="{5C2510CA-8A08-407D-9C22-C49A63EE4CE4}" type="pres">
      <dgm:prSet presAssocID="{06DF82E5-701E-4794-8AFC-EB9E158603CC}" presName="childText" presStyleLbl="conFgAcc1" presStyleIdx="2" presStyleCnt="3">
        <dgm:presLayoutVars>
          <dgm:bulletEnabled val="1"/>
        </dgm:presLayoutVars>
      </dgm:prSet>
      <dgm:spPr/>
      <dgm:t>
        <a:bodyPr/>
        <a:lstStyle/>
        <a:p>
          <a:endParaRPr lang="zh-CN" altLang="en-US"/>
        </a:p>
      </dgm:t>
    </dgm:pt>
  </dgm:ptLst>
  <dgm:cxnLst>
    <dgm:cxn modelId="{D1565423-47F0-477A-A8F8-531BD3B15ADC}" srcId="{D59CAD51-8CF1-47CE-93FF-1D04358807CE}" destId="{1D5F0338-5DF9-4984-8746-C0AF34F0EC54}" srcOrd="0" destOrd="0" parTransId="{FFB59703-786C-45FA-85CC-DB6203CD431E}" sibTransId="{DAFA7C9B-26AC-4EF2-A2D4-6B9B46FE52B5}"/>
    <dgm:cxn modelId="{751CFC00-CB7C-4BF0-9D1B-A189D4486457}" type="presOf" srcId="{45C820EB-6EB6-454C-A3C0-53DA1ABF4194}" destId="{457E25A1-179A-4696-8435-BC7E1F3E2CB0}" srcOrd="1" destOrd="0" presId="urn:microsoft.com/office/officeart/2005/8/layout/list1"/>
    <dgm:cxn modelId="{20E33DF9-ED14-4AFC-988A-4EC270A9B62C}" type="presOf" srcId="{7CB4FDB7-5FA7-4244-8A94-FB68D5785E2E}" destId="{DB20279D-DCC1-4B9F-B21D-842F8B86252C}" srcOrd="0" destOrd="1" presId="urn:microsoft.com/office/officeart/2005/8/layout/list1"/>
    <dgm:cxn modelId="{FB99569B-F4D7-4E08-9F42-458DCA5DC3CF}" type="presOf" srcId="{7B392231-ACA3-4D3D-A8A2-134C394888D8}" destId="{7952BCBC-50D6-4FF3-ACCF-6C01413E6EC5}" srcOrd="0" destOrd="2" presId="urn:microsoft.com/office/officeart/2005/8/layout/list1"/>
    <dgm:cxn modelId="{F8694BAD-888F-4736-97FD-5E801F2CB37F}" type="presOf" srcId="{45C820EB-6EB6-454C-A3C0-53DA1ABF4194}" destId="{04E14895-8A29-49E5-BAA3-026FB25AA486}" srcOrd="0" destOrd="0" presId="urn:microsoft.com/office/officeart/2005/8/layout/list1"/>
    <dgm:cxn modelId="{5547FB02-CD03-42F2-8278-B23C054BC357}" srcId="{06DF82E5-701E-4794-8AFC-EB9E158603CC}" destId="{A34D925D-5F23-4532-B3F4-846A5A54C8EA}" srcOrd="2" destOrd="0" parTransId="{C2D47544-59EB-47BB-9D2E-69E5D20D65A7}" sibTransId="{19E8A77F-7028-4FEE-8AE5-C43504A6A36A}"/>
    <dgm:cxn modelId="{65CD9855-90C0-46BA-B2B3-5CF366895C4C}" type="presOf" srcId="{06DF82E5-701E-4794-8AFC-EB9E158603CC}" destId="{EFB38BDC-A67C-4DDC-8889-B42D99ACAC08}" srcOrd="0" destOrd="0" presId="urn:microsoft.com/office/officeart/2005/8/layout/list1"/>
    <dgm:cxn modelId="{A6FE543B-E81A-434B-B142-D6324E2EC2CB}" srcId="{45C820EB-6EB6-454C-A3C0-53DA1ABF4194}" destId="{7B392231-ACA3-4D3D-A8A2-134C394888D8}" srcOrd="2" destOrd="0" parTransId="{3461E52B-5FDC-40DB-9E4C-0A4754407078}" sibTransId="{9256B2D5-30CA-400F-AC77-C7EB3FCFB4FA}"/>
    <dgm:cxn modelId="{868CEAAE-6EDC-48EA-889A-D415A2EF984D}" type="presOf" srcId="{F4BDD98F-2ACA-4592-9BE3-10D4F01D4237}" destId="{5C2510CA-8A08-407D-9C22-C49A63EE4CE4}" srcOrd="0" destOrd="1" presId="urn:microsoft.com/office/officeart/2005/8/layout/list1"/>
    <dgm:cxn modelId="{B382BA5D-CEC1-4DED-8525-439C244F8669}" srcId="{D59CAD51-8CF1-47CE-93FF-1D04358807CE}" destId="{45C820EB-6EB6-454C-A3C0-53DA1ABF4194}" srcOrd="1" destOrd="0" parTransId="{BF1791B4-9EF3-4DD2-A99C-143642E4E162}" sibTransId="{2BC3E07D-8DB1-4AE2-9290-A91611AC0409}"/>
    <dgm:cxn modelId="{4E090CEE-39D5-4EBA-96E2-2B77EE132066}" srcId="{1D5F0338-5DF9-4984-8746-C0AF34F0EC54}" destId="{7CB4FDB7-5FA7-4244-8A94-FB68D5785E2E}" srcOrd="1" destOrd="0" parTransId="{A16CFB56-3F68-4E48-B370-86DF9821F070}" sibTransId="{E7D24838-83C3-4003-980B-D06490647D8E}"/>
    <dgm:cxn modelId="{3C6A75B1-86CC-4A80-85E9-35AC39140F69}" srcId="{45C820EB-6EB6-454C-A3C0-53DA1ABF4194}" destId="{D72CC78C-CF6C-4D8D-809F-E041078659AE}" srcOrd="1" destOrd="0" parTransId="{600057CB-8FFD-40EB-8749-56CB61E3ED4D}" sibTransId="{34BFEED6-FA1F-49D2-B629-379A202628D1}"/>
    <dgm:cxn modelId="{24DBF38B-68A9-40D8-A74B-F35D61DD389B}" type="presOf" srcId="{A34D925D-5F23-4532-B3F4-846A5A54C8EA}" destId="{5C2510CA-8A08-407D-9C22-C49A63EE4CE4}" srcOrd="0" destOrd="2" presId="urn:microsoft.com/office/officeart/2005/8/layout/list1"/>
    <dgm:cxn modelId="{0F6899D2-64D6-462C-A6DF-3405DB418AED}" srcId="{06DF82E5-701E-4794-8AFC-EB9E158603CC}" destId="{F4BDD98F-2ACA-4592-9BE3-10D4F01D4237}" srcOrd="1" destOrd="0" parTransId="{33691128-19C2-4636-8095-50DE1E7D603C}" sibTransId="{91BD9B83-6322-4F59-8E4A-F29B9DEB1C36}"/>
    <dgm:cxn modelId="{9DE0A7CE-7C7C-494A-89BA-C606254E822E}" srcId="{1D5F0338-5DF9-4984-8746-C0AF34F0EC54}" destId="{1FBE7272-F00C-49E1-A3FF-B0ED55F29CEB}" srcOrd="0" destOrd="0" parTransId="{466F2739-836D-4EAD-BEB3-F120A5BBC9D0}" sibTransId="{2691452D-AF36-417F-A2A2-B0FDE41E47D9}"/>
    <dgm:cxn modelId="{725B72A2-1B20-4E86-8F20-C640D562D8D2}" type="presOf" srcId="{1D5F0338-5DF9-4984-8746-C0AF34F0EC54}" destId="{612559F1-6D79-4F64-ABCD-88675DED9E81}" srcOrd="0" destOrd="0" presId="urn:microsoft.com/office/officeart/2005/8/layout/list1"/>
    <dgm:cxn modelId="{F3B5CDF2-CA2B-4454-A0A5-9D9565DFC4C5}" type="presOf" srcId="{06DF82E5-701E-4794-8AFC-EB9E158603CC}" destId="{69BFEADF-CFD7-4DA5-A2D9-03C0B5B1B5B7}" srcOrd="1" destOrd="0" presId="urn:microsoft.com/office/officeart/2005/8/layout/list1"/>
    <dgm:cxn modelId="{77094F1E-07EC-416C-B473-CA7B8F744715}" srcId="{D59CAD51-8CF1-47CE-93FF-1D04358807CE}" destId="{06DF82E5-701E-4794-8AFC-EB9E158603CC}" srcOrd="2" destOrd="0" parTransId="{2AAE9501-593A-4CBC-ADC9-3CBA8414CCBB}" sibTransId="{A887A142-21D5-4370-9EB0-71B61622887F}"/>
    <dgm:cxn modelId="{C904EBA0-7F1C-44B2-9892-45820AD1FD9D}" type="presOf" srcId="{D72CC78C-CF6C-4D8D-809F-E041078659AE}" destId="{7952BCBC-50D6-4FF3-ACCF-6C01413E6EC5}" srcOrd="0" destOrd="1" presId="urn:microsoft.com/office/officeart/2005/8/layout/list1"/>
    <dgm:cxn modelId="{A827DF23-E09C-4B84-9667-71240CE75740}" srcId="{45C820EB-6EB6-454C-A3C0-53DA1ABF4194}" destId="{1C3415A7-9755-419C-92CF-905BE6985EE1}" srcOrd="0" destOrd="0" parTransId="{F7366C44-EA75-49E0-A064-6570E1235B7F}" sibTransId="{7C056BF9-E30B-444D-A5B9-15B8C0016094}"/>
    <dgm:cxn modelId="{F171F89E-49CD-46B1-ABAA-9C397227BEE9}" type="presOf" srcId="{D59CAD51-8CF1-47CE-93FF-1D04358807CE}" destId="{E17324A7-3056-4677-A02E-3C2BB0D04F2A}" srcOrd="0" destOrd="0" presId="urn:microsoft.com/office/officeart/2005/8/layout/list1"/>
    <dgm:cxn modelId="{0721F30F-CBE2-4AD0-A923-1FD4E31C13E9}" type="presOf" srcId="{1FBE7272-F00C-49E1-A3FF-B0ED55F29CEB}" destId="{DB20279D-DCC1-4B9F-B21D-842F8B86252C}" srcOrd="0" destOrd="0" presId="urn:microsoft.com/office/officeart/2005/8/layout/list1"/>
    <dgm:cxn modelId="{8E96C0B6-842A-4FE4-8713-7ADF6104F366}" type="presOf" srcId="{1D5F0338-5DF9-4984-8746-C0AF34F0EC54}" destId="{7AA667F1-25E3-4E45-A154-A63156B6DBC4}" srcOrd="1" destOrd="0" presId="urn:microsoft.com/office/officeart/2005/8/layout/list1"/>
    <dgm:cxn modelId="{5D1CFF14-2F25-4F59-9CA6-3D2ACD8AFAE6}" srcId="{06DF82E5-701E-4794-8AFC-EB9E158603CC}" destId="{87E551A4-96FE-4D48-B7CF-7306A60C65B9}" srcOrd="0" destOrd="0" parTransId="{89ED01BB-D1C6-4CAF-8F95-73ED6FEB0EF0}" sibTransId="{2A1E718F-B6CA-4368-B035-7AE2B3B6327C}"/>
    <dgm:cxn modelId="{FD5CDA9A-F78D-4C0C-A0BE-BAD43C43AD1F}" type="presOf" srcId="{87E551A4-96FE-4D48-B7CF-7306A60C65B9}" destId="{5C2510CA-8A08-407D-9C22-C49A63EE4CE4}" srcOrd="0" destOrd="0" presId="urn:microsoft.com/office/officeart/2005/8/layout/list1"/>
    <dgm:cxn modelId="{E62A2E80-D836-49AF-89EA-5F25A1357D44}" type="presOf" srcId="{1C3415A7-9755-419C-92CF-905BE6985EE1}" destId="{7952BCBC-50D6-4FF3-ACCF-6C01413E6EC5}" srcOrd="0" destOrd="0" presId="urn:microsoft.com/office/officeart/2005/8/layout/list1"/>
    <dgm:cxn modelId="{02858215-C388-4C8A-B002-820534D56163}" type="presParOf" srcId="{E17324A7-3056-4677-A02E-3C2BB0D04F2A}" destId="{7335442E-3CDB-4658-A755-4CEDF8CEF48D}" srcOrd="0" destOrd="0" presId="urn:microsoft.com/office/officeart/2005/8/layout/list1"/>
    <dgm:cxn modelId="{FDC0039D-1037-4267-8FCD-C2097ECCE8C9}" type="presParOf" srcId="{7335442E-3CDB-4658-A755-4CEDF8CEF48D}" destId="{612559F1-6D79-4F64-ABCD-88675DED9E81}" srcOrd="0" destOrd="0" presId="urn:microsoft.com/office/officeart/2005/8/layout/list1"/>
    <dgm:cxn modelId="{DE7498BC-EBFD-4293-A2CD-B7FAFADCB801}" type="presParOf" srcId="{7335442E-3CDB-4658-A755-4CEDF8CEF48D}" destId="{7AA667F1-25E3-4E45-A154-A63156B6DBC4}" srcOrd="1" destOrd="0" presId="urn:microsoft.com/office/officeart/2005/8/layout/list1"/>
    <dgm:cxn modelId="{0B7F096C-82BC-4BE5-8FE5-BDCEAB6D4034}" type="presParOf" srcId="{E17324A7-3056-4677-A02E-3C2BB0D04F2A}" destId="{2D7C0862-ED77-49CF-87F4-B70F56DFF805}" srcOrd="1" destOrd="0" presId="urn:microsoft.com/office/officeart/2005/8/layout/list1"/>
    <dgm:cxn modelId="{41BB5CFC-3C3B-4184-8D86-710E7CFA7846}" type="presParOf" srcId="{E17324A7-3056-4677-A02E-3C2BB0D04F2A}" destId="{DB20279D-DCC1-4B9F-B21D-842F8B86252C}" srcOrd="2" destOrd="0" presId="urn:microsoft.com/office/officeart/2005/8/layout/list1"/>
    <dgm:cxn modelId="{22498033-A743-486B-85DA-5EBEAC675041}" type="presParOf" srcId="{E17324A7-3056-4677-A02E-3C2BB0D04F2A}" destId="{098D9EBC-0C89-4792-BFD5-D8414A25E11E}" srcOrd="3" destOrd="0" presId="urn:microsoft.com/office/officeart/2005/8/layout/list1"/>
    <dgm:cxn modelId="{0280ABAC-6915-4F68-801E-364646A9517D}" type="presParOf" srcId="{E17324A7-3056-4677-A02E-3C2BB0D04F2A}" destId="{11435162-79ED-46AF-AF73-9B1F1D9864D9}" srcOrd="4" destOrd="0" presId="urn:microsoft.com/office/officeart/2005/8/layout/list1"/>
    <dgm:cxn modelId="{EFA90473-7C24-4B87-BFFD-74635C07F818}" type="presParOf" srcId="{11435162-79ED-46AF-AF73-9B1F1D9864D9}" destId="{04E14895-8A29-49E5-BAA3-026FB25AA486}" srcOrd="0" destOrd="0" presId="urn:microsoft.com/office/officeart/2005/8/layout/list1"/>
    <dgm:cxn modelId="{DCEE006A-2094-454E-AE47-FC158344DBD0}" type="presParOf" srcId="{11435162-79ED-46AF-AF73-9B1F1D9864D9}" destId="{457E25A1-179A-4696-8435-BC7E1F3E2CB0}" srcOrd="1" destOrd="0" presId="urn:microsoft.com/office/officeart/2005/8/layout/list1"/>
    <dgm:cxn modelId="{6E7BA489-7595-49D2-AD4E-756FE3A5B3D9}" type="presParOf" srcId="{E17324A7-3056-4677-A02E-3C2BB0D04F2A}" destId="{A588987A-B90C-4DAA-B87C-3A913E4AB768}" srcOrd="5" destOrd="0" presId="urn:microsoft.com/office/officeart/2005/8/layout/list1"/>
    <dgm:cxn modelId="{9EAB34FF-B2EB-4A96-8C91-C294A49D435C}" type="presParOf" srcId="{E17324A7-3056-4677-A02E-3C2BB0D04F2A}" destId="{7952BCBC-50D6-4FF3-ACCF-6C01413E6EC5}" srcOrd="6" destOrd="0" presId="urn:microsoft.com/office/officeart/2005/8/layout/list1"/>
    <dgm:cxn modelId="{67F4B0C9-E379-4D80-AFDE-77C02DB5802D}" type="presParOf" srcId="{E17324A7-3056-4677-A02E-3C2BB0D04F2A}" destId="{1FA24B75-4671-4EAB-8A07-D915241DB7CD}" srcOrd="7" destOrd="0" presId="urn:microsoft.com/office/officeart/2005/8/layout/list1"/>
    <dgm:cxn modelId="{B71100E0-FD75-4C94-A8F1-72B145885961}" type="presParOf" srcId="{E17324A7-3056-4677-A02E-3C2BB0D04F2A}" destId="{096511D8-69CC-4AA0-9818-AF4CAA74A23D}" srcOrd="8" destOrd="0" presId="urn:microsoft.com/office/officeart/2005/8/layout/list1"/>
    <dgm:cxn modelId="{F93F795B-5F31-458B-BE57-8A8164DE85EB}" type="presParOf" srcId="{096511D8-69CC-4AA0-9818-AF4CAA74A23D}" destId="{EFB38BDC-A67C-4DDC-8889-B42D99ACAC08}" srcOrd="0" destOrd="0" presId="urn:microsoft.com/office/officeart/2005/8/layout/list1"/>
    <dgm:cxn modelId="{8F4FB2A6-6642-4EFE-AE91-37E654C80C30}" type="presParOf" srcId="{096511D8-69CC-4AA0-9818-AF4CAA74A23D}" destId="{69BFEADF-CFD7-4DA5-A2D9-03C0B5B1B5B7}" srcOrd="1" destOrd="0" presId="urn:microsoft.com/office/officeart/2005/8/layout/list1"/>
    <dgm:cxn modelId="{37824BFC-2FD7-479F-A090-5FB05AF66001}" type="presParOf" srcId="{E17324A7-3056-4677-A02E-3C2BB0D04F2A}" destId="{EC8DAC07-612F-4BD6-9C48-7B74E0EE4527}" srcOrd="9" destOrd="0" presId="urn:microsoft.com/office/officeart/2005/8/layout/list1"/>
    <dgm:cxn modelId="{3B65F169-2D8B-43AB-AD65-DB8BBDB90AC1}" type="presParOf" srcId="{E17324A7-3056-4677-A02E-3C2BB0D04F2A}" destId="{5C2510CA-8A08-407D-9C22-C49A63EE4CE4}"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1D7557F-DA7E-4529-93D8-36A0986D0969}" type="doc">
      <dgm:prSet loTypeId="urn:microsoft.com/office/officeart/2005/8/layout/StepDownProcess" loCatId="process" qsTypeId="urn:microsoft.com/office/officeart/2005/8/quickstyle/simple2" qsCatId="simple" csTypeId="urn:microsoft.com/office/officeart/2005/8/colors/accent1_4" csCatId="accent1" phldr="1"/>
      <dgm:spPr/>
      <dgm:t>
        <a:bodyPr/>
        <a:lstStyle/>
        <a:p>
          <a:endParaRPr lang="zh-CN" altLang="en-US"/>
        </a:p>
      </dgm:t>
    </dgm:pt>
    <dgm:pt modelId="{A93B194F-59C6-4BDB-9E26-C4B315DC1EFD}">
      <dgm:prSet phldrT="[文本]"/>
      <dgm:spPr/>
      <dgm:t>
        <a:bodyPr/>
        <a:lstStyle/>
        <a:p>
          <a:r>
            <a:rPr lang="zh-CN" altLang="en-US" dirty="0" smtClean="0"/>
            <a:t>社会工作</a:t>
          </a:r>
          <a:r>
            <a:rPr lang="zh-CN" altLang="en-US" b="1" dirty="0" smtClean="0">
              <a:solidFill>
                <a:schemeClr val="bg1"/>
              </a:solidFill>
            </a:rPr>
            <a:t>从业人员</a:t>
          </a:r>
          <a:endParaRPr lang="zh-CN" altLang="en-US" b="1" dirty="0">
            <a:solidFill>
              <a:schemeClr val="bg1"/>
            </a:solidFill>
          </a:endParaRPr>
        </a:p>
      </dgm:t>
    </dgm:pt>
    <dgm:pt modelId="{BD478640-0DD2-4C39-9157-D2D6A2AB17AA}" type="parTrans" cxnId="{31B0C4C4-41FC-42D7-AD4B-BC146FA4640D}">
      <dgm:prSet/>
      <dgm:spPr/>
      <dgm:t>
        <a:bodyPr/>
        <a:lstStyle/>
        <a:p>
          <a:endParaRPr lang="zh-CN" altLang="en-US"/>
        </a:p>
      </dgm:t>
    </dgm:pt>
    <dgm:pt modelId="{1D477E92-9874-4E14-8BB5-D6BA48C15FA5}" type="sibTrans" cxnId="{31B0C4C4-41FC-42D7-AD4B-BC146FA4640D}">
      <dgm:prSet/>
      <dgm:spPr/>
      <dgm:t>
        <a:bodyPr/>
        <a:lstStyle/>
        <a:p>
          <a:endParaRPr lang="zh-CN" altLang="en-US"/>
        </a:p>
      </dgm:t>
    </dgm:pt>
    <dgm:pt modelId="{8CA2B31D-C27D-48D6-AE1C-87254A20A439}">
      <dgm:prSet phldrT="[文本]"/>
      <dgm:spPr/>
      <dgm:t>
        <a:bodyPr/>
        <a:lstStyle/>
        <a:p>
          <a:r>
            <a:rPr lang="zh-CN" dirty="0" smtClean="0"/>
            <a:t>社会工作从业人员是指在社会福利、社会救助、扶贫济困、慈善事业、社区建设、民族宗教、婚姻家庭、精神卫生、残障康复、教育辅导、就业援助、职工帮扶、犯罪预防、禁毒戒毒、矫治帮扶、人口计生、应急处置、群众文化等领域直接提供社会服务或履行机构管理工作的专门人员。</a:t>
          </a:r>
          <a:endParaRPr lang="zh-CN" altLang="en-US" dirty="0"/>
        </a:p>
      </dgm:t>
    </dgm:pt>
    <dgm:pt modelId="{70739494-BB63-4A1E-9E79-5D53C2EAB3D7}" type="parTrans" cxnId="{07C7F7C4-3B1C-4ADE-B882-C1C73E521230}">
      <dgm:prSet/>
      <dgm:spPr/>
      <dgm:t>
        <a:bodyPr/>
        <a:lstStyle/>
        <a:p>
          <a:endParaRPr lang="zh-CN" altLang="en-US"/>
        </a:p>
      </dgm:t>
    </dgm:pt>
    <dgm:pt modelId="{27B74DAB-9AD8-421F-AEFF-CAF9457EE693}" type="sibTrans" cxnId="{07C7F7C4-3B1C-4ADE-B882-C1C73E521230}">
      <dgm:prSet/>
      <dgm:spPr/>
      <dgm:t>
        <a:bodyPr/>
        <a:lstStyle/>
        <a:p>
          <a:endParaRPr lang="zh-CN" altLang="en-US"/>
        </a:p>
      </dgm:t>
    </dgm:pt>
    <dgm:pt modelId="{C4F4C7BA-9E2B-4080-AE71-45FC8FAFF7C4}">
      <dgm:prSet phldrT="[文本]"/>
      <dgm:spPr/>
      <dgm:t>
        <a:bodyPr/>
        <a:lstStyle/>
        <a:p>
          <a:r>
            <a:rPr lang="zh-CN" altLang="en-US" dirty="0" smtClean="0"/>
            <a:t>社会工作</a:t>
          </a:r>
          <a:r>
            <a:rPr lang="zh-CN" altLang="en-US" b="1" dirty="0" smtClean="0"/>
            <a:t>人才</a:t>
          </a:r>
          <a:endParaRPr lang="zh-CN" altLang="en-US" b="1" dirty="0"/>
        </a:p>
      </dgm:t>
    </dgm:pt>
    <dgm:pt modelId="{F02E5EE5-09CE-4868-ADEB-6697100A2250}" type="parTrans" cxnId="{EC7B3334-54EB-4197-9853-D893CAE0BE59}">
      <dgm:prSet/>
      <dgm:spPr/>
      <dgm:t>
        <a:bodyPr/>
        <a:lstStyle/>
        <a:p>
          <a:endParaRPr lang="zh-CN" altLang="en-US"/>
        </a:p>
      </dgm:t>
    </dgm:pt>
    <dgm:pt modelId="{CB7901BA-C29D-481B-A953-935CEEE597F3}" type="sibTrans" cxnId="{EC7B3334-54EB-4197-9853-D893CAE0BE59}">
      <dgm:prSet/>
      <dgm:spPr/>
      <dgm:t>
        <a:bodyPr/>
        <a:lstStyle/>
        <a:p>
          <a:endParaRPr lang="zh-CN" altLang="en-US"/>
        </a:p>
      </dgm:t>
    </dgm:pt>
    <dgm:pt modelId="{3E1A9877-732B-4351-95CA-CB2BEF43755E}">
      <dgm:prSet phldrT="[文本]"/>
      <dgm:spPr/>
      <dgm:t>
        <a:bodyPr/>
        <a:lstStyle/>
        <a:p>
          <a:r>
            <a:rPr lang="zh-CN" dirty="0" smtClean="0"/>
            <a:t>社会工作人才是指社会工作从业人员中运用社会工作专业理念、知识和技能，具有良好的思想道德素质，取得大专及以上学历或取得中级及以上职称（或职业资格），为社会服务与管理事业做出积极贡献的人员。</a:t>
          </a:r>
          <a:endParaRPr lang="zh-CN" altLang="en-US" dirty="0"/>
        </a:p>
      </dgm:t>
    </dgm:pt>
    <dgm:pt modelId="{C661E8DC-CCB7-4598-92C0-1D1488FDEC16}" type="parTrans" cxnId="{80DF96EA-640B-4E98-B740-5E4092D5B5EA}">
      <dgm:prSet/>
      <dgm:spPr/>
      <dgm:t>
        <a:bodyPr/>
        <a:lstStyle/>
        <a:p>
          <a:endParaRPr lang="zh-CN" altLang="en-US"/>
        </a:p>
      </dgm:t>
    </dgm:pt>
    <dgm:pt modelId="{9C949C29-03F8-49B7-842E-EB828F4FD1EE}" type="sibTrans" cxnId="{80DF96EA-640B-4E98-B740-5E4092D5B5EA}">
      <dgm:prSet/>
      <dgm:spPr/>
      <dgm:t>
        <a:bodyPr/>
        <a:lstStyle/>
        <a:p>
          <a:endParaRPr lang="zh-CN" altLang="en-US"/>
        </a:p>
      </dgm:t>
    </dgm:pt>
    <dgm:pt modelId="{EA7C2123-03F4-43A3-AAC1-15AD8F39FE3C}">
      <dgm:prSet phldrT="[文本]"/>
      <dgm:spPr/>
      <dgm:t>
        <a:bodyPr/>
        <a:lstStyle/>
        <a:p>
          <a:r>
            <a:rPr lang="zh-CN" dirty="0" smtClean="0"/>
            <a:t>社会工作者</a:t>
          </a:r>
          <a:endParaRPr lang="zh-CN" altLang="en-US" b="1" dirty="0"/>
        </a:p>
      </dgm:t>
    </dgm:pt>
    <dgm:pt modelId="{185F4220-15FE-405E-BEDE-2F694E3C89C7}" type="parTrans" cxnId="{CBB12D96-30D6-4A31-9041-A9BD43583D0D}">
      <dgm:prSet/>
      <dgm:spPr/>
      <dgm:t>
        <a:bodyPr/>
        <a:lstStyle/>
        <a:p>
          <a:endParaRPr lang="zh-CN" altLang="en-US"/>
        </a:p>
      </dgm:t>
    </dgm:pt>
    <dgm:pt modelId="{DA5D6E73-EE51-4BB4-B6FB-1489545E455C}" type="sibTrans" cxnId="{CBB12D96-30D6-4A31-9041-A9BD43583D0D}">
      <dgm:prSet/>
      <dgm:spPr/>
      <dgm:t>
        <a:bodyPr/>
        <a:lstStyle/>
        <a:p>
          <a:endParaRPr lang="zh-CN" altLang="en-US"/>
        </a:p>
      </dgm:t>
    </dgm:pt>
    <dgm:pt modelId="{D984A032-F3BB-457C-A4EF-B38C1A15DBF9}">
      <dgm:prSet phldrT="[文本]"/>
      <dgm:spPr/>
      <dgm:t>
        <a:bodyPr/>
        <a:lstStyle/>
        <a:p>
          <a:r>
            <a:rPr lang="zh-CN" dirty="0" smtClean="0"/>
            <a:t>社会工作者是指取得社会工作者职业水平证书或者取得社会工作专业大专以上学历证书，在社会工作领域从事社会服务或管理职业活动的人员。</a:t>
          </a:r>
          <a:endParaRPr lang="zh-CN" altLang="en-US" dirty="0"/>
        </a:p>
      </dgm:t>
    </dgm:pt>
    <dgm:pt modelId="{DB6D5466-DF62-4384-BA4F-51B9F501E878}" type="parTrans" cxnId="{41816390-F13A-4873-A69C-F22361624F9D}">
      <dgm:prSet/>
      <dgm:spPr/>
      <dgm:t>
        <a:bodyPr/>
        <a:lstStyle/>
        <a:p>
          <a:endParaRPr lang="zh-CN" altLang="en-US"/>
        </a:p>
      </dgm:t>
    </dgm:pt>
    <dgm:pt modelId="{72BD2738-12E9-467A-B73F-56C0242CB605}" type="sibTrans" cxnId="{41816390-F13A-4873-A69C-F22361624F9D}">
      <dgm:prSet/>
      <dgm:spPr/>
      <dgm:t>
        <a:bodyPr/>
        <a:lstStyle/>
        <a:p>
          <a:endParaRPr lang="zh-CN" altLang="en-US"/>
        </a:p>
      </dgm:t>
    </dgm:pt>
    <dgm:pt modelId="{75579532-9432-49FB-AE54-CDEBFE4F595B}" type="pres">
      <dgm:prSet presAssocID="{61D7557F-DA7E-4529-93D8-36A0986D0969}" presName="rootnode" presStyleCnt="0">
        <dgm:presLayoutVars>
          <dgm:chMax/>
          <dgm:chPref/>
          <dgm:dir/>
          <dgm:animLvl val="lvl"/>
        </dgm:presLayoutVars>
      </dgm:prSet>
      <dgm:spPr/>
      <dgm:t>
        <a:bodyPr/>
        <a:lstStyle/>
        <a:p>
          <a:endParaRPr lang="zh-CN" altLang="en-US"/>
        </a:p>
      </dgm:t>
    </dgm:pt>
    <dgm:pt modelId="{EC12C3C3-8140-4827-ACE9-CBE018260FF0}" type="pres">
      <dgm:prSet presAssocID="{A93B194F-59C6-4BDB-9E26-C4B315DC1EFD}" presName="composite" presStyleCnt="0"/>
      <dgm:spPr/>
    </dgm:pt>
    <dgm:pt modelId="{5CEE2004-3D82-4893-893F-EDA1DB654A18}" type="pres">
      <dgm:prSet presAssocID="{A93B194F-59C6-4BDB-9E26-C4B315DC1EFD}" presName="bentUpArrow1" presStyleLbl="alignImgPlace1" presStyleIdx="0" presStyleCnt="2"/>
      <dgm:spPr/>
    </dgm:pt>
    <dgm:pt modelId="{F357E0B9-601D-4766-A82A-4C0D887AF99C}" type="pres">
      <dgm:prSet presAssocID="{A93B194F-59C6-4BDB-9E26-C4B315DC1EFD}" presName="ParentText" presStyleLbl="node1" presStyleIdx="0" presStyleCnt="3">
        <dgm:presLayoutVars>
          <dgm:chMax val="1"/>
          <dgm:chPref val="1"/>
          <dgm:bulletEnabled val="1"/>
        </dgm:presLayoutVars>
      </dgm:prSet>
      <dgm:spPr/>
      <dgm:t>
        <a:bodyPr/>
        <a:lstStyle/>
        <a:p>
          <a:endParaRPr lang="zh-CN" altLang="en-US"/>
        </a:p>
      </dgm:t>
    </dgm:pt>
    <dgm:pt modelId="{2A25EAEB-75D7-43CD-9628-0573085F6305}" type="pres">
      <dgm:prSet presAssocID="{A93B194F-59C6-4BDB-9E26-C4B315DC1EFD}" presName="ChildText" presStyleLbl="revTx" presStyleIdx="0" presStyleCnt="3" custScaleX="419967" custScaleY="168828" custLinFactX="63168" custLinFactNeighborX="100000" custLinFactNeighborY="3358">
        <dgm:presLayoutVars>
          <dgm:chMax val="0"/>
          <dgm:chPref val="0"/>
          <dgm:bulletEnabled val="1"/>
        </dgm:presLayoutVars>
      </dgm:prSet>
      <dgm:spPr/>
      <dgm:t>
        <a:bodyPr/>
        <a:lstStyle/>
        <a:p>
          <a:endParaRPr lang="zh-CN" altLang="en-US"/>
        </a:p>
      </dgm:t>
    </dgm:pt>
    <dgm:pt modelId="{297389FA-A30B-4161-99F1-A47F003720D9}" type="pres">
      <dgm:prSet presAssocID="{1D477E92-9874-4E14-8BB5-D6BA48C15FA5}" presName="sibTrans" presStyleCnt="0"/>
      <dgm:spPr/>
    </dgm:pt>
    <dgm:pt modelId="{42611C67-EAAC-49F6-B094-2120B23C584F}" type="pres">
      <dgm:prSet presAssocID="{C4F4C7BA-9E2B-4080-AE71-45FC8FAFF7C4}" presName="composite" presStyleCnt="0"/>
      <dgm:spPr/>
    </dgm:pt>
    <dgm:pt modelId="{B81B1AA9-9588-4B23-A2A6-D458797809BB}" type="pres">
      <dgm:prSet presAssocID="{C4F4C7BA-9E2B-4080-AE71-45FC8FAFF7C4}" presName="bentUpArrow1" presStyleLbl="alignImgPlace1" presStyleIdx="1" presStyleCnt="2"/>
      <dgm:spPr/>
    </dgm:pt>
    <dgm:pt modelId="{57619AA6-4CA9-4273-A7B3-74B3C234886E}" type="pres">
      <dgm:prSet presAssocID="{C4F4C7BA-9E2B-4080-AE71-45FC8FAFF7C4}" presName="ParentText" presStyleLbl="node1" presStyleIdx="1" presStyleCnt="3" custLinFactNeighborX="-48352" custLinFactNeighborY="-935">
        <dgm:presLayoutVars>
          <dgm:chMax val="1"/>
          <dgm:chPref val="1"/>
          <dgm:bulletEnabled val="1"/>
        </dgm:presLayoutVars>
      </dgm:prSet>
      <dgm:spPr/>
      <dgm:t>
        <a:bodyPr/>
        <a:lstStyle/>
        <a:p>
          <a:endParaRPr lang="zh-CN" altLang="en-US"/>
        </a:p>
      </dgm:t>
    </dgm:pt>
    <dgm:pt modelId="{27CA98BC-9956-4328-AEE9-8BD110177F70}" type="pres">
      <dgm:prSet presAssocID="{C4F4C7BA-9E2B-4080-AE71-45FC8FAFF7C4}" presName="ChildText" presStyleLbl="revTx" presStyleIdx="1" presStyleCnt="3" custScaleX="367674" custLinFactNeighborX="64573" custLinFactNeighborY="1475">
        <dgm:presLayoutVars>
          <dgm:chMax val="0"/>
          <dgm:chPref val="0"/>
          <dgm:bulletEnabled val="1"/>
        </dgm:presLayoutVars>
      </dgm:prSet>
      <dgm:spPr/>
      <dgm:t>
        <a:bodyPr/>
        <a:lstStyle/>
        <a:p>
          <a:endParaRPr lang="zh-CN" altLang="en-US"/>
        </a:p>
      </dgm:t>
    </dgm:pt>
    <dgm:pt modelId="{F2825FB5-3EC3-4D6E-B9CB-B68F4BB307A6}" type="pres">
      <dgm:prSet presAssocID="{CB7901BA-C29D-481B-A953-935CEEE597F3}" presName="sibTrans" presStyleCnt="0"/>
      <dgm:spPr/>
    </dgm:pt>
    <dgm:pt modelId="{2711E511-201F-413E-8867-2A960459B17B}" type="pres">
      <dgm:prSet presAssocID="{EA7C2123-03F4-43A3-AAC1-15AD8F39FE3C}" presName="composite" presStyleCnt="0"/>
      <dgm:spPr/>
    </dgm:pt>
    <dgm:pt modelId="{0A6E78F5-EFF0-487F-BCE7-594656EA9E3A}" type="pres">
      <dgm:prSet presAssocID="{EA7C2123-03F4-43A3-AAC1-15AD8F39FE3C}" presName="ParentText" presStyleLbl="node1" presStyleIdx="2" presStyleCnt="3" custLinFactNeighborX="-64330" custLinFactNeighborY="3376">
        <dgm:presLayoutVars>
          <dgm:chMax val="1"/>
          <dgm:chPref val="1"/>
          <dgm:bulletEnabled val="1"/>
        </dgm:presLayoutVars>
      </dgm:prSet>
      <dgm:spPr/>
      <dgm:t>
        <a:bodyPr/>
        <a:lstStyle/>
        <a:p>
          <a:endParaRPr lang="zh-CN" altLang="en-US"/>
        </a:p>
      </dgm:t>
    </dgm:pt>
    <dgm:pt modelId="{DCC9AFDB-D38B-435B-B9C4-BBAAFFBE872C}" type="pres">
      <dgm:prSet presAssocID="{EA7C2123-03F4-43A3-AAC1-15AD8F39FE3C}" presName="FinalChildText" presStyleLbl="revTx" presStyleIdx="2" presStyleCnt="3" custScaleX="266632" custLinFactNeighborX="-6552" custLinFactNeighborY="2954">
        <dgm:presLayoutVars>
          <dgm:chMax val="0"/>
          <dgm:chPref val="0"/>
          <dgm:bulletEnabled val="1"/>
        </dgm:presLayoutVars>
      </dgm:prSet>
      <dgm:spPr/>
      <dgm:t>
        <a:bodyPr/>
        <a:lstStyle/>
        <a:p>
          <a:endParaRPr lang="zh-CN" altLang="en-US"/>
        </a:p>
      </dgm:t>
    </dgm:pt>
  </dgm:ptLst>
  <dgm:cxnLst>
    <dgm:cxn modelId="{81CD6F05-E527-4C22-B8F3-76FD7E997CAC}" type="presOf" srcId="{8CA2B31D-C27D-48D6-AE1C-87254A20A439}" destId="{2A25EAEB-75D7-43CD-9628-0573085F6305}" srcOrd="0" destOrd="0" presId="urn:microsoft.com/office/officeart/2005/8/layout/StepDownProcess"/>
    <dgm:cxn modelId="{CBB12D96-30D6-4A31-9041-A9BD43583D0D}" srcId="{61D7557F-DA7E-4529-93D8-36A0986D0969}" destId="{EA7C2123-03F4-43A3-AAC1-15AD8F39FE3C}" srcOrd="2" destOrd="0" parTransId="{185F4220-15FE-405E-BEDE-2F694E3C89C7}" sibTransId="{DA5D6E73-EE51-4BB4-B6FB-1489545E455C}"/>
    <dgm:cxn modelId="{07C7F7C4-3B1C-4ADE-B882-C1C73E521230}" srcId="{A93B194F-59C6-4BDB-9E26-C4B315DC1EFD}" destId="{8CA2B31D-C27D-48D6-AE1C-87254A20A439}" srcOrd="0" destOrd="0" parTransId="{70739494-BB63-4A1E-9E79-5D53C2EAB3D7}" sibTransId="{27B74DAB-9AD8-421F-AEFF-CAF9457EE693}"/>
    <dgm:cxn modelId="{6FDCAABE-E270-43E5-B00A-996CF5575BC6}" type="presOf" srcId="{C4F4C7BA-9E2B-4080-AE71-45FC8FAFF7C4}" destId="{57619AA6-4CA9-4273-A7B3-74B3C234886E}" srcOrd="0" destOrd="0" presId="urn:microsoft.com/office/officeart/2005/8/layout/StepDownProcess"/>
    <dgm:cxn modelId="{EC7B3334-54EB-4197-9853-D893CAE0BE59}" srcId="{61D7557F-DA7E-4529-93D8-36A0986D0969}" destId="{C4F4C7BA-9E2B-4080-AE71-45FC8FAFF7C4}" srcOrd="1" destOrd="0" parTransId="{F02E5EE5-09CE-4868-ADEB-6697100A2250}" sibTransId="{CB7901BA-C29D-481B-A953-935CEEE597F3}"/>
    <dgm:cxn modelId="{80DF96EA-640B-4E98-B740-5E4092D5B5EA}" srcId="{C4F4C7BA-9E2B-4080-AE71-45FC8FAFF7C4}" destId="{3E1A9877-732B-4351-95CA-CB2BEF43755E}" srcOrd="0" destOrd="0" parTransId="{C661E8DC-CCB7-4598-92C0-1D1488FDEC16}" sibTransId="{9C949C29-03F8-49B7-842E-EB828F4FD1EE}"/>
    <dgm:cxn modelId="{41816390-F13A-4873-A69C-F22361624F9D}" srcId="{EA7C2123-03F4-43A3-AAC1-15AD8F39FE3C}" destId="{D984A032-F3BB-457C-A4EF-B38C1A15DBF9}" srcOrd="0" destOrd="0" parTransId="{DB6D5466-DF62-4384-BA4F-51B9F501E878}" sibTransId="{72BD2738-12E9-467A-B73F-56C0242CB605}"/>
    <dgm:cxn modelId="{88891509-5522-4F3D-8B51-0A57D93E6B2F}" type="presOf" srcId="{A93B194F-59C6-4BDB-9E26-C4B315DC1EFD}" destId="{F357E0B9-601D-4766-A82A-4C0D887AF99C}" srcOrd="0" destOrd="0" presId="urn:microsoft.com/office/officeart/2005/8/layout/StepDownProcess"/>
    <dgm:cxn modelId="{31B0C4C4-41FC-42D7-AD4B-BC146FA4640D}" srcId="{61D7557F-DA7E-4529-93D8-36A0986D0969}" destId="{A93B194F-59C6-4BDB-9E26-C4B315DC1EFD}" srcOrd="0" destOrd="0" parTransId="{BD478640-0DD2-4C39-9157-D2D6A2AB17AA}" sibTransId="{1D477E92-9874-4E14-8BB5-D6BA48C15FA5}"/>
    <dgm:cxn modelId="{7ABC9603-85B3-432D-9BE2-B55114F8D2F5}" type="presOf" srcId="{EA7C2123-03F4-43A3-AAC1-15AD8F39FE3C}" destId="{0A6E78F5-EFF0-487F-BCE7-594656EA9E3A}" srcOrd="0" destOrd="0" presId="urn:microsoft.com/office/officeart/2005/8/layout/StepDownProcess"/>
    <dgm:cxn modelId="{61AC75BD-8257-4397-8536-1369C184651E}" type="presOf" srcId="{D984A032-F3BB-457C-A4EF-B38C1A15DBF9}" destId="{DCC9AFDB-D38B-435B-B9C4-BBAAFFBE872C}" srcOrd="0" destOrd="0" presId="urn:microsoft.com/office/officeart/2005/8/layout/StepDownProcess"/>
    <dgm:cxn modelId="{1A4FD767-6E53-43FB-B3B6-E7C492F36745}" type="presOf" srcId="{61D7557F-DA7E-4529-93D8-36A0986D0969}" destId="{75579532-9432-49FB-AE54-CDEBFE4F595B}" srcOrd="0" destOrd="0" presId="urn:microsoft.com/office/officeart/2005/8/layout/StepDownProcess"/>
    <dgm:cxn modelId="{5E61C091-9048-4C32-AD1B-3B765CB38BD5}" type="presOf" srcId="{3E1A9877-732B-4351-95CA-CB2BEF43755E}" destId="{27CA98BC-9956-4328-AEE9-8BD110177F70}" srcOrd="0" destOrd="0" presId="urn:microsoft.com/office/officeart/2005/8/layout/StepDownProcess"/>
    <dgm:cxn modelId="{1386D20D-8F4C-42D4-8554-88A6A5C17052}" type="presParOf" srcId="{75579532-9432-49FB-AE54-CDEBFE4F595B}" destId="{EC12C3C3-8140-4827-ACE9-CBE018260FF0}" srcOrd="0" destOrd="0" presId="urn:microsoft.com/office/officeart/2005/8/layout/StepDownProcess"/>
    <dgm:cxn modelId="{227A23BF-5FE8-4E86-9D9B-DE4775FA8956}" type="presParOf" srcId="{EC12C3C3-8140-4827-ACE9-CBE018260FF0}" destId="{5CEE2004-3D82-4893-893F-EDA1DB654A18}" srcOrd="0" destOrd="0" presId="urn:microsoft.com/office/officeart/2005/8/layout/StepDownProcess"/>
    <dgm:cxn modelId="{03672F26-7439-4EDF-9A2A-11D12FC5AEE8}" type="presParOf" srcId="{EC12C3C3-8140-4827-ACE9-CBE018260FF0}" destId="{F357E0B9-601D-4766-A82A-4C0D887AF99C}" srcOrd="1" destOrd="0" presId="urn:microsoft.com/office/officeart/2005/8/layout/StepDownProcess"/>
    <dgm:cxn modelId="{B58C2B7C-E5E1-48EB-AA91-BB5DB54CD0DB}" type="presParOf" srcId="{EC12C3C3-8140-4827-ACE9-CBE018260FF0}" destId="{2A25EAEB-75D7-43CD-9628-0573085F6305}" srcOrd="2" destOrd="0" presId="urn:microsoft.com/office/officeart/2005/8/layout/StepDownProcess"/>
    <dgm:cxn modelId="{CF838EE4-E06A-4DEA-A5D7-9CA4B0EE4A5F}" type="presParOf" srcId="{75579532-9432-49FB-AE54-CDEBFE4F595B}" destId="{297389FA-A30B-4161-99F1-A47F003720D9}" srcOrd="1" destOrd="0" presId="urn:microsoft.com/office/officeart/2005/8/layout/StepDownProcess"/>
    <dgm:cxn modelId="{45A5F540-5396-4102-A9BD-7E594CAC9FCD}" type="presParOf" srcId="{75579532-9432-49FB-AE54-CDEBFE4F595B}" destId="{42611C67-EAAC-49F6-B094-2120B23C584F}" srcOrd="2" destOrd="0" presId="urn:microsoft.com/office/officeart/2005/8/layout/StepDownProcess"/>
    <dgm:cxn modelId="{21CDD72C-04C8-4C68-910A-27A370112825}" type="presParOf" srcId="{42611C67-EAAC-49F6-B094-2120B23C584F}" destId="{B81B1AA9-9588-4B23-A2A6-D458797809BB}" srcOrd="0" destOrd="0" presId="urn:microsoft.com/office/officeart/2005/8/layout/StepDownProcess"/>
    <dgm:cxn modelId="{D249C1EB-DA09-49A4-9CA9-D6E235B8AFBB}" type="presParOf" srcId="{42611C67-EAAC-49F6-B094-2120B23C584F}" destId="{57619AA6-4CA9-4273-A7B3-74B3C234886E}" srcOrd="1" destOrd="0" presId="urn:microsoft.com/office/officeart/2005/8/layout/StepDownProcess"/>
    <dgm:cxn modelId="{A6A494A6-4321-4D0A-B290-EB2D0EEB2A82}" type="presParOf" srcId="{42611C67-EAAC-49F6-B094-2120B23C584F}" destId="{27CA98BC-9956-4328-AEE9-8BD110177F70}" srcOrd="2" destOrd="0" presId="urn:microsoft.com/office/officeart/2005/8/layout/StepDownProcess"/>
    <dgm:cxn modelId="{15B27F80-F2C8-4F90-8E48-C563F0376583}" type="presParOf" srcId="{75579532-9432-49FB-AE54-CDEBFE4F595B}" destId="{F2825FB5-3EC3-4D6E-B9CB-B68F4BB307A6}" srcOrd="3" destOrd="0" presId="urn:microsoft.com/office/officeart/2005/8/layout/StepDownProcess"/>
    <dgm:cxn modelId="{72770E93-FC76-4355-8D06-61A3F6C2BCFE}" type="presParOf" srcId="{75579532-9432-49FB-AE54-CDEBFE4F595B}" destId="{2711E511-201F-413E-8867-2A960459B17B}" srcOrd="4" destOrd="0" presId="urn:microsoft.com/office/officeart/2005/8/layout/StepDownProcess"/>
    <dgm:cxn modelId="{E7190F65-B947-4E59-AF95-1E758DC67B1B}" type="presParOf" srcId="{2711E511-201F-413E-8867-2A960459B17B}" destId="{0A6E78F5-EFF0-487F-BCE7-594656EA9E3A}" srcOrd="0" destOrd="0" presId="urn:microsoft.com/office/officeart/2005/8/layout/StepDownProcess"/>
    <dgm:cxn modelId="{F6E76771-F35A-4F24-AA34-68F8DC97F138}" type="presParOf" srcId="{2711E511-201F-413E-8867-2A960459B17B}" destId="{DCC9AFDB-D38B-435B-B9C4-BBAAFFBE872C}"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D0F39DE-9DD7-4AF3-AE20-A80E969C62F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C3007621-5CB7-42D0-8652-143100537B52}">
      <dgm:prSet/>
      <dgm:spPr/>
      <dgm:t>
        <a:bodyPr/>
        <a:lstStyle/>
        <a:p>
          <a:pPr rtl="0"/>
          <a:r>
            <a:rPr lang="zh-CN" dirty="0" smtClean="0"/>
            <a:t>社会工作专业</a:t>
          </a:r>
          <a:endParaRPr lang="zh-CN" dirty="0"/>
        </a:p>
      </dgm:t>
    </dgm:pt>
    <dgm:pt modelId="{854A066F-5A07-455D-99A6-3779A42DBE31}" type="parTrans" cxnId="{E47F61CA-8331-4B86-B804-774C60A3B9AE}">
      <dgm:prSet/>
      <dgm:spPr/>
      <dgm:t>
        <a:bodyPr/>
        <a:lstStyle/>
        <a:p>
          <a:endParaRPr lang="zh-CN" altLang="en-US"/>
        </a:p>
      </dgm:t>
    </dgm:pt>
    <dgm:pt modelId="{54FB4071-84AA-4515-AC00-E4D057EBC303}" type="sibTrans" cxnId="{E47F61CA-8331-4B86-B804-774C60A3B9AE}">
      <dgm:prSet/>
      <dgm:spPr/>
      <dgm:t>
        <a:bodyPr/>
        <a:lstStyle/>
        <a:p>
          <a:endParaRPr lang="zh-CN" altLang="en-US"/>
        </a:p>
      </dgm:t>
    </dgm:pt>
    <dgm:pt modelId="{563922BC-BBAC-4F29-83C7-60973E47E9CE}">
      <dgm:prSet/>
      <dgm:spPr/>
      <dgm:t>
        <a:bodyPr/>
        <a:lstStyle/>
        <a:p>
          <a:pPr rtl="0"/>
          <a:r>
            <a:rPr lang="zh-CN" altLang="en-US" dirty="0" smtClean="0"/>
            <a:t>获得社会工作专业大专以上学历</a:t>
          </a:r>
          <a:r>
            <a:rPr lang="zh-CN" dirty="0" smtClean="0"/>
            <a:t>证书的人员</a:t>
          </a:r>
          <a:r>
            <a:rPr lang="zh-CN" altLang="en-US" dirty="0" smtClean="0"/>
            <a:t>。</a:t>
          </a:r>
          <a:endParaRPr lang="zh-CN" dirty="0"/>
        </a:p>
      </dgm:t>
    </dgm:pt>
    <dgm:pt modelId="{61B7EEE5-775C-4FFC-8794-9D5A815F30E2}" type="parTrans" cxnId="{73A1B819-ACBE-42E9-B0CA-9187439ACEDD}">
      <dgm:prSet/>
      <dgm:spPr/>
      <dgm:t>
        <a:bodyPr/>
        <a:lstStyle/>
        <a:p>
          <a:endParaRPr lang="zh-CN" altLang="en-US"/>
        </a:p>
      </dgm:t>
    </dgm:pt>
    <dgm:pt modelId="{6AE04458-4039-4560-9947-8FE59DA034B7}" type="sibTrans" cxnId="{73A1B819-ACBE-42E9-B0CA-9187439ACEDD}">
      <dgm:prSet/>
      <dgm:spPr/>
      <dgm:t>
        <a:bodyPr/>
        <a:lstStyle/>
        <a:p>
          <a:endParaRPr lang="zh-CN" altLang="en-US"/>
        </a:p>
      </dgm:t>
    </dgm:pt>
    <dgm:pt modelId="{15F0A483-9C1E-432E-91A5-574A20083436}">
      <dgm:prSet/>
      <dgm:spPr/>
      <dgm:t>
        <a:bodyPr/>
        <a:lstStyle/>
        <a:p>
          <a:pPr rtl="0"/>
          <a:r>
            <a:rPr lang="zh-CN" dirty="0" smtClean="0"/>
            <a:t>社会工作者</a:t>
          </a:r>
          <a:endParaRPr lang="en-US" altLang="zh-CN" dirty="0" smtClean="0"/>
        </a:p>
        <a:p>
          <a:pPr rtl="0"/>
          <a:r>
            <a:rPr lang="zh-CN" dirty="0" smtClean="0"/>
            <a:t>职业水平证书</a:t>
          </a:r>
          <a:endParaRPr lang="zh-CN" dirty="0"/>
        </a:p>
      </dgm:t>
    </dgm:pt>
    <dgm:pt modelId="{93381F2D-2ED1-47FA-B81D-50BDE6E24159}" type="parTrans" cxnId="{C9C47055-F5A7-4B80-8912-5A2BFD770C63}">
      <dgm:prSet/>
      <dgm:spPr/>
      <dgm:t>
        <a:bodyPr/>
        <a:lstStyle/>
        <a:p>
          <a:endParaRPr lang="zh-CN" altLang="en-US"/>
        </a:p>
      </dgm:t>
    </dgm:pt>
    <dgm:pt modelId="{0C38F84D-E4C2-404F-83C7-12599E55320E}" type="sibTrans" cxnId="{C9C47055-F5A7-4B80-8912-5A2BFD770C63}">
      <dgm:prSet/>
      <dgm:spPr/>
      <dgm:t>
        <a:bodyPr/>
        <a:lstStyle/>
        <a:p>
          <a:endParaRPr lang="zh-CN" altLang="en-US"/>
        </a:p>
      </dgm:t>
    </dgm:pt>
    <dgm:pt modelId="{17D3F773-79CA-4FAB-8FDA-22B3B63932B2}">
      <dgm:prSet/>
      <dgm:spPr/>
      <dgm:t>
        <a:bodyPr/>
        <a:lstStyle/>
        <a:p>
          <a:pPr rtl="0"/>
          <a:r>
            <a:rPr lang="zh-CN" dirty="0" smtClean="0"/>
            <a:t>主要指人力资源社会保障部、民政部联合颁发的助理社会工作师、社会工作师职业水平证书；以及社会工作者职业等级证书二级、三级、四级</a:t>
          </a:r>
          <a:r>
            <a:rPr lang="zh-CN" altLang="en-US" dirty="0" smtClean="0"/>
            <a:t>等</a:t>
          </a:r>
          <a:r>
            <a:rPr lang="zh-CN" dirty="0" smtClean="0"/>
            <a:t>。</a:t>
          </a:r>
          <a:endParaRPr lang="zh-CN" dirty="0"/>
        </a:p>
      </dgm:t>
    </dgm:pt>
    <dgm:pt modelId="{1F4F2974-6F67-418E-912B-49662CE9F61F}" type="parTrans" cxnId="{C10DC5CD-6F73-445E-9E02-0425BA16C751}">
      <dgm:prSet/>
      <dgm:spPr/>
      <dgm:t>
        <a:bodyPr/>
        <a:lstStyle/>
        <a:p>
          <a:endParaRPr lang="zh-CN" altLang="en-US"/>
        </a:p>
      </dgm:t>
    </dgm:pt>
    <dgm:pt modelId="{E18B43A7-AA95-4F56-971E-42F6A916450C}" type="sibTrans" cxnId="{C10DC5CD-6F73-445E-9E02-0425BA16C751}">
      <dgm:prSet/>
      <dgm:spPr/>
      <dgm:t>
        <a:bodyPr/>
        <a:lstStyle/>
        <a:p>
          <a:endParaRPr lang="zh-CN" altLang="en-US"/>
        </a:p>
      </dgm:t>
    </dgm:pt>
    <dgm:pt modelId="{A27EE4D1-0C40-413F-B944-8F2917ECBB36}" type="pres">
      <dgm:prSet presAssocID="{FD0F39DE-9DD7-4AF3-AE20-A80E969C62FA}" presName="Name0" presStyleCnt="0">
        <dgm:presLayoutVars>
          <dgm:dir/>
          <dgm:animLvl val="lvl"/>
          <dgm:resizeHandles val="exact"/>
        </dgm:presLayoutVars>
      </dgm:prSet>
      <dgm:spPr/>
      <dgm:t>
        <a:bodyPr/>
        <a:lstStyle/>
        <a:p>
          <a:endParaRPr lang="zh-CN" altLang="en-US"/>
        </a:p>
      </dgm:t>
    </dgm:pt>
    <dgm:pt modelId="{7ACF7D5E-9FD8-433C-97E7-94997EE6C5D0}" type="pres">
      <dgm:prSet presAssocID="{C3007621-5CB7-42D0-8652-143100537B52}" presName="linNode" presStyleCnt="0"/>
      <dgm:spPr/>
    </dgm:pt>
    <dgm:pt modelId="{E4D8CA44-73F4-4F44-8750-AAD5B6491662}" type="pres">
      <dgm:prSet presAssocID="{C3007621-5CB7-42D0-8652-143100537B52}" presName="parentText" presStyleLbl="node1" presStyleIdx="0" presStyleCnt="2" custScaleX="143792" custScaleY="75594">
        <dgm:presLayoutVars>
          <dgm:chMax val="1"/>
          <dgm:bulletEnabled val="1"/>
        </dgm:presLayoutVars>
      </dgm:prSet>
      <dgm:spPr/>
      <dgm:t>
        <a:bodyPr/>
        <a:lstStyle/>
        <a:p>
          <a:endParaRPr lang="zh-CN" altLang="en-US"/>
        </a:p>
      </dgm:t>
    </dgm:pt>
    <dgm:pt modelId="{15851BAC-98E5-4556-8DB0-11AFE34B7E75}" type="pres">
      <dgm:prSet presAssocID="{C3007621-5CB7-42D0-8652-143100537B52}" presName="descendantText" presStyleLbl="alignAccFollowNode1" presStyleIdx="0" presStyleCnt="2">
        <dgm:presLayoutVars>
          <dgm:bulletEnabled val="1"/>
        </dgm:presLayoutVars>
      </dgm:prSet>
      <dgm:spPr/>
      <dgm:t>
        <a:bodyPr/>
        <a:lstStyle/>
        <a:p>
          <a:endParaRPr lang="zh-CN" altLang="en-US"/>
        </a:p>
      </dgm:t>
    </dgm:pt>
    <dgm:pt modelId="{E907D538-247F-47B3-BC3F-7B54038EBE0E}" type="pres">
      <dgm:prSet presAssocID="{54FB4071-84AA-4515-AC00-E4D057EBC303}" presName="sp" presStyleCnt="0"/>
      <dgm:spPr/>
    </dgm:pt>
    <dgm:pt modelId="{E12ABDE1-BC68-4861-A3E4-E44228985B43}" type="pres">
      <dgm:prSet presAssocID="{15F0A483-9C1E-432E-91A5-574A20083436}" presName="linNode" presStyleCnt="0"/>
      <dgm:spPr/>
    </dgm:pt>
    <dgm:pt modelId="{1C6C76B1-5366-4588-912D-31A0E07EED32}" type="pres">
      <dgm:prSet presAssocID="{15F0A483-9C1E-432E-91A5-574A20083436}" presName="parentText" presStyleLbl="node1" presStyleIdx="1" presStyleCnt="2" custScaleX="143792" custScaleY="75594">
        <dgm:presLayoutVars>
          <dgm:chMax val="1"/>
          <dgm:bulletEnabled val="1"/>
        </dgm:presLayoutVars>
      </dgm:prSet>
      <dgm:spPr/>
      <dgm:t>
        <a:bodyPr/>
        <a:lstStyle/>
        <a:p>
          <a:endParaRPr lang="zh-CN" altLang="en-US"/>
        </a:p>
      </dgm:t>
    </dgm:pt>
    <dgm:pt modelId="{2FAA50B1-99E4-440C-B0BF-10FFE830F2DB}" type="pres">
      <dgm:prSet presAssocID="{15F0A483-9C1E-432E-91A5-574A20083436}" presName="descendantText" presStyleLbl="alignAccFollowNode1" presStyleIdx="1" presStyleCnt="2">
        <dgm:presLayoutVars>
          <dgm:bulletEnabled val="1"/>
        </dgm:presLayoutVars>
      </dgm:prSet>
      <dgm:spPr/>
      <dgm:t>
        <a:bodyPr/>
        <a:lstStyle/>
        <a:p>
          <a:endParaRPr lang="zh-CN" altLang="en-US"/>
        </a:p>
      </dgm:t>
    </dgm:pt>
  </dgm:ptLst>
  <dgm:cxnLst>
    <dgm:cxn modelId="{C9C47055-F5A7-4B80-8912-5A2BFD770C63}" srcId="{FD0F39DE-9DD7-4AF3-AE20-A80E969C62FA}" destId="{15F0A483-9C1E-432E-91A5-574A20083436}" srcOrd="1" destOrd="0" parTransId="{93381F2D-2ED1-47FA-B81D-50BDE6E24159}" sibTransId="{0C38F84D-E4C2-404F-83C7-12599E55320E}"/>
    <dgm:cxn modelId="{73A1B819-ACBE-42E9-B0CA-9187439ACEDD}" srcId="{C3007621-5CB7-42D0-8652-143100537B52}" destId="{563922BC-BBAC-4F29-83C7-60973E47E9CE}" srcOrd="0" destOrd="0" parTransId="{61B7EEE5-775C-4FFC-8794-9D5A815F30E2}" sibTransId="{6AE04458-4039-4560-9947-8FE59DA034B7}"/>
    <dgm:cxn modelId="{C10DC5CD-6F73-445E-9E02-0425BA16C751}" srcId="{15F0A483-9C1E-432E-91A5-574A20083436}" destId="{17D3F773-79CA-4FAB-8FDA-22B3B63932B2}" srcOrd="0" destOrd="0" parTransId="{1F4F2974-6F67-418E-912B-49662CE9F61F}" sibTransId="{E18B43A7-AA95-4F56-971E-42F6A916450C}"/>
    <dgm:cxn modelId="{6A18E3C5-9CDE-408B-926C-2DE0338304B8}" type="presOf" srcId="{17D3F773-79CA-4FAB-8FDA-22B3B63932B2}" destId="{2FAA50B1-99E4-440C-B0BF-10FFE830F2DB}" srcOrd="0" destOrd="0" presId="urn:microsoft.com/office/officeart/2005/8/layout/vList5"/>
    <dgm:cxn modelId="{BA02634E-1E14-466A-A027-4F656CCC2711}" type="presOf" srcId="{C3007621-5CB7-42D0-8652-143100537B52}" destId="{E4D8CA44-73F4-4F44-8750-AAD5B6491662}" srcOrd="0" destOrd="0" presId="urn:microsoft.com/office/officeart/2005/8/layout/vList5"/>
    <dgm:cxn modelId="{21ED7A86-59AC-4B33-8DB7-D171B4B8D55F}" type="presOf" srcId="{15F0A483-9C1E-432E-91A5-574A20083436}" destId="{1C6C76B1-5366-4588-912D-31A0E07EED32}" srcOrd="0" destOrd="0" presId="urn:microsoft.com/office/officeart/2005/8/layout/vList5"/>
    <dgm:cxn modelId="{897846AA-B5EE-4969-8E96-6BAE270A3593}" type="presOf" srcId="{FD0F39DE-9DD7-4AF3-AE20-A80E969C62FA}" destId="{A27EE4D1-0C40-413F-B944-8F2917ECBB36}" srcOrd="0" destOrd="0" presId="urn:microsoft.com/office/officeart/2005/8/layout/vList5"/>
    <dgm:cxn modelId="{9F5B5920-0316-493B-9665-F4C0F4F4B185}" type="presOf" srcId="{563922BC-BBAC-4F29-83C7-60973E47E9CE}" destId="{15851BAC-98E5-4556-8DB0-11AFE34B7E75}" srcOrd="0" destOrd="0" presId="urn:microsoft.com/office/officeart/2005/8/layout/vList5"/>
    <dgm:cxn modelId="{E47F61CA-8331-4B86-B804-774C60A3B9AE}" srcId="{FD0F39DE-9DD7-4AF3-AE20-A80E969C62FA}" destId="{C3007621-5CB7-42D0-8652-143100537B52}" srcOrd="0" destOrd="0" parTransId="{854A066F-5A07-455D-99A6-3779A42DBE31}" sibTransId="{54FB4071-84AA-4515-AC00-E4D057EBC303}"/>
    <dgm:cxn modelId="{14C140D3-61FB-452F-A376-7AD21B4A77D7}" type="presParOf" srcId="{A27EE4D1-0C40-413F-B944-8F2917ECBB36}" destId="{7ACF7D5E-9FD8-433C-97E7-94997EE6C5D0}" srcOrd="0" destOrd="0" presId="urn:microsoft.com/office/officeart/2005/8/layout/vList5"/>
    <dgm:cxn modelId="{F936257C-DE73-4F81-91FD-773E5F8E86E9}" type="presParOf" srcId="{7ACF7D5E-9FD8-433C-97E7-94997EE6C5D0}" destId="{E4D8CA44-73F4-4F44-8750-AAD5B6491662}" srcOrd="0" destOrd="0" presId="urn:microsoft.com/office/officeart/2005/8/layout/vList5"/>
    <dgm:cxn modelId="{C53553D5-CC34-4518-B37B-E456E165541D}" type="presParOf" srcId="{7ACF7D5E-9FD8-433C-97E7-94997EE6C5D0}" destId="{15851BAC-98E5-4556-8DB0-11AFE34B7E75}" srcOrd="1" destOrd="0" presId="urn:microsoft.com/office/officeart/2005/8/layout/vList5"/>
    <dgm:cxn modelId="{B2AE95EE-3D74-4A87-9C9E-B55189750CBB}" type="presParOf" srcId="{A27EE4D1-0C40-413F-B944-8F2917ECBB36}" destId="{E907D538-247F-47B3-BC3F-7B54038EBE0E}" srcOrd="1" destOrd="0" presId="urn:microsoft.com/office/officeart/2005/8/layout/vList5"/>
    <dgm:cxn modelId="{0E24A303-896D-4A97-934E-C1B1084BF0DC}" type="presParOf" srcId="{A27EE4D1-0C40-413F-B944-8F2917ECBB36}" destId="{E12ABDE1-BC68-4861-A3E4-E44228985B43}" srcOrd="2" destOrd="0" presId="urn:microsoft.com/office/officeart/2005/8/layout/vList5"/>
    <dgm:cxn modelId="{52CDFE0B-233E-45A8-B1F3-77CD980A7FBE}" type="presParOf" srcId="{E12ABDE1-BC68-4861-A3E4-E44228985B43}" destId="{1C6C76B1-5366-4588-912D-31A0E07EED32}" srcOrd="0" destOrd="0" presId="urn:microsoft.com/office/officeart/2005/8/layout/vList5"/>
    <dgm:cxn modelId="{996C42E7-6664-4D24-A453-82E0D9B719BA}" type="presParOf" srcId="{E12ABDE1-BC68-4861-A3E4-E44228985B43}" destId="{2FAA50B1-99E4-440C-B0BF-10FFE830F2D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D63278F-8B27-45B2-9E61-B2F362B4F420}" type="doc">
      <dgm:prSet loTypeId="urn:microsoft.com/office/officeart/2005/8/layout/process5" loCatId="process" qsTypeId="urn:microsoft.com/office/officeart/2005/8/quickstyle/3d3" qsCatId="3D" csTypeId="urn:microsoft.com/office/officeart/2005/8/colors/accent1_3" csCatId="accent1" phldr="1"/>
      <dgm:spPr/>
    </dgm:pt>
    <dgm:pt modelId="{411E6D10-43A3-4E91-9258-53E7D4B100B8}">
      <dgm:prSet phldrT="[文本]"/>
      <dgm:spPr/>
      <dgm:t>
        <a:bodyPr/>
        <a:lstStyle/>
        <a:p>
          <a:r>
            <a:rPr lang="zh-CN" altLang="en-US" dirty="0" smtClean="0"/>
            <a:t>根据调查方案，梳理调查样本单位</a:t>
          </a:r>
          <a:endParaRPr lang="zh-CN" altLang="en-US" dirty="0"/>
        </a:p>
      </dgm:t>
    </dgm:pt>
    <dgm:pt modelId="{8B425691-CF39-443B-B43A-5B4621437196}" type="parTrans" cxnId="{491C64FC-1859-422E-B54F-544679C6A521}">
      <dgm:prSet/>
      <dgm:spPr/>
      <dgm:t>
        <a:bodyPr/>
        <a:lstStyle/>
        <a:p>
          <a:endParaRPr lang="zh-CN" altLang="en-US"/>
        </a:p>
      </dgm:t>
    </dgm:pt>
    <dgm:pt modelId="{0EF66A94-2BC3-46E3-AF2E-A48B3FAE052C}" type="sibTrans" cxnId="{491C64FC-1859-422E-B54F-544679C6A521}">
      <dgm:prSet/>
      <dgm:spPr/>
      <dgm:t>
        <a:bodyPr/>
        <a:lstStyle/>
        <a:p>
          <a:endParaRPr lang="zh-CN" altLang="en-US"/>
        </a:p>
      </dgm:t>
    </dgm:pt>
    <dgm:pt modelId="{29721A70-E7A2-4431-9D2C-20EFA58EEEB8}">
      <dgm:prSet phldrT="[文本]"/>
      <dgm:spPr/>
      <dgm:t>
        <a:bodyPr/>
        <a:lstStyle/>
        <a:p>
          <a:r>
            <a:rPr lang="zh-CN" altLang="en-US" dirty="0" smtClean="0"/>
            <a:t>下发调查表</a:t>
          </a:r>
          <a:endParaRPr lang="zh-CN" altLang="en-US" dirty="0"/>
        </a:p>
      </dgm:t>
    </dgm:pt>
    <dgm:pt modelId="{1471ABC6-0D83-4481-A8BF-7DAACD2EA7AC}" type="parTrans" cxnId="{6905AA57-2D98-43A5-B4A1-56EA9550FAE2}">
      <dgm:prSet/>
      <dgm:spPr/>
      <dgm:t>
        <a:bodyPr/>
        <a:lstStyle/>
        <a:p>
          <a:endParaRPr lang="zh-CN" altLang="en-US"/>
        </a:p>
      </dgm:t>
    </dgm:pt>
    <dgm:pt modelId="{56522D7C-347F-4B89-8E2B-0B8EEB60F347}" type="sibTrans" cxnId="{6905AA57-2D98-43A5-B4A1-56EA9550FAE2}">
      <dgm:prSet/>
      <dgm:spPr/>
      <dgm:t>
        <a:bodyPr/>
        <a:lstStyle/>
        <a:p>
          <a:endParaRPr lang="zh-CN" altLang="en-US"/>
        </a:p>
      </dgm:t>
    </dgm:pt>
    <dgm:pt modelId="{C73B93BE-2787-4A64-92EF-2E8798F936BE}">
      <dgm:prSet phldrT="[文本]"/>
      <dgm:spPr/>
      <dgm:t>
        <a:bodyPr/>
        <a:lstStyle/>
        <a:p>
          <a:r>
            <a:rPr lang="zh-CN" altLang="en-US" dirty="0" smtClean="0"/>
            <a:t>回收调查表</a:t>
          </a:r>
          <a:endParaRPr lang="zh-CN" altLang="en-US" dirty="0"/>
        </a:p>
      </dgm:t>
    </dgm:pt>
    <dgm:pt modelId="{A45C6B2F-DC6D-4062-AA56-7853F075D0A6}" type="parTrans" cxnId="{1E35CB26-F64E-4D9D-951C-857921334B86}">
      <dgm:prSet/>
      <dgm:spPr/>
      <dgm:t>
        <a:bodyPr/>
        <a:lstStyle/>
        <a:p>
          <a:endParaRPr lang="zh-CN" altLang="en-US"/>
        </a:p>
      </dgm:t>
    </dgm:pt>
    <dgm:pt modelId="{8610A46B-8933-4F7C-98E1-37B5C0C916CD}" type="sibTrans" cxnId="{1E35CB26-F64E-4D9D-951C-857921334B86}">
      <dgm:prSet/>
      <dgm:spPr/>
      <dgm:t>
        <a:bodyPr/>
        <a:lstStyle/>
        <a:p>
          <a:endParaRPr lang="zh-CN" altLang="en-US"/>
        </a:p>
      </dgm:t>
    </dgm:pt>
    <dgm:pt modelId="{E3B6AEFC-69CB-47DE-8EA3-FE54704F5B4F}">
      <dgm:prSet phldrT="[文本]"/>
      <dgm:spPr/>
      <dgm:t>
        <a:bodyPr/>
        <a:lstStyle/>
        <a:p>
          <a:r>
            <a:rPr lang="zh-CN" altLang="en-US" dirty="0" smtClean="0"/>
            <a:t>录入、汇总</a:t>
          </a:r>
          <a:endParaRPr lang="zh-CN" altLang="en-US" dirty="0"/>
        </a:p>
      </dgm:t>
    </dgm:pt>
    <dgm:pt modelId="{510E615B-63EC-44EA-A537-F83D5B94E722}" type="parTrans" cxnId="{68B4F453-EB74-4A47-8CDA-5A274B2C1E5D}">
      <dgm:prSet/>
      <dgm:spPr/>
      <dgm:t>
        <a:bodyPr/>
        <a:lstStyle/>
        <a:p>
          <a:endParaRPr lang="zh-CN" altLang="en-US"/>
        </a:p>
      </dgm:t>
    </dgm:pt>
    <dgm:pt modelId="{225C5179-6AA4-4A62-83A8-E5B2C57BDAE3}" type="sibTrans" cxnId="{68B4F453-EB74-4A47-8CDA-5A274B2C1E5D}">
      <dgm:prSet/>
      <dgm:spPr/>
      <dgm:t>
        <a:bodyPr/>
        <a:lstStyle/>
        <a:p>
          <a:endParaRPr lang="zh-CN" altLang="en-US"/>
        </a:p>
      </dgm:t>
    </dgm:pt>
    <dgm:pt modelId="{8D208B2D-C916-4F3C-8797-F05996D262F5}">
      <dgm:prSet phldrT="[文本]"/>
      <dgm:spPr/>
      <dgm:t>
        <a:bodyPr/>
        <a:lstStyle/>
        <a:p>
          <a:r>
            <a:rPr lang="zh-CN" altLang="en-US" dirty="0" smtClean="0"/>
            <a:t>撰写总结</a:t>
          </a:r>
          <a:endParaRPr lang="zh-CN" altLang="en-US" dirty="0"/>
        </a:p>
      </dgm:t>
    </dgm:pt>
    <dgm:pt modelId="{4C7F948F-BB4E-44F3-AD8A-0F37EFBAFDD5}" type="parTrans" cxnId="{AF3F3C48-8BF8-4B67-AF31-C20DB363C46C}">
      <dgm:prSet/>
      <dgm:spPr/>
      <dgm:t>
        <a:bodyPr/>
        <a:lstStyle/>
        <a:p>
          <a:endParaRPr lang="zh-CN" altLang="en-US"/>
        </a:p>
      </dgm:t>
    </dgm:pt>
    <dgm:pt modelId="{0A2CEF59-85A3-4980-9692-13F254388914}" type="sibTrans" cxnId="{AF3F3C48-8BF8-4B67-AF31-C20DB363C46C}">
      <dgm:prSet/>
      <dgm:spPr/>
      <dgm:t>
        <a:bodyPr/>
        <a:lstStyle/>
        <a:p>
          <a:endParaRPr lang="zh-CN" altLang="en-US"/>
        </a:p>
      </dgm:t>
    </dgm:pt>
    <dgm:pt modelId="{E83ABBF3-2F77-4FD5-90FB-669CF36ED3F8}">
      <dgm:prSet phldrT="[文本]"/>
      <dgm:spPr/>
      <dgm:t>
        <a:bodyPr/>
        <a:lstStyle/>
        <a:p>
          <a:r>
            <a:rPr lang="zh-CN" altLang="en-US" dirty="0" smtClean="0"/>
            <a:t>上报调查结果及总结</a:t>
          </a:r>
          <a:endParaRPr lang="zh-CN" altLang="en-US" dirty="0"/>
        </a:p>
      </dgm:t>
    </dgm:pt>
    <dgm:pt modelId="{635FF429-DB21-4662-8E0B-C414B39FB03B}" type="parTrans" cxnId="{9CE2A773-D354-43AD-910A-F9BEE732FD75}">
      <dgm:prSet/>
      <dgm:spPr/>
      <dgm:t>
        <a:bodyPr/>
        <a:lstStyle/>
        <a:p>
          <a:endParaRPr lang="zh-CN" altLang="en-US"/>
        </a:p>
      </dgm:t>
    </dgm:pt>
    <dgm:pt modelId="{F87E134B-A322-429B-9303-97F581FA6DEE}" type="sibTrans" cxnId="{9CE2A773-D354-43AD-910A-F9BEE732FD75}">
      <dgm:prSet/>
      <dgm:spPr/>
      <dgm:t>
        <a:bodyPr/>
        <a:lstStyle/>
        <a:p>
          <a:endParaRPr lang="zh-CN" altLang="en-US"/>
        </a:p>
      </dgm:t>
    </dgm:pt>
    <dgm:pt modelId="{22F2A1FC-1E43-4AB7-B036-789112CF4DF8}">
      <dgm:prSet phldrT="[文本]"/>
      <dgm:spPr/>
      <dgm:t>
        <a:bodyPr/>
        <a:lstStyle/>
        <a:p>
          <a:r>
            <a:rPr lang="zh-CN" altLang="en-US" dirty="0" smtClean="0"/>
            <a:t>现场调查指导</a:t>
          </a:r>
          <a:endParaRPr lang="zh-CN" altLang="en-US" dirty="0"/>
        </a:p>
      </dgm:t>
    </dgm:pt>
    <dgm:pt modelId="{C32C6EAD-D77C-4742-A6A9-4B8E90ACD65F}" type="parTrans" cxnId="{78C01036-203F-4FBD-9462-38359DEE9BDA}">
      <dgm:prSet/>
      <dgm:spPr/>
      <dgm:t>
        <a:bodyPr/>
        <a:lstStyle/>
        <a:p>
          <a:endParaRPr lang="zh-CN" altLang="en-US"/>
        </a:p>
      </dgm:t>
    </dgm:pt>
    <dgm:pt modelId="{9A75362F-B22B-440D-8187-EB7ADB321F5B}" type="sibTrans" cxnId="{78C01036-203F-4FBD-9462-38359DEE9BDA}">
      <dgm:prSet/>
      <dgm:spPr/>
      <dgm:t>
        <a:bodyPr/>
        <a:lstStyle/>
        <a:p>
          <a:endParaRPr lang="zh-CN" altLang="en-US"/>
        </a:p>
      </dgm:t>
    </dgm:pt>
    <dgm:pt modelId="{3A848037-BDC2-4F72-8819-C2810A7FAB88}">
      <dgm:prSet phldrT="[文本]"/>
      <dgm:spPr/>
      <dgm:t>
        <a:bodyPr/>
        <a:lstStyle/>
        <a:p>
          <a:r>
            <a:rPr lang="zh-CN" altLang="en-US" dirty="0" smtClean="0"/>
            <a:t>审核并修改</a:t>
          </a:r>
          <a:endParaRPr lang="zh-CN" altLang="en-US" dirty="0"/>
        </a:p>
      </dgm:t>
    </dgm:pt>
    <dgm:pt modelId="{6292D15C-5838-44E3-889C-6BCC832C233C}" type="parTrans" cxnId="{A2477C52-82D7-4367-BECB-F781D9DE2052}">
      <dgm:prSet/>
      <dgm:spPr/>
      <dgm:t>
        <a:bodyPr/>
        <a:lstStyle/>
        <a:p>
          <a:endParaRPr lang="zh-CN" altLang="en-US"/>
        </a:p>
      </dgm:t>
    </dgm:pt>
    <dgm:pt modelId="{719F2E83-280C-461D-B7D1-F0786DF05C7A}" type="sibTrans" cxnId="{A2477C52-82D7-4367-BECB-F781D9DE2052}">
      <dgm:prSet/>
      <dgm:spPr/>
      <dgm:t>
        <a:bodyPr/>
        <a:lstStyle/>
        <a:p>
          <a:endParaRPr lang="zh-CN" altLang="en-US"/>
        </a:p>
      </dgm:t>
    </dgm:pt>
    <dgm:pt modelId="{C1D885AE-E3A4-4AEF-BA8E-8272B85E2A89}" type="pres">
      <dgm:prSet presAssocID="{6D63278F-8B27-45B2-9E61-B2F362B4F420}" presName="diagram" presStyleCnt="0">
        <dgm:presLayoutVars>
          <dgm:dir/>
          <dgm:resizeHandles val="exact"/>
        </dgm:presLayoutVars>
      </dgm:prSet>
      <dgm:spPr/>
    </dgm:pt>
    <dgm:pt modelId="{441A3737-B4A8-47EB-9785-777DB41D0417}" type="pres">
      <dgm:prSet presAssocID="{411E6D10-43A3-4E91-9258-53E7D4B100B8}" presName="node" presStyleLbl="node1" presStyleIdx="0" presStyleCnt="8">
        <dgm:presLayoutVars>
          <dgm:bulletEnabled val="1"/>
        </dgm:presLayoutVars>
      </dgm:prSet>
      <dgm:spPr/>
      <dgm:t>
        <a:bodyPr/>
        <a:lstStyle/>
        <a:p>
          <a:endParaRPr lang="zh-CN" altLang="en-US"/>
        </a:p>
      </dgm:t>
    </dgm:pt>
    <dgm:pt modelId="{EF071F31-45D3-49F0-9318-509A2EBA53F8}" type="pres">
      <dgm:prSet presAssocID="{0EF66A94-2BC3-46E3-AF2E-A48B3FAE052C}" presName="sibTrans" presStyleLbl="sibTrans2D1" presStyleIdx="0" presStyleCnt="7"/>
      <dgm:spPr/>
      <dgm:t>
        <a:bodyPr/>
        <a:lstStyle/>
        <a:p>
          <a:endParaRPr lang="zh-CN" altLang="en-US"/>
        </a:p>
      </dgm:t>
    </dgm:pt>
    <dgm:pt modelId="{88F96E3B-1DD8-4C96-8C02-542F34002B7A}" type="pres">
      <dgm:prSet presAssocID="{0EF66A94-2BC3-46E3-AF2E-A48B3FAE052C}" presName="connectorText" presStyleLbl="sibTrans2D1" presStyleIdx="0" presStyleCnt="7"/>
      <dgm:spPr/>
      <dgm:t>
        <a:bodyPr/>
        <a:lstStyle/>
        <a:p>
          <a:endParaRPr lang="zh-CN" altLang="en-US"/>
        </a:p>
      </dgm:t>
    </dgm:pt>
    <dgm:pt modelId="{2AD0AFED-C4E2-4845-83CD-1802A093405A}" type="pres">
      <dgm:prSet presAssocID="{29721A70-E7A2-4431-9D2C-20EFA58EEEB8}" presName="node" presStyleLbl="node1" presStyleIdx="1" presStyleCnt="8">
        <dgm:presLayoutVars>
          <dgm:bulletEnabled val="1"/>
        </dgm:presLayoutVars>
      </dgm:prSet>
      <dgm:spPr/>
      <dgm:t>
        <a:bodyPr/>
        <a:lstStyle/>
        <a:p>
          <a:endParaRPr lang="zh-CN" altLang="en-US"/>
        </a:p>
      </dgm:t>
    </dgm:pt>
    <dgm:pt modelId="{9617FE35-1346-4C61-8F98-B504209FB690}" type="pres">
      <dgm:prSet presAssocID="{56522D7C-347F-4B89-8E2B-0B8EEB60F347}" presName="sibTrans" presStyleLbl="sibTrans2D1" presStyleIdx="1" presStyleCnt="7"/>
      <dgm:spPr/>
      <dgm:t>
        <a:bodyPr/>
        <a:lstStyle/>
        <a:p>
          <a:endParaRPr lang="zh-CN" altLang="en-US"/>
        </a:p>
      </dgm:t>
    </dgm:pt>
    <dgm:pt modelId="{5FB27E66-FEB2-4928-8153-E5DF6E48FB3A}" type="pres">
      <dgm:prSet presAssocID="{56522D7C-347F-4B89-8E2B-0B8EEB60F347}" presName="connectorText" presStyleLbl="sibTrans2D1" presStyleIdx="1" presStyleCnt="7"/>
      <dgm:spPr/>
      <dgm:t>
        <a:bodyPr/>
        <a:lstStyle/>
        <a:p>
          <a:endParaRPr lang="zh-CN" altLang="en-US"/>
        </a:p>
      </dgm:t>
    </dgm:pt>
    <dgm:pt modelId="{E7A3EC03-578F-43ED-8C96-199D293A84DC}" type="pres">
      <dgm:prSet presAssocID="{22F2A1FC-1E43-4AB7-B036-789112CF4DF8}" presName="node" presStyleLbl="node1" presStyleIdx="2" presStyleCnt="8">
        <dgm:presLayoutVars>
          <dgm:bulletEnabled val="1"/>
        </dgm:presLayoutVars>
      </dgm:prSet>
      <dgm:spPr/>
      <dgm:t>
        <a:bodyPr/>
        <a:lstStyle/>
        <a:p>
          <a:endParaRPr lang="zh-CN" altLang="en-US"/>
        </a:p>
      </dgm:t>
    </dgm:pt>
    <dgm:pt modelId="{65D8C164-E2ED-4400-A1BE-D079596999F9}" type="pres">
      <dgm:prSet presAssocID="{9A75362F-B22B-440D-8187-EB7ADB321F5B}" presName="sibTrans" presStyleLbl="sibTrans2D1" presStyleIdx="2" presStyleCnt="7"/>
      <dgm:spPr/>
      <dgm:t>
        <a:bodyPr/>
        <a:lstStyle/>
        <a:p>
          <a:endParaRPr lang="zh-CN" altLang="en-US"/>
        </a:p>
      </dgm:t>
    </dgm:pt>
    <dgm:pt modelId="{CEA4E949-6B60-45B5-8A12-83C777C4FFAB}" type="pres">
      <dgm:prSet presAssocID="{9A75362F-B22B-440D-8187-EB7ADB321F5B}" presName="connectorText" presStyleLbl="sibTrans2D1" presStyleIdx="2" presStyleCnt="7"/>
      <dgm:spPr/>
      <dgm:t>
        <a:bodyPr/>
        <a:lstStyle/>
        <a:p>
          <a:endParaRPr lang="zh-CN" altLang="en-US"/>
        </a:p>
      </dgm:t>
    </dgm:pt>
    <dgm:pt modelId="{AB8184B6-A928-46AA-AD5F-78A91C1AD3F9}" type="pres">
      <dgm:prSet presAssocID="{C73B93BE-2787-4A64-92EF-2E8798F936BE}" presName="node" presStyleLbl="node1" presStyleIdx="3" presStyleCnt="8">
        <dgm:presLayoutVars>
          <dgm:bulletEnabled val="1"/>
        </dgm:presLayoutVars>
      </dgm:prSet>
      <dgm:spPr/>
      <dgm:t>
        <a:bodyPr/>
        <a:lstStyle/>
        <a:p>
          <a:endParaRPr lang="zh-CN" altLang="en-US"/>
        </a:p>
      </dgm:t>
    </dgm:pt>
    <dgm:pt modelId="{C5F06BAF-C7B4-400F-A845-F1A471C2072D}" type="pres">
      <dgm:prSet presAssocID="{8610A46B-8933-4F7C-98E1-37B5C0C916CD}" presName="sibTrans" presStyleLbl="sibTrans2D1" presStyleIdx="3" presStyleCnt="7"/>
      <dgm:spPr/>
      <dgm:t>
        <a:bodyPr/>
        <a:lstStyle/>
        <a:p>
          <a:endParaRPr lang="zh-CN" altLang="en-US"/>
        </a:p>
      </dgm:t>
    </dgm:pt>
    <dgm:pt modelId="{E24B5ADB-AA03-4DD4-92BC-59BEAD381AA3}" type="pres">
      <dgm:prSet presAssocID="{8610A46B-8933-4F7C-98E1-37B5C0C916CD}" presName="connectorText" presStyleLbl="sibTrans2D1" presStyleIdx="3" presStyleCnt="7"/>
      <dgm:spPr/>
      <dgm:t>
        <a:bodyPr/>
        <a:lstStyle/>
        <a:p>
          <a:endParaRPr lang="zh-CN" altLang="en-US"/>
        </a:p>
      </dgm:t>
    </dgm:pt>
    <dgm:pt modelId="{D4BC939B-6564-41EC-B85B-59549872B61B}" type="pres">
      <dgm:prSet presAssocID="{E3B6AEFC-69CB-47DE-8EA3-FE54704F5B4F}" presName="node" presStyleLbl="node1" presStyleIdx="4" presStyleCnt="8">
        <dgm:presLayoutVars>
          <dgm:bulletEnabled val="1"/>
        </dgm:presLayoutVars>
      </dgm:prSet>
      <dgm:spPr/>
      <dgm:t>
        <a:bodyPr/>
        <a:lstStyle/>
        <a:p>
          <a:endParaRPr lang="zh-CN" altLang="en-US"/>
        </a:p>
      </dgm:t>
    </dgm:pt>
    <dgm:pt modelId="{3C4AAD05-3137-4C63-BFF5-3DA2C7AE4F43}" type="pres">
      <dgm:prSet presAssocID="{225C5179-6AA4-4A62-83A8-E5B2C57BDAE3}" presName="sibTrans" presStyleLbl="sibTrans2D1" presStyleIdx="4" presStyleCnt="7"/>
      <dgm:spPr/>
      <dgm:t>
        <a:bodyPr/>
        <a:lstStyle/>
        <a:p>
          <a:endParaRPr lang="zh-CN" altLang="en-US"/>
        </a:p>
      </dgm:t>
    </dgm:pt>
    <dgm:pt modelId="{EFA9BECA-AA5B-4040-AC98-60E7F8C5CBF1}" type="pres">
      <dgm:prSet presAssocID="{225C5179-6AA4-4A62-83A8-E5B2C57BDAE3}" presName="connectorText" presStyleLbl="sibTrans2D1" presStyleIdx="4" presStyleCnt="7"/>
      <dgm:spPr/>
      <dgm:t>
        <a:bodyPr/>
        <a:lstStyle/>
        <a:p>
          <a:endParaRPr lang="zh-CN" altLang="en-US"/>
        </a:p>
      </dgm:t>
    </dgm:pt>
    <dgm:pt modelId="{1A320B30-DD81-42AF-A53E-05A75B04BDF1}" type="pres">
      <dgm:prSet presAssocID="{3A848037-BDC2-4F72-8819-C2810A7FAB88}" presName="node" presStyleLbl="node1" presStyleIdx="5" presStyleCnt="8">
        <dgm:presLayoutVars>
          <dgm:bulletEnabled val="1"/>
        </dgm:presLayoutVars>
      </dgm:prSet>
      <dgm:spPr/>
      <dgm:t>
        <a:bodyPr/>
        <a:lstStyle/>
        <a:p>
          <a:endParaRPr lang="zh-CN" altLang="en-US"/>
        </a:p>
      </dgm:t>
    </dgm:pt>
    <dgm:pt modelId="{7178A904-AD03-446D-9672-A7BF304E3B83}" type="pres">
      <dgm:prSet presAssocID="{719F2E83-280C-461D-B7D1-F0786DF05C7A}" presName="sibTrans" presStyleLbl="sibTrans2D1" presStyleIdx="5" presStyleCnt="7"/>
      <dgm:spPr/>
      <dgm:t>
        <a:bodyPr/>
        <a:lstStyle/>
        <a:p>
          <a:endParaRPr lang="zh-CN" altLang="en-US"/>
        </a:p>
      </dgm:t>
    </dgm:pt>
    <dgm:pt modelId="{ACBC94B7-190D-4A47-BE13-75DF71F59D9A}" type="pres">
      <dgm:prSet presAssocID="{719F2E83-280C-461D-B7D1-F0786DF05C7A}" presName="connectorText" presStyleLbl="sibTrans2D1" presStyleIdx="5" presStyleCnt="7"/>
      <dgm:spPr/>
      <dgm:t>
        <a:bodyPr/>
        <a:lstStyle/>
        <a:p>
          <a:endParaRPr lang="zh-CN" altLang="en-US"/>
        </a:p>
      </dgm:t>
    </dgm:pt>
    <dgm:pt modelId="{74C7F5B3-F6F4-4ECF-AE1F-C78EAD48B41D}" type="pres">
      <dgm:prSet presAssocID="{8D208B2D-C916-4F3C-8797-F05996D262F5}" presName="node" presStyleLbl="node1" presStyleIdx="6" presStyleCnt="8">
        <dgm:presLayoutVars>
          <dgm:bulletEnabled val="1"/>
        </dgm:presLayoutVars>
      </dgm:prSet>
      <dgm:spPr/>
      <dgm:t>
        <a:bodyPr/>
        <a:lstStyle/>
        <a:p>
          <a:endParaRPr lang="zh-CN" altLang="en-US"/>
        </a:p>
      </dgm:t>
    </dgm:pt>
    <dgm:pt modelId="{A517D5F1-CB6F-4645-8027-5F5840877DCE}" type="pres">
      <dgm:prSet presAssocID="{0A2CEF59-85A3-4980-9692-13F254388914}" presName="sibTrans" presStyleLbl="sibTrans2D1" presStyleIdx="6" presStyleCnt="7"/>
      <dgm:spPr/>
      <dgm:t>
        <a:bodyPr/>
        <a:lstStyle/>
        <a:p>
          <a:endParaRPr lang="zh-CN" altLang="en-US"/>
        </a:p>
      </dgm:t>
    </dgm:pt>
    <dgm:pt modelId="{36029772-32D3-4DB1-8694-4ABDC947EB77}" type="pres">
      <dgm:prSet presAssocID="{0A2CEF59-85A3-4980-9692-13F254388914}" presName="connectorText" presStyleLbl="sibTrans2D1" presStyleIdx="6" presStyleCnt="7"/>
      <dgm:spPr/>
      <dgm:t>
        <a:bodyPr/>
        <a:lstStyle/>
        <a:p>
          <a:endParaRPr lang="zh-CN" altLang="en-US"/>
        </a:p>
      </dgm:t>
    </dgm:pt>
    <dgm:pt modelId="{B4D3D911-7AE9-4895-B98E-0CDDB2597A7C}" type="pres">
      <dgm:prSet presAssocID="{E83ABBF3-2F77-4FD5-90FB-669CF36ED3F8}" presName="node" presStyleLbl="node1" presStyleIdx="7" presStyleCnt="8">
        <dgm:presLayoutVars>
          <dgm:bulletEnabled val="1"/>
        </dgm:presLayoutVars>
      </dgm:prSet>
      <dgm:spPr/>
      <dgm:t>
        <a:bodyPr/>
        <a:lstStyle/>
        <a:p>
          <a:endParaRPr lang="zh-CN" altLang="en-US"/>
        </a:p>
      </dgm:t>
    </dgm:pt>
  </dgm:ptLst>
  <dgm:cxnLst>
    <dgm:cxn modelId="{1F167002-6E38-4C1D-823A-10EB73F3375C}" type="presOf" srcId="{225C5179-6AA4-4A62-83A8-E5B2C57BDAE3}" destId="{3C4AAD05-3137-4C63-BFF5-3DA2C7AE4F43}" srcOrd="0" destOrd="0" presId="urn:microsoft.com/office/officeart/2005/8/layout/process5"/>
    <dgm:cxn modelId="{474C4FB6-2490-4A7C-8E42-796EE4AC6CE5}" type="presOf" srcId="{0EF66A94-2BC3-46E3-AF2E-A48B3FAE052C}" destId="{88F96E3B-1DD8-4C96-8C02-542F34002B7A}" srcOrd="1" destOrd="0" presId="urn:microsoft.com/office/officeart/2005/8/layout/process5"/>
    <dgm:cxn modelId="{48A8A25C-3DDA-4D42-A045-B57B43EBA304}" type="presOf" srcId="{9A75362F-B22B-440D-8187-EB7ADB321F5B}" destId="{65D8C164-E2ED-4400-A1BE-D079596999F9}" srcOrd="0" destOrd="0" presId="urn:microsoft.com/office/officeart/2005/8/layout/process5"/>
    <dgm:cxn modelId="{82159568-5474-493D-B890-BD14CC5B0E74}" type="presOf" srcId="{3A848037-BDC2-4F72-8819-C2810A7FAB88}" destId="{1A320B30-DD81-42AF-A53E-05A75B04BDF1}" srcOrd="0" destOrd="0" presId="urn:microsoft.com/office/officeart/2005/8/layout/process5"/>
    <dgm:cxn modelId="{DEA643D9-3230-4BF2-B55D-E1119B86B820}" type="presOf" srcId="{9A75362F-B22B-440D-8187-EB7ADB321F5B}" destId="{CEA4E949-6B60-45B5-8A12-83C777C4FFAB}" srcOrd="1" destOrd="0" presId="urn:microsoft.com/office/officeart/2005/8/layout/process5"/>
    <dgm:cxn modelId="{1E35CB26-F64E-4D9D-951C-857921334B86}" srcId="{6D63278F-8B27-45B2-9E61-B2F362B4F420}" destId="{C73B93BE-2787-4A64-92EF-2E8798F936BE}" srcOrd="3" destOrd="0" parTransId="{A45C6B2F-DC6D-4062-AA56-7853F075D0A6}" sibTransId="{8610A46B-8933-4F7C-98E1-37B5C0C916CD}"/>
    <dgm:cxn modelId="{F8052A10-6302-4EF5-9512-A04CB309A784}" type="presOf" srcId="{22F2A1FC-1E43-4AB7-B036-789112CF4DF8}" destId="{E7A3EC03-578F-43ED-8C96-199D293A84DC}" srcOrd="0" destOrd="0" presId="urn:microsoft.com/office/officeart/2005/8/layout/process5"/>
    <dgm:cxn modelId="{AF3F3C48-8BF8-4B67-AF31-C20DB363C46C}" srcId="{6D63278F-8B27-45B2-9E61-B2F362B4F420}" destId="{8D208B2D-C916-4F3C-8797-F05996D262F5}" srcOrd="6" destOrd="0" parTransId="{4C7F948F-BB4E-44F3-AD8A-0F37EFBAFDD5}" sibTransId="{0A2CEF59-85A3-4980-9692-13F254388914}"/>
    <dgm:cxn modelId="{442A6FD1-DE63-4521-A6FD-165C2FD513E7}" type="presOf" srcId="{8610A46B-8933-4F7C-98E1-37B5C0C916CD}" destId="{C5F06BAF-C7B4-400F-A845-F1A471C2072D}" srcOrd="0" destOrd="0" presId="urn:microsoft.com/office/officeart/2005/8/layout/process5"/>
    <dgm:cxn modelId="{6905AA57-2D98-43A5-B4A1-56EA9550FAE2}" srcId="{6D63278F-8B27-45B2-9E61-B2F362B4F420}" destId="{29721A70-E7A2-4431-9D2C-20EFA58EEEB8}" srcOrd="1" destOrd="0" parTransId="{1471ABC6-0D83-4481-A8BF-7DAACD2EA7AC}" sibTransId="{56522D7C-347F-4B89-8E2B-0B8EEB60F347}"/>
    <dgm:cxn modelId="{491C64FC-1859-422E-B54F-544679C6A521}" srcId="{6D63278F-8B27-45B2-9E61-B2F362B4F420}" destId="{411E6D10-43A3-4E91-9258-53E7D4B100B8}" srcOrd="0" destOrd="0" parTransId="{8B425691-CF39-443B-B43A-5B4621437196}" sibTransId="{0EF66A94-2BC3-46E3-AF2E-A48B3FAE052C}"/>
    <dgm:cxn modelId="{EB3937AE-61B9-450E-AD2E-10BF27FF25A6}" type="presOf" srcId="{6D63278F-8B27-45B2-9E61-B2F362B4F420}" destId="{C1D885AE-E3A4-4AEF-BA8E-8272B85E2A89}" srcOrd="0" destOrd="0" presId="urn:microsoft.com/office/officeart/2005/8/layout/process5"/>
    <dgm:cxn modelId="{BB57429B-7359-46B2-A61C-58D6544D550F}" type="presOf" srcId="{E83ABBF3-2F77-4FD5-90FB-669CF36ED3F8}" destId="{B4D3D911-7AE9-4895-B98E-0CDDB2597A7C}" srcOrd="0" destOrd="0" presId="urn:microsoft.com/office/officeart/2005/8/layout/process5"/>
    <dgm:cxn modelId="{B4B14C55-6E72-42A8-9E4D-9645122ED333}" type="presOf" srcId="{8D208B2D-C916-4F3C-8797-F05996D262F5}" destId="{74C7F5B3-F6F4-4ECF-AE1F-C78EAD48B41D}" srcOrd="0" destOrd="0" presId="urn:microsoft.com/office/officeart/2005/8/layout/process5"/>
    <dgm:cxn modelId="{6980A65C-207C-4CF6-A530-CE270B774445}" type="presOf" srcId="{0A2CEF59-85A3-4980-9692-13F254388914}" destId="{36029772-32D3-4DB1-8694-4ABDC947EB77}" srcOrd="1" destOrd="0" presId="urn:microsoft.com/office/officeart/2005/8/layout/process5"/>
    <dgm:cxn modelId="{D1B22247-2E3A-479B-94F6-4FE5D54D8B49}" type="presOf" srcId="{719F2E83-280C-461D-B7D1-F0786DF05C7A}" destId="{ACBC94B7-190D-4A47-BE13-75DF71F59D9A}" srcOrd="1" destOrd="0" presId="urn:microsoft.com/office/officeart/2005/8/layout/process5"/>
    <dgm:cxn modelId="{C9596019-9DD4-4BDE-AAA3-A4F35E5356F7}" type="presOf" srcId="{411E6D10-43A3-4E91-9258-53E7D4B100B8}" destId="{441A3737-B4A8-47EB-9785-777DB41D0417}" srcOrd="0" destOrd="0" presId="urn:microsoft.com/office/officeart/2005/8/layout/process5"/>
    <dgm:cxn modelId="{EE97752A-19CD-4751-93CC-97E5346C5AC9}" type="presOf" srcId="{E3B6AEFC-69CB-47DE-8EA3-FE54704F5B4F}" destId="{D4BC939B-6564-41EC-B85B-59549872B61B}" srcOrd="0" destOrd="0" presId="urn:microsoft.com/office/officeart/2005/8/layout/process5"/>
    <dgm:cxn modelId="{27883D66-BC75-48BA-9743-90AA94678FD6}" type="presOf" srcId="{225C5179-6AA4-4A62-83A8-E5B2C57BDAE3}" destId="{EFA9BECA-AA5B-4040-AC98-60E7F8C5CBF1}" srcOrd="1" destOrd="0" presId="urn:microsoft.com/office/officeart/2005/8/layout/process5"/>
    <dgm:cxn modelId="{D8B3C79F-98B6-44AA-9E0B-9A28E105742C}" type="presOf" srcId="{0EF66A94-2BC3-46E3-AF2E-A48B3FAE052C}" destId="{EF071F31-45D3-49F0-9318-509A2EBA53F8}" srcOrd="0" destOrd="0" presId="urn:microsoft.com/office/officeart/2005/8/layout/process5"/>
    <dgm:cxn modelId="{A2477C52-82D7-4367-BECB-F781D9DE2052}" srcId="{6D63278F-8B27-45B2-9E61-B2F362B4F420}" destId="{3A848037-BDC2-4F72-8819-C2810A7FAB88}" srcOrd="5" destOrd="0" parTransId="{6292D15C-5838-44E3-889C-6BCC832C233C}" sibTransId="{719F2E83-280C-461D-B7D1-F0786DF05C7A}"/>
    <dgm:cxn modelId="{78C01036-203F-4FBD-9462-38359DEE9BDA}" srcId="{6D63278F-8B27-45B2-9E61-B2F362B4F420}" destId="{22F2A1FC-1E43-4AB7-B036-789112CF4DF8}" srcOrd="2" destOrd="0" parTransId="{C32C6EAD-D77C-4742-A6A9-4B8E90ACD65F}" sibTransId="{9A75362F-B22B-440D-8187-EB7ADB321F5B}"/>
    <dgm:cxn modelId="{9CE2A773-D354-43AD-910A-F9BEE732FD75}" srcId="{6D63278F-8B27-45B2-9E61-B2F362B4F420}" destId="{E83ABBF3-2F77-4FD5-90FB-669CF36ED3F8}" srcOrd="7" destOrd="0" parTransId="{635FF429-DB21-4662-8E0B-C414B39FB03B}" sibTransId="{F87E134B-A322-429B-9303-97F581FA6DEE}"/>
    <dgm:cxn modelId="{5E54FFFC-A58F-4472-AA14-7B6DFD531978}" type="presOf" srcId="{8610A46B-8933-4F7C-98E1-37B5C0C916CD}" destId="{E24B5ADB-AA03-4DD4-92BC-59BEAD381AA3}" srcOrd="1" destOrd="0" presId="urn:microsoft.com/office/officeart/2005/8/layout/process5"/>
    <dgm:cxn modelId="{59BA7439-3792-4B03-8E87-8C7AEE621E7D}" type="presOf" srcId="{0A2CEF59-85A3-4980-9692-13F254388914}" destId="{A517D5F1-CB6F-4645-8027-5F5840877DCE}" srcOrd="0" destOrd="0" presId="urn:microsoft.com/office/officeart/2005/8/layout/process5"/>
    <dgm:cxn modelId="{68B4F453-EB74-4A47-8CDA-5A274B2C1E5D}" srcId="{6D63278F-8B27-45B2-9E61-B2F362B4F420}" destId="{E3B6AEFC-69CB-47DE-8EA3-FE54704F5B4F}" srcOrd="4" destOrd="0" parTransId="{510E615B-63EC-44EA-A537-F83D5B94E722}" sibTransId="{225C5179-6AA4-4A62-83A8-E5B2C57BDAE3}"/>
    <dgm:cxn modelId="{87C43FEC-0F58-4BCA-ADB5-8AAE671452B7}" type="presOf" srcId="{719F2E83-280C-461D-B7D1-F0786DF05C7A}" destId="{7178A904-AD03-446D-9672-A7BF304E3B83}" srcOrd="0" destOrd="0" presId="urn:microsoft.com/office/officeart/2005/8/layout/process5"/>
    <dgm:cxn modelId="{BE4C92F7-B944-401F-8F43-C1E77BFAF43A}" type="presOf" srcId="{29721A70-E7A2-4431-9D2C-20EFA58EEEB8}" destId="{2AD0AFED-C4E2-4845-83CD-1802A093405A}" srcOrd="0" destOrd="0" presId="urn:microsoft.com/office/officeart/2005/8/layout/process5"/>
    <dgm:cxn modelId="{DD7849F7-9DCE-4743-A4AE-0E71F573A6FE}" type="presOf" srcId="{56522D7C-347F-4B89-8E2B-0B8EEB60F347}" destId="{9617FE35-1346-4C61-8F98-B504209FB690}" srcOrd="0" destOrd="0" presId="urn:microsoft.com/office/officeart/2005/8/layout/process5"/>
    <dgm:cxn modelId="{D83D52D8-F2D8-4E50-8439-DD9D6ECB61F1}" type="presOf" srcId="{56522D7C-347F-4B89-8E2B-0B8EEB60F347}" destId="{5FB27E66-FEB2-4928-8153-E5DF6E48FB3A}" srcOrd="1" destOrd="0" presId="urn:microsoft.com/office/officeart/2005/8/layout/process5"/>
    <dgm:cxn modelId="{4C240A2B-5E69-4A1C-8947-2BECB3D17974}" type="presOf" srcId="{C73B93BE-2787-4A64-92EF-2E8798F936BE}" destId="{AB8184B6-A928-46AA-AD5F-78A91C1AD3F9}" srcOrd="0" destOrd="0" presId="urn:microsoft.com/office/officeart/2005/8/layout/process5"/>
    <dgm:cxn modelId="{EB6587A4-9C99-4EAE-86F0-72F020554108}" type="presParOf" srcId="{C1D885AE-E3A4-4AEF-BA8E-8272B85E2A89}" destId="{441A3737-B4A8-47EB-9785-777DB41D0417}" srcOrd="0" destOrd="0" presId="urn:microsoft.com/office/officeart/2005/8/layout/process5"/>
    <dgm:cxn modelId="{FDCBFCD2-16F3-43BB-99D4-52C2C603D84D}" type="presParOf" srcId="{C1D885AE-E3A4-4AEF-BA8E-8272B85E2A89}" destId="{EF071F31-45D3-49F0-9318-509A2EBA53F8}" srcOrd="1" destOrd="0" presId="urn:microsoft.com/office/officeart/2005/8/layout/process5"/>
    <dgm:cxn modelId="{CA34034D-57B7-4052-A29E-8751B09972E1}" type="presParOf" srcId="{EF071F31-45D3-49F0-9318-509A2EBA53F8}" destId="{88F96E3B-1DD8-4C96-8C02-542F34002B7A}" srcOrd="0" destOrd="0" presId="urn:microsoft.com/office/officeart/2005/8/layout/process5"/>
    <dgm:cxn modelId="{DE3E3038-5498-44EF-AE25-C7156D564474}" type="presParOf" srcId="{C1D885AE-E3A4-4AEF-BA8E-8272B85E2A89}" destId="{2AD0AFED-C4E2-4845-83CD-1802A093405A}" srcOrd="2" destOrd="0" presId="urn:microsoft.com/office/officeart/2005/8/layout/process5"/>
    <dgm:cxn modelId="{84E6E03E-2967-4A7A-BD78-79B729C08E50}" type="presParOf" srcId="{C1D885AE-E3A4-4AEF-BA8E-8272B85E2A89}" destId="{9617FE35-1346-4C61-8F98-B504209FB690}" srcOrd="3" destOrd="0" presId="urn:microsoft.com/office/officeart/2005/8/layout/process5"/>
    <dgm:cxn modelId="{A765D02B-8429-4492-A612-79D3C9B81A5F}" type="presParOf" srcId="{9617FE35-1346-4C61-8F98-B504209FB690}" destId="{5FB27E66-FEB2-4928-8153-E5DF6E48FB3A}" srcOrd="0" destOrd="0" presId="urn:microsoft.com/office/officeart/2005/8/layout/process5"/>
    <dgm:cxn modelId="{CE6E77BD-3F70-450E-A7D9-D04B4237EB70}" type="presParOf" srcId="{C1D885AE-E3A4-4AEF-BA8E-8272B85E2A89}" destId="{E7A3EC03-578F-43ED-8C96-199D293A84DC}" srcOrd="4" destOrd="0" presId="urn:microsoft.com/office/officeart/2005/8/layout/process5"/>
    <dgm:cxn modelId="{18A94A06-D17F-4409-8004-72393AEE6C67}" type="presParOf" srcId="{C1D885AE-E3A4-4AEF-BA8E-8272B85E2A89}" destId="{65D8C164-E2ED-4400-A1BE-D079596999F9}" srcOrd="5" destOrd="0" presId="urn:microsoft.com/office/officeart/2005/8/layout/process5"/>
    <dgm:cxn modelId="{F0BE66AC-8C22-4CFB-9687-610C75A0D247}" type="presParOf" srcId="{65D8C164-E2ED-4400-A1BE-D079596999F9}" destId="{CEA4E949-6B60-45B5-8A12-83C777C4FFAB}" srcOrd="0" destOrd="0" presId="urn:microsoft.com/office/officeart/2005/8/layout/process5"/>
    <dgm:cxn modelId="{E09DA7DC-1E20-4FCB-8944-84BFF58B6206}" type="presParOf" srcId="{C1D885AE-E3A4-4AEF-BA8E-8272B85E2A89}" destId="{AB8184B6-A928-46AA-AD5F-78A91C1AD3F9}" srcOrd="6" destOrd="0" presId="urn:microsoft.com/office/officeart/2005/8/layout/process5"/>
    <dgm:cxn modelId="{19EDDB8A-E11B-40A8-9753-8840713AD61C}" type="presParOf" srcId="{C1D885AE-E3A4-4AEF-BA8E-8272B85E2A89}" destId="{C5F06BAF-C7B4-400F-A845-F1A471C2072D}" srcOrd="7" destOrd="0" presId="urn:microsoft.com/office/officeart/2005/8/layout/process5"/>
    <dgm:cxn modelId="{77197966-C225-4571-AC30-2B0E4CFEEF4F}" type="presParOf" srcId="{C5F06BAF-C7B4-400F-A845-F1A471C2072D}" destId="{E24B5ADB-AA03-4DD4-92BC-59BEAD381AA3}" srcOrd="0" destOrd="0" presId="urn:microsoft.com/office/officeart/2005/8/layout/process5"/>
    <dgm:cxn modelId="{627C85BA-CABD-491F-B7F8-6C9BB0E2E60D}" type="presParOf" srcId="{C1D885AE-E3A4-4AEF-BA8E-8272B85E2A89}" destId="{D4BC939B-6564-41EC-B85B-59549872B61B}" srcOrd="8" destOrd="0" presId="urn:microsoft.com/office/officeart/2005/8/layout/process5"/>
    <dgm:cxn modelId="{601BE8B5-24AF-451B-9F22-1ED4B920EE45}" type="presParOf" srcId="{C1D885AE-E3A4-4AEF-BA8E-8272B85E2A89}" destId="{3C4AAD05-3137-4C63-BFF5-3DA2C7AE4F43}" srcOrd="9" destOrd="0" presId="urn:microsoft.com/office/officeart/2005/8/layout/process5"/>
    <dgm:cxn modelId="{AA6761B2-7055-4321-898F-6C07A02D344D}" type="presParOf" srcId="{3C4AAD05-3137-4C63-BFF5-3DA2C7AE4F43}" destId="{EFA9BECA-AA5B-4040-AC98-60E7F8C5CBF1}" srcOrd="0" destOrd="0" presId="urn:microsoft.com/office/officeart/2005/8/layout/process5"/>
    <dgm:cxn modelId="{46B7193E-EEF8-4FDA-B15B-F837727A38BD}" type="presParOf" srcId="{C1D885AE-E3A4-4AEF-BA8E-8272B85E2A89}" destId="{1A320B30-DD81-42AF-A53E-05A75B04BDF1}" srcOrd="10" destOrd="0" presId="urn:microsoft.com/office/officeart/2005/8/layout/process5"/>
    <dgm:cxn modelId="{03F6B477-9367-4CE2-AB03-50D9D26375A5}" type="presParOf" srcId="{C1D885AE-E3A4-4AEF-BA8E-8272B85E2A89}" destId="{7178A904-AD03-446D-9672-A7BF304E3B83}" srcOrd="11" destOrd="0" presId="urn:microsoft.com/office/officeart/2005/8/layout/process5"/>
    <dgm:cxn modelId="{CB1394EA-B4CC-4226-90AA-AA3F5B50D371}" type="presParOf" srcId="{7178A904-AD03-446D-9672-A7BF304E3B83}" destId="{ACBC94B7-190D-4A47-BE13-75DF71F59D9A}" srcOrd="0" destOrd="0" presId="urn:microsoft.com/office/officeart/2005/8/layout/process5"/>
    <dgm:cxn modelId="{491AAC4D-BE95-4B3C-BFA5-7E6BDBDD0598}" type="presParOf" srcId="{C1D885AE-E3A4-4AEF-BA8E-8272B85E2A89}" destId="{74C7F5B3-F6F4-4ECF-AE1F-C78EAD48B41D}" srcOrd="12" destOrd="0" presId="urn:microsoft.com/office/officeart/2005/8/layout/process5"/>
    <dgm:cxn modelId="{B57C7026-FBFC-49A9-A208-4CA67CA3B88D}" type="presParOf" srcId="{C1D885AE-E3A4-4AEF-BA8E-8272B85E2A89}" destId="{A517D5F1-CB6F-4645-8027-5F5840877DCE}" srcOrd="13" destOrd="0" presId="urn:microsoft.com/office/officeart/2005/8/layout/process5"/>
    <dgm:cxn modelId="{9B14087B-825D-4179-BC6A-E88875CE41E1}" type="presParOf" srcId="{A517D5F1-CB6F-4645-8027-5F5840877DCE}" destId="{36029772-32D3-4DB1-8694-4ABDC947EB77}" srcOrd="0" destOrd="0" presId="urn:microsoft.com/office/officeart/2005/8/layout/process5"/>
    <dgm:cxn modelId="{E3BD89C8-0A79-4A48-A572-4758FC14749A}" type="presParOf" srcId="{C1D885AE-E3A4-4AEF-BA8E-8272B85E2A89}" destId="{B4D3D911-7AE9-4895-B98E-0CDDB2597A7C}" srcOrd="14"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27F523-6E8D-41AC-8215-850D09995099}">
      <dsp:nvSpPr>
        <dsp:cNvPr id="0" name=""/>
        <dsp:cNvSpPr/>
      </dsp:nvSpPr>
      <dsp:spPr>
        <a:xfrm>
          <a:off x="467133" y="1612"/>
          <a:ext cx="5161732" cy="47773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625" tIns="31750" rIns="47625" bIns="31750" numCol="1" spcCol="1270" anchor="ctr" anchorCtr="0">
          <a:noAutofit/>
        </a:bodyPr>
        <a:lstStyle/>
        <a:p>
          <a:pPr lvl="0" algn="ctr" defTabSz="1111250">
            <a:lnSpc>
              <a:spcPct val="90000"/>
            </a:lnSpc>
            <a:spcBef>
              <a:spcPct val="0"/>
            </a:spcBef>
            <a:spcAft>
              <a:spcPct val="35000"/>
            </a:spcAft>
          </a:pPr>
          <a:r>
            <a:rPr lang="zh-CN" altLang="en-US" sz="2500" kern="1200" dirty="0" smtClean="0"/>
            <a:t>六大类人才队伍建设</a:t>
          </a:r>
          <a:endParaRPr lang="zh-CN" altLang="en-US" sz="2500" kern="1200" dirty="0"/>
        </a:p>
      </dsp:txBody>
      <dsp:txXfrm>
        <a:off x="481125" y="15604"/>
        <a:ext cx="5133748" cy="449754"/>
      </dsp:txXfrm>
    </dsp:sp>
    <dsp:sp modelId="{42487ED7-BF79-476E-A236-FB9A7829B437}">
      <dsp:nvSpPr>
        <dsp:cNvPr id="0" name=""/>
        <dsp:cNvSpPr/>
      </dsp:nvSpPr>
      <dsp:spPr>
        <a:xfrm>
          <a:off x="983306" y="479350"/>
          <a:ext cx="516173" cy="358303"/>
        </a:xfrm>
        <a:custGeom>
          <a:avLst/>
          <a:gdLst/>
          <a:ahLst/>
          <a:cxnLst/>
          <a:rect l="0" t="0" r="0" b="0"/>
          <a:pathLst>
            <a:path>
              <a:moveTo>
                <a:pt x="0" y="0"/>
              </a:moveTo>
              <a:lnTo>
                <a:pt x="0" y="358303"/>
              </a:lnTo>
              <a:lnTo>
                <a:pt x="516173" y="35830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F2B7A3-1DA9-464A-96C2-B2835B967E3D}">
      <dsp:nvSpPr>
        <dsp:cNvPr id="0" name=""/>
        <dsp:cNvSpPr/>
      </dsp:nvSpPr>
      <dsp:spPr>
        <a:xfrm>
          <a:off x="1499480" y="598785"/>
          <a:ext cx="4129386" cy="47773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a:lnSpc>
              <a:spcPct val="90000"/>
            </a:lnSpc>
            <a:spcBef>
              <a:spcPct val="0"/>
            </a:spcBef>
            <a:spcAft>
              <a:spcPct val="35000"/>
            </a:spcAft>
          </a:pPr>
          <a:r>
            <a:rPr lang="zh-CN" altLang="en-US" sz="2500" kern="1200" dirty="0" smtClean="0"/>
            <a:t>党政人才队伍</a:t>
          </a:r>
          <a:endParaRPr lang="zh-CN" altLang="en-US" sz="2500" kern="1200" dirty="0"/>
        </a:p>
      </dsp:txBody>
      <dsp:txXfrm>
        <a:off x="1513472" y="612777"/>
        <a:ext cx="4101402" cy="449754"/>
      </dsp:txXfrm>
    </dsp:sp>
    <dsp:sp modelId="{208F5A7C-5CC0-43C6-AE87-0ABFB284E127}">
      <dsp:nvSpPr>
        <dsp:cNvPr id="0" name=""/>
        <dsp:cNvSpPr/>
      </dsp:nvSpPr>
      <dsp:spPr>
        <a:xfrm>
          <a:off x="983306" y="479350"/>
          <a:ext cx="516173" cy="955476"/>
        </a:xfrm>
        <a:custGeom>
          <a:avLst/>
          <a:gdLst/>
          <a:ahLst/>
          <a:cxnLst/>
          <a:rect l="0" t="0" r="0" b="0"/>
          <a:pathLst>
            <a:path>
              <a:moveTo>
                <a:pt x="0" y="0"/>
              </a:moveTo>
              <a:lnTo>
                <a:pt x="0" y="955476"/>
              </a:lnTo>
              <a:lnTo>
                <a:pt x="516173" y="95547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A1C11FE-7414-4C15-83BB-6FABE4623B49}">
      <dsp:nvSpPr>
        <dsp:cNvPr id="0" name=""/>
        <dsp:cNvSpPr/>
      </dsp:nvSpPr>
      <dsp:spPr>
        <a:xfrm>
          <a:off x="1499480" y="1195958"/>
          <a:ext cx="4129386" cy="47773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a:lnSpc>
              <a:spcPct val="90000"/>
            </a:lnSpc>
            <a:spcBef>
              <a:spcPct val="0"/>
            </a:spcBef>
            <a:spcAft>
              <a:spcPct val="35000"/>
            </a:spcAft>
          </a:pPr>
          <a:r>
            <a:rPr lang="zh-CN" altLang="en-US" sz="2500" kern="1200" dirty="0" smtClean="0"/>
            <a:t>企业经营管理人才队伍</a:t>
          </a:r>
          <a:endParaRPr lang="zh-CN" altLang="en-US" sz="2500" kern="1200" dirty="0"/>
        </a:p>
      </dsp:txBody>
      <dsp:txXfrm>
        <a:off x="1513472" y="1209950"/>
        <a:ext cx="4101402" cy="449754"/>
      </dsp:txXfrm>
    </dsp:sp>
    <dsp:sp modelId="{D6629118-B9AE-4E26-8A45-33493ED36E58}">
      <dsp:nvSpPr>
        <dsp:cNvPr id="0" name=""/>
        <dsp:cNvSpPr/>
      </dsp:nvSpPr>
      <dsp:spPr>
        <a:xfrm>
          <a:off x="983306" y="479350"/>
          <a:ext cx="516173" cy="1552649"/>
        </a:xfrm>
        <a:custGeom>
          <a:avLst/>
          <a:gdLst/>
          <a:ahLst/>
          <a:cxnLst/>
          <a:rect l="0" t="0" r="0" b="0"/>
          <a:pathLst>
            <a:path>
              <a:moveTo>
                <a:pt x="0" y="0"/>
              </a:moveTo>
              <a:lnTo>
                <a:pt x="0" y="1552649"/>
              </a:lnTo>
              <a:lnTo>
                <a:pt x="516173" y="155264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38B7EB-6EBF-4051-AAA0-B26E48F255FC}">
      <dsp:nvSpPr>
        <dsp:cNvPr id="0" name=""/>
        <dsp:cNvSpPr/>
      </dsp:nvSpPr>
      <dsp:spPr>
        <a:xfrm>
          <a:off x="1499480" y="1793130"/>
          <a:ext cx="4129386" cy="47773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a:lnSpc>
              <a:spcPct val="90000"/>
            </a:lnSpc>
            <a:spcBef>
              <a:spcPct val="0"/>
            </a:spcBef>
            <a:spcAft>
              <a:spcPct val="35000"/>
            </a:spcAft>
          </a:pPr>
          <a:r>
            <a:rPr lang="zh-CN" altLang="en-US" sz="2500" kern="1200" dirty="0" smtClean="0"/>
            <a:t>专业技术人才队伍</a:t>
          </a:r>
          <a:endParaRPr lang="zh-CN" altLang="en-US" sz="2500" kern="1200" dirty="0"/>
        </a:p>
      </dsp:txBody>
      <dsp:txXfrm>
        <a:off x="1513472" y="1807122"/>
        <a:ext cx="4101402" cy="449754"/>
      </dsp:txXfrm>
    </dsp:sp>
    <dsp:sp modelId="{E227FFF2-CEA1-4599-94B4-04905B628A8E}">
      <dsp:nvSpPr>
        <dsp:cNvPr id="0" name=""/>
        <dsp:cNvSpPr/>
      </dsp:nvSpPr>
      <dsp:spPr>
        <a:xfrm>
          <a:off x="983306" y="479350"/>
          <a:ext cx="516173" cy="2149822"/>
        </a:xfrm>
        <a:custGeom>
          <a:avLst/>
          <a:gdLst/>
          <a:ahLst/>
          <a:cxnLst/>
          <a:rect l="0" t="0" r="0" b="0"/>
          <a:pathLst>
            <a:path>
              <a:moveTo>
                <a:pt x="0" y="0"/>
              </a:moveTo>
              <a:lnTo>
                <a:pt x="0" y="2149822"/>
              </a:lnTo>
              <a:lnTo>
                <a:pt x="516173" y="214982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E7DB2F-94F8-485F-8E5A-17ECCC7165BB}">
      <dsp:nvSpPr>
        <dsp:cNvPr id="0" name=""/>
        <dsp:cNvSpPr/>
      </dsp:nvSpPr>
      <dsp:spPr>
        <a:xfrm>
          <a:off x="1499480" y="2390303"/>
          <a:ext cx="4129386" cy="47773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a:lnSpc>
              <a:spcPct val="90000"/>
            </a:lnSpc>
            <a:spcBef>
              <a:spcPct val="0"/>
            </a:spcBef>
            <a:spcAft>
              <a:spcPct val="35000"/>
            </a:spcAft>
          </a:pPr>
          <a:r>
            <a:rPr lang="zh-CN" altLang="en-US" sz="2500" kern="1200" dirty="0" smtClean="0"/>
            <a:t>高技能人才队伍</a:t>
          </a:r>
          <a:endParaRPr lang="zh-CN" altLang="en-US" sz="2500" kern="1200" dirty="0"/>
        </a:p>
      </dsp:txBody>
      <dsp:txXfrm>
        <a:off x="1513472" y="2404295"/>
        <a:ext cx="4101402" cy="449754"/>
      </dsp:txXfrm>
    </dsp:sp>
    <dsp:sp modelId="{21EBDF8C-7E8C-4377-958A-54B0788FE7F0}">
      <dsp:nvSpPr>
        <dsp:cNvPr id="0" name=""/>
        <dsp:cNvSpPr/>
      </dsp:nvSpPr>
      <dsp:spPr>
        <a:xfrm>
          <a:off x="983306" y="479350"/>
          <a:ext cx="516173" cy="2746995"/>
        </a:xfrm>
        <a:custGeom>
          <a:avLst/>
          <a:gdLst/>
          <a:ahLst/>
          <a:cxnLst/>
          <a:rect l="0" t="0" r="0" b="0"/>
          <a:pathLst>
            <a:path>
              <a:moveTo>
                <a:pt x="0" y="0"/>
              </a:moveTo>
              <a:lnTo>
                <a:pt x="0" y="2746995"/>
              </a:lnTo>
              <a:lnTo>
                <a:pt x="516173" y="27469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AE499D9-E760-437B-8EEA-D6250FD00C71}">
      <dsp:nvSpPr>
        <dsp:cNvPr id="0" name=""/>
        <dsp:cNvSpPr/>
      </dsp:nvSpPr>
      <dsp:spPr>
        <a:xfrm>
          <a:off x="1499480" y="2987476"/>
          <a:ext cx="4129386" cy="47773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a:lnSpc>
              <a:spcPct val="90000"/>
            </a:lnSpc>
            <a:spcBef>
              <a:spcPct val="0"/>
            </a:spcBef>
            <a:spcAft>
              <a:spcPct val="35000"/>
            </a:spcAft>
          </a:pPr>
          <a:r>
            <a:rPr lang="zh-CN" altLang="en-US" sz="2500" kern="1200" dirty="0" smtClean="0"/>
            <a:t>农村实用人才队伍</a:t>
          </a:r>
          <a:endParaRPr lang="zh-CN" altLang="en-US" sz="2500" kern="1200" dirty="0"/>
        </a:p>
      </dsp:txBody>
      <dsp:txXfrm>
        <a:off x="1513472" y="3001468"/>
        <a:ext cx="4101402" cy="449754"/>
      </dsp:txXfrm>
    </dsp:sp>
    <dsp:sp modelId="{2AA2D91E-E29B-41C6-A3BE-03956711E327}">
      <dsp:nvSpPr>
        <dsp:cNvPr id="0" name=""/>
        <dsp:cNvSpPr/>
      </dsp:nvSpPr>
      <dsp:spPr>
        <a:xfrm>
          <a:off x="983306" y="479350"/>
          <a:ext cx="516173" cy="3344167"/>
        </a:xfrm>
        <a:custGeom>
          <a:avLst/>
          <a:gdLst/>
          <a:ahLst/>
          <a:cxnLst/>
          <a:rect l="0" t="0" r="0" b="0"/>
          <a:pathLst>
            <a:path>
              <a:moveTo>
                <a:pt x="0" y="0"/>
              </a:moveTo>
              <a:lnTo>
                <a:pt x="0" y="3344167"/>
              </a:lnTo>
              <a:lnTo>
                <a:pt x="516173" y="334416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7B7F1E-9CA7-4FB9-BECA-62592B2B0091}">
      <dsp:nvSpPr>
        <dsp:cNvPr id="0" name=""/>
        <dsp:cNvSpPr/>
      </dsp:nvSpPr>
      <dsp:spPr>
        <a:xfrm>
          <a:off x="1499480" y="3584649"/>
          <a:ext cx="4129386" cy="47773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a:lnSpc>
              <a:spcPct val="90000"/>
            </a:lnSpc>
            <a:spcBef>
              <a:spcPct val="0"/>
            </a:spcBef>
            <a:spcAft>
              <a:spcPct val="35000"/>
            </a:spcAft>
          </a:pPr>
          <a:r>
            <a:rPr lang="zh-CN" altLang="en-US" sz="2500" kern="1200" smtClean="0"/>
            <a:t>社会工作人才队伍</a:t>
          </a:r>
          <a:endParaRPr lang="zh-CN" altLang="en-US" sz="2500" kern="1200" dirty="0"/>
        </a:p>
      </dsp:txBody>
      <dsp:txXfrm>
        <a:off x="1513472" y="3598641"/>
        <a:ext cx="4101402" cy="4497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27F523-6E8D-41AC-8215-850D09995099}">
      <dsp:nvSpPr>
        <dsp:cNvPr id="0" name=""/>
        <dsp:cNvSpPr/>
      </dsp:nvSpPr>
      <dsp:spPr>
        <a:xfrm>
          <a:off x="1800204" y="1612"/>
          <a:ext cx="2369123" cy="477738"/>
        </a:xfrm>
        <a:prstGeom prst="roundRect">
          <a:avLst>
            <a:gd name="adj" fmla="val 10000"/>
          </a:avLst>
        </a:prstGeom>
        <a:solidFill>
          <a:schemeClr val="accent6"/>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47625" tIns="31750" rIns="47625" bIns="31750" numCol="1" spcCol="1270" anchor="ctr" anchorCtr="0">
          <a:noAutofit/>
        </a:bodyPr>
        <a:lstStyle/>
        <a:p>
          <a:pPr lvl="0" algn="ctr" defTabSz="1111250">
            <a:lnSpc>
              <a:spcPct val="90000"/>
            </a:lnSpc>
            <a:spcBef>
              <a:spcPct val="0"/>
            </a:spcBef>
            <a:spcAft>
              <a:spcPct val="35000"/>
            </a:spcAft>
          </a:pPr>
          <a:r>
            <a:rPr lang="zh-CN" altLang="en-US" sz="2500" kern="1200" dirty="0" smtClean="0"/>
            <a:t>统计负责部门</a:t>
          </a:r>
          <a:endParaRPr lang="zh-CN" altLang="en-US" sz="2500" kern="1200" dirty="0"/>
        </a:p>
      </dsp:txBody>
      <dsp:txXfrm>
        <a:off x="1814196" y="15604"/>
        <a:ext cx="2341139" cy="449754"/>
      </dsp:txXfrm>
    </dsp:sp>
    <dsp:sp modelId="{42487ED7-BF79-476E-A236-FB9A7829B437}">
      <dsp:nvSpPr>
        <dsp:cNvPr id="0" name=""/>
        <dsp:cNvSpPr/>
      </dsp:nvSpPr>
      <dsp:spPr>
        <a:xfrm>
          <a:off x="3758736" y="479350"/>
          <a:ext cx="173678" cy="358303"/>
        </a:xfrm>
        <a:custGeom>
          <a:avLst/>
          <a:gdLst/>
          <a:ahLst/>
          <a:cxnLst/>
          <a:rect l="0" t="0" r="0" b="0"/>
          <a:pathLst>
            <a:path>
              <a:moveTo>
                <a:pt x="173678" y="0"/>
              </a:moveTo>
              <a:lnTo>
                <a:pt x="173678" y="358303"/>
              </a:lnTo>
              <a:lnTo>
                <a:pt x="0" y="35830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F2B7A3-1DA9-464A-96C2-B2835B967E3D}">
      <dsp:nvSpPr>
        <dsp:cNvPr id="0" name=""/>
        <dsp:cNvSpPr/>
      </dsp:nvSpPr>
      <dsp:spPr>
        <a:xfrm>
          <a:off x="1863438" y="598785"/>
          <a:ext cx="1895298" cy="477738"/>
        </a:xfrm>
        <a:prstGeom prst="roundRect">
          <a:avLst>
            <a:gd name="adj" fmla="val 10000"/>
          </a:avLst>
        </a:prstGeom>
        <a:solidFill>
          <a:schemeClr val="lt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zh-CN" altLang="en-US" sz="1300" kern="1200" dirty="0" smtClean="0"/>
            <a:t>组织、人保</a:t>
          </a:r>
          <a:endParaRPr lang="zh-CN" altLang="en-US" sz="1300" kern="1200" dirty="0"/>
        </a:p>
      </dsp:txBody>
      <dsp:txXfrm>
        <a:off x="1877430" y="612777"/>
        <a:ext cx="1867314" cy="449754"/>
      </dsp:txXfrm>
    </dsp:sp>
    <dsp:sp modelId="{208F5A7C-5CC0-43C6-AE87-0ABFB284E127}">
      <dsp:nvSpPr>
        <dsp:cNvPr id="0" name=""/>
        <dsp:cNvSpPr/>
      </dsp:nvSpPr>
      <dsp:spPr>
        <a:xfrm>
          <a:off x="3758736" y="479350"/>
          <a:ext cx="173678" cy="955476"/>
        </a:xfrm>
        <a:custGeom>
          <a:avLst/>
          <a:gdLst/>
          <a:ahLst/>
          <a:cxnLst/>
          <a:rect l="0" t="0" r="0" b="0"/>
          <a:pathLst>
            <a:path>
              <a:moveTo>
                <a:pt x="173678" y="0"/>
              </a:moveTo>
              <a:lnTo>
                <a:pt x="173678" y="955476"/>
              </a:lnTo>
              <a:lnTo>
                <a:pt x="0" y="95547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A1C11FE-7414-4C15-83BB-6FABE4623B49}">
      <dsp:nvSpPr>
        <dsp:cNvPr id="0" name=""/>
        <dsp:cNvSpPr/>
      </dsp:nvSpPr>
      <dsp:spPr>
        <a:xfrm>
          <a:off x="1863438" y="1195958"/>
          <a:ext cx="1895298" cy="477738"/>
        </a:xfrm>
        <a:prstGeom prst="roundRect">
          <a:avLst>
            <a:gd name="adj" fmla="val 10000"/>
          </a:avLst>
        </a:prstGeom>
        <a:solidFill>
          <a:schemeClr val="lt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zh-CN" altLang="en-US" sz="1300" kern="1200" dirty="0" smtClean="0"/>
            <a:t>组织、人保、统计</a:t>
          </a:r>
          <a:endParaRPr lang="zh-CN" altLang="en-US" sz="1300" kern="1200" dirty="0"/>
        </a:p>
      </dsp:txBody>
      <dsp:txXfrm>
        <a:off x="1877430" y="1209950"/>
        <a:ext cx="1867314" cy="449754"/>
      </dsp:txXfrm>
    </dsp:sp>
    <dsp:sp modelId="{D6629118-B9AE-4E26-8A45-33493ED36E58}">
      <dsp:nvSpPr>
        <dsp:cNvPr id="0" name=""/>
        <dsp:cNvSpPr/>
      </dsp:nvSpPr>
      <dsp:spPr>
        <a:xfrm>
          <a:off x="3758736" y="479350"/>
          <a:ext cx="173678" cy="1552649"/>
        </a:xfrm>
        <a:custGeom>
          <a:avLst/>
          <a:gdLst/>
          <a:ahLst/>
          <a:cxnLst/>
          <a:rect l="0" t="0" r="0" b="0"/>
          <a:pathLst>
            <a:path>
              <a:moveTo>
                <a:pt x="173678" y="0"/>
              </a:moveTo>
              <a:lnTo>
                <a:pt x="173678" y="1552649"/>
              </a:lnTo>
              <a:lnTo>
                <a:pt x="0" y="155264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38B7EB-6EBF-4051-AAA0-B26E48F255FC}">
      <dsp:nvSpPr>
        <dsp:cNvPr id="0" name=""/>
        <dsp:cNvSpPr/>
      </dsp:nvSpPr>
      <dsp:spPr>
        <a:xfrm>
          <a:off x="1863438" y="1793130"/>
          <a:ext cx="1895298" cy="477738"/>
        </a:xfrm>
        <a:prstGeom prst="roundRect">
          <a:avLst>
            <a:gd name="adj" fmla="val 10000"/>
          </a:avLst>
        </a:prstGeom>
        <a:solidFill>
          <a:schemeClr val="lt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zh-CN" altLang="en-US" sz="1300" kern="1200" dirty="0" smtClean="0"/>
            <a:t>组织、人保、统计</a:t>
          </a:r>
          <a:endParaRPr lang="zh-CN" altLang="en-US" sz="1300" kern="1200" dirty="0"/>
        </a:p>
      </dsp:txBody>
      <dsp:txXfrm>
        <a:off x="1877430" y="1807122"/>
        <a:ext cx="1867314" cy="449754"/>
      </dsp:txXfrm>
    </dsp:sp>
    <dsp:sp modelId="{E227FFF2-CEA1-4599-94B4-04905B628A8E}">
      <dsp:nvSpPr>
        <dsp:cNvPr id="0" name=""/>
        <dsp:cNvSpPr/>
      </dsp:nvSpPr>
      <dsp:spPr>
        <a:xfrm>
          <a:off x="3758736" y="479350"/>
          <a:ext cx="173678" cy="2149822"/>
        </a:xfrm>
        <a:custGeom>
          <a:avLst/>
          <a:gdLst/>
          <a:ahLst/>
          <a:cxnLst/>
          <a:rect l="0" t="0" r="0" b="0"/>
          <a:pathLst>
            <a:path>
              <a:moveTo>
                <a:pt x="173678" y="0"/>
              </a:moveTo>
              <a:lnTo>
                <a:pt x="173678" y="2149822"/>
              </a:lnTo>
              <a:lnTo>
                <a:pt x="0" y="214982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E7DB2F-94F8-485F-8E5A-17ECCC7165BB}">
      <dsp:nvSpPr>
        <dsp:cNvPr id="0" name=""/>
        <dsp:cNvSpPr/>
      </dsp:nvSpPr>
      <dsp:spPr>
        <a:xfrm>
          <a:off x="1863438" y="2390303"/>
          <a:ext cx="1895298" cy="477738"/>
        </a:xfrm>
        <a:prstGeom prst="roundRect">
          <a:avLst>
            <a:gd name="adj" fmla="val 10000"/>
          </a:avLst>
        </a:prstGeom>
        <a:solidFill>
          <a:schemeClr val="lt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zh-CN" altLang="en-US" sz="1300" kern="1200" dirty="0" smtClean="0"/>
            <a:t>组织、人保、统计</a:t>
          </a:r>
          <a:endParaRPr lang="zh-CN" altLang="en-US" sz="1300" kern="1200" dirty="0"/>
        </a:p>
      </dsp:txBody>
      <dsp:txXfrm>
        <a:off x="1877430" y="2404295"/>
        <a:ext cx="1867314" cy="449754"/>
      </dsp:txXfrm>
    </dsp:sp>
    <dsp:sp modelId="{21EBDF8C-7E8C-4377-958A-54B0788FE7F0}">
      <dsp:nvSpPr>
        <dsp:cNvPr id="0" name=""/>
        <dsp:cNvSpPr/>
      </dsp:nvSpPr>
      <dsp:spPr>
        <a:xfrm>
          <a:off x="3758736" y="479350"/>
          <a:ext cx="173678" cy="2746995"/>
        </a:xfrm>
        <a:custGeom>
          <a:avLst/>
          <a:gdLst/>
          <a:ahLst/>
          <a:cxnLst/>
          <a:rect l="0" t="0" r="0" b="0"/>
          <a:pathLst>
            <a:path>
              <a:moveTo>
                <a:pt x="173678" y="0"/>
              </a:moveTo>
              <a:lnTo>
                <a:pt x="173678" y="2746995"/>
              </a:lnTo>
              <a:lnTo>
                <a:pt x="0" y="27469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AE499D9-E760-437B-8EEA-D6250FD00C71}">
      <dsp:nvSpPr>
        <dsp:cNvPr id="0" name=""/>
        <dsp:cNvSpPr/>
      </dsp:nvSpPr>
      <dsp:spPr>
        <a:xfrm>
          <a:off x="1863438" y="2987476"/>
          <a:ext cx="1895298" cy="477738"/>
        </a:xfrm>
        <a:prstGeom prst="roundRect">
          <a:avLst>
            <a:gd name="adj" fmla="val 10000"/>
          </a:avLst>
        </a:prstGeom>
        <a:solidFill>
          <a:schemeClr val="lt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zh-CN" altLang="en-US" sz="1300" kern="1200" dirty="0" smtClean="0"/>
            <a:t>组织、人保、统计、农委</a:t>
          </a:r>
          <a:endParaRPr lang="zh-CN" altLang="en-US" sz="1300" kern="1200" dirty="0"/>
        </a:p>
      </dsp:txBody>
      <dsp:txXfrm>
        <a:off x="1877430" y="3001468"/>
        <a:ext cx="1867314" cy="449754"/>
      </dsp:txXfrm>
    </dsp:sp>
    <dsp:sp modelId="{2AA2D91E-E29B-41C6-A3BE-03956711E327}">
      <dsp:nvSpPr>
        <dsp:cNvPr id="0" name=""/>
        <dsp:cNvSpPr/>
      </dsp:nvSpPr>
      <dsp:spPr>
        <a:xfrm>
          <a:off x="3758736" y="479350"/>
          <a:ext cx="173678" cy="3344167"/>
        </a:xfrm>
        <a:custGeom>
          <a:avLst/>
          <a:gdLst/>
          <a:ahLst/>
          <a:cxnLst/>
          <a:rect l="0" t="0" r="0" b="0"/>
          <a:pathLst>
            <a:path>
              <a:moveTo>
                <a:pt x="173678" y="0"/>
              </a:moveTo>
              <a:lnTo>
                <a:pt x="173678" y="3344167"/>
              </a:lnTo>
              <a:lnTo>
                <a:pt x="0" y="334416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7B7F1E-9CA7-4FB9-BECA-62592B2B0091}">
      <dsp:nvSpPr>
        <dsp:cNvPr id="0" name=""/>
        <dsp:cNvSpPr/>
      </dsp:nvSpPr>
      <dsp:spPr>
        <a:xfrm>
          <a:off x="1863438" y="3584649"/>
          <a:ext cx="1895298" cy="477738"/>
        </a:xfrm>
        <a:prstGeom prst="roundRect">
          <a:avLst>
            <a:gd name="adj" fmla="val 10000"/>
          </a:avLst>
        </a:prstGeom>
        <a:solidFill>
          <a:schemeClr val="lt1"/>
        </a:solidFill>
        <a:ln w="25400" cap="flat" cmpd="sng" algn="ctr">
          <a:solidFill>
            <a:srgbClr val="C00000"/>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zh-CN" altLang="en-US" sz="1300" kern="1200" dirty="0" smtClean="0"/>
            <a:t>组织、社工党委、人保、民政、统计</a:t>
          </a:r>
          <a:endParaRPr lang="zh-CN" altLang="en-US" sz="1300" kern="1200" dirty="0"/>
        </a:p>
      </dsp:txBody>
      <dsp:txXfrm>
        <a:off x="1877430" y="3598641"/>
        <a:ext cx="1867314" cy="4497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20279D-DCC1-4B9F-B21D-842F8B86252C}">
      <dsp:nvSpPr>
        <dsp:cNvPr id="0" name=""/>
        <dsp:cNvSpPr/>
      </dsp:nvSpPr>
      <dsp:spPr>
        <a:xfrm>
          <a:off x="0" y="320604"/>
          <a:ext cx="8270824" cy="8599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1908" tIns="291592" rIns="641908" bIns="99568" numCol="1" spcCol="1270" anchor="t" anchorCtr="0">
          <a:noAutofit/>
        </a:bodyPr>
        <a:lstStyle/>
        <a:p>
          <a:pPr marL="114300" lvl="1" indent="-114300" algn="l" defTabSz="622300">
            <a:lnSpc>
              <a:spcPct val="90000"/>
            </a:lnSpc>
            <a:spcBef>
              <a:spcPct val="0"/>
            </a:spcBef>
            <a:spcAft>
              <a:spcPct val="15000"/>
            </a:spcAft>
            <a:buChar char="••"/>
          </a:pPr>
          <a:r>
            <a:rPr lang="zh-CN" sz="1400" kern="1200" dirty="0" smtClean="0">
              <a:latin typeface="+mn-ea"/>
              <a:ea typeface="+mn-ea"/>
            </a:rPr>
            <a:t>到</a:t>
          </a:r>
          <a:r>
            <a:rPr lang="en-US" sz="1400" kern="1200" dirty="0" smtClean="0">
              <a:latin typeface="+mn-ea"/>
              <a:ea typeface="+mn-ea"/>
            </a:rPr>
            <a:t>2015</a:t>
          </a:r>
          <a:r>
            <a:rPr lang="zh-CN" sz="1400" kern="1200" dirty="0" smtClean="0">
              <a:latin typeface="+mn-ea"/>
              <a:ea typeface="+mn-ea"/>
            </a:rPr>
            <a:t>年，社会工作人才总量达到</a:t>
          </a:r>
          <a:r>
            <a:rPr lang="en-US" sz="1400" kern="1200" dirty="0" smtClean="0">
              <a:latin typeface="+mn-ea"/>
              <a:ea typeface="+mn-ea"/>
            </a:rPr>
            <a:t>200</a:t>
          </a:r>
          <a:r>
            <a:rPr lang="zh-CN" sz="1400" kern="1200" dirty="0" smtClean="0">
              <a:latin typeface="+mn-ea"/>
              <a:ea typeface="+mn-ea"/>
            </a:rPr>
            <a:t>万人。</a:t>
          </a:r>
          <a:endParaRPr lang="zh-CN" altLang="en-US" sz="1400" kern="1200" dirty="0">
            <a:latin typeface="+mn-ea"/>
            <a:ea typeface="+mn-ea"/>
          </a:endParaRPr>
        </a:p>
        <a:p>
          <a:pPr marL="114300" lvl="1" indent="-114300" algn="l" defTabSz="622300">
            <a:lnSpc>
              <a:spcPct val="90000"/>
            </a:lnSpc>
            <a:spcBef>
              <a:spcPct val="0"/>
            </a:spcBef>
            <a:spcAft>
              <a:spcPct val="15000"/>
            </a:spcAft>
            <a:buChar char="••"/>
          </a:pPr>
          <a:r>
            <a:rPr lang="zh-CN" sz="1400" kern="1200" smtClean="0">
              <a:latin typeface="+mn-ea"/>
              <a:ea typeface="+mn-ea"/>
            </a:rPr>
            <a:t>到</a:t>
          </a:r>
          <a:r>
            <a:rPr lang="en-US" sz="1400" kern="1200" smtClean="0">
              <a:latin typeface="+mn-ea"/>
              <a:ea typeface="+mn-ea"/>
            </a:rPr>
            <a:t>2020</a:t>
          </a:r>
          <a:r>
            <a:rPr lang="zh-CN" sz="1400" kern="1200" smtClean="0">
              <a:latin typeface="+mn-ea"/>
              <a:ea typeface="+mn-ea"/>
            </a:rPr>
            <a:t>年，社会工作人才总量达到</a:t>
          </a:r>
          <a:r>
            <a:rPr lang="en-US" sz="1400" kern="1200" dirty="0" smtClean="0">
              <a:latin typeface="+mn-ea"/>
              <a:ea typeface="+mn-ea"/>
            </a:rPr>
            <a:t>300</a:t>
          </a:r>
          <a:r>
            <a:rPr lang="zh-CN" sz="1400" kern="1200" dirty="0" smtClean="0">
              <a:latin typeface="+mn-ea"/>
              <a:ea typeface="+mn-ea"/>
            </a:rPr>
            <a:t>万人。</a:t>
          </a:r>
          <a:endParaRPr lang="zh-CN" altLang="en-US" sz="1400" kern="1200" dirty="0">
            <a:latin typeface="+mn-ea"/>
            <a:ea typeface="+mn-ea"/>
          </a:endParaRPr>
        </a:p>
      </dsp:txBody>
      <dsp:txXfrm>
        <a:off x="0" y="320604"/>
        <a:ext cx="8270824" cy="859950"/>
      </dsp:txXfrm>
    </dsp:sp>
    <dsp:sp modelId="{7AA667F1-25E3-4E45-A154-A63156B6DBC4}">
      <dsp:nvSpPr>
        <dsp:cNvPr id="0" name=""/>
        <dsp:cNvSpPr/>
      </dsp:nvSpPr>
      <dsp:spPr>
        <a:xfrm>
          <a:off x="413541" y="113964"/>
          <a:ext cx="5789576"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8832" tIns="0" rIns="218832" bIns="0" numCol="1" spcCol="1270" anchor="ctr" anchorCtr="0">
          <a:noAutofit/>
        </a:bodyPr>
        <a:lstStyle/>
        <a:p>
          <a:pPr lvl="0" algn="l" defTabSz="800100">
            <a:lnSpc>
              <a:spcPct val="90000"/>
            </a:lnSpc>
            <a:spcBef>
              <a:spcPct val="0"/>
            </a:spcBef>
            <a:spcAft>
              <a:spcPct val="35000"/>
            </a:spcAft>
          </a:pPr>
          <a:r>
            <a:rPr lang="en-US" sz="1800" kern="1200" dirty="0" smtClean="0"/>
            <a:t>《</a:t>
          </a:r>
          <a:r>
            <a:rPr lang="zh-CN" sz="1800" kern="1200" dirty="0" smtClean="0"/>
            <a:t>国家中长期人才发展规划纲要</a:t>
          </a:r>
          <a:r>
            <a:rPr lang="en-US" sz="1800" kern="1200" dirty="0" smtClean="0"/>
            <a:t>》</a:t>
          </a:r>
          <a:endParaRPr lang="zh-CN" altLang="en-US" sz="1800" kern="1200" dirty="0"/>
        </a:p>
      </dsp:txBody>
      <dsp:txXfrm>
        <a:off x="433716" y="134139"/>
        <a:ext cx="5749226" cy="372930"/>
      </dsp:txXfrm>
    </dsp:sp>
    <dsp:sp modelId="{7952BCBC-50D6-4FF3-ACCF-6C01413E6EC5}">
      <dsp:nvSpPr>
        <dsp:cNvPr id="0" name=""/>
        <dsp:cNvSpPr/>
      </dsp:nvSpPr>
      <dsp:spPr>
        <a:xfrm>
          <a:off x="0" y="1462794"/>
          <a:ext cx="8270824" cy="11025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1908" tIns="291592" rIns="641908" bIns="99568" numCol="1" spcCol="1270" anchor="t" anchorCtr="0">
          <a:noAutofit/>
        </a:bodyPr>
        <a:lstStyle/>
        <a:p>
          <a:pPr marL="114300" lvl="1" indent="-114300" algn="l" defTabSz="622300" rtl="0">
            <a:lnSpc>
              <a:spcPct val="90000"/>
            </a:lnSpc>
            <a:spcBef>
              <a:spcPct val="0"/>
            </a:spcBef>
            <a:spcAft>
              <a:spcPct val="15000"/>
            </a:spcAft>
            <a:buChar char="••"/>
          </a:pPr>
          <a:r>
            <a:rPr lang="en-US" sz="1400" kern="1200" dirty="0" smtClean="0">
              <a:latin typeface="+mn-ea"/>
              <a:ea typeface="+mn-ea"/>
            </a:rPr>
            <a:t>200</a:t>
          </a:r>
          <a:r>
            <a:rPr lang="zh-CN" sz="1400" kern="1200" dirty="0" smtClean="0">
              <a:latin typeface="+mn-ea"/>
              <a:ea typeface="+mn-ea"/>
            </a:rPr>
            <a:t>名高级社工，</a:t>
          </a:r>
          <a:endParaRPr lang="zh-CN" altLang="en-US" sz="1400" kern="1200" dirty="0">
            <a:latin typeface="+mn-ea"/>
            <a:ea typeface="+mn-ea"/>
          </a:endParaRPr>
        </a:p>
        <a:p>
          <a:pPr marL="114300" lvl="1" indent="-114300" algn="l" defTabSz="622300" rtl="0">
            <a:lnSpc>
              <a:spcPct val="90000"/>
            </a:lnSpc>
            <a:spcBef>
              <a:spcPct val="0"/>
            </a:spcBef>
            <a:spcAft>
              <a:spcPct val="15000"/>
            </a:spcAft>
            <a:buChar char="••"/>
          </a:pPr>
          <a:r>
            <a:rPr lang="en-US" sz="1400" kern="1200" dirty="0" smtClean="0">
              <a:latin typeface="+mn-ea"/>
              <a:ea typeface="+mn-ea"/>
            </a:rPr>
            <a:t>20000</a:t>
          </a:r>
          <a:r>
            <a:rPr lang="zh-CN" sz="1400" kern="1200" dirty="0" smtClean="0">
              <a:latin typeface="+mn-ea"/>
              <a:ea typeface="+mn-ea"/>
            </a:rPr>
            <a:t>名中级社工，</a:t>
          </a:r>
          <a:endParaRPr lang="zh-CN" altLang="en-US" sz="1400" kern="1200" dirty="0">
            <a:latin typeface="+mn-ea"/>
            <a:ea typeface="+mn-ea"/>
          </a:endParaRPr>
        </a:p>
        <a:p>
          <a:pPr marL="114300" lvl="1" indent="-114300" algn="l" defTabSz="622300" rtl="0">
            <a:lnSpc>
              <a:spcPct val="90000"/>
            </a:lnSpc>
            <a:spcBef>
              <a:spcPct val="0"/>
            </a:spcBef>
            <a:spcAft>
              <a:spcPct val="15000"/>
            </a:spcAft>
            <a:buChar char="••"/>
          </a:pPr>
          <a:r>
            <a:rPr lang="en-US" sz="1400" kern="1200" smtClean="0">
              <a:latin typeface="+mn-ea"/>
              <a:ea typeface="+mn-ea"/>
            </a:rPr>
            <a:t>60000</a:t>
          </a:r>
          <a:r>
            <a:rPr lang="zh-CN" sz="1400" kern="1200" dirty="0" smtClean="0">
              <a:latin typeface="+mn-ea"/>
              <a:ea typeface="+mn-ea"/>
            </a:rPr>
            <a:t>名初级社工。</a:t>
          </a:r>
          <a:endParaRPr lang="zh-CN" altLang="en-US" sz="1400" kern="1200" dirty="0">
            <a:latin typeface="+mn-ea"/>
            <a:ea typeface="+mn-ea"/>
          </a:endParaRPr>
        </a:p>
      </dsp:txBody>
      <dsp:txXfrm>
        <a:off x="0" y="1462794"/>
        <a:ext cx="8270824" cy="1102500"/>
      </dsp:txXfrm>
    </dsp:sp>
    <dsp:sp modelId="{457E25A1-179A-4696-8435-BC7E1F3E2CB0}">
      <dsp:nvSpPr>
        <dsp:cNvPr id="0" name=""/>
        <dsp:cNvSpPr/>
      </dsp:nvSpPr>
      <dsp:spPr>
        <a:xfrm>
          <a:off x="413541" y="1256154"/>
          <a:ext cx="5789576"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8832" tIns="0" rIns="218832" bIns="0" numCol="1" spcCol="1270" anchor="ctr" anchorCtr="0">
          <a:noAutofit/>
        </a:bodyPr>
        <a:lstStyle/>
        <a:p>
          <a:pPr lvl="0" algn="l" defTabSz="800100">
            <a:lnSpc>
              <a:spcPct val="90000"/>
            </a:lnSpc>
            <a:spcBef>
              <a:spcPct val="0"/>
            </a:spcBef>
            <a:spcAft>
              <a:spcPct val="35000"/>
            </a:spcAft>
          </a:pPr>
          <a:r>
            <a:rPr lang="en-US" sz="1800" kern="1200" dirty="0" smtClean="0"/>
            <a:t>《</a:t>
          </a:r>
          <a:r>
            <a:rPr lang="zh-CN" sz="1800" kern="1200" dirty="0" smtClean="0"/>
            <a:t>关于推进本市社会工作人才队伍建设的意见</a:t>
          </a:r>
          <a:r>
            <a:rPr lang="en-US" sz="1800" kern="1200" dirty="0" smtClean="0"/>
            <a:t>》</a:t>
          </a:r>
          <a:endParaRPr lang="zh-CN" altLang="en-US" sz="1800" kern="1200" dirty="0"/>
        </a:p>
      </dsp:txBody>
      <dsp:txXfrm>
        <a:off x="433716" y="1276329"/>
        <a:ext cx="5749226" cy="372930"/>
      </dsp:txXfrm>
    </dsp:sp>
    <dsp:sp modelId="{5C2510CA-8A08-407D-9C22-C49A63EE4CE4}">
      <dsp:nvSpPr>
        <dsp:cNvPr id="0" name=""/>
        <dsp:cNvSpPr/>
      </dsp:nvSpPr>
      <dsp:spPr>
        <a:xfrm>
          <a:off x="0" y="2847535"/>
          <a:ext cx="8270824" cy="11025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1908" tIns="291592" rIns="641908" bIns="99568" numCol="1" spcCol="1270" anchor="t" anchorCtr="0">
          <a:noAutofit/>
        </a:bodyPr>
        <a:lstStyle/>
        <a:p>
          <a:pPr marL="114300" lvl="1" indent="-114300" algn="l" defTabSz="622300" rtl="0">
            <a:lnSpc>
              <a:spcPct val="90000"/>
            </a:lnSpc>
            <a:spcBef>
              <a:spcPct val="0"/>
            </a:spcBef>
            <a:spcAft>
              <a:spcPct val="15000"/>
            </a:spcAft>
            <a:buChar char="••"/>
          </a:pPr>
          <a:r>
            <a:rPr lang="zh-CN" sz="1400" kern="1200" dirty="0" smtClean="0">
              <a:latin typeface="+mn-ea"/>
              <a:ea typeface="+mn-ea"/>
            </a:rPr>
            <a:t>至</a:t>
          </a:r>
          <a:r>
            <a:rPr lang="en-US" sz="1400" kern="1200" dirty="0" smtClean="0">
              <a:latin typeface="+mn-ea"/>
              <a:ea typeface="+mn-ea"/>
            </a:rPr>
            <a:t>2015</a:t>
          </a:r>
          <a:r>
            <a:rPr lang="zh-CN" sz="1400" kern="1200" dirty="0" smtClean="0">
              <a:latin typeface="+mn-ea"/>
              <a:ea typeface="+mn-ea"/>
            </a:rPr>
            <a:t>年，社会工作人才达到</a:t>
          </a:r>
          <a:r>
            <a:rPr lang="en-US" sz="1400" kern="1200" dirty="0" smtClean="0">
              <a:latin typeface="+mn-ea"/>
              <a:ea typeface="+mn-ea"/>
            </a:rPr>
            <a:t>7.2</a:t>
          </a:r>
          <a:r>
            <a:rPr lang="zh-CN" sz="1400" kern="1200" dirty="0" smtClean="0">
              <a:latin typeface="+mn-ea"/>
              <a:ea typeface="+mn-ea"/>
            </a:rPr>
            <a:t>万人，</a:t>
          </a:r>
          <a:endParaRPr lang="zh-CN" altLang="en-US" sz="1400" kern="1200" dirty="0">
            <a:latin typeface="+mn-ea"/>
            <a:ea typeface="+mn-ea"/>
          </a:endParaRPr>
        </a:p>
        <a:p>
          <a:pPr marL="114300" lvl="1" indent="-114300" algn="l" defTabSz="622300" rtl="0">
            <a:lnSpc>
              <a:spcPct val="90000"/>
            </a:lnSpc>
            <a:spcBef>
              <a:spcPct val="0"/>
            </a:spcBef>
            <a:spcAft>
              <a:spcPct val="15000"/>
            </a:spcAft>
            <a:buChar char="••"/>
          </a:pPr>
          <a:r>
            <a:rPr lang="zh-CN" sz="1400" kern="1200" dirty="0" smtClean="0">
              <a:latin typeface="+mn-ea"/>
              <a:ea typeface="+mn-ea"/>
            </a:rPr>
            <a:t>其中具有专业资质的社会工作者达到</a:t>
          </a:r>
          <a:r>
            <a:rPr lang="en-US" sz="1400" kern="1200" dirty="0" smtClean="0">
              <a:latin typeface="+mn-ea"/>
              <a:ea typeface="+mn-ea"/>
            </a:rPr>
            <a:t>1.6</a:t>
          </a:r>
          <a:r>
            <a:rPr lang="zh-CN" sz="1400" kern="1200" dirty="0" smtClean="0">
              <a:latin typeface="+mn-ea"/>
              <a:ea typeface="+mn-ea"/>
            </a:rPr>
            <a:t>万人，</a:t>
          </a:r>
          <a:endParaRPr lang="zh-CN" altLang="en-US" sz="1400" kern="1200" dirty="0">
            <a:latin typeface="+mn-ea"/>
            <a:ea typeface="+mn-ea"/>
          </a:endParaRPr>
        </a:p>
        <a:p>
          <a:pPr marL="114300" lvl="1" indent="-114300" algn="l" defTabSz="622300" rtl="0">
            <a:lnSpc>
              <a:spcPct val="90000"/>
            </a:lnSpc>
            <a:spcBef>
              <a:spcPct val="0"/>
            </a:spcBef>
            <a:spcAft>
              <a:spcPct val="15000"/>
            </a:spcAft>
            <a:buChar char="••"/>
          </a:pPr>
          <a:r>
            <a:rPr lang="zh-CN" sz="1400" kern="1200" smtClean="0">
              <a:latin typeface="+mn-ea"/>
              <a:ea typeface="+mn-ea"/>
            </a:rPr>
            <a:t>建立</a:t>
          </a:r>
          <a:r>
            <a:rPr lang="zh-CN" sz="1400" kern="1200" dirty="0" smtClean="0">
              <a:latin typeface="+mn-ea"/>
              <a:ea typeface="+mn-ea"/>
            </a:rPr>
            <a:t>一支基本满足社会建设需求的社会工作人才队伍。</a:t>
          </a:r>
          <a:endParaRPr lang="zh-CN" altLang="en-US" sz="1400" kern="1200" dirty="0">
            <a:latin typeface="+mn-ea"/>
            <a:ea typeface="+mn-ea"/>
          </a:endParaRPr>
        </a:p>
      </dsp:txBody>
      <dsp:txXfrm>
        <a:off x="0" y="2847535"/>
        <a:ext cx="8270824" cy="1102500"/>
      </dsp:txXfrm>
    </dsp:sp>
    <dsp:sp modelId="{69BFEADF-CFD7-4DA5-A2D9-03C0B5B1B5B7}">
      <dsp:nvSpPr>
        <dsp:cNvPr id="0" name=""/>
        <dsp:cNvSpPr/>
      </dsp:nvSpPr>
      <dsp:spPr>
        <a:xfrm>
          <a:off x="413541" y="2640895"/>
          <a:ext cx="5789576"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8832" tIns="0" rIns="218832" bIns="0" numCol="1" spcCol="1270" anchor="ctr" anchorCtr="0">
          <a:noAutofit/>
        </a:bodyPr>
        <a:lstStyle/>
        <a:p>
          <a:pPr lvl="0" algn="l" defTabSz="800100">
            <a:lnSpc>
              <a:spcPct val="90000"/>
            </a:lnSpc>
            <a:spcBef>
              <a:spcPct val="0"/>
            </a:spcBef>
            <a:spcAft>
              <a:spcPct val="35000"/>
            </a:spcAft>
          </a:pPr>
          <a:r>
            <a:rPr lang="en-US" sz="1800" kern="1200" smtClean="0"/>
            <a:t>《</a:t>
          </a:r>
          <a:r>
            <a:rPr lang="zh-CN" sz="1800" kern="1200" smtClean="0"/>
            <a:t>上海市人才发展“十二五”规划</a:t>
          </a:r>
          <a:r>
            <a:rPr lang="en-US" sz="1800" kern="1200" smtClean="0"/>
            <a:t>》</a:t>
          </a:r>
          <a:endParaRPr lang="zh-CN" altLang="en-US" sz="1800" kern="1200" dirty="0"/>
        </a:p>
      </dsp:txBody>
      <dsp:txXfrm>
        <a:off x="433716" y="2661070"/>
        <a:ext cx="5749226" cy="3729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EE2004-3D82-4893-893F-EDA1DB654A18}">
      <dsp:nvSpPr>
        <dsp:cNvPr id="0" name=""/>
        <dsp:cNvSpPr/>
      </dsp:nvSpPr>
      <dsp:spPr>
        <a:xfrm rot="5400000">
          <a:off x="564280" y="1477339"/>
          <a:ext cx="1029803" cy="1172394"/>
        </a:xfrm>
        <a:prstGeom prst="bentUpArrow">
          <a:avLst>
            <a:gd name="adj1" fmla="val 32840"/>
            <a:gd name="adj2" fmla="val 25000"/>
            <a:gd name="adj3" fmla="val 35780"/>
          </a:avLst>
        </a:prstGeom>
        <a:solidFill>
          <a:schemeClr val="accent1">
            <a:tint val="50000"/>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tint val="50000"/>
              <a:hueOff val="0"/>
              <a:satOff val="0"/>
              <a:lumOff val="0"/>
              <a:alphaOff val="0"/>
              <a:shade val="9000"/>
              <a:alpha val="48000"/>
              <a:satMod val="105000"/>
            </a:schemeClr>
          </a:outerShdw>
        </a:effectLst>
      </dsp:spPr>
      <dsp:style>
        <a:lnRef idx="3">
          <a:scrgbClr r="0" g="0" b="0"/>
        </a:lnRef>
        <a:fillRef idx="1">
          <a:scrgbClr r="0" g="0" b="0"/>
        </a:fillRef>
        <a:effectRef idx="1">
          <a:scrgbClr r="0" g="0" b="0"/>
        </a:effectRef>
        <a:fontRef idx="minor"/>
      </dsp:style>
    </dsp:sp>
    <dsp:sp modelId="{F357E0B9-601D-4766-A82A-4C0D887AF99C}">
      <dsp:nvSpPr>
        <dsp:cNvPr id="0" name=""/>
        <dsp:cNvSpPr/>
      </dsp:nvSpPr>
      <dsp:spPr>
        <a:xfrm>
          <a:off x="291444" y="335781"/>
          <a:ext cx="1733582" cy="1213451"/>
        </a:xfrm>
        <a:prstGeom prst="roundRect">
          <a:avLst>
            <a:gd name="adj" fmla="val 16670"/>
          </a:avLst>
        </a:prstGeom>
        <a:solidFill>
          <a:schemeClr val="accent1">
            <a:shade val="50000"/>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shade val="50000"/>
              <a:hueOff val="0"/>
              <a:satOff val="0"/>
              <a:lumOff val="0"/>
              <a:alphaOff val="0"/>
              <a:shade val="9000"/>
              <a:alpha val="48000"/>
              <a:satMod val="105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zh-CN" altLang="en-US" sz="2700" kern="1200" dirty="0" smtClean="0"/>
            <a:t>社会工作</a:t>
          </a:r>
          <a:r>
            <a:rPr lang="zh-CN" altLang="en-US" sz="2700" b="1" kern="1200" dirty="0" smtClean="0">
              <a:solidFill>
                <a:schemeClr val="bg1"/>
              </a:solidFill>
            </a:rPr>
            <a:t>从业人员</a:t>
          </a:r>
          <a:endParaRPr lang="zh-CN" altLang="en-US" sz="2700" b="1" kern="1200" dirty="0">
            <a:solidFill>
              <a:schemeClr val="bg1"/>
            </a:solidFill>
          </a:endParaRPr>
        </a:p>
      </dsp:txBody>
      <dsp:txXfrm>
        <a:off x="350690" y="395027"/>
        <a:ext cx="1615090" cy="1094959"/>
      </dsp:txXfrm>
    </dsp:sp>
    <dsp:sp modelId="{2A25EAEB-75D7-43CD-9628-0573085F6305}">
      <dsp:nvSpPr>
        <dsp:cNvPr id="0" name=""/>
        <dsp:cNvSpPr/>
      </dsp:nvSpPr>
      <dsp:spPr>
        <a:xfrm>
          <a:off x="2065178" y="146925"/>
          <a:ext cx="5295122" cy="16558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14300" lvl="1" indent="-114300" algn="l" defTabSz="622300">
            <a:lnSpc>
              <a:spcPct val="90000"/>
            </a:lnSpc>
            <a:spcBef>
              <a:spcPct val="0"/>
            </a:spcBef>
            <a:spcAft>
              <a:spcPct val="15000"/>
            </a:spcAft>
            <a:buChar char="••"/>
          </a:pPr>
          <a:r>
            <a:rPr lang="zh-CN" sz="1400" kern="1200" dirty="0" smtClean="0"/>
            <a:t>社会工作从业人员是指在社会福利、社会救助、扶贫济困、慈善事业、社区建设、民族宗教、婚姻家庭、精神卫生、残障康复、教育辅导、就业援助、职工帮扶、犯罪预防、禁毒戒毒、矫治帮扶、人口计生、应急处置、群众文化等领域直接提供社会服务或履行机构管理工作的专门人员。</a:t>
          </a:r>
          <a:endParaRPr lang="zh-CN" altLang="en-US" sz="1400" kern="1200" dirty="0"/>
        </a:p>
      </dsp:txBody>
      <dsp:txXfrm>
        <a:off x="2065178" y="146925"/>
        <a:ext cx="5295122" cy="1655805"/>
      </dsp:txXfrm>
    </dsp:sp>
    <dsp:sp modelId="{B81B1AA9-9588-4B23-A2A6-D458797809BB}">
      <dsp:nvSpPr>
        <dsp:cNvPr id="0" name=""/>
        <dsp:cNvSpPr/>
      </dsp:nvSpPr>
      <dsp:spPr>
        <a:xfrm rot="5400000">
          <a:off x="2822381" y="2840445"/>
          <a:ext cx="1029803" cy="1172394"/>
        </a:xfrm>
        <a:prstGeom prst="bentUpArrow">
          <a:avLst>
            <a:gd name="adj1" fmla="val 32840"/>
            <a:gd name="adj2" fmla="val 25000"/>
            <a:gd name="adj3" fmla="val 35780"/>
          </a:avLst>
        </a:prstGeom>
        <a:solidFill>
          <a:schemeClr val="accent1">
            <a:tint val="50000"/>
            <a:hueOff val="-17525"/>
            <a:satOff val="699"/>
            <a:lumOff val="-2241"/>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tint val="50000"/>
              <a:hueOff val="-17525"/>
              <a:satOff val="699"/>
              <a:lumOff val="-2241"/>
              <a:alphaOff val="0"/>
              <a:shade val="9000"/>
              <a:alpha val="48000"/>
              <a:satMod val="105000"/>
            </a:schemeClr>
          </a:outerShdw>
        </a:effectLst>
      </dsp:spPr>
      <dsp:style>
        <a:lnRef idx="3">
          <a:scrgbClr r="0" g="0" b="0"/>
        </a:lnRef>
        <a:fillRef idx="1">
          <a:scrgbClr r="0" g="0" b="0"/>
        </a:fillRef>
        <a:effectRef idx="1">
          <a:scrgbClr r="0" g="0" b="0"/>
        </a:effectRef>
        <a:fontRef idx="minor"/>
      </dsp:style>
    </dsp:sp>
    <dsp:sp modelId="{57619AA6-4CA9-4273-A7B3-74B3C234886E}">
      <dsp:nvSpPr>
        <dsp:cNvPr id="0" name=""/>
        <dsp:cNvSpPr/>
      </dsp:nvSpPr>
      <dsp:spPr>
        <a:xfrm>
          <a:off x="1711324" y="1687542"/>
          <a:ext cx="1733582" cy="1213451"/>
        </a:xfrm>
        <a:prstGeom prst="roundRect">
          <a:avLst>
            <a:gd name="adj" fmla="val 16670"/>
          </a:avLst>
        </a:prstGeom>
        <a:solidFill>
          <a:schemeClr val="accent1">
            <a:shade val="50000"/>
            <a:hueOff val="520350"/>
            <a:satOff val="-30057"/>
            <a:lumOff val="33026"/>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shade val="50000"/>
              <a:hueOff val="520350"/>
              <a:satOff val="-30057"/>
              <a:lumOff val="33026"/>
              <a:alphaOff val="0"/>
              <a:shade val="9000"/>
              <a:alpha val="48000"/>
              <a:satMod val="105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zh-CN" altLang="en-US" sz="2700" kern="1200" dirty="0" smtClean="0"/>
            <a:t>社会工作</a:t>
          </a:r>
          <a:r>
            <a:rPr lang="zh-CN" altLang="en-US" sz="2700" b="1" kern="1200" dirty="0" smtClean="0"/>
            <a:t>人才</a:t>
          </a:r>
          <a:endParaRPr lang="zh-CN" altLang="en-US" sz="2700" b="1" kern="1200" dirty="0"/>
        </a:p>
      </dsp:txBody>
      <dsp:txXfrm>
        <a:off x="1770570" y="1746788"/>
        <a:ext cx="1615090" cy="1094959"/>
      </dsp:txXfrm>
    </dsp:sp>
    <dsp:sp modelId="{27CA98BC-9956-4328-AEE9-8BD110177F70}">
      <dsp:nvSpPr>
        <dsp:cNvPr id="0" name=""/>
        <dsp:cNvSpPr/>
      </dsp:nvSpPr>
      <dsp:spPr>
        <a:xfrm>
          <a:off x="3409818" y="1829084"/>
          <a:ext cx="4635789" cy="9807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14300" lvl="1" indent="-114300" algn="l" defTabSz="622300">
            <a:lnSpc>
              <a:spcPct val="90000"/>
            </a:lnSpc>
            <a:spcBef>
              <a:spcPct val="0"/>
            </a:spcBef>
            <a:spcAft>
              <a:spcPct val="15000"/>
            </a:spcAft>
            <a:buChar char="••"/>
          </a:pPr>
          <a:r>
            <a:rPr lang="zh-CN" sz="1400" kern="1200" dirty="0" smtClean="0"/>
            <a:t>社会工作人才是指社会工作从业人员中运用社会工作专业理念、知识和技能，具有良好的思想道德素质，取得大专及以上学历或取得中级及以上职称（或职业资格），为社会服务与管理事业做出积极贡献的人员。</a:t>
          </a:r>
          <a:endParaRPr lang="zh-CN" altLang="en-US" sz="1400" kern="1200" dirty="0"/>
        </a:p>
      </dsp:txBody>
      <dsp:txXfrm>
        <a:off x="3409818" y="1829084"/>
        <a:ext cx="4635789" cy="980764"/>
      </dsp:txXfrm>
    </dsp:sp>
    <dsp:sp modelId="{0A6E78F5-EFF0-487F-BCE7-594656EA9E3A}">
      <dsp:nvSpPr>
        <dsp:cNvPr id="0" name=""/>
        <dsp:cNvSpPr/>
      </dsp:nvSpPr>
      <dsp:spPr>
        <a:xfrm>
          <a:off x="3975991" y="3102960"/>
          <a:ext cx="1733582" cy="1213451"/>
        </a:xfrm>
        <a:prstGeom prst="roundRect">
          <a:avLst>
            <a:gd name="adj" fmla="val 16670"/>
          </a:avLst>
        </a:prstGeom>
        <a:solidFill>
          <a:schemeClr val="accent1">
            <a:shade val="50000"/>
            <a:hueOff val="520350"/>
            <a:satOff val="-30057"/>
            <a:lumOff val="33026"/>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shade val="50000"/>
              <a:hueOff val="520350"/>
              <a:satOff val="-30057"/>
              <a:lumOff val="33026"/>
              <a:alphaOff val="0"/>
              <a:shade val="9000"/>
              <a:alpha val="48000"/>
              <a:satMod val="105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zh-CN" sz="2700" kern="1200" dirty="0" smtClean="0"/>
            <a:t>社会工作者</a:t>
          </a:r>
          <a:endParaRPr lang="zh-CN" altLang="en-US" sz="2700" b="1" kern="1200" dirty="0"/>
        </a:p>
      </dsp:txBody>
      <dsp:txXfrm>
        <a:off x="4035237" y="3162206"/>
        <a:ext cx="1615090" cy="1094959"/>
      </dsp:txXfrm>
    </dsp:sp>
    <dsp:sp modelId="{DCC9AFDB-D38B-435B-B9C4-BBAAFFBE872C}">
      <dsp:nvSpPr>
        <dsp:cNvPr id="0" name=""/>
        <dsp:cNvSpPr/>
      </dsp:nvSpPr>
      <dsp:spPr>
        <a:xfrm>
          <a:off x="5691692" y="3206696"/>
          <a:ext cx="3361809" cy="9807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14300" lvl="1" indent="-114300" algn="l" defTabSz="622300">
            <a:lnSpc>
              <a:spcPct val="90000"/>
            </a:lnSpc>
            <a:spcBef>
              <a:spcPct val="0"/>
            </a:spcBef>
            <a:spcAft>
              <a:spcPct val="15000"/>
            </a:spcAft>
            <a:buChar char="••"/>
          </a:pPr>
          <a:r>
            <a:rPr lang="zh-CN" sz="1400" kern="1200" dirty="0" smtClean="0"/>
            <a:t>社会工作者是指取得社会工作者职业水平证书或者取得社会工作专业大专以上学历证书，在社会工作领域从事社会服务或管理职业活动的人员。</a:t>
          </a:r>
          <a:endParaRPr lang="zh-CN" altLang="en-US" sz="1400" kern="1200" dirty="0"/>
        </a:p>
      </dsp:txBody>
      <dsp:txXfrm>
        <a:off x="5691692" y="3206696"/>
        <a:ext cx="3361809" cy="98076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851BAC-98E5-4556-8DB0-11AFE34B7E75}">
      <dsp:nvSpPr>
        <dsp:cNvPr id="0" name=""/>
        <dsp:cNvSpPr/>
      </dsp:nvSpPr>
      <dsp:spPr>
        <a:xfrm rot="5400000">
          <a:off x="5091516" y="-1285005"/>
          <a:ext cx="2125979" cy="470027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45720" rIns="91440" bIns="45720" numCol="1" spcCol="1270" anchor="ctr" anchorCtr="0">
          <a:noAutofit/>
        </a:bodyPr>
        <a:lstStyle/>
        <a:p>
          <a:pPr marL="228600" lvl="1" indent="-228600" algn="l" defTabSz="1066800" rtl="0">
            <a:lnSpc>
              <a:spcPct val="90000"/>
            </a:lnSpc>
            <a:spcBef>
              <a:spcPct val="0"/>
            </a:spcBef>
            <a:spcAft>
              <a:spcPct val="15000"/>
            </a:spcAft>
            <a:buChar char="••"/>
          </a:pPr>
          <a:r>
            <a:rPr lang="zh-CN" altLang="en-US" sz="2400" kern="1200" dirty="0" smtClean="0"/>
            <a:t>获得社会工作专业大专以上学历</a:t>
          </a:r>
          <a:r>
            <a:rPr lang="zh-CN" sz="2400" kern="1200" dirty="0" smtClean="0"/>
            <a:t>证书的人员</a:t>
          </a:r>
          <a:r>
            <a:rPr lang="zh-CN" altLang="en-US" sz="2400" kern="1200" dirty="0" smtClean="0"/>
            <a:t>。</a:t>
          </a:r>
          <a:endParaRPr lang="zh-CN" sz="2400" kern="1200" dirty="0"/>
        </a:p>
      </dsp:txBody>
      <dsp:txXfrm rot="-5400000">
        <a:off x="3804368" y="105925"/>
        <a:ext cx="4596494" cy="1918415"/>
      </dsp:txXfrm>
    </dsp:sp>
    <dsp:sp modelId="{E4D8CA44-73F4-4F44-8750-AAD5B6491662}">
      <dsp:nvSpPr>
        <dsp:cNvPr id="0" name=""/>
        <dsp:cNvSpPr/>
      </dsp:nvSpPr>
      <dsp:spPr>
        <a:xfrm>
          <a:off x="2643" y="60687"/>
          <a:ext cx="3801724" cy="200889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81915" rIns="163830" bIns="81915" numCol="1" spcCol="1270" anchor="ctr" anchorCtr="0">
          <a:noAutofit/>
        </a:bodyPr>
        <a:lstStyle/>
        <a:p>
          <a:pPr lvl="0" algn="ctr" defTabSz="1911350" rtl="0">
            <a:lnSpc>
              <a:spcPct val="90000"/>
            </a:lnSpc>
            <a:spcBef>
              <a:spcPct val="0"/>
            </a:spcBef>
            <a:spcAft>
              <a:spcPct val="35000"/>
            </a:spcAft>
          </a:pPr>
          <a:r>
            <a:rPr lang="zh-CN" sz="4300" kern="1200" dirty="0" smtClean="0"/>
            <a:t>社会工作专业</a:t>
          </a:r>
          <a:endParaRPr lang="zh-CN" sz="4300" kern="1200" dirty="0"/>
        </a:p>
      </dsp:txBody>
      <dsp:txXfrm>
        <a:off x="100709" y="158753"/>
        <a:ext cx="3605592" cy="1812759"/>
      </dsp:txXfrm>
    </dsp:sp>
    <dsp:sp modelId="{2FAA50B1-99E4-440C-B0BF-10FFE830F2DB}">
      <dsp:nvSpPr>
        <dsp:cNvPr id="0" name=""/>
        <dsp:cNvSpPr/>
      </dsp:nvSpPr>
      <dsp:spPr>
        <a:xfrm rot="5400000">
          <a:off x="5091516" y="973848"/>
          <a:ext cx="2125979" cy="470027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45720" rIns="91440" bIns="45720" numCol="1" spcCol="1270" anchor="ctr" anchorCtr="0">
          <a:noAutofit/>
        </a:bodyPr>
        <a:lstStyle/>
        <a:p>
          <a:pPr marL="228600" lvl="1" indent="-228600" algn="l" defTabSz="1066800" rtl="0">
            <a:lnSpc>
              <a:spcPct val="90000"/>
            </a:lnSpc>
            <a:spcBef>
              <a:spcPct val="0"/>
            </a:spcBef>
            <a:spcAft>
              <a:spcPct val="15000"/>
            </a:spcAft>
            <a:buChar char="••"/>
          </a:pPr>
          <a:r>
            <a:rPr lang="zh-CN" sz="2400" kern="1200" dirty="0" smtClean="0"/>
            <a:t>主要指人力资源社会保障部、民政部联合颁发的助理社会工作师、社会工作师职业水平证书；以及社会工作者职业等级证书二级、三级、四级</a:t>
          </a:r>
          <a:r>
            <a:rPr lang="zh-CN" altLang="en-US" sz="2400" kern="1200" dirty="0" smtClean="0"/>
            <a:t>等</a:t>
          </a:r>
          <a:r>
            <a:rPr lang="zh-CN" sz="2400" kern="1200" dirty="0" smtClean="0"/>
            <a:t>。</a:t>
          </a:r>
          <a:endParaRPr lang="zh-CN" sz="2400" kern="1200" dirty="0"/>
        </a:p>
      </dsp:txBody>
      <dsp:txXfrm rot="-5400000">
        <a:off x="3804368" y="2364778"/>
        <a:ext cx="4596494" cy="1918415"/>
      </dsp:txXfrm>
    </dsp:sp>
    <dsp:sp modelId="{1C6C76B1-5366-4588-912D-31A0E07EED32}">
      <dsp:nvSpPr>
        <dsp:cNvPr id="0" name=""/>
        <dsp:cNvSpPr/>
      </dsp:nvSpPr>
      <dsp:spPr>
        <a:xfrm>
          <a:off x="2643" y="2319541"/>
          <a:ext cx="3801724" cy="200889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81915" rIns="163830" bIns="81915" numCol="1" spcCol="1270" anchor="ctr" anchorCtr="0">
          <a:noAutofit/>
        </a:bodyPr>
        <a:lstStyle/>
        <a:p>
          <a:pPr lvl="0" algn="ctr" defTabSz="1911350" rtl="0">
            <a:lnSpc>
              <a:spcPct val="90000"/>
            </a:lnSpc>
            <a:spcBef>
              <a:spcPct val="0"/>
            </a:spcBef>
            <a:spcAft>
              <a:spcPct val="35000"/>
            </a:spcAft>
          </a:pPr>
          <a:r>
            <a:rPr lang="zh-CN" sz="4300" kern="1200" dirty="0" smtClean="0"/>
            <a:t>社会工作者</a:t>
          </a:r>
          <a:endParaRPr lang="en-US" altLang="zh-CN" sz="4300" kern="1200" dirty="0" smtClean="0"/>
        </a:p>
        <a:p>
          <a:pPr lvl="0" algn="ctr" defTabSz="1911350" rtl="0">
            <a:lnSpc>
              <a:spcPct val="90000"/>
            </a:lnSpc>
            <a:spcBef>
              <a:spcPct val="0"/>
            </a:spcBef>
            <a:spcAft>
              <a:spcPct val="35000"/>
            </a:spcAft>
          </a:pPr>
          <a:r>
            <a:rPr lang="zh-CN" sz="4300" kern="1200" dirty="0" smtClean="0"/>
            <a:t>职业水平证书</a:t>
          </a:r>
          <a:endParaRPr lang="zh-CN" sz="4300" kern="1200" dirty="0"/>
        </a:p>
      </dsp:txBody>
      <dsp:txXfrm>
        <a:off x="100709" y="2417607"/>
        <a:ext cx="3605592" cy="181275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1A3737-B4A8-47EB-9785-777DB41D0417}">
      <dsp:nvSpPr>
        <dsp:cNvPr id="0" name=""/>
        <dsp:cNvSpPr/>
      </dsp:nvSpPr>
      <dsp:spPr>
        <a:xfrm>
          <a:off x="908149" y="694"/>
          <a:ext cx="1687710" cy="1012626"/>
        </a:xfrm>
        <a:prstGeom prst="roundRect">
          <a:avLst>
            <a:gd name="adj" fmla="val 10000"/>
          </a:avLst>
        </a:prstGeom>
        <a:solidFill>
          <a:schemeClr val="accent1">
            <a:shade val="80000"/>
            <a:hueOff val="0"/>
            <a:satOff val="0"/>
            <a:lumOff val="0"/>
            <a:alphaOff val="0"/>
          </a:schemeClr>
        </a:solidFill>
        <a:ln>
          <a:noFill/>
        </a:ln>
        <a:effectLst>
          <a:outerShdw blurRad="57150" dist="38100" dir="5400000" algn="ctr" rotWithShape="0">
            <a:schemeClr val="accent1">
              <a:shade val="80000"/>
              <a:hueOff val="0"/>
              <a:satOff val="0"/>
              <a:lumOff val="0"/>
              <a:alphaOff val="0"/>
              <a:shade val="9000"/>
              <a:alpha val="48000"/>
              <a:satMod val="105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kern="1200" dirty="0" smtClean="0"/>
            <a:t>根据调查方案，梳理调查样本单位</a:t>
          </a:r>
          <a:endParaRPr lang="zh-CN" altLang="en-US" sz="1800" kern="1200" dirty="0"/>
        </a:p>
      </dsp:txBody>
      <dsp:txXfrm>
        <a:off x="937808" y="30353"/>
        <a:ext cx="1628392" cy="953308"/>
      </dsp:txXfrm>
    </dsp:sp>
    <dsp:sp modelId="{EF071F31-45D3-49F0-9318-509A2EBA53F8}">
      <dsp:nvSpPr>
        <dsp:cNvPr id="0" name=""/>
        <dsp:cNvSpPr/>
      </dsp:nvSpPr>
      <dsp:spPr>
        <a:xfrm>
          <a:off x="2744378" y="297731"/>
          <a:ext cx="357794" cy="418552"/>
        </a:xfrm>
        <a:prstGeom prst="rightArrow">
          <a:avLst>
            <a:gd name="adj1" fmla="val 60000"/>
            <a:gd name="adj2" fmla="val 50000"/>
          </a:avLst>
        </a:prstGeom>
        <a:solidFill>
          <a:schemeClr val="accent1">
            <a:shade val="9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kern="1200"/>
        </a:p>
      </dsp:txBody>
      <dsp:txXfrm>
        <a:off x="2744378" y="381441"/>
        <a:ext cx="250456" cy="251132"/>
      </dsp:txXfrm>
    </dsp:sp>
    <dsp:sp modelId="{2AD0AFED-C4E2-4845-83CD-1802A093405A}">
      <dsp:nvSpPr>
        <dsp:cNvPr id="0" name=""/>
        <dsp:cNvSpPr/>
      </dsp:nvSpPr>
      <dsp:spPr>
        <a:xfrm>
          <a:off x="3270944" y="694"/>
          <a:ext cx="1687710" cy="1012626"/>
        </a:xfrm>
        <a:prstGeom prst="roundRect">
          <a:avLst>
            <a:gd name="adj" fmla="val 10000"/>
          </a:avLst>
        </a:prstGeom>
        <a:solidFill>
          <a:schemeClr val="accent1">
            <a:shade val="80000"/>
            <a:hueOff val="101365"/>
            <a:satOff val="-5692"/>
            <a:lumOff val="4909"/>
            <a:alphaOff val="0"/>
          </a:schemeClr>
        </a:solidFill>
        <a:ln>
          <a:noFill/>
        </a:ln>
        <a:effectLst>
          <a:outerShdw blurRad="57150" dist="38100" dir="5400000" algn="ctr" rotWithShape="0">
            <a:schemeClr val="accent1">
              <a:shade val="80000"/>
              <a:hueOff val="101365"/>
              <a:satOff val="-5692"/>
              <a:lumOff val="4909"/>
              <a:alphaOff val="0"/>
              <a:shade val="9000"/>
              <a:alpha val="48000"/>
              <a:satMod val="105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kern="1200" dirty="0" smtClean="0"/>
            <a:t>下发调查表</a:t>
          </a:r>
          <a:endParaRPr lang="zh-CN" altLang="en-US" sz="1800" kern="1200" dirty="0"/>
        </a:p>
      </dsp:txBody>
      <dsp:txXfrm>
        <a:off x="3300603" y="30353"/>
        <a:ext cx="1628392" cy="953308"/>
      </dsp:txXfrm>
    </dsp:sp>
    <dsp:sp modelId="{9617FE35-1346-4C61-8F98-B504209FB690}">
      <dsp:nvSpPr>
        <dsp:cNvPr id="0" name=""/>
        <dsp:cNvSpPr/>
      </dsp:nvSpPr>
      <dsp:spPr>
        <a:xfrm>
          <a:off x="5107174" y="297731"/>
          <a:ext cx="357794" cy="418552"/>
        </a:xfrm>
        <a:prstGeom prst="rightArrow">
          <a:avLst>
            <a:gd name="adj1" fmla="val 60000"/>
            <a:gd name="adj2" fmla="val 50000"/>
          </a:avLst>
        </a:prstGeom>
        <a:solidFill>
          <a:schemeClr val="accent1">
            <a:shade val="90000"/>
            <a:hueOff val="118241"/>
            <a:satOff val="-6538"/>
            <a:lumOff val="5365"/>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kern="1200"/>
        </a:p>
      </dsp:txBody>
      <dsp:txXfrm>
        <a:off x="5107174" y="381441"/>
        <a:ext cx="250456" cy="251132"/>
      </dsp:txXfrm>
    </dsp:sp>
    <dsp:sp modelId="{E7A3EC03-578F-43ED-8C96-199D293A84DC}">
      <dsp:nvSpPr>
        <dsp:cNvPr id="0" name=""/>
        <dsp:cNvSpPr/>
      </dsp:nvSpPr>
      <dsp:spPr>
        <a:xfrm>
          <a:off x="5633739" y="694"/>
          <a:ext cx="1687710" cy="1012626"/>
        </a:xfrm>
        <a:prstGeom prst="roundRect">
          <a:avLst>
            <a:gd name="adj" fmla="val 10000"/>
          </a:avLst>
        </a:prstGeom>
        <a:solidFill>
          <a:schemeClr val="accent1">
            <a:shade val="80000"/>
            <a:hueOff val="202730"/>
            <a:satOff val="-11384"/>
            <a:lumOff val="9817"/>
            <a:alphaOff val="0"/>
          </a:schemeClr>
        </a:solidFill>
        <a:ln>
          <a:noFill/>
        </a:ln>
        <a:effectLst>
          <a:outerShdw blurRad="57150" dist="38100" dir="5400000" algn="ctr" rotWithShape="0">
            <a:schemeClr val="accent1">
              <a:shade val="80000"/>
              <a:hueOff val="202730"/>
              <a:satOff val="-11384"/>
              <a:lumOff val="9817"/>
              <a:alphaOff val="0"/>
              <a:shade val="9000"/>
              <a:alpha val="48000"/>
              <a:satMod val="105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kern="1200" dirty="0" smtClean="0"/>
            <a:t>现场调查指导</a:t>
          </a:r>
          <a:endParaRPr lang="zh-CN" altLang="en-US" sz="1800" kern="1200" dirty="0"/>
        </a:p>
      </dsp:txBody>
      <dsp:txXfrm>
        <a:off x="5663398" y="30353"/>
        <a:ext cx="1628392" cy="953308"/>
      </dsp:txXfrm>
    </dsp:sp>
    <dsp:sp modelId="{65D8C164-E2ED-4400-A1BE-D079596999F9}">
      <dsp:nvSpPr>
        <dsp:cNvPr id="0" name=""/>
        <dsp:cNvSpPr/>
      </dsp:nvSpPr>
      <dsp:spPr>
        <a:xfrm rot="5400000">
          <a:off x="6298697" y="1131460"/>
          <a:ext cx="357794" cy="418552"/>
        </a:xfrm>
        <a:prstGeom prst="rightArrow">
          <a:avLst>
            <a:gd name="adj1" fmla="val 60000"/>
            <a:gd name="adj2" fmla="val 50000"/>
          </a:avLst>
        </a:prstGeom>
        <a:solidFill>
          <a:schemeClr val="accent1">
            <a:shade val="90000"/>
            <a:hueOff val="236483"/>
            <a:satOff val="-13077"/>
            <a:lumOff val="10731"/>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kern="1200"/>
        </a:p>
      </dsp:txBody>
      <dsp:txXfrm rot="-5400000">
        <a:off x="6352028" y="1161839"/>
        <a:ext cx="251132" cy="250456"/>
      </dsp:txXfrm>
    </dsp:sp>
    <dsp:sp modelId="{AB8184B6-A928-46AA-AD5F-78A91C1AD3F9}">
      <dsp:nvSpPr>
        <dsp:cNvPr id="0" name=""/>
        <dsp:cNvSpPr/>
      </dsp:nvSpPr>
      <dsp:spPr>
        <a:xfrm>
          <a:off x="5633739" y="1688405"/>
          <a:ext cx="1687710" cy="1012626"/>
        </a:xfrm>
        <a:prstGeom prst="roundRect">
          <a:avLst>
            <a:gd name="adj" fmla="val 10000"/>
          </a:avLst>
        </a:prstGeom>
        <a:solidFill>
          <a:schemeClr val="accent1">
            <a:shade val="80000"/>
            <a:hueOff val="304095"/>
            <a:satOff val="-17076"/>
            <a:lumOff val="14726"/>
            <a:alphaOff val="0"/>
          </a:schemeClr>
        </a:solidFill>
        <a:ln>
          <a:noFill/>
        </a:ln>
        <a:effectLst>
          <a:outerShdw blurRad="57150" dist="38100" dir="5400000" algn="ctr" rotWithShape="0">
            <a:schemeClr val="accent1">
              <a:shade val="80000"/>
              <a:hueOff val="304095"/>
              <a:satOff val="-17076"/>
              <a:lumOff val="14726"/>
              <a:alphaOff val="0"/>
              <a:shade val="9000"/>
              <a:alpha val="48000"/>
              <a:satMod val="105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kern="1200" dirty="0" smtClean="0"/>
            <a:t>回收调查表</a:t>
          </a:r>
          <a:endParaRPr lang="zh-CN" altLang="en-US" sz="1800" kern="1200" dirty="0"/>
        </a:p>
      </dsp:txBody>
      <dsp:txXfrm>
        <a:off x="5663398" y="1718064"/>
        <a:ext cx="1628392" cy="953308"/>
      </dsp:txXfrm>
    </dsp:sp>
    <dsp:sp modelId="{C5F06BAF-C7B4-400F-A845-F1A471C2072D}">
      <dsp:nvSpPr>
        <dsp:cNvPr id="0" name=""/>
        <dsp:cNvSpPr/>
      </dsp:nvSpPr>
      <dsp:spPr>
        <a:xfrm rot="10800000">
          <a:off x="5127426" y="1985442"/>
          <a:ext cx="357794" cy="418552"/>
        </a:xfrm>
        <a:prstGeom prst="rightArrow">
          <a:avLst>
            <a:gd name="adj1" fmla="val 60000"/>
            <a:gd name="adj2" fmla="val 50000"/>
          </a:avLst>
        </a:prstGeom>
        <a:solidFill>
          <a:schemeClr val="accent1">
            <a:shade val="90000"/>
            <a:hueOff val="354724"/>
            <a:satOff val="-19615"/>
            <a:lumOff val="16096"/>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kern="1200"/>
        </a:p>
      </dsp:txBody>
      <dsp:txXfrm rot="10800000">
        <a:off x="5234764" y="2069152"/>
        <a:ext cx="250456" cy="251132"/>
      </dsp:txXfrm>
    </dsp:sp>
    <dsp:sp modelId="{D4BC939B-6564-41EC-B85B-59549872B61B}">
      <dsp:nvSpPr>
        <dsp:cNvPr id="0" name=""/>
        <dsp:cNvSpPr/>
      </dsp:nvSpPr>
      <dsp:spPr>
        <a:xfrm>
          <a:off x="3270944" y="1688405"/>
          <a:ext cx="1687710" cy="1012626"/>
        </a:xfrm>
        <a:prstGeom prst="roundRect">
          <a:avLst>
            <a:gd name="adj" fmla="val 10000"/>
          </a:avLst>
        </a:prstGeom>
        <a:solidFill>
          <a:schemeClr val="accent1">
            <a:shade val="80000"/>
            <a:hueOff val="405460"/>
            <a:satOff val="-22768"/>
            <a:lumOff val="19635"/>
            <a:alphaOff val="0"/>
          </a:schemeClr>
        </a:solidFill>
        <a:ln>
          <a:noFill/>
        </a:ln>
        <a:effectLst>
          <a:outerShdw blurRad="57150" dist="38100" dir="5400000" algn="ctr" rotWithShape="0">
            <a:schemeClr val="accent1">
              <a:shade val="80000"/>
              <a:hueOff val="405460"/>
              <a:satOff val="-22768"/>
              <a:lumOff val="19635"/>
              <a:alphaOff val="0"/>
              <a:shade val="9000"/>
              <a:alpha val="48000"/>
              <a:satMod val="105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kern="1200" dirty="0" smtClean="0"/>
            <a:t>录入、汇总</a:t>
          </a:r>
          <a:endParaRPr lang="zh-CN" altLang="en-US" sz="1800" kern="1200" dirty="0"/>
        </a:p>
      </dsp:txBody>
      <dsp:txXfrm>
        <a:off x="3300603" y="1718064"/>
        <a:ext cx="1628392" cy="953308"/>
      </dsp:txXfrm>
    </dsp:sp>
    <dsp:sp modelId="{3C4AAD05-3137-4C63-BFF5-3DA2C7AE4F43}">
      <dsp:nvSpPr>
        <dsp:cNvPr id="0" name=""/>
        <dsp:cNvSpPr/>
      </dsp:nvSpPr>
      <dsp:spPr>
        <a:xfrm rot="10800000">
          <a:off x="2764631" y="1985442"/>
          <a:ext cx="357794" cy="418552"/>
        </a:xfrm>
        <a:prstGeom prst="rightArrow">
          <a:avLst>
            <a:gd name="adj1" fmla="val 60000"/>
            <a:gd name="adj2" fmla="val 50000"/>
          </a:avLst>
        </a:prstGeom>
        <a:solidFill>
          <a:schemeClr val="accent1">
            <a:shade val="90000"/>
            <a:hueOff val="472965"/>
            <a:satOff val="-26154"/>
            <a:lumOff val="21462"/>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kern="1200"/>
        </a:p>
      </dsp:txBody>
      <dsp:txXfrm rot="10800000">
        <a:off x="2871969" y="2069152"/>
        <a:ext cx="250456" cy="251132"/>
      </dsp:txXfrm>
    </dsp:sp>
    <dsp:sp modelId="{1A320B30-DD81-42AF-A53E-05A75B04BDF1}">
      <dsp:nvSpPr>
        <dsp:cNvPr id="0" name=""/>
        <dsp:cNvSpPr/>
      </dsp:nvSpPr>
      <dsp:spPr>
        <a:xfrm>
          <a:off x="908149" y="1688405"/>
          <a:ext cx="1687710" cy="1012626"/>
        </a:xfrm>
        <a:prstGeom prst="roundRect">
          <a:avLst>
            <a:gd name="adj" fmla="val 10000"/>
          </a:avLst>
        </a:prstGeom>
        <a:solidFill>
          <a:schemeClr val="accent1">
            <a:shade val="80000"/>
            <a:hueOff val="506825"/>
            <a:satOff val="-28460"/>
            <a:lumOff val="24544"/>
            <a:alphaOff val="0"/>
          </a:schemeClr>
        </a:solidFill>
        <a:ln>
          <a:noFill/>
        </a:ln>
        <a:effectLst>
          <a:outerShdw blurRad="57150" dist="38100" dir="5400000" algn="ctr" rotWithShape="0">
            <a:schemeClr val="accent1">
              <a:shade val="80000"/>
              <a:hueOff val="506825"/>
              <a:satOff val="-28460"/>
              <a:lumOff val="24544"/>
              <a:alphaOff val="0"/>
              <a:shade val="9000"/>
              <a:alpha val="48000"/>
              <a:satMod val="105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kern="1200" dirty="0" smtClean="0"/>
            <a:t>审核并修改</a:t>
          </a:r>
          <a:endParaRPr lang="zh-CN" altLang="en-US" sz="1800" kern="1200" dirty="0"/>
        </a:p>
      </dsp:txBody>
      <dsp:txXfrm>
        <a:off x="937808" y="1718064"/>
        <a:ext cx="1628392" cy="953308"/>
      </dsp:txXfrm>
    </dsp:sp>
    <dsp:sp modelId="{7178A904-AD03-446D-9672-A7BF304E3B83}">
      <dsp:nvSpPr>
        <dsp:cNvPr id="0" name=""/>
        <dsp:cNvSpPr/>
      </dsp:nvSpPr>
      <dsp:spPr>
        <a:xfrm rot="5400000">
          <a:off x="1573107" y="2819171"/>
          <a:ext cx="357794" cy="418552"/>
        </a:xfrm>
        <a:prstGeom prst="rightArrow">
          <a:avLst>
            <a:gd name="adj1" fmla="val 60000"/>
            <a:gd name="adj2" fmla="val 50000"/>
          </a:avLst>
        </a:prstGeom>
        <a:solidFill>
          <a:schemeClr val="accent1">
            <a:shade val="90000"/>
            <a:hueOff val="591206"/>
            <a:satOff val="-32692"/>
            <a:lumOff val="26827"/>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kern="1200"/>
        </a:p>
      </dsp:txBody>
      <dsp:txXfrm rot="-5400000">
        <a:off x="1626438" y="2849550"/>
        <a:ext cx="251132" cy="250456"/>
      </dsp:txXfrm>
    </dsp:sp>
    <dsp:sp modelId="{74C7F5B3-F6F4-4ECF-AE1F-C78EAD48B41D}">
      <dsp:nvSpPr>
        <dsp:cNvPr id="0" name=""/>
        <dsp:cNvSpPr/>
      </dsp:nvSpPr>
      <dsp:spPr>
        <a:xfrm>
          <a:off x="908149" y="3376116"/>
          <a:ext cx="1687710" cy="1012626"/>
        </a:xfrm>
        <a:prstGeom prst="roundRect">
          <a:avLst>
            <a:gd name="adj" fmla="val 10000"/>
          </a:avLst>
        </a:prstGeom>
        <a:solidFill>
          <a:schemeClr val="accent1">
            <a:shade val="80000"/>
            <a:hueOff val="608191"/>
            <a:satOff val="-34152"/>
            <a:lumOff val="29452"/>
            <a:alphaOff val="0"/>
          </a:schemeClr>
        </a:solidFill>
        <a:ln>
          <a:noFill/>
        </a:ln>
        <a:effectLst>
          <a:outerShdw blurRad="57150" dist="38100" dir="5400000" algn="ctr" rotWithShape="0">
            <a:schemeClr val="accent1">
              <a:shade val="80000"/>
              <a:hueOff val="608191"/>
              <a:satOff val="-34152"/>
              <a:lumOff val="29452"/>
              <a:alphaOff val="0"/>
              <a:shade val="9000"/>
              <a:alpha val="48000"/>
              <a:satMod val="105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kern="1200" dirty="0" smtClean="0"/>
            <a:t>撰写总结</a:t>
          </a:r>
          <a:endParaRPr lang="zh-CN" altLang="en-US" sz="1800" kern="1200" dirty="0"/>
        </a:p>
      </dsp:txBody>
      <dsp:txXfrm>
        <a:off x="937808" y="3405775"/>
        <a:ext cx="1628392" cy="953308"/>
      </dsp:txXfrm>
    </dsp:sp>
    <dsp:sp modelId="{A517D5F1-CB6F-4645-8027-5F5840877DCE}">
      <dsp:nvSpPr>
        <dsp:cNvPr id="0" name=""/>
        <dsp:cNvSpPr/>
      </dsp:nvSpPr>
      <dsp:spPr>
        <a:xfrm>
          <a:off x="2744378" y="3673153"/>
          <a:ext cx="357794" cy="418552"/>
        </a:xfrm>
        <a:prstGeom prst="rightArrow">
          <a:avLst>
            <a:gd name="adj1" fmla="val 60000"/>
            <a:gd name="adj2" fmla="val 50000"/>
          </a:avLst>
        </a:prstGeom>
        <a:solidFill>
          <a:schemeClr val="accent1">
            <a:shade val="90000"/>
            <a:hueOff val="709448"/>
            <a:satOff val="-39231"/>
            <a:lumOff val="32193"/>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kern="1200"/>
        </a:p>
      </dsp:txBody>
      <dsp:txXfrm>
        <a:off x="2744378" y="3756863"/>
        <a:ext cx="250456" cy="251132"/>
      </dsp:txXfrm>
    </dsp:sp>
    <dsp:sp modelId="{B4D3D911-7AE9-4895-B98E-0CDDB2597A7C}">
      <dsp:nvSpPr>
        <dsp:cNvPr id="0" name=""/>
        <dsp:cNvSpPr/>
      </dsp:nvSpPr>
      <dsp:spPr>
        <a:xfrm>
          <a:off x="3270944" y="3376116"/>
          <a:ext cx="1687710" cy="1012626"/>
        </a:xfrm>
        <a:prstGeom prst="roundRect">
          <a:avLst>
            <a:gd name="adj" fmla="val 10000"/>
          </a:avLst>
        </a:prstGeom>
        <a:solidFill>
          <a:schemeClr val="accent1">
            <a:shade val="80000"/>
            <a:hueOff val="709556"/>
            <a:satOff val="-39844"/>
            <a:lumOff val="34361"/>
            <a:alphaOff val="0"/>
          </a:schemeClr>
        </a:solidFill>
        <a:ln>
          <a:noFill/>
        </a:ln>
        <a:effectLst>
          <a:outerShdw blurRad="57150" dist="38100" dir="5400000" algn="ctr" rotWithShape="0">
            <a:schemeClr val="accent1">
              <a:shade val="80000"/>
              <a:hueOff val="709556"/>
              <a:satOff val="-39844"/>
              <a:lumOff val="34361"/>
              <a:alphaOff val="0"/>
              <a:shade val="9000"/>
              <a:alpha val="48000"/>
              <a:satMod val="105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kern="1200" dirty="0" smtClean="0"/>
            <a:t>上报调查结果及总结</a:t>
          </a:r>
          <a:endParaRPr lang="zh-CN" altLang="en-US" sz="1800" kern="1200" dirty="0"/>
        </a:p>
      </dsp:txBody>
      <dsp:txXfrm>
        <a:off x="3300603" y="3405775"/>
        <a:ext cx="1628392" cy="95330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14650" cy="48895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08413" y="0"/>
            <a:ext cx="2914650" cy="488950"/>
          </a:xfrm>
          <a:prstGeom prst="rect">
            <a:avLst/>
          </a:prstGeom>
        </p:spPr>
        <p:txBody>
          <a:bodyPr vert="horz" lIns="91440" tIns="45720" rIns="91440" bIns="45720" rtlCol="0"/>
          <a:lstStyle>
            <a:lvl1pPr algn="r">
              <a:defRPr sz="1200"/>
            </a:lvl1pPr>
          </a:lstStyle>
          <a:p>
            <a:fld id="{FF16FD89-3FF7-4C62-9846-8F4C5345D683}" type="datetimeFigureOut">
              <a:rPr lang="zh-CN" altLang="en-US" smtClean="0"/>
              <a:t>2014/8/22</a:t>
            </a:fld>
            <a:endParaRPr lang="zh-CN" altLang="en-US"/>
          </a:p>
        </p:txBody>
      </p:sp>
      <p:sp>
        <p:nvSpPr>
          <p:cNvPr id="4" name="页脚占位符 3"/>
          <p:cNvSpPr>
            <a:spLocks noGrp="1"/>
          </p:cNvSpPr>
          <p:nvPr>
            <p:ph type="ftr" sz="quarter" idx="2"/>
          </p:nvPr>
        </p:nvSpPr>
        <p:spPr>
          <a:xfrm>
            <a:off x="0" y="9283700"/>
            <a:ext cx="2914650" cy="48895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08413" y="9283700"/>
            <a:ext cx="2914650" cy="488950"/>
          </a:xfrm>
          <a:prstGeom prst="rect">
            <a:avLst/>
          </a:prstGeom>
        </p:spPr>
        <p:txBody>
          <a:bodyPr vert="horz" lIns="91440" tIns="45720" rIns="91440" bIns="45720" rtlCol="0" anchor="b"/>
          <a:lstStyle>
            <a:lvl1pPr algn="r">
              <a:defRPr sz="1200"/>
            </a:lvl1pPr>
          </a:lstStyle>
          <a:p>
            <a:fld id="{D54437D4-9F8E-452D-A20D-F834372C2983}" type="slidenum">
              <a:rPr lang="zh-CN" altLang="en-US" smtClean="0"/>
              <a:t>‹#›</a:t>
            </a:fld>
            <a:endParaRPr lang="zh-CN" altLang="en-US"/>
          </a:p>
        </p:txBody>
      </p:sp>
    </p:spTree>
    <p:extLst>
      <p:ext uri="{BB962C8B-B14F-4D97-AF65-F5344CB8AC3E}">
        <p14:creationId xmlns:p14="http://schemas.microsoft.com/office/powerpoint/2010/main" val="30099126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14650" cy="48895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08413" y="0"/>
            <a:ext cx="2914650" cy="488950"/>
          </a:xfrm>
          <a:prstGeom prst="rect">
            <a:avLst/>
          </a:prstGeom>
        </p:spPr>
        <p:txBody>
          <a:bodyPr vert="horz" lIns="91440" tIns="45720" rIns="91440" bIns="45720" rtlCol="0"/>
          <a:lstStyle>
            <a:lvl1pPr algn="r">
              <a:defRPr sz="1200"/>
            </a:lvl1pPr>
          </a:lstStyle>
          <a:p>
            <a:fld id="{4C76DA44-6101-4854-BB72-57FFB6BA1610}" type="datetimeFigureOut">
              <a:rPr lang="zh-CN" altLang="en-US" smtClean="0"/>
              <a:t>2014/8/22</a:t>
            </a:fld>
            <a:endParaRPr lang="zh-CN" altLang="en-US"/>
          </a:p>
        </p:txBody>
      </p:sp>
      <p:sp>
        <p:nvSpPr>
          <p:cNvPr id="4" name="幻灯片图像占位符 3"/>
          <p:cNvSpPr>
            <a:spLocks noGrp="1" noRot="1" noChangeAspect="1"/>
          </p:cNvSpPr>
          <p:nvPr>
            <p:ph type="sldImg" idx="2"/>
          </p:nvPr>
        </p:nvSpPr>
        <p:spPr>
          <a:xfrm>
            <a:off x="919163" y="733425"/>
            <a:ext cx="4886325" cy="3665538"/>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3100" y="4643438"/>
            <a:ext cx="5378450" cy="4397375"/>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283700"/>
            <a:ext cx="2914650" cy="48895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08413" y="9283700"/>
            <a:ext cx="2914650" cy="488950"/>
          </a:xfrm>
          <a:prstGeom prst="rect">
            <a:avLst/>
          </a:prstGeom>
        </p:spPr>
        <p:txBody>
          <a:bodyPr vert="horz" lIns="91440" tIns="45720" rIns="91440" bIns="45720" rtlCol="0" anchor="b"/>
          <a:lstStyle>
            <a:lvl1pPr algn="r">
              <a:defRPr sz="1200"/>
            </a:lvl1pPr>
          </a:lstStyle>
          <a:p>
            <a:fld id="{E8D0B896-10D6-4692-A5CD-70E23653C388}" type="slidenum">
              <a:rPr lang="zh-CN" altLang="en-US" smtClean="0"/>
              <a:t>‹#›</a:t>
            </a:fld>
            <a:endParaRPr lang="zh-CN" altLang="en-US"/>
          </a:p>
        </p:txBody>
      </p:sp>
    </p:spTree>
    <p:extLst>
      <p:ext uri="{BB962C8B-B14F-4D97-AF65-F5344CB8AC3E}">
        <p14:creationId xmlns:p14="http://schemas.microsoft.com/office/powerpoint/2010/main" val="3993599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a:t>
            </a:r>
            <a:r>
              <a:rPr lang="zh-CN" altLang="en-US" sz="1200" i="1" kern="1200" dirty="0" smtClean="0">
                <a:solidFill>
                  <a:schemeClr val="tx1"/>
                </a:solidFill>
                <a:effectLst/>
                <a:latin typeface="+mn-lt"/>
                <a:ea typeface="+mn-ea"/>
                <a:cs typeface="+mn-cs"/>
              </a:rPr>
              <a:t>关于推进本市社会工作人才队伍建设的意见</a:t>
            </a:r>
            <a:r>
              <a:rPr lang="en-US" altLang="zh-CN" sz="1200" kern="1200" dirty="0" smtClean="0">
                <a:solidFill>
                  <a:schemeClr val="tx1"/>
                </a:solidFill>
                <a:effectLst/>
                <a:latin typeface="+mn-lt"/>
                <a:ea typeface="+mn-ea"/>
                <a:cs typeface="+mn-cs"/>
              </a:rPr>
              <a:t>》(</a:t>
            </a:r>
            <a:r>
              <a:rPr lang="zh-CN" altLang="en-US" sz="1200" kern="1200" dirty="0" smtClean="0">
                <a:solidFill>
                  <a:schemeClr val="tx1"/>
                </a:solidFill>
                <a:effectLst/>
                <a:latin typeface="+mn-lt"/>
                <a:ea typeface="+mn-ea"/>
                <a:cs typeface="+mn-cs"/>
              </a:rPr>
              <a:t>沪委办发</a:t>
            </a:r>
            <a:r>
              <a:rPr lang="en-US" altLang="zh-CN" sz="1200" kern="1200" dirty="0" smtClean="0">
                <a:solidFill>
                  <a:schemeClr val="tx1"/>
                </a:solidFill>
                <a:effectLst/>
                <a:latin typeface="+mn-lt"/>
                <a:ea typeface="+mn-ea"/>
                <a:cs typeface="+mn-cs"/>
              </a:rPr>
              <a:t>〔2011〕18</a:t>
            </a:r>
            <a:r>
              <a:rPr lang="zh-CN" altLang="en-US" sz="1200" kern="1200" dirty="0" smtClean="0">
                <a:solidFill>
                  <a:schemeClr val="tx1"/>
                </a:solidFill>
                <a:effectLst/>
                <a:latin typeface="+mn-lt"/>
                <a:ea typeface="+mn-ea"/>
                <a:cs typeface="+mn-cs"/>
              </a:rPr>
              <a:t>号</a:t>
            </a:r>
            <a:r>
              <a:rPr lang="en-US" altLang="zh-CN" sz="1200" kern="1200" dirty="0" smtClean="0">
                <a:solidFill>
                  <a:schemeClr val="tx1"/>
                </a:solidFill>
                <a:effectLst/>
                <a:latin typeface="+mn-lt"/>
                <a:ea typeface="+mn-ea"/>
                <a:cs typeface="+mn-cs"/>
              </a:rPr>
              <a:t>)</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5</a:t>
            </a:fld>
            <a:endParaRPr lang="zh-CN" altLang="en-US"/>
          </a:p>
        </p:txBody>
      </p:sp>
    </p:spTree>
    <p:extLst>
      <p:ext uri="{BB962C8B-B14F-4D97-AF65-F5344CB8AC3E}">
        <p14:creationId xmlns:p14="http://schemas.microsoft.com/office/powerpoint/2010/main" val="35890773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可能与党政人才相交叉</a:t>
            </a:r>
          </a:p>
          <a:p>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20</a:t>
            </a:fld>
            <a:endParaRPr lang="zh-CN" altLang="en-US"/>
          </a:p>
        </p:txBody>
      </p:sp>
    </p:spTree>
    <p:extLst>
      <p:ext uri="{BB962C8B-B14F-4D97-AF65-F5344CB8AC3E}">
        <p14:creationId xmlns:p14="http://schemas.microsoft.com/office/powerpoint/2010/main" val="19540900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可能与党政人才相交叉</a:t>
            </a:r>
          </a:p>
          <a:p>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21</a:t>
            </a:fld>
            <a:endParaRPr lang="zh-CN" altLang="en-US"/>
          </a:p>
        </p:txBody>
      </p:sp>
    </p:spTree>
    <p:extLst>
      <p:ext uri="{BB962C8B-B14F-4D97-AF65-F5344CB8AC3E}">
        <p14:creationId xmlns:p14="http://schemas.microsoft.com/office/powerpoint/2010/main" val="28911006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可能与党政人才、企业经营管理人才、专业技术人才相交叉</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22</a:t>
            </a:fld>
            <a:endParaRPr lang="zh-CN" altLang="en-US"/>
          </a:p>
        </p:txBody>
      </p:sp>
    </p:spTree>
    <p:extLst>
      <p:ext uri="{BB962C8B-B14F-4D97-AF65-F5344CB8AC3E}">
        <p14:creationId xmlns:p14="http://schemas.microsoft.com/office/powerpoint/2010/main" val="9445492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从业人员应绝大多数为社会工作专业人才</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23</a:t>
            </a:fld>
            <a:endParaRPr lang="zh-CN" altLang="en-US"/>
          </a:p>
        </p:txBody>
      </p:sp>
    </p:spTree>
    <p:extLst>
      <p:ext uri="{BB962C8B-B14F-4D97-AF65-F5344CB8AC3E}">
        <p14:creationId xmlns:p14="http://schemas.microsoft.com/office/powerpoint/2010/main" val="15511788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从业人员应绝大多数为社会工作专业人才</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24</a:t>
            </a:fld>
            <a:endParaRPr lang="zh-CN" altLang="en-US"/>
          </a:p>
        </p:txBody>
      </p:sp>
    </p:spTree>
    <p:extLst>
      <p:ext uri="{BB962C8B-B14F-4D97-AF65-F5344CB8AC3E}">
        <p14:creationId xmlns:p14="http://schemas.microsoft.com/office/powerpoint/2010/main" val="15511788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从业人员应绝大多数为社会工作专业人才</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25</a:t>
            </a:fld>
            <a:endParaRPr lang="zh-CN" altLang="en-US"/>
          </a:p>
        </p:txBody>
      </p:sp>
    </p:spTree>
    <p:extLst>
      <p:ext uri="{BB962C8B-B14F-4D97-AF65-F5344CB8AC3E}">
        <p14:creationId xmlns:p14="http://schemas.microsoft.com/office/powerpoint/2010/main" val="15511788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从业人员应绝大多数为社会工作专业人才</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26</a:t>
            </a:fld>
            <a:endParaRPr lang="zh-CN" altLang="en-US"/>
          </a:p>
        </p:txBody>
      </p:sp>
    </p:spTree>
    <p:extLst>
      <p:ext uri="{BB962C8B-B14F-4D97-AF65-F5344CB8AC3E}">
        <p14:creationId xmlns:p14="http://schemas.microsoft.com/office/powerpoint/2010/main" val="15511788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党派、行政学院、社会主义学院、统战团体内的社会工作从业人员、统战社工等</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27</a:t>
            </a:fld>
            <a:endParaRPr lang="zh-CN" altLang="en-US"/>
          </a:p>
        </p:txBody>
      </p:sp>
    </p:spTree>
    <p:extLst>
      <p:ext uri="{BB962C8B-B14F-4D97-AF65-F5344CB8AC3E}">
        <p14:creationId xmlns:p14="http://schemas.microsoft.com/office/powerpoint/2010/main" val="39446261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全是民间组织</a:t>
            </a:r>
            <a:r>
              <a:rPr lang="en-US" altLang="zh-CN" dirty="0" smtClean="0"/>
              <a:t>10000</a:t>
            </a:r>
            <a:r>
              <a:rPr lang="zh-CN" altLang="en-US" dirty="0" smtClean="0"/>
              <a:t>余家，符合社会工作相关定义的</a:t>
            </a:r>
            <a:r>
              <a:rPr lang="en-US" altLang="zh-CN" dirty="0" smtClean="0"/>
              <a:t>10</a:t>
            </a:r>
            <a:r>
              <a:rPr lang="zh-CN" altLang="en-US" dirty="0" smtClean="0"/>
              <a:t>类机构，下属事业单位、社团等民办非企业单位，预计全市不少于</a:t>
            </a:r>
            <a:r>
              <a:rPr lang="en-US" altLang="zh-CN" dirty="0" smtClean="0"/>
              <a:t>2000</a:t>
            </a:r>
            <a:r>
              <a:rPr lang="zh-CN" altLang="en-US" dirty="0" smtClean="0"/>
              <a:t>家，可能与党政人才、事业单位经营管理人才、专业技术人才相交叉。</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28</a:t>
            </a:fld>
            <a:endParaRPr lang="zh-CN" altLang="en-US"/>
          </a:p>
        </p:txBody>
      </p:sp>
    </p:spTree>
    <p:extLst>
      <p:ext uri="{BB962C8B-B14F-4D97-AF65-F5344CB8AC3E}">
        <p14:creationId xmlns:p14="http://schemas.microsoft.com/office/powerpoint/2010/main" val="24869899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党派、行政学院、社会主义学院、统战团体内的社会工作从业人员、统战社工等</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29</a:t>
            </a:fld>
            <a:endParaRPr lang="zh-CN" altLang="en-US"/>
          </a:p>
        </p:txBody>
      </p:sp>
    </p:spTree>
    <p:extLst>
      <p:ext uri="{BB962C8B-B14F-4D97-AF65-F5344CB8AC3E}">
        <p14:creationId xmlns:p14="http://schemas.microsoft.com/office/powerpoint/2010/main" val="39446261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乡镇、街道超</a:t>
            </a:r>
            <a:r>
              <a:rPr lang="en-US" altLang="zh-CN" dirty="0" smtClean="0"/>
              <a:t>200</a:t>
            </a:r>
            <a:r>
              <a:rPr lang="zh-CN" altLang="en-US" dirty="0" smtClean="0"/>
              <a:t>个，居委、村委超</a:t>
            </a:r>
            <a:r>
              <a:rPr lang="en-US" altLang="zh-CN" dirty="0" smtClean="0"/>
              <a:t>5000</a:t>
            </a:r>
            <a:r>
              <a:rPr lang="zh-CN" altLang="en-US" dirty="0" smtClean="0"/>
              <a:t>个，可能与党政人才、事业单位经营管理人才、专业技术人才相交叉，与农村实用人才中的社会服务人才相交叉。</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12</a:t>
            </a:fld>
            <a:endParaRPr lang="zh-CN" altLang="en-US"/>
          </a:p>
        </p:txBody>
      </p:sp>
    </p:spTree>
    <p:extLst>
      <p:ext uri="{BB962C8B-B14F-4D97-AF65-F5344CB8AC3E}">
        <p14:creationId xmlns:p14="http://schemas.microsoft.com/office/powerpoint/2010/main" val="6848077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党派、行政学院、社会主义学院、统战团体内的社会工作从业人员、统战社工等</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30</a:t>
            </a:fld>
            <a:endParaRPr lang="zh-CN" altLang="en-US"/>
          </a:p>
        </p:txBody>
      </p:sp>
    </p:spTree>
    <p:extLst>
      <p:ext uri="{BB962C8B-B14F-4D97-AF65-F5344CB8AC3E}">
        <p14:creationId xmlns:p14="http://schemas.microsoft.com/office/powerpoint/2010/main" val="39446261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党派、行政学院、社会主义学院、统战团体内的社会工作从业人员、统战社工等</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31</a:t>
            </a:fld>
            <a:endParaRPr lang="zh-CN" altLang="en-US"/>
          </a:p>
        </p:txBody>
      </p:sp>
    </p:spTree>
    <p:extLst>
      <p:ext uri="{BB962C8B-B14F-4D97-AF65-F5344CB8AC3E}">
        <p14:creationId xmlns:p14="http://schemas.microsoft.com/office/powerpoint/2010/main" val="39446261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党派、行政学院、社会主义学院、统战团体内的社会工作从业人员、统战社工等</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32</a:t>
            </a:fld>
            <a:endParaRPr lang="zh-CN" altLang="en-US"/>
          </a:p>
        </p:txBody>
      </p:sp>
    </p:spTree>
    <p:extLst>
      <p:ext uri="{BB962C8B-B14F-4D97-AF65-F5344CB8AC3E}">
        <p14:creationId xmlns:p14="http://schemas.microsoft.com/office/powerpoint/2010/main" val="39446261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党派、行政学院、社会主义学院、统战团体内的社会工作从业人员、统战社工等</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33</a:t>
            </a:fld>
            <a:endParaRPr lang="zh-CN" altLang="en-US"/>
          </a:p>
        </p:txBody>
      </p:sp>
    </p:spTree>
    <p:extLst>
      <p:ext uri="{BB962C8B-B14F-4D97-AF65-F5344CB8AC3E}">
        <p14:creationId xmlns:p14="http://schemas.microsoft.com/office/powerpoint/2010/main" val="39446261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党派、行政学院、社会主义学院、统战团体内的社会工作从业人员、统战社工等</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34</a:t>
            </a:fld>
            <a:endParaRPr lang="zh-CN" altLang="en-US"/>
          </a:p>
        </p:txBody>
      </p:sp>
    </p:spTree>
    <p:extLst>
      <p:ext uri="{BB962C8B-B14F-4D97-AF65-F5344CB8AC3E}">
        <p14:creationId xmlns:p14="http://schemas.microsoft.com/office/powerpoint/2010/main" val="39446261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党派、行政学院、社会主义学院、统战团体内的社会工作从业人员、统战社工等</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35</a:t>
            </a:fld>
            <a:endParaRPr lang="zh-CN" altLang="en-US"/>
          </a:p>
        </p:txBody>
      </p:sp>
    </p:spTree>
    <p:extLst>
      <p:ext uri="{BB962C8B-B14F-4D97-AF65-F5344CB8AC3E}">
        <p14:creationId xmlns:p14="http://schemas.microsoft.com/office/powerpoint/2010/main" val="39446261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党派、行政学院、社会主义学院、统战团体内的社会工作从业人员、统战社工等</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36</a:t>
            </a:fld>
            <a:endParaRPr lang="zh-CN" altLang="en-US"/>
          </a:p>
        </p:txBody>
      </p:sp>
    </p:spTree>
    <p:extLst>
      <p:ext uri="{BB962C8B-B14F-4D97-AF65-F5344CB8AC3E}">
        <p14:creationId xmlns:p14="http://schemas.microsoft.com/office/powerpoint/2010/main" val="39446261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党派、行政学院、社会主义学院、统战团体内的社会工作从业人员、统战社工等</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37</a:t>
            </a:fld>
            <a:endParaRPr lang="zh-CN" altLang="en-US"/>
          </a:p>
        </p:txBody>
      </p:sp>
    </p:spTree>
    <p:extLst>
      <p:ext uri="{BB962C8B-B14F-4D97-AF65-F5344CB8AC3E}">
        <p14:creationId xmlns:p14="http://schemas.microsoft.com/office/powerpoint/2010/main" val="39446261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党派、行政学院、社会主义学院、统战团体内的社会工作从业人员、统战社工等</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38</a:t>
            </a:fld>
            <a:endParaRPr lang="zh-CN" altLang="en-US"/>
          </a:p>
        </p:txBody>
      </p:sp>
    </p:spTree>
    <p:extLst>
      <p:ext uri="{BB962C8B-B14F-4D97-AF65-F5344CB8AC3E}">
        <p14:creationId xmlns:p14="http://schemas.microsoft.com/office/powerpoint/2010/main" val="3944626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各类学校</a:t>
            </a:r>
            <a:r>
              <a:rPr lang="en-US" altLang="zh-CN" dirty="0" smtClean="0"/>
              <a:t>1700</a:t>
            </a:r>
            <a:r>
              <a:rPr lang="zh-CN" altLang="en-US" dirty="0" smtClean="0"/>
              <a:t>余所，可能与党政人才、事业单位经营管理人才、专业技术人才相交叉</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13</a:t>
            </a:fld>
            <a:endParaRPr lang="zh-CN" altLang="en-US"/>
          </a:p>
        </p:txBody>
      </p:sp>
    </p:spTree>
    <p:extLst>
      <p:ext uri="{BB962C8B-B14F-4D97-AF65-F5344CB8AC3E}">
        <p14:creationId xmlns:p14="http://schemas.microsoft.com/office/powerpoint/2010/main" val="3944626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全市医疗卫生机构</a:t>
            </a:r>
            <a:r>
              <a:rPr lang="en-US" altLang="zh-CN" dirty="0" smtClean="0"/>
              <a:t>3400</a:t>
            </a:r>
            <a:r>
              <a:rPr lang="zh-CN" altLang="en-US" dirty="0" smtClean="0"/>
              <a:t>余所，可能与党政人才、事业单位经营管理人才、专业技术人才相交叉</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14</a:t>
            </a:fld>
            <a:endParaRPr lang="zh-CN" altLang="en-US"/>
          </a:p>
        </p:txBody>
      </p:sp>
    </p:spTree>
    <p:extLst>
      <p:ext uri="{BB962C8B-B14F-4D97-AF65-F5344CB8AC3E}">
        <p14:creationId xmlns:p14="http://schemas.microsoft.com/office/powerpoint/2010/main" val="2818207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依托各街镇民办非企业单位进行统计，预计全市不少于</a:t>
            </a:r>
            <a:r>
              <a:rPr lang="en-US" altLang="zh-CN" dirty="0" smtClean="0"/>
              <a:t>300</a:t>
            </a:r>
            <a:r>
              <a:rPr lang="zh-CN" altLang="en-US" dirty="0" smtClean="0"/>
              <a:t>个单位，公安司法内部聘用人才单独统计，可能与党政人才、事业单位经营管理人才、专业技术人才相交叉。</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15</a:t>
            </a:fld>
            <a:endParaRPr lang="zh-CN" altLang="en-US"/>
          </a:p>
        </p:txBody>
      </p:sp>
    </p:spTree>
    <p:extLst>
      <p:ext uri="{BB962C8B-B14F-4D97-AF65-F5344CB8AC3E}">
        <p14:creationId xmlns:p14="http://schemas.microsoft.com/office/powerpoint/2010/main" val="21521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市、区县就业促进中心、就业指导中心等，</a:t>
            </a:r>
            <a:r>
              <a:rPr lang="zh-CN" altLang="zh-CN" dirty="0" smtClean="0"/>
              <a:t>街道（乡镇）劳动保障所等</a:t>
            </a:r>
            <a:r>
              <a:rPr lang="zh-CN" altLang="en-US" dirty="0" smtClean="0"/>
              <a:t>，预计不少于</a:t>
            </a:r>
            <a:r>
              <a:rPr lang="en-US" altLang="zh-CN" dirty="0" smtClean="0"/>
              <a:t>200</a:t>
            </a:r>
            <a:r>
              <a:rPr lang="zh-CN" altLang="en-US" dirty="0" smtClean="0"/>
              <a:t>个单位，可能与党政人才、事业单位经营管理人才、专业技术人才相交叉。</a:t>
            </a:r>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16</a:t>
            </a:fld>
            <a:endParaRPr lang="zh-CN" altLang="en-US"/>
          </a:p>
        </p:txBody>
      </p:sp>
    </p:spTree>
    <p:extLst>
      <p:ext uri="{BB962C8B-B14F-4D97-AF65-F5344CB8AC3E}">
        <p14:creationId xmlns:p14="http://schemas.microsoft.com/office/powerpoint/2010/main" val="2591383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可能与党政人才相交叉</a:t>
            </a:r>
          </a:p>
          <a:p>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17</a:t>
            </a:fld>
            <a:endParaRPr lang="zh-CN" altLang="en-US"/>
          </a:p>
        </p:txBody>
      </p:sp>
    </p:spTree>
    <p:extLst>
      <p:ext uri="{BB962C8B-B14F-4D97-AF65-F5344CB8AC3E}">
        <p14:creationId xmlns:p14="http://schemas.microsoft.com/office/powerpoint/2010/main" val="37281171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可能与党政人才相交叉</a:t>
            </a:r>
          </a:p>
          <a:p>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18</a:t>
            </a:fld>
            <a:endParaRPr lang="zh-CN" altLang="en-US"/>
          </a:p>
        </p:txBody>
      </p:sp>
    </p:spTree>
    <p:extLst>
      <p:ext uri="{BB962C8B-B14F-4D97-AF65-F5344CB8AC3E}">
        <p14:creationId xmlns:p14="http://schemas.microsoft.com/office/powerpoint/2010/main" val="239830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可能与党政人才相交叉</a:t>
            </a:r>
          </a:p>
          <a:p>
            <a:endParaRPr lang="zh-CN" altLang="en-US" dirty="0"/>
          </a:p>
        </p:txBody>
      </p:sp>
      <p:sp>
        <p:nvSpPr>
          <p:cNvPr id="4" name="灯片编号占位符 3"/>
          <p:cNvSpPr>
            <a:spLocks noGrp="1"/>
          </p:cNvSpPr>
          <p:nvPr>
            <p:ph type="sldNum" sz="quarter" idx="10"/>
          </p:nvPr>
        </p:nvSpPr>
        <p:spPr/>
        <p:txBody>
          <a:bodyPr/>
          <a:lstStyle/>
          <a:p>
            <a:fld id="{E8D0B896-10D6-4692-A5CD-70E23653C388}" type="slidenum">
              <a:rPr lang="zh-CN" altLang="en-US" smtClean="0"/>
              <a:t>19</a:t>
            </a:fld>
            <a:endParaRPr lang="zh-CN" altLang="en-US"/>
          </a:p>
        </p:txBody>
      </p:sp>
    </p:spTree>
    <p:extLst>
      <p:ext uri="{BB962C8B-B14F-4D97-AF65-F5344CB8AC3E}">
        <p14:creationId xmlns:p14="http://schemas.microsoft.com/office/powerpoint/2010/main" val="1223326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latin typeface="+mn-ea"/>
                <a:ea typeface="+mn-ea"/>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dirty="0" smtClean="0"/>
              <a:t>单击此处编辑母版副标题样式</a:t>
            </a:r>
            <a:endParaRPr kumimoji="0" lang="en-US" dirty="0"/>
          </a:p>
        </p:txBody>
      </p:sp>
      <p:sp>
        <p:nvSpPr>
          <p:cNvPr id="30" name="Date Placeholder 29"/>
          <p:cNvSpPr>
            <a:spLocks noGrp="1"/>
          </p:cNvSpPr>
          <p:nvPr>
            <p:ph type="dt" sz="half" idx="10"/>
          </p:nvPr>
        </p:nvSpPr>
        <p:spPr/>
        <p:txBody>
          <a:bodyPr/>
          <a:lstStyle/>
          <a:p>
            <a:fld id="{530820CF-B880-4189-942D-D702A7CBA730}" type="datetimeFigureOut">
              <a:rPr lang="zh-CN" altLang="en-US" smtClean="0"/>
              <a:t>2014/8/22</a:t>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2014/8/22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2014/8/22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lvl1pPr>
              <a:defRPr>
                <a:latin typeface="+mn-ea"/>
                <a:ea typeface="+mn-ea"/>
              </a:defRPr>
            </a:lvl1pPr>
            <a:lvl2pPr>
              <a:defRPr>
                <a:latin typeface="+mn-ea"/>
                <a:ea typeface="+mn-ea"/>
              </a:defRPr>
            </a:lvl2pPr>
            <a:lvl3pPr>
              <a:defRPr>
                <a:latin typeface="+mn-ea"/>
                <a:ea typeface="+mn-ea"/>
              </a:defRPr>
            </a:lvl3pPr>
            <a:lvl4pPr>
              <a:defRPr>
                <a:latin typeface="+mn-ea"/>
                <a:ea typeface="+mn-ea"/>
              </a:defRPr>
            </a:lvl4pPr>
            <a:lvl5pPr>
              <a:defRPr>
                <a:latin typeface="+mn-ea"/>
                <a:ea typeface="+mn-ea"/>
              </a:defRPr>
            </a:lvl5pPr>
          </a:lstStyle>
          <a:p>
            <a:pPr lvl="0" eaLnBrk="1" latinLnBrk="0" hangingPunct="1"/>
            <a:r>
              <a:rPr lang="zh-CN" altLang="en-US" dirty="0" smtClean="0"/>
              <a:t>单击此处编辑母版文本样式</a:t>
            </a:r>
          </a:p>
          <a:p>
            <a:pPr lvl="1" eaLnBrk="1" latinLnBrk="0" hangingPunct="1"/>
            <a:r>
              <a:rPr lang="zh-CN" altLang="en-US" dirty="0" smtClean="0"/>
              <a:t>第二级</a:t>
            </a:r>
          </a:p>
          <a:p>
            <a:pPr lvl="2" eaLnBrk="1" latinLnBrk="0" hangingPunct="1"/>
            <a:r>
              <a:rPr lang="zh-CN" altLang="en-US" dirty="0" smtClean="0"/>
              <a:t>第三级</a:t>
            </a:r>
          </a:p>
          <a:p>
            <a:pPr lvl="3" eaLnBrk="1" latinLnBrk="0" hangingPunct="1"/>
            <a:r>
              <a:rPr lang="zh-CN" altLang="en-US" dirty="0" smtClean="0"/>
              <a:t>第四级</a:t>
            </a:r>
          </a:p>
          <a:p>
            <a:pPr lvl="4" eaLnBrk="1" latinLnBrk="0" hangingPunct="1"/>
            <a:r>
              <a:rPr lang="zh-CN" altLang="en-US" dirty="0" smtClean="0"/>
              <a:t>第五级</a:t>
            </a:r>
            <a:endParaRPr kumimoji="0"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2014/8/22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pic>
        <p:nvPicPr>
          <p:cNvPr id="7" name="Picture 8" descr="F:\mac 2\1.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88488" b="84651"/>
          <a:stretch/>
        </p:blipFill>
        <p:spPr bwMode="auto">
          <a:xfrm>
            <a:off x="8127889" y="5805377"/>
            <a:ext cx="1052623" cy="105262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2014/8/22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2014/8/22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530820CF-B880-4189-942D-D702A7CBA730}" type="datetimeFigureOut">
              <a:rPr lang="zh-CN" altLang="en-US" smtClean="0"/>
              <a:t>2014/8/22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t>2014/8/22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820CF-B880-4189-942D-D702A7CBA730}" type="datetimeFigureOut">
              <a:rPr lang="zh-CN" altLang="en-US" smtClean="0"/>
              <a:t>2014/8/22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2014/8/22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2014/8/22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0C913308-F349-4B6D-A68A-DD1791B4A57B}" type="slidenum">
              <a:rPr lang="zh-CN" altLang="en-US" smtClean="0"/>
              <a:t>‹#›</a:t>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30820CF-B880-4189-942D-D702A7CBA730}" type="datetimeFigureOut">
              <a:rPr lang="zh-CN" altLang="en-US" smtClean="0"/>
              <a:t>2014/8/22</a:t>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C913308-F349-4B6D-A68A-DD1791B4A57B}" type="slidenum">
              <a:rPr lang="zh-CN" altLang="en-US" smtClean="0"/>
              <a:t>‹#›</a:t>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6858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b="1" dirty="0">
                <a:solidFill>
                  <a:srgbClr val="FFFF00"/>
                </a:solidFill>
                <a:latin typeface="+mn-ea"/>
              </a:rPr>
              <a:t>上海市社会工作</a:t>
            </a:r>
            <a:r>
              <a:rPr lang="zh-CN" altLang="en-US" sz="6000" b="1" dirty="0" smtClean="0">
                <a:solidFill>
                  <a:srgbClr val="FFFF00"/>
                </a:solidFill>
                <a:latin typeface="+mn-ea"/>
              </a:rPr>
              <a:t>人才</a:t>
            </a:r>
            <a:endParaRPr lang="en-US" altLang="zh-CN" sz="6000" b="1" dirty="0" smtClean="0">
              <a:solidFill>
                <a:srgbClr val="FFFF00"/>
              </a:solidFill>
              <a:latin typeface="+mn-ea"/>
            </a:endParaRPr>
          </a:p>
          <a:p>
            <a:pPr algn="ctr"/>
            <a:r>
              <a:rPr lang="zh-CN" altLang="en-US" sz="6000" b="1" dirty="0" smtClean="0">
                <a:solidFill>
                  <a:srgbClr val="FFFF00"/>
                </a:solidFill>
                <a:latin typeface="+mn-ea"/>
              </a:rPr>
              <a:t>试点</a:t>
            </a:r>
            <a:r>
              <a:rPr lang="zh-CN" altLang="en-US" sz="6000" b="1" dirty="0">
                <a:solidFill>
                  <a:srgbClr val="FFFF00"/>
                </a:solidFill>
                <a:latin typeface="+mn-ea"/>
              </a:rPr>
              <a:t>统计</a:t>
            </a:r>
            <a:r>
              <a:rPr lang="zh-CN" altLang="en-US" sz="6000" b="1" dirty="0" smtClean="0">
                <a:solidFill>
                  <a:srgbClr val="FFFF00"/>
                </a:solidFill>
                <a:latin typeface="+mn-ea"/>
              </a:rPr>
              <a:t>调查动员会</a:t>
            </a:r>
            <a:endParaRPr lang="en-US" altLang="zh-CN" sz="6000" b="1" dirty="0" smtClean="0">
              <a:solidFill>
                <a:srgbClr val="FFFF00"/>
              </a:solidFill>
              <a:latin typeface="+mn-ea"/>
            </a:endParaRPr>
          </a:p>
          <a:p>
            <a:pPr algn="ctr"/>
            <a:endParaRPr lang="en-US" altLang="zh-CN" sz="6000" b="1" dirty="0">
              <a:solidFill>
                <a:srgbClr val="FFFF00"/>
              </a:solidFill>
              <a:latin typeface="+mn-ea"/>
            </a:endParaRPr>
          </a:p>
          <a:p>
            <a:pPr algn="ctr"/>
            <a:r>
              <a:rPr lang="en-US" altLang="zh-CN" sz="6000" b="1" dirty="0" smtClean="0">
                <a:solidFill>
                  <a:srgbClr val="FFFF00"/>
                </a:solidFill>
                <a:latin typeface="+mn-ea"/>
              </a:rPr>
              <a:t>2014</a:t>
            </a:r>
            <a:r>
              <a:rPr lang="zh-CN" altLang="en-US" sz="6000" b="1" dirty="0" smtClean="0">
                <a:solidFill>
                  <a:srgbClr val="FFFF00"/>
                </a:solidFill>
                <a:latin typeface="+mn-ea"/>
              </a:rPr>
              <a:t>年</a:t>
            </a:r>
            <a:r>
              <a:rPr lang="en-US" altLang="zh-CN" sz="6000" b="1" dirty="0" smtClean="0">
                <a:solidFill>
                  <a:srgbClr val="FFFF00"/>
                </a:solidFill>
                <a:latin typeface="+mn-ea"/>
              </a:rPr>
              <a:t>8</a:t>
            </a:r>
            <a:r>
              <a:rPr lang="zh-CN" altLang="en-US" sz="6000" b="1" dirty="0" smtClean="0">
                <a:solidFill>
                  <a:srgbClr val="FFFF00"/>
                </a:solidFill>
                <a:latin typeface="+mn-ea"/>
              </a:rPr>
              <a:t>月</a:t>
            </a:r>
            <a:endParaRPr lang="zh-CN" altLang="en-US" sz="6000" b="1" dirty="0">
              <a:solidFill>
                <a:srgbClr val="FFFF00"/>
              </a:solidFill>
              <a:latin typeface="+mn-ea"/>
            </a:endParaRPr>
          </a:p>
        </p:txBody>
      </p:sp>
    </p:spTree>
    <p:extLst>
      <p:ext uri="{BB962C8B-B14F-4D97-AF65-F5344CB8AC3E}">
        <p14:creationId xmlns:p14="http://schemas.microsoft.com/office/powerpoint/2010/main" val="25950578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社会工作人才调查范围</a:t>
            </a:r>
          </a:p>
        </p:txBody>
      </p:sp>
      <p:sp>
        <p:nvSpPr>
          <p:cNvPr id="3" name="内容占位符 2"/>
          <p:cNvSpPr>
            <a:spLocks noGrp="1"/>
          </p:cNvSpPr>
          <p:nvPr>
            <p:ph idx="1"/>
          </p:nvPr>
        </p:nvSpPr>
        <p:spPr/>
        <p:txBody>
          <a:bodyPr/>
          <a:lstStyle/>
          <a:p>
            <a:r>
              <a:rPr lang="zh-CN" altLang="en-US" dirty="0" smtClean="0"/>
              <a:t>上述试点</a:t>
            </a:r>
            <a:r>
              <a:rPr lang="zh-CN" altLang="zh-CN" dirty="0" smtClean="0"/>
              <a:t>范围内</a:t>
            </a:r>
            <a:r>
              <a:rPr lang="zh-CN" altLang="en-US" dirty="0" smtClean="0"/>
              <a:t>：</a:t>
            </a:r>
            <a:endParaRPr lang="en-US" altLang="zh-CN" dirty="0" smtClean="0"/>
          </a:p>
          <a:p>
            <a:pPr lvl="1"/>
            <a:r>
              <a:rPr lang="zh-CN" altLang="zh-CN" dirty="0"/>
              <a:t>机关事业单位</a:t>
            </a:r>
            <a:r>
              <a:rPr lang="zh-CN" altLang="en-US" dirty="0" smtClean="0"/>
              <a:t>；</a:t>
            </a:r>
            <a:endParaRPr lang="en-US" altLang="zh-CN" dirty="0" smtClean="0"/>
          </a:p>
          <a:p>
            <a:pPr lvl="1"/>
            <a:r>
              <a:rPr lang="zh-CN" altLang="zh-CN" dirty="0" smtClean="0"/>
              <a:t>社会组织</a:t>
            </a:r>
            <a:r>
              <a:rPr lang="zh-CN" altLang="en-US" dirty="0" smtClean="0"/>
              <a:t>；</a:t>
            </a:r>
            <a:endParaRPr lang="en-US" altLang="zh-CN" dirty="0" smtClean="0"/>
          </a:p>
          <a:p>
            <a:pPr lvl="1"/>
            <a:r>
              <a:rPr lang="zh-CN" altLang="zh-CN" dirty="0" smtClean="0"/>
              <a:t>基层</a:t>
            </a:r>
            <a:r>
              <a:rPr lang="zh-CN" altLang="zh-CN" dirty="0"/>
              <a:t>群众性自治组织与社区服务</a:t>
            </a:r>
            <a:r>
              <a:rPr lang="zh-CN" altLang="zh-CN" dirty="0" smtClean="0"/>
              <a:t>机构</a:t>
            </a:r>
            <a:r>
              <a:rPr lang="zh-CN" altLang="en-US" dirty="0" smtClean="0"/>
              <a:t>；</a:t>
            </a:r>
            <a:endParaRPr lang="en-US" altLang="zh-CN" dirty="0" smtClean="0"/>
          </a:p>
          <a:p>
            <a:pPr lvl="1"/>
            <a:r>
              <a:rPr lang="zh-CN" altLang="zh-CN" dirty="0" smtClean="0"/>
              <a:t>企业</a:t>
            </a:r>
            <a:r>
              <a:rPr lang="zh-CN" altLang="en-US" dirty="0" smtClean="0"/>
              <a:t>；</a:t>
            </a:r>
            <a:endParaRPr lang="en-US" altLang="zh-CN" dirty="0" smtClean="0"/>
          </a:p>
          <a:p>
            <a:pPr lvl="1"/>
            <a:r>
              <a:rPr lang="zh-CN" altLang="en-US" dirty="0" smtClean="0"/>
              <a:t>其他。</a:t>
            </a:r>
            <a:endParaRPr lang="zh-CN" altLang="en-US" dirty="0"/>
          </a:p>
        </p:txBody>
      </p:sp>
    </p:spTree>
    <p:extLst>
      <p:ext uri="{BB962C8B-B14F-4D97-AF65-F5344CB8AC3E}">
        <p14:creationId xmlns:p14="http://schemas.microsoft.com/office/powerpoint/2010/main" val="462824454"/>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社会工作人才</a:t>
            </a:r>
            <a:r>
              <a:rPr lang="zh-CN" altLang="en-US" dirty="0" smtClean="0"/>
              <a:t>调查方式</a:t>
            </a:r>
            <a:endParaRPr lang="zh-CN" altLang="en-US" dirty="0"/>
          </a:p>
        </p:txBody>
      </p:sp>
      <p:graphicFrame>
        <p:nvGraphicFramePr>
          <p:cNvPr id="4" name="内容占位符 3"/>
          <p:cNvGraphicFramePr>
            <a:graphicFrameLocks noGrp="1"/>
          </p:cNvGraphicFramePr>
          <p:nvPr>
            <p:ph idx="1"/>
            <p:extLst>
              <p:ext uri="{D42A27DB-BD31-4B8C-83A1-F6EECF244321}">
                <p14:modId xmlns:p14="http://schemas.microsoft.com/office/powerpoint/2010/main" val="1689551249"/>
              </p:ext>
            </p:extLst>
          </p:nvPr>
        </p:nvGraphicFramePr>
        <p:xfrm>
          <a:off x="395536" y="2063899"/>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29752297"/>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a:xfrm>
            <a:off x="457200" y="1935480"/>
            <a:ext cx="8229600" cy="4922520"/>
          </a:xfrm>
        </p:spPr>
        <p:txBody>
          <a:bodyPr>
            <a:normAutofit fontScale="92500" lnSpcReduction="10000"/>
          </a:bodyPr>
          <a:lstStyle/>
          <a:p>
            <a:pPr marL="0" indent="0">
              <a:buNone/>
            </a:pPr>
            <a:r>
              <a:rPr lang="zh-CN" altLang="zh-CN" b="1" dirty="0" smtClean="0"/>
              <a:t>组织系统</a:t>
            </a:r>
          </a:p>
          <a:p>
            <a:pPr>
              <a:buClrTx/>
              <a:buFont typeface="Wingdings" panose="05000000000000000000" pitchFamily="2" charset="2"/>
              <a:buChar char="Ø"/>
            </a:pPr>
            <a:r>
              <a:rPr lang="zh-CN" altLang="zh-CN" dirty="0"/>
              <a:t>基层单位</a:t>
            </a:r>
            <a:r>
              <a:rPr lang="zh-CN" altLang="zh-CN" dirty="0" smtClean="0"/>
              <a:t>党组织。</a:t>
            </a:r>
          </a:p>
          <a:p>
            <a:pPr marL="274320" lvl="2" indent="0">
              <a:buNone/>
            </a:pPr>
            <a:r>
              <a:rPr lang="zh-CN" altLang="zh-CN" sz="2300" b="1" dirty="0" smtClean="0"/>
              <a:t>统计对象：</a:t>
            </a:r>
            <a:r>
              <a:rPr lang="zh-CN" altLang="zh-CN" sz="2300" dirty="0" smtClean="0"/>
              <a:t>重点统计在基层单位党组织履行</a:t>
            </a:r>
            <a:r>
              <a:rPr lang="zh-CN" altLang="zh-CN" sz="2300" dirty="0" smtClean="0">
                <a:solidFill>
                  <a:srgbClr val="FF0000"/>
                </a:solidFill>
              </a:rPr>
              <a:t>职工帮扶</a:t>
            </a:r>
            <a:r>
              <a:rPr lang="zh-CN" altLang="zh-CN" sz="2300" dirty="0" smtClean="0"/>
              <a:t>等社会管理和社会服务职能的直接负责人和工作人员。</a:t>
            </a:r>
          </a:p>
          <a:p>
            <a:pPr>
              <a:buClrTx/>
              <a:buFont typeface="Wingdings" panose="05000000000000000000" pitchFamily="2" charset="2"/>
              <a:buChar char="Ø"/>
            </a:pPr>
            <a:r>
              <a:rPr lang="zh-CN" altLang="zh-CN" dirty="0" smtClean="0"/>
              <a:t>社区</a:t>
            </a:r>
            <a:r>
              <a:rPr lang="zh-CN" altLang="zh-CN" dirty="0"/>
              <a:t>服务类事业单位</a:t>
            </a:r>
            <a:r>
              <a:rPr lang="zh-CN" altLang="zh-CN" dirty="0" smtClean="0"/>
              <a:t>。</a:t>
            </a:r>
          </a:p>
          <a:p>
            <a:pPr marL="274320" lvl="2" indent="0">
              <a:buNone/>
            </a:pPr>
            <a:r>
              <a:rPr lang="zh-CN" altLang="zh-CN" sz="2300" b="1" dirty="0" smtClean="0"/>
              <a:t>统计对象：</a:t>
            </a:r>
            <a:r>
              <a:rPr lang="zh-CN" altLang="zh-CN" sz="2300" dirty="0" smtClean="0"/>
              <a:t>主要统计直接开展</a:t>
            </a:r>
            <a:r>
              <a:rPr lang="zh-CN" altLang="zh-CN" sz="2300" dirty="0" smtClean="0">
                <a:solidFill>
                  <a:srgbClr val="FF0000"/>
                </a:solidFill>
              </a:rPr>
              <a:t>社会福利、社会救助、扶贫济困、社区建设、就业援助、职工帮扶</a:t>
            </a:r>
            <a:r>
              <a:rPr lang="zh-CN" altLang="zh-CN" sz="2300" dirty="0" smtClean="0"/>
              <a:t>等与社会工作密切相关的服务人员。</a:t>
            </a:r>
            <a:endParaRPr lang="en-US" altLang="zh-CN" sz="2300" dirty="0" smtClean="0"/>
          </a:p>
          <a:p>
            <a:pPr marL="274320" lvl="2" indent="-274320">
              <a:buClrTx/>
              <a:buSzPct val="95000"/>
              <a:buFont typeface="Wingdings" panose="05000000000000000000" pitchFamily="2" charset="2"/>
              <a:buChar char="Ø"/>
            </a:pPr>
            <a:r>
              <a:rPr lang="zh-CN" altLang="zh-CN" sz="2600" dirty="0"/>
              <a:t>社区管理</a:t>
            </a:r>
            <a:r>
              <a:rPr lang="zh-CN" altLang="zh-CN" sz="2600" dirty="0" smtClean="0"/>
              <a:t>机构</a:t>
            </a:r>
            <a:r>
              <a:rPr lang="zh-CN" altLang="en-US" sz="2600" dirty="0" smtClean="0"/>
              <a:t>。</a:t>
            </a:r>
            <a:endParaRPr lang="en-US" altLang="zh-CN" sz="2600" dirty="0" smtClean="0"/>
          </a:p>
          <a:p>
            <a:pPr marL="274320" lvl="2" indent="0">
              <a:buNone/>
            </a:pPr>
            <a:r>
              <a:rPr lang="zh-CN" altLang="zh-CN" sz="2300" b="1" dirty="0"/>
              <a:t>统计对象</a:t>
            </a:r>
            <a:r>
              <a:rPr lang="zh-CN" altLang="zh-CN" sz="2300" b="1" dirty="0" smtClean="0"/>
              <a:t>：</a:t>
            </a:r>
            <a:r>
              <a:rPr lang="zh-CN" altLang="zh-CN" sz="2000" dirty="0"/>
              <a:t>社会工作从业人员主要统计各街镇</a:t>
            </a:r>
            <a:r>
              <a:rPr lang="zh-CN" altLang="zh-CN" sz="2000" dirty="0">
                <a:solidFill>
                  <a:srgbClr val="FF0000"/>
                </a:solidFill>
              </a:rPr>
              <a:t>社区管理</a:t>
            </a:r>
            <a:r>
              <a:rPr lang="zh-CN" altLang="zh-CN" sz="2000" dirty="0"/>
              <a:t>机构内的事业编制或编制外人员</a:t>
            </a:r>
            <a:r>
              <a:rPr lang="zh-CN" altLang="zh-CN" sz="2300" dirty="0" smtClean="0"/>
              <a:t>。</a:t>
            </a:r>
            <a:endParaRPr lang="zh-CN" altLang="zh-CN" sz="2300" dirty="0"/>
          </a:p>
          <a:p>
            <a:pPr>
              <a:buClrTx/>
              <a:buFont typeface="Wingdings" panose="05000000000000000000" pitchFamily="2" charset="2"/>
              <a:buChar char="Ø"/>
            </a:pPr>
            <a:r>
              <a:rPr lang="zh-CN" altLang="zh-CN" dirty="0" smtClean="0"/>
              <a:t>城乡</a:t>
            </a:r>
            <a:r>
              <a:rPr lang="zh-CN" altLang="zh-CN" dirty="0"/>
              <a:t>居民自治组织。如村（居）委会等</a:t>
            </a:r>
            <a:r>
              <a:rPr lang="zh-CN" altLang="zh-CN" dirty="0" smtClean="0"/>
              <a:t>。</a:t>
            </a:r>
            <a:endParaRPr lang="zh-CN" altLang="zh-CN" dirty="0"/>
          </a:p>
          <a:p>
            <a:pPr marL="274320" lvl="2" indent="0">
              <a:buNone/>
            </a:pPr>
            <a:r>
              <a:rPr lang="zh-CN" altLang="zh-CN" sz="2300" b="1" dirty="0"/>
              <a:t>统计对象：</a:t>
            </a:r>
            <a:r>
              <a:rPr lang="zh-CN" altLang="zh-CN" sz="2300" dirty="0"/>
              <a:t>社会工作从业人员主要统计村（居）委会党组织全职人员、村（居）委会全职人员、社区专职工作人员。</a:t>
            </a:r>
            <a:endParaRPr lang="zh-CN" altLang="en-US" sz="2300" dirty="0"/>
          </a:p>
        </p:txBody>
      </p:sp>
    </p:spTree>
    <p:extLst>
      <p:ext uri="{BB962C8B-B14F-4D97-AF65-F5344CB8AC3E}">
        <p14:creationId xmlns:p14="http://schemas.microsoft.com/office/powerpoint/2010/main" val="2081673787"/>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lstStyle/>
          <a:p>
            <a:pPr marL="0" indent="0">
              <a:buNone/>
            </a:pPr>
            <a:r>
              <a:rPr lang="zh-CN" altLang="zh-CN" b="1" dirty="0" smtClean="0"/>
              <a:t>教育</a:t>
            </a:r>
            <a:r>
              <a:rPr lang="zh-CN" altLang="zh-CN" b="1" dirty="0"/>
              <a:t>系统</a:t>
            </a:r>
          </a:p>
          <a:p>
            <a:pPr lvl="1"/>
            <a:r>
              <a:rPr lang="en-US" altLang="zh-CN" dirty="0"/>
              <a:t>1</a:t>
            </a:r>
            <a:r>
              <a:rPr lang="zh-CN" altLang="zh-CN" dirty="0"/>
              <a:t>．教育类事业单位。如各类普通学校、残疾人特殊教育学校、工读学校等。</a:t>
            </a:r>
          </a:p>
          <a:p>
            <a:pPr lvl="1"/>
            <a:r>
              <a:rPr lang="en-US" altLang="zh-CN" dirty="0"/>
              <a:t>2</a:t>
            </a:r>
            <a:r>
              <a:rPr lang="zh-CN" altLang="zh-CN" dirty="0"/>
              <a:t>．教育类社会组织。如各类教育类社会团体、基金会、民办教育机构等。</a:t>
            </a:r>
          </a:p>
          <a:p>
            <a:r>
              <a:rPr lang="zh-CN" altLang="zh-CN" b="1" dirty="0"/>
              <a:t>统计对象</a:t>
            </a:r>
            <a:r>
              <a:rPr lang="zh-CN" altLang="zh-CN" b="1" dirty="0" smtClean="0"/>
              <a:t>：</a:t>
            </a:r>
            <a:r>
              <a:rPr lang="zh-CN" altLang="zh-CN" dirty="0" smtClean="0"/>
              <a:t>社会工作</a:t>
            </a:r>
            <a:r>
              <a:rPr lang="zh-CN" altLang="zh-CN" dirty="0"/>
              <a:t>从业人员主要统计</a:t>
            </a:r>
            <a:r>
              <a:rPr lang="zh-CN" altLang="zh-CN" dirty="0">
                <a:solidFill>
                  <a:srgbClr val="FF0000"/>
                </a:solidFill>
              </a:rPr>
              <a:t>从事思想政治教育、心理咨询、就业指导、社区辅导及其他与教育辅导、就业援助</a:t>
            </a:r>
            <a:r>
              <a:rPr lang="zh-CN" altLang="zh-CN" dirty="0"/>
              <a:t>等社会工作密切相关服务的专（兼）职人员。</a:t>
            </a:r>
          </a:p>
        </p:txBody>
      </p:sp>
    </p:spTree>
    <p:extLst>
      <p:ext uri="{BB962C8B-B14F-4D97-AF65-F5344CB8AC3E}">
        <p14:creationId xmlns:p14="http://schemas.microsoft.com/office/powerpoint/2010/main" val="3923848641"/>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normAutofit fontScale="85000" lnSpcReduction="20000"/>
          </a:bodyPr>
          <a:lstStyle/>
          <a:p>
            <a:pPr marL="0" indent="0">
              <a:buNone/>
            </a:pPr>
            <a:r>
              <a:rPr lang="zh-CN" altLang="zh-CN" b="1" dirty="0" smtClean="0">
                <a:latin typeface="+mn-ea"/>
              </a:rPr>
              <a:t>卫生</a:t>
            </a:r>
            <a:r>
              <a:rPr lang="zh-CN" altLang="zh-CN" b="1" dirty="0">
                <a:latin typeface="+mn-ea"/>
              </a:rPr>
              <a:t>和计生系统</a:t>
            </a:r>
          </a:p>
          <a:p>
            <a:pPr lvl="1"/>
            <a:r>
              <a:rPr lang="en-US" altLang="zh-CN" dirty="0">
                <a:latin typeface="+mn-ea"/>
              </a:rPr>
              <a:t>1</a:t>
            </a:r>
            <a:r>
              <a:rPr lang="zh-CN" altLang="zh-CN" dirty="0">
                <a:latin typeface="+mn-ea"/>
              </a:rPr>
              <a:t>．医疗卫生类事业单位。如各类医院、精神病医院、疾病预防控制中心、社区卫生服务中心等。</a:t>
            </a:r>
          </a:p>
          <a:p>
            <a:pPr lvl="1"/>
            <a:r>
              <a:rPr lang="en-US" altLang="zh-CN" dirty="0">
                <a:latin typeface="+mn-ea"/>
              </a:rPr>
              <a:t>2</a:t>
            </a:r>
            <a:r>
              <a:rPr lang="zh-CN" altLang="zh-CN" dirty="0">
                <a:latin typeface="+mn-ea"/>
              </a:rPr>
              <a:t>．医疗卫生类社会组织。如各类医疗卫生类社会团体、基金会、民办社会服务机构等。</a:t>
            </a:r>
          </a:p>
          <a:p>
            <a:r>
              <a:rPr lang="zh-CN" altLang="zh-CN" b="1" dirty="0">
                <a:latin typeface="+mn-ea"/>
              </a:rPr>
              <a:t>统计对象</a:t>
            </a:r>
            <a:r>
              <a:rPr lang="zh-CN" altLang="zh-CN" b="1" dirty="0" smtClean="0">
                <a:latin typeface="+mn-ea"/>
              </a:rPr>
              <a:t>：</a:t>
            </a:r>
            <a:r>
              <a:rPr lang="zh-CN" altLang="zh-CN" dirty="0"/>
              <a:t>社会工作从业人员主要统计各类医疗卫生机构中</a:t>
            </a:r>
            <a:r>
              <a:rPr lang="zh-CN" altLang="zh-CN" dirty="0" smtClean="0"/>
              <a:t>的</a:t>
            </a:r>
            <a:r>
              <a:rPr lang="zh-CN" altLang="zh-CN" dirty="0">
                <a:solidFill>
                  <a:srgbClr val="FF0000"/>
                </a:solidFill>
              </a:rPr>
              <a:t>医务社会工作者</a:t>
            </a:r>
            <a:r>
              <a:rPr lang="zh-CN" altLang="zh-CN" dirty="0" smtClean="0"/>
              <a:t>及从事</a:t>
            </a:r>
            <a:r>
              <a:rPr lang="zh-CN" altLang="zh-CN" dirty="0">
                <a:solidFill>
                  <a:srgbClr val="FF0000"/>
                </a:solidFill>
              </a:rPr>
              <a:t>医患关系调解</a:t>
            </a:r>
            <a:r>
              <a:rPr lang="zh-CN" altLang="zh-CN" dirty="0"/>
              <a:t>，为医生、护士、病人及家属提供</a:t>
            </a:r>
            <a:r>
              <a:rPr lang="zh-CN" altLang="zh-CN" dirty="0">
                <a:solidFill>
                  <a:srgbClr val="FF0000"/>
                </a:solidFill>
              </a:rPr>
              <a:t>心理疏导</a:t>
            </a:r>
            <a:r>
              <a:rPr lang="zh-CN" altLang="zh-CN" dirty="0"/>
              <a:t>以及为艾滋病人等特殊重病患者提供社会工作服务的专（兼）职人员。</a:t>
            </a:r>
            <a:endParaRPr lang="zh-CN" altLang="zh-CN" dirty="0">
              <a:latin typeface="+mn-ea"/>
            </a:endParaRPr>
          </a:p>
          <a:p>
            <a:pPr lvl="1"/>
            <a:r>
              <a:rPr lang="en-US" altLang="zh-CN" dirty="0">
                <a:latin typeface="+mn-ea"/>
              </a:rPr>
              <a:t>3</a:t>
            </a:r>
            <a:r>
              <a:rPr lang="zh-CN" altLang="zh-CN" dirty="0">
                <a:latin typeface="+mn-ea"/>
              </a:rPr>
              <a:t>．计生类事业单位。如各类计划生育服务所等等。</a:t>
            </a:r>
          </a:p>
          <a:p>
            <a:pPr lvl="1"/>
            <a:r>
              <a:rPr lang="en-US" altLang="zh-CN" dirty="0">
                <a:latin typeface="+mn-ea"/>
              </a:rPr>
              <a:t>4</a:t>
            </a:r>
            <a:r>
              <a:rPr lang="zh-CN" altLang="zh-CN" dirty="0">
                <a:latin typeface="+mn-ea"/>
              </a:rPr>
              <a:t>．计生类社会组织。如各类计生类社会团体、基金会和民办社会服务机构等。</a:t>
            </a:r>
          </a:p>
          <a:p>
            <a:r>
              <a:rPr lang="zh-CN" altLang="zh-CN" b="1" dirty="0">
                <a:latin typeface="+mn-ea"/>
              </a:rPr>
              <a:t>统计对象</a:t>
            </a:r>
            <a:r>
              <a:rPr lang="zh-CN" altLang="zh-CN" b="1" dirty="0" smtClean="0">
                <a:latin typeface="+mn-ea"/>
              </a:rPr>
              <a:t>：</a:t>
            </a:r>
            <a:r>
              <a:rPr lang="zh-CN" altLang="zh-CN" dirty="0"/>
              <a:t>社会工作从业人员主要统计开展</a:t>
            </a:r>
            <a:r>
              <a:rPr lang="zh-CN" altLang="zh-CN" dirty="0">
                <a:solidFill>
                  <a:srgbClr val="FF0000"/>
                </a:solidFill>
              </a:rPr>
              <a:t>计生服务、儿童早期发育指导、老人服务、家庭服务及其他与人口计生</a:t>
            </a:r>
            <a:r>
              <a:rPr lang="zh-CN" altLang="zh-CN" dirty="0"/>
              <a:t>等社会工作密切相关服务的专（兼）职人员。</a:t>
            </a:r>
            <a:endParaRPr lang="zh-CN" altLang="zh-CN" dirty="0">
              <a:latin typeface="+mn-ea"/>
            </a:endParaRPr>
          </a:p>
        </p:txBody>
      </p:sp>
    </p:spTree>
    <p:extLst>
      <p:ext uri="{BB962C8B-B14F-4D97-AF65-F5344CB8AC3E}">
        <p14:creationId xmlns:p14="http://schemas.microsoft.com/office/powerpoint/2010/main" val="2697722659"/>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lstStyle/>
          <a:p>
            <a:pPr marL="0" indent="0">
              <a:buNone/>
            </a:pPr>
            <a:r>
              <a:rPr lang="zh-CN" altLang="zh-CN" b="1" dirty="0" smtClean="0"/>
              <a:t>公安</a:t>
            </a:r>
            <a:r>
              <a:rPr lang="zh-CN" altLang="en-US" b="1" dirty="0" smtClean="0"/>
              <a:t>、</a:t>
            </a:r>
            <a:r>
              <a:rPr lang="zh-CN" altLang="zh-CN" b="1" dirty="0" smtClean="0"/>
              <a:t>司法</a:t>
            </a:r>
            <a:r>
              <a:rPr lang="zh-CN" altLang="zh-CN" b="1" dirty="0"/>
              <a:t>系统</a:t>
            </a:r>
          </a:p>
          <a:p>
            <a:pPr lvl="1"/>
            <a:r>
              <a:rPr lang="en-US" altLang="zh-CN" dirty="0"/>
              <a:t>1</a:t>
            </a:r>
            <a:r>
              <a:rPr lang="zh-CN" altLang="zh-CN" dirty="0"/>
              <a:t>．公安司法类行政及事业单位。如看守所、少管所、戒毒所、监狱、劳教所、街道司法所、派出所等。</a:t>
            </a:r>
          </a:p>
          <a:p>
            <a:pPr lvl="1"/>
            <a:r>
              <a:rPr lang="en-US" altLang="zh-CN" dirty="0"/>
              <a:t>2</a:t>
            </a:r>
            <a:r>
              <a:rPr lang="zh-CN" altLang="zh-CN" dirty="0"/>
              <a:t>．公安司法类社会组织。如公安司法类社会团体、基金会及民办社会服务机构等。</a:t>
            </a:r>
          </a:p>
          <a:p>
            <a:r>
              <a:rPr lang="zh-CN" altLang="zh-CN" b="1" dirty="0"/>
              <a:t>统计对象</a:t>
            </a:r>
            <a:r>
              <a:rPr lang="zh-CN" altLang="zh-CN" b="1" dirty="0" smtClean="0"/>
              <a:t>：</a:t>
            </a:r>
            <a:r>
              <a:rPr lang="zh-CN" altLang="zh-CN" dirty="0"/>
              <a:t>社会工作从业人员主要统计直接从事</a:t>
            </a:r>
            <a:r>
              <a:rPr lang="zh-CN" altLang="zh-CN" dirty="0">
                <a:solidFill>
                  <a:srgbClr val="FF0000"/>
                </a:solidFill>
              </a:rPr>
              <a:t>社区矫正、违法犯罪对象感化、人民调解、安置帮教、辅助戒毒、社会治安</a:t>
            </a:r>
            <a:r>
              <a:rPr lang="zh-CN" altLang="zh-CN" dirty="0" smtClean="0">
                <a:solidFill>
                  <a:srgbClr val="FF0000"/>
                </a:solidFill>
              </a:rPr>
              <a:t>综合治理</a:t>
            </a:r>
            <a:r>
              <a:rPr lang="zh-CN" altLang="zh-CN" dirty="0" smtClean="0"/>
              <a:t>及其</a:t>
            </a:r>
            <a:r>
              <a:rPr lang="zh-CN" altLang="zh-CN" dirty="0"/>
              <a:t>他与社会工作密切相关服务的专（兼）职人员。</a:t>
            </a:r>
          </a:p>
        </p:txBody>
      </p:sp>
    </p:spTree>
    <p:extLst>
      <p:ext uri="{BB962C8B-B14F-4D97-AF65-F5344CB8AC3E}">
        <p14:creationId xmlns:p14="http://schemas.microsoft.com/office/powerpoint/2010/main" val="2601334722"/>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lstStyle/>
          <a:p>
            <a:pPr marL="0" indent="0">
              <a:buNone/>
            </a:pPr>
            <a:r>
              <a:rPr lang="zh-CN" altLang="zh-CN" b="1" dirty="0" smtClean="0"/>
              <a:t>人力资源</a:t>
            </a:r>
            <a:r>
              <a:rPr lang="zh-CN" altLang="zh-CN" b="1" dirty="0"/>
              <a:t>社会保障系统</a:t>
            </a:r>
          </a:p>
          <a:p>
            <a:pPr lvl="1"/>
            <a:r>
              <a:rPr lang="en-US" altLang="zh-CN" dirty="0"/>
              <a:t>1</a:t>
            </a:r>
            <a:r>
              <a:rPr lang="zh-CN" altLang="zh-CN" dirty="0"/>
              <a:t>．就业服务类事业单位。如职业指导和职业介绍机构、街道（乡镇）劳动保障所等。</a:t>
            </a:r>
          </a:p>
          <a:p>
            <a:pPr lvl="1"/>
            <a:r>
              <a:rPr lang="en-US" altLang="zh-CN" dirty="0"/>
              <a:t>2</a:t>
            </a:r>
            <a:r>
              <a:rPr lang="zh-CN" altLang="zh-CN" dirty="0"/>
              <a:t>．就业服务类社会组织。如各类就业服务类社会团体、基金会、民办社会服务机构等</a:t>
            </a:r>
            <a:r>
              <a:rPr lang="zh-CN" altLang="zh-CN" dirty="0" smtClean="0"/>
              <a:t>。</a:t>
            </a:r>
            <a:r>
              <a:rPr lang="en-US" altLang="zh-CN" dirty="0" smtClean="0"/>
              <a:t>  </a:t>
            </a:r>
            <a:endParaRPr lang="zh-CN" altLang="zh-CN" dirty="0"/>
          </a:p>
          <a:p>
            <a:r>
              <a:rPr lang="zh-CN" altLang="zh-CN" b="1" dirty="0"/>
              <a:t>统计对象</a:t>
            </a:r>
            <a:r>
              <a:rPr lang="zh-CN" altLang="zh-CN" b="1" dirty="0" smtClean="0"/>
              <a:t>：</a:t>
            </a:r>
            <a:r>
              <a:rPr lang="zh-CN" altLang="zh-CN" dirty="0"/>
              <a:t>社会工作从业人员主要统计为就业对象提供</a:t>
            </a:r>
            <a:r>
              <a:rPr lang="zh-CN" altLang="zh-CN" dirty="0">
                <a:solidFill>
                  <a:srgbClr val="FF0000"/>
                </a:solidFill>
              </a:rPr>
              <a:t>职业指导、职业介绍、职业生涯规划</a:t>
            </a:r>
            <a:r>
              <a:rPr lang="zh-CN" altLang="zh-CN" dirty="0"/>
              <a:t>及其他与社会工作密切相关服务的专（兼）职人员。</a:t>
            </a:r>
          </a:p>
        </p:txBody>
      </p:sp>
    </p:spTree>
    <p:extLst>
      <p:ext uri="{BB962C8B-B14F-4D97-AF65-F5344CB8AC3E}">
        <p14:creationId xmlns:p14="http://schemas.microsoft.com/office/powerpoint/2010/main" val="152802731"/>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lstStyle/>
          <a:p>
            <a:pPr marL="0" indent="0">
              <a:buNone/>
            </a:pPr>
            <a:r>
              <a:rPr lang="zh-CN" altLang="zh-CN" b="1" dirty="0" smtClean="0"/>
              <a:t>信访</a:t>
            </a:r>
            <a:r>
              <a:rPr lang="zh-CN" altLang="zh-CN" b="1" dirty="0"/>
              <a:t>系统</a:t>
            </a:r>
          </a:p>
          <a:p>
            <a:r>
              <a:rPr lang="zh-CN" altLang="zh-CN" b="1" dirty="0"/>
              <a:t>统计对象</a:t>
            </a:r>
            <a:r>
              <a:rPr lang="zh-CN" altLang="zh-CN" b="1" dirty="0" smtClean="0"/>
              <a:t>：</a:t>
            </a:r>
            <a:r>
              <a:rPr lang="zh-CN" altLang="zh-CN" dirty="0"/>
              <a:t>社会工作从业人员主要统计各类信访机构中具体</a:t>
            </a:r>
            <a:r>
              <a:rPr lang="zh-CN" altLang="zh-CN" dirty="0">
                <a:solidFill>
                  <a:srgbClr val="FF0000"/>
                </a:solidFill>
              </a:rPr>
              <a:t>接待、办理群众来信来访</a:t>
            </a:r>
            <a:r>
              <a:rPr lang="zh-CN" altLang="zh-CN" dirty="0"/>
              <a:t>的工作人员及直接分管业务的领导。</a:t>
            </a:r>
          </a:p>
        </p:txBody>
      </p:sp>
    </p:spTree>
    <p:extLst>
      <p:ext uri="{BB962C8B-B14F-4D97-AF65-F5344CB8AC3E}">
        <p14:creationId xmlns:p14="http://schemas.microsoft.com/office/powerpoint/2010/main" val="994740178"/>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lstStyle/>
          <a:p>
            <a:pPr marL="0" indent="0">
              <a:buNone/>
            </a:pPr>
            <a:r>
              <a:rPr lang="zh-CN" altLang="zh-CN" b="1" dirty="0" smtClean="0"/>
              <a:t>共青团</a:t>
            </a:r>
            <a:r>
              <a:rPr lang="zh-CN" altLang="zh-CN" b="1" dirty="0"/>
              <a:t>系统</a:t>
            </a:r>
          </a:p>
          <a:p>
            <a:pPr lvl="1"/>
            <a:r>
              <a:rPr lang="en-US" altLang="zh-CN" dirty="0"/>
              <a:t>1</a:t>
            </a:r>
            <a:r>
              <a:rPr lang="zh-CN" altLang="zh-CN" dirty="0"/>
              <a:t>．基层单位共青团组织。</a:t>
            </a:r>
          </a:p>
          <a:p>
            <a:pPr lvl="1"/>
            <a:r>
              <a:rPr lang="en-US" altLang="zh-CN" dirty="0" smtClean="0"/>
              <a:t>2</a:t>
            </a:r>
            <a:r>
              <a:rPr lang="zh-CN" altLang="zh-CN" dirty="0" smtClean="0"/>
              <a:t>．</a:t>
            </a:r>
            <a:r>
              <a:rPr lang="zh-CN" altLang="zh-CN" dirty="0"/>
              <a:t>青少年事务类事业单位。如青少年宫、儿童活动中心、青年志愿服务指导中心等。</a:t>
            </a:r>
          </a:p>
          <a:p>
            <a:pPr lvl="1"/>
            <a:r>
              <a:rPr lang="en-US" altLang="zh-CN" dirty="0" smtClean="0"/>
              <a:t>3</a:t>
            </a:r>
            <a:r>
              <a:rPr lang="zh-CN" altLang="zh-CN" dirty="0" smtClean="0"/>
              <a:t>．</a:t>
            </a:r>
            <a:r>
              <a:rPr lang="zh-CN" altLang="zh-CN" dirty="0"/>
              <a:t>青少年事务类社会组织。如各类青少年事务类社会团体、基金会、民办社会服务机构等。</a:t>
            </a:r>
          </a:p>
          <a:p>
            <a:r>
              <a:rPr lang="zh-CN" altLang="zh-CN" b="1" dirty="0"/>
              <a:t>统计对象</a:t>
            </a:r>
            <a:r>
              <a:rPr lang="zh-CN" altLang="zh-CN" b="1" dirty="0" smtClean="0"/>
              <a:t>：</a:t>
            </a:r>
            <a:r>
              <a:rPr lang="zh-CN" altLang="zh-CN" dirty="0"/>
              <a:t>社会工作从业人员主要统计直接提供</a:t>
            </a:r>
            <a:r>
              <a:rPr lang="zh-CN" altLang="zh-CN" dirty="0">
                <a:solidFill>
                  <a:srgbClr val="FF0000"/>
                </a:solidFill>
              </a:rPr>
              <a:t>青少年权益维护、青少年社会服务</a:t>
            </a:r>
            <a:r>
              <a:rPr lang="zh-CN" altLang="zh-CN" dirty="0"/>
              <a:t>的专（兼）职人员及直接分管上述业务的部门或单位领导。</a:t>
            </a:r>
          </a:p>
        </p:txBody>
      </p:sp>
    </p:spTree>
    <p:extLst>
      <p:ext uri="{BB962C8B-B14F-4D97-AF65-F5344CB8AC3E}">
        <p14:creationId xmlns:p14="http://schemas.microsoft.com/office/powerpoint/2010/main" val="1311769383"/>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lstStyle/>
          <a:p>
            <a:pPr marL="0" indent="0">
              <a:buNone/>
            </a:pPr>
            <a:r>
              <a:rPr lang="zh-CN" altLang="zh-CN" b="1" dirty="0" smtClean="0"/>
              <a:t>妇联</a:t>
            </a:r>
            <a:r>
              <a:rPr lang="zh-CN" altLang="zh-CN" b="1" dirty="0"/>
              <a:t>系统</a:t>
            </a:r>
          </a:p>
          <a:p>
            <a:pPr lvl="1"/>
            <a:r>
              <a:rPr lang="en-US" altLang="zh-CN" dirty="0"/>
              <a:t>1</a:t>
            </a:r>
            <a:r>
              <a:rPr lang="zh-CN" altLang="zh-CN" dirty="0"/>
              <a:t>．妇女儿童及家庭服务类事业单位。如妇女法律帮助中心、妇女儿童活动中心等。</a:t>
            </a:r>
          </a:p>
          <a:p>
            <a:pPr lvl="1"/>
            <a:r>
              <a:rPr lang="en-US" altLang="zh-CN" dirty="0"/>
              <a:t>2</a:t>
            </a:r>
            <a:r>
              <a:rPr lang="zh-CN" altLang="zh-CN" dirty="0"/>
              <a:t>．妇女儿童及家庭服务类社会组织。如各类妇女儿童及家庭类社会团体、基金会及民办社会服务机构等。</a:t>
            </a:r>
          </a:p>
          <a:p>
            <a:r>
              <a:rPr lang="zh-CN" altLang="zh-CN" b="1" dirty="0"/>
              <a:t>统计对象</a:t>
            </a:r>
            <a:r>
              <a:rPr lang="zh-CN" altLang="zh-CN" b="1" dirty="0" smtClean="0"/>
              <a:t>：</a:t>
            </a:r>
            <a:r>
              <a:rPr lang="zh-CN" altLang="zh-CN" dirty="0"/>
              <a:t>社会工作从业人员主要统计直接堤供</a:t>
            </a:r>
            <a:r>
              <a:rPr lang="zh-CN" altLang="zh-CN" dirty="0">
                <a:solidFill>
                  <a:srgbClr val="FF0000"/>
                </a:solidFill>
              </a:rPr>
              <a:t>妇女儿童权益维护、妇女儿童及家庭社会服务</a:t>
            </a:r>
            <a:r>
              <a:rPr lang="zh-CN" altLang="zh-CN" dirty="0"/>
              <a:t>的专（兼）职人员及直接分管上述业务的部门或单位领导。</a:t>
            </a:r>
          </a:p>
        </p:txBody>
      </p:sp>
    </p:spTree>
    <p:extLst>
      <p:ext uri="{BB962C8B-B14F-4D97-AF65-F5344CB8AC3E}">
        <p14:creationId xmlns:p14="http://schemas.microsoft.com/office/powerpoint/2010/main" val="919957329"/>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3400" y="1907696"/>
            <a:ext cx="7851648" cy="1828800"/>
          </a:xfrm>
        </p:spPr>
        <p:txBody>
          <a:bodyPr>
            <a:noAutofit/>
          </a:bodyPr>
          <a:lstStyle/>
          <a:p>
            <a:pPr algn="l"/>
            <a:r>
              <a:rPr lang="zh-CN" altLang="en-US" sz="6600" dirty="0"/>
              <a:t>上海市</a:t>
            </a:r>
            <a:r>
              <a:rPr lang="zh-CN" altLang="en-US" sz="6600" dirty="0" smtClean="0"/>
              <a:t>社会工作人才</a:t>
            </a:r>
            <a:r>
              <a:rPr lang="en-US" altLang="zh-CN" sz="6600" dirty="0" smtClean="0"/>
              <a:t/>
            </a:r>
            <a:br>
              <a:rPr lang="en-US" altLang="zh-CN" sz="6600" dirty="0" smtClean="0"/>
            </a:br>
            <a:r>
              <a:rPr lang="zh-CN" altLang="en-US" sz="6600" dirty="0" smtClean="0"/>
              <a:t>试点统计调查方案</a:t>
            </a:r>
            <a:endParaRPr lang="zh-CN" altLang="en-US" sz="6600" dirty="0"/>
          </a:p>
        </p:txBody>
      </p:sp>
      <p:sp>
        <p:nvSpPr>
          <p:cNvPr id="3" name="副标题 2"/>
          <p:cNvSpPr>
            <a:spLocks noGrp="1"/>
          </p:cNvSpPr>
          <p:nvPr>
            <p:ph type="subTitle" idx="1"/>
          </p:nvPr>
        </p:nvSpPr>
        <p:spPr>
          <a:xfrm>
            <a:off x="533400" y="3764632"/>
            <a:ext cx="7854696" cy="2400672"/>
          </a:xfrm>
        </p:spPr>
        <p:txBody>
          <a:bodyPr/>
          <a:lstStyle/>
          <a:p>
            <a:pPr algn="l"/>
            <a:endParaRPr lang="en-US" altLang="zh-CN" dirty="0" smtClean="0"/>
          </a:p>
          <a:p>
            <a:pPr algn="l"/>
            <a:endParaRPr lang="en-US" altLang="zh-CN" dirty="0" smtClean="0"/>
          </a:p>
          <a:p>
            <a:pPr algn="l"/>
            <a:r>
              <a:rPr lang="zh-CN" altLang="en-US" dirty="0" smtClean="0"/>
              <a:t>国家统计局上海调查总队</a:t>
            </a:r>
            <a:endParaRPr lang="en-US" altLang="zh-CN" dirty="0" smtClean="0"/>
          </a:p>
          <a:p>
            <a:pPr algn="l"/>
            <a:r>
              <a:rPr lang="en-US" altLang="zh-CN" dirty="0" smtClean="0"/>
              <a:t>2014</a:t>
            </a:r>
            <a:r>
              <a:rPr lang="zh-CN" altLang="en-US" dirty="0" smtClean="0"/>
              <a:t>年</a:t>
            </a:r>
            <a:r>
              <a:rPr lang="en-US" altLang="zh-CN" dirty="0" smtClean="0"/>
              <a:t>8</a:t>
            </a:r>
            <a:r>
              <a:rPr lang="zh-CN" altLang="en-US" dirty="0" smtClean="0"/>
              <a:t>月</a:t>
            </a:r>
            <a:endParaRPr lang="zh-CN" altLang="en-US" dirty="0"/>
          </a:p>
        </p:txBody>
      </p:sp>
    </p:spTree>
    <p:extLst>
      <p:ext uri="{BB962C8B-B14F-4D97-AF65-F5344CB8AC3E}">
        <p14:creationId xmlns:p14="http://schemas.microsoft.com/office/powerpoint/2010/main" val="2192348972"/>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lstStyle/>
          <a:p>
            <a:pPr marL="0" indent="0">
              <a:buNone/>
            </a:pPr>
            <a:r>
              <a:rPr lang="zh-CN" altLang="zh-CN" b="1" dirty="0" smtClean="0"/>
              <a:t>残联</a:t>
            </a:r>
            <a:r>
              <a:rPr lang="zh-CN" altLang="zh-CN" b="1" dirty="0"/>
              <a:t>系统</a:t>
            </a:r>
          </a:p>
          <a:p>
            <a:pPr lvl="1"/>
            <a:r>
              <a:rPr lang="en-US" altLang="zh-CN" dirty="0"/>
              <a:t>1</a:t>
            </a:r>
            <a:r>
              <a:rPr lang="zh-CN" altLang="zh-CN" dirty="0"/>
              <a:t>．残疾人服务事业单位。各类残疾人服务中心、康复中心等。</a:t>
            </a:r>
          </a:p>
          <a:p>
            <a:pPr lvl="1"/>
            <a:r>
              <a:rPr lang="en-US" altLang="zh-CN" dirty="0"/>
              <a:t>2</a:t>
            </a:r>
            <a:r>
              <a:rPr lang="zh-CN" altLang="zh-CN" dirty="0"/>
              <a:t>．残疾人服务社会组织。各类残疾人服务类社会团体、基金会及民办社会服务机构等。</a:t>
            </a:r>
          </a:p>
          <a:p>
            <a:r>
              <a:rPr lang="zh-CN" altLang="zh-CN" b="1" dirty="0"/>
              <a:t>统计对象</a:t>
            </a:r>
            <a:r>
              <a:rPr lang="zh-CN" altLang="zh-CN" b="1" dirty="0" smtClean="0"/>
              <a:t>：</a:t>
            </a:r>
            <a:r>
              <a:rPr lang="zh-CN" altLang="zh-CN" dirty="0"/>
              <a:t>社会工作从业人员主要统计直接提供</a:t>
            </a:r>
            <a:r>
              <a:rPr lang="zh-CN" altLang="zh-CN" dirty="0">
                <a:solidFill>
                  <a:srgbClr val="FF0000"/>
                </a:solidFill>
              </a:rPr>
              <a:t>残疾人权益维护、残疾人社会服务</a:t>
            </a:r>
            <a:r>
              <a:rPr lang="zh-CN" altLang="zh-CN" dirty="0"/>
              <a:t>的专（兼）职人员及直接分管上述业务的部门或单位领导。</a:t>
            </a:r>
          </a:p>
        </p:txBody>
      </p:sp>
    </p:spTree>
    <p:extLst>
      <p:ext uri="{BB962C8B-B14F-4D97-AF65-F5344CB8AC3E}">
        <p14:creationId xmlns:p14="http://schemas.microsoft.com/office/powerpoint/2010/main" val="894558395"/>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lstStyle/>
          <a:p>
            <a:pPr marL="0" indent="0">
              <a:buNone/>
            </a:pPr>
            <a:r>
              <a:rPr lang="zh-CN" altLang="zh-CN" b="1" dirty="0" smtClean="0"/>
              <a:t>红十字会</a:t>
            </a:r>
            <a:r>
              <a:rPr lang="zh-CN" altLang="zh-CN" b="1" dirty="0"/>
              <a:t>系统</a:t>
            </a:r>
          </a:p>
          <a:p>
            <a:r>
              <a:rPr lang="zh-CN" altLang="zh-CN" b="1" dirty="0"/>
              <a:t>统计对象</a:t>
            </a:r>
            <a:r>
              <a:rPr lang="zh-CN" altLang="zh-CN" b="1" dirty="0" smtClean="0"/>
              <a:t>：</a:t>
            </a:r>
            <a:r>
              <a:rPr lang="zh-CN" altLang="zh-CN" dirty="0" smtClean="0"/>
              <a:t>社会工作从业人员主要统计直接提供与</a:t>
            </a:r>
            <a:r>
              <a:rPr lang="zh-CN" altLang="en-US" dirty="0" smtClean="0">
                <a:solidFill>
                  <a:srgbClr val="FF0000"/>
                </a:solidFill>
              </a:rPr>
              <a:t>扶贫济困、慈善事业</a:t>
            </a:r>
            <a:r>
              <a:rPr lang="zh-CN" altLang="en-US" dirty="0" smtClean="0"/>
              <a:t>等</a:t>
            </a:r>
            <a:r>
              <a:rPr lang="zh-CN" altLang="zh-CN" dirty="0" smtClean="0"/>
              <a:t>社会工作密切相关服务的专</a:t>
            </a:r>
            <a:r>
              <a:rPr lang="zh-CN" altLang="zh-CN" dirty="0"/>
              <a:t>（兼）</a:t>
            </a:r>
            <a:r>
              <a:rPr lang="zh-CN" altLang="zh-CN" dirty="0" smtClean="0"/>
              <a:t>职人员以及分管社会工作业务的部门或单位领导。</a:t>
            </a:r>
            <a:endParaRPr lang="zh-CN" altLang="zh-CN" dirty="0"/>
          </a:p>
        </p:txBody>
      </p:sp>
    </p:spTree>
    <p:extLst>
      <p:ext uri="{BB962C8B-B14F-4D97-AF65-F5344CB8AC3E}">
        <p14:creationId xmlns:p14="http://schemas.microsoft.com/office/powerpoint/2010/main" val="549339027"/>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lstStyle/>
          <a:p>
            <a:pPr marL="0" indent="0">
              <a:buNone/>
            </a:pPr>
            <a:r>
              <a:rPr lang="zh-CN" altLang="zh-CN" b="1" dirty="0" smtClean="0"/>
              <a:t>工会</a:t>
            </a:r>
            <a:r>
              <a:rPr lang="zh-CN" altLang="zh-CN" b="1" dirty="0"/>
              <a:t>系统</a:t>
            </a:r>
          </a:p>
          <a:p>
            <a:pPr lvl="1"/>
            <a:r>
              <a:rPr lang="en-US" altLang="zh-CN" dirty="0"/>
              <a:t>1</a:t>
            </a:r>
            <a:r>
              <a:rPr lang="zh-CN" altLang="zh-CN" dirty="0"/>
              <a:t>．职工权益维护类事业单位。</a:t>
            </a:r>
          </a:p>
          <a:p>
            <a:pPr lvl="1"/>
            <a:r>
              <a:rPr lang="en-US" altLang="zh-CN" dirty="0"/>
              <a:t>2</a:t>
            </a:r>
            <a:r>
              <a:rPr lang="zh-CN" altLang="zh-CN" dirty="0"/>
              <a:t>．职工权益维护类社会组织。如各类职工权益维护类社会团体、基金会、民办社会服务机构等。</a:t>
            </a:r>
          </a:p>
          <a:p>
            <a:r>
              <a:rPr lang="zh-CN" altLang="zh-CN" b="1" dirty="0"/>
              <a:t>统计对象</a:t>
            </a:r>
            <a:r>
              <a:rPr lang="zh-CN" altLang="zh-CN" b="1" dirty="0" smtClean="0"/>
              <a:t>：</a:t>
            </a:r>
            <a:r>
              <a:rPr lang="zh-CN" altLang="zh-CN" dirty="0"/>
              <a:t>社会工作从业人员主要统计直接提供</a:t>
            </a:r>
            <a:r>
              <a:rPr lang="zh-CN" altLang="zh-CN" dirty="0">
                <a:solidFill>
                  <a:srgbClr val="FF0000"/>
                </a:solidFill>
              </a:rPr>
              <a:t>职工权益维护、困难职工帮扶</a:t>
            </a:r>
            <a:r>
              <a:rPr lang="zh-CN" altLang="zh-CN" dirty="0"/>
              <a:t>及其他与社会工作密切相关服务的专职人员及直接分管上述业务的部门或单位领导（如工会主席等）。</a:t>
            </a:r>
          </a:p>
        </p:txBody>
      </p:sp>
    </p:spTree>
    <p:extLst>
      <p:ext uri="{BB962C8B-B14F-4D97-AF65-F5344CB8AC3E}">
        <p14:creationId xmlns:p14="http://schemas.microsoft.com/office/powerpoint/2010/main" val="1538915370"/>
      </p:ext>
    </p:extLst>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lstStyle/>
          <a:p>
            <a:pPr marL="0" indent="0">
              <a:buNone/>
            </a:pPr>
            <a:r>
              <a:rPr lang="zh-CN" altLang="zh-CN" b="1" dirty="0" smtClean="0"/>
              <a:t>政法</a:t>
            </a:r>
            <a:r>
              <a:rPr lang="zh-CN" altLang="zh-CN" b="1" dirty="0"/>
              <a:t>委</a:t>
            </a:r>
            <a:r>
              <a:rPr lang="zh-CN" altLang="zh-CN" b="1" dirty="0" smtClean="0"/>
              <a:t>系统</a:t>
            </a:r>
            <a:endParaRPr lang="en-US" altLang="zh-CN" b="1" dirty="0" smtClean="0"/>
          </a:p>
          <a:p>
            <a:r>
              <a:rPr lang="zh-CN" altLang="zh-CN" b="1" dirty="0"/>
              <a:t>统计对象：</a:t>
            </a:r>
            <a:r>
              <a:rPr lang="zh-CN" altLang="zh-CN" dirty="0"/>
              <a:t>社会工作从业人员主要统计自强社会服务总社、新航社区服务总站及阳光社区青少年服务中心及其分支结构从事</a:t>
            </a:r>
            <a:r>
              <a:rPr lang="zh-CN" altLang="zh-CN" dirty="0">
                <a:solidFill>
                  <a:srgbClr val="FF0000"/>
                </a:solidFill>
              </a:rPr>
              <a:t>禁毒戒毒、矫治帮扶、就业援助</a:t>
            </a:r>
            <a:r>
              <a:rPr lang="zh-CN" altLang="zh-CN" dirty="0"/>
              <a:t>等社会服务工作的专职人员以及直接分管部门或单位的领导。</a:t>
            </a:r>
          </a:p>
        </p:txBody>
      </p:sp>
    </p:spTree>
    <p:extLst>
      <p:ext uri="{BB962C8B-B14F-4D97-AF65-F5344CB8AC3E}">
        <p14:creationId xmlns:p14="http://schemas.microsoft.com/office/powerpoint/2010/main" val="3992931068"/>
      </p:ext>
    </p:extLst>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normAutofit/>
          </a:bodyPr>
          <a:lstStyle/>
          <a:p>
            <a:pPr marL="0" indent="0">
              <a:buNone/>
            </a:pPr>
            <a:r>
              <a:rPr lang="zh-CN" altLang="en-US" b="1" dirty="0"/>
              <a:t>文化</a:t>
            </a:r>
            <a:r>
              <a:rPr lang="zh-CN" altLang="zh-CN" b="1" dirty="0" smtClean="0"/>
              <a:t>系统</a:t>
            </a:r>
            <a:endParaRPr lang="en-US" altLang="zh-CN" b="1" dirty="0" smtClean="0"/>
          </a:p>
          <a:p>
            <a:pPr lvl="1"/>
            <a:r>
              <a:rPr lang="en-US" altLang="zh-CN" dirty="0"/>
              <a:t>1.</a:t>
            </a:r>
            <a:r>
              <a:rPr lang="zh-CN" altLang="zh-CN" dirty="0"/>
              <a:t>各类文化广播影视类事业单位。如美术馆、博物馆、各区广播电台、电视台等。</a:t>
            </a:r>
          </a:p>
          <a:p>
            <a:pPr lvl="1"/>
            <a:r>
              <a:rPr lang="en-US" altLang="zh-CN" dirty="0"/>
              <a:t>2</a:t>
            </a:r>
            <a:r>
              <a:rPr lang="zh-CN" altLang="zh-CN" dirty="0"/>
              <a:t>．各类文化广播影视类社会组织。如社会团体基金会</a:t>
            </a:r>
          </a:p>
          <a:p>
            <a:r>
              <a:rPr lang="zh-CN" altLang="zh-CN" b="1" dirty="0"/>
              <a:t>统计对象：</a:t>
            </a:r>
            <a:r>
              <a:rPr lang="zh-CN" altLang="zh-CN" dirty="0"/>
              <a:t>主要统计从事文化、广播、影视、艺术等</a:t>
            </a:r>
            <a:r>
              <a:rPr lang="zh-CN" altLang="zh-CN" dirty="0">
                <a:solidFill>
                  <a:srgbClr val="FF0000"/>
                </a:solidFill>
              </a:rPr>
              <a:t>群众文化推广、交流</a:t>
            </a:r>
            <a:r>
              <a:rPr lang="zh-CN" altLang="zh-CN" dirty="0"/>
              <a:t>等社会工作领域的专（兼）职人员。</a:t>
            </a:r>
          </a:p>
          <a:p>
            <a:pPr lvl="1"/>
            <a:r>
              <a:rPr lang="en-US" altLang="zh-CN" dirty="0"/>
              <a:t>3.</a:t>
            </a:r>
            <a:r>
              <a:rPr lang="zh-CN" altLang="zh-CN" dirty="0"/>
              <a:t>各类文化广播影视类企业。如电视台、广播电台等。</a:t>
            </a:r>
          </a:p>
          <a:p>
            <a:r>
              <a:rPr lang="zh-CN" altLang="zh-CN" b="1" dirty="0"/>
              <a:t>统计对象：</a:t>
            </a:r>
            <a:r>
              <a:rPr lang="zh-CN" altLang="zh-CN" dirty="0"/>
              <a:t>主要统计从事</a:t>
            </a:r>
            <a:r>
              <a:rPr lang="zh-CN" altLang="zh-CN" dirty="0">
                <a:solidFill>
                  <a:srgbClr val="FF0000"/>
                </a:solidFill>
              </a:rPr>
              <a:t>职工帮扶、婚姻家庭、就业援助、社会救助</a:t>
            </a:r>
            <a:r>
              <a:rPr lang="zh-CN" altLang="zh-CN" dirty="0"/>
              <a:t>等社会工作领域的专（兼）职人员。</a:t>
            </a:r>
          </a:p>
        </p:txBody>
      </p:sp>
    </p:spTree>
    <p:extLst>
      <p:ext uri="{BB962C8B-B14F-4D97-AF65-F5344CB8AC3E}">
        <p14:creationId xmlns:p14="http://schemas.microsoft.com/office/powerpoint/2010/main" val="2091195777"/>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lstStyle/>
          <a:p>
            <a:pPr marL="0" indent="0">
              <a:buNone/>
            </a:pPr>
            <a:r>
              <a:rPr lang="zh-CN" altLang="en-US" b="1" dirty="0"/>
              <a:t>市民</a:t>
            </a:r>
            <a:r>
              <a:rPr lang="zh-CN" altLang="en-US" b="1" dirty="0" smtClean="0"/>
              <a:t>热线</a:t>
            </a:r>
            <a:endParaRPr lang="en-US" altLang="zh-CN" b="1" dirty="0" smtClean="0"/>
          </a:p>
          <a:p>
            <a:r>
              <a:rPr lang="zh-CN" altLang="zh-CN" b="1" dirty="0" smtClean="0"/>
              <a:t>统计对象：</a:t>
            </a:r>
            <a:r>
              <a:rPr lang="zh-CN" altLang="zh-CN" dirty="0"/>
              <a:t>社会工作从业人员主要统计</a:t>
            </a:r>
            <a:r>
              <a:rPr lang="en-US" altLang="zh-CN" dirty="0"/>
              <a:t>12345</a:t>
            </a:r>
            <a:r>
              <a:rPr lang="zh-CN" altLang="zh-CN" dirty="0"/>
              <a:t>市民服务热线及其分支结构从事</a:t>
            </a:r>
            <a:r>
              <a:rPr lang="zh-CN" altLang="zh-CN" dirty="0">
                <a:solidFill>
                  <a:srgbClr val="FF0000"/>
                </a:solidFill>
              </a:rPr>
              <a:t>接听群众来电、咨询、解答群众疑问</a:t>
            </a:r>
            <a:r>
              <a:rPr lang="zh-CN" altLang="zh-CN" dirty="0"/>
              <a:t>的话务员、接线员及直接分管部门领导。</a:t>
            </a:r>
          </a:p>
        </p:txBody>
      </p:sp>
    </p:spTree>
    <p:extLst>
      <p:ext uri="{BB962C8B-B14F-4D97-AF65-F5344CB8AC3E}">
        <p14:creationId xmlns:p14="http://schemas.microsoft.com/office/powerpoint/2010/main" val="3313222411"/>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lstStyle/>
          <a:p>
            <a:pPr marL="0" indent="0">
              <a:buNone/>
            </a:pPr>
            <a:r>
              <a:rPr lang="zh-CN" altLang="en-US" b="1" dirty="0"/>
              <a:t>体育</a:t>
            </a:r>
            <a:r>
              <a:rPr lang="zh-CN" altLang="en-US" b="1" dirty="0" smtClean="0"/>
              <a:t>系统</a:t>
            </a:r>
            <a:endParaRPr lang="en-US" altLang="zh-CN" b="1" dirty="0" smtClean="0"/>
          </a:p>
          <a:p>
            <a:r>
              <a:rPr lang="zh-CN" altLang="zh-CN" b="1" dirty="0" smtClean="0"/>
              <a:t>统计对象：</a:t>
            </a:r>
            <a:r>
              <a:rPr lang="zh-CN" altLang="zh-CN" dirty="0" smtClean="0"/>
              <a:t>社会工作从业人员主要统计</a:t>
            </a:r>
            <a:r>
              <a:rPr lang="zh-CN" altLang="zh-CN" dirty="0" smtClean="0">
                <a:solidFill>
                  <a:srgbClr val="FF0000"/>
                </a:solidFill>
              </a:rPr>
              <a:t>推进全民健身</a:t>
            </a:r>
            <a:r>
              <a:rPr lang="zh-CN" altLang="zh-CN" dirty="0" smtClean="0"/>
              <a:t>等群众体育事业的社会工作领域的专（兼）职人员。</a:t>
            </a:r>
            <a:endParaRPr lang="zh-CN" altLang="zh-CN" dirty="0"/>
          </a:p>
        </p:txBody>
      </p:sp>
    </p:spTree>
    <p:extLst>
      <p:ext uri="{BB962C8B-B14F-4D97-AF65-F5344CB8AC3E}">
        <p14:creationId xmlns:p14="http://schemas.microsoft.com/office/powerpoint/2010/main" val="3668688407"/>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lstStyle/>
          <a:p>
            <a:pPr marL="0" indent="0">
              <a:buNone/>
            </a:pPr>
            <a:r>
              <a:rPr lang="zh-CN" altLang="en-US" b="1" dirty="0"/>
              <a:t>统战</a:t>
            </a:r>
            <a:r>
              <a:rPr lang="zh-CN" altLang="zh-CN" b="1" dirty="0" smtClean="0"/>
              <a:t>系统</a:t>
            </a:r>
            <a:endParaRPr lang="zh-CN" altLang="zh-CN" b="1" dirty="0"/>
          </a:p>
          <a:p>
            <a:r>
              <a:rPr lang="zh-CN" altLang="zh-CN" b="1" dirty="0" smtClean="0"/>
              <a:t>统计</a:t>
            </a:r>
            <a:r>
              <a:rPr lang="zh-CN" altLang="zh-CN" b="1" dirty="0"/>
              <a:t>对象</a:t>
            </a:r>
            <a:r>
              <a:rPr lang="zh-CN" altLang="zh-CN" b="1" dirty="0" smtClean="0"/>
              <a:t>：</a:t>
            </a:r>
            <a:r>
              <a:rPr lang="zh-CN" altLang="en-US" dirty="0"/>
              <a:t>社会工作从业人员主要统计</a:t>
            </a:r>
            <a:r>
              <a:rPr lang="zh-CN" altLang="en-US" dirty="0">
                <a:solidFill>
                  <a:srgbClr val="FF0000"/>
                </a:solidFill>
              </a:rPr>
              <a:t>统战社工</a:t>
            </a:r>
            <a:r>
              <a:rPr lang="zh-CN" altLang="en-US" dirty="0"/>
              <a:t>及从事</a:t>
            </a:r>
            <a:r>
              <a:rPr lang="zh-CN" altLang="en-US" dirty="0">
                <a:solidFill>
                  <a:srgbClr val="FF0000"/>
                </a:solidFill>
              </a:rPr>
              <a:t>统战宣传、民族宗教</a:t>
            </a:r>
            <a:r>
              <a:rPr lang="zh-CN" altLang="en-US" dirty="0"/>
              <a:t>事务等社会工作密切相关服务专（兼）职人员。</a:t>
            </a:r>
            <a:endParaRPr lang="zh-CN" altLang="zh-CN" dirty="0"/>
          </a:p>
        </p:txBody>
      </p:sp>
    </p:spTree>
    <p:extLst>
      <p:ext uri="{BB962C8B-B14F-4D97-AF65-F5344CB8AC3E}">
        <p14:creationId xmlns:p14="http://schemas.microsoft.com/office/powerpoint/2010/main" val="210457797"/>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numCol="2"/>
          <a:lstStyle/>
          <a:p>
            <a:pPr marL="0" indent="0">
              <a:buNone/>
            </a:pPr>
            <a:r>
              <a:rPr lang="zh-CN" altLang="zh-CN" b="1" dirty="0" smtClean="0"/>
              <a:t>民政系统</a:t>
            </a:r>
          </a:p>
          <a:p>
            <a:pPr lvl="1">
              <a:buClrTx/>
              <a:buFont typeface="Wingdings" panose="05000000000000000000" pitchFamily="2" charset="2"/>
              <a:buChar char="Ø"/>
            </a:pPr>
            <a:r>
              <a:rPr lang="zh-CN" altLang="zh-CN" dirty="0" smtClean="0"/>
              <a:t>社会福利机构</a:t>
            </a:r>
            <a:endParaRPr lang="en-US" altLang="zh-CN" dirty="0" smtClean="0"/>
          </a:p>
          <a:p>
            <a:pPr lvl="1">
              <a:buClrTx/>
              <a:buFont typeface="Wingdings" panose="05000000000000000000" pitchFamily="2" charset="2"/>
              <a:buChar char="Ø"/>
            </a:pPr>
            <a:r>
              <a:rPr lang="zh-CN" altLang="zh-CN" dirty="0" smtClean="0"/>
              <a:t>社会</a:t>
            </a:r>
            <a:r>
              <a:rPr lang="zh-CN" altLang="zh-CN" dirty="0"/>
              <a:t>救助</a:t>
            </a:r>
            <a:r>
              <a:rPr lang="zh-CN" altLang="zh-CN" dirty="0" smtClean="0"/>
              <a:t>机构</a:t>
            </a:r>
            <a:endParaRPr lang="zh-CN" altLang="zh-CN" dirty="0"/>
          </a:p>
          <a:p>
            <a:pPr lvl="1">
              <a:buClrTx/>
              <a:buFont typeface="Wingdings" panose="05000000000000000000" pitchFamily="2" charset="2"/>
              <a:buChar char="Ø"/>
            </a:pPr>
            <a:r>
              <a:rPr lang="zh-CN" altLang="zh-CN" dirty="0" smtClean="0"/>
              <a:t>收养</a:t>
            </a:r>
            <a:r>
              <a:rPr lang="zh-CN" altLang="zh-CN" dirty="0"/>
              <a:t>服务</a:t>
            </a:r>
            <a:r>
              <a:rPr lang="zh-CN" altLang="zh-CN" dirty="0" smtClean="0"/>
              <a:t>机构</a:t>
            </a:r>
            <a:endParaRPr lang="zh-CN" altLang="zh-CN" dirty="0"/>
          </a:p>
          <a:p>
            <a:pPr lvl="1">
              <a:buClrTx/>
              <a:buFont typeface="Wingdings" panose="05000000000000000000" pitchFamily="2" charset="2"/>
              <a:buChar char="Ø"/>
            </a:pPr>
            <a:r>
              <a:rPr lang="zh-CN" altLang="zh-CN" dirty="0" smtClean="0"/>
              <a:t>优抚</a:t>
            </a:r>
            <a:r>
              <a:rPr lang="zh-CN" altLang="zh-CN" dirty="0"/>
              <a:t>安置</a:t>
            </a:r>
            <a:r>
              <a:rPr lang="zh-CN" altLang="zh-CN" dirty="0" smtClean="0"/>
              <a:t>机构</a:t>
            </a:r>
            <a:endParaRPr lang="zh-CN" altLang="zh-CN" dirty="0"/>
          </a:p>
          <a:p>
            <a:pPr lvl="1">
              <a:buClrTx/>
              <a:buFont typeface="Wingdings" panose="05000000000000000000" pitchFamily="2" charset="2"/>
              <a:buChar char="Ø"/>
            </a:pPr>
            <a:r>
              <a:rPr lang="zh-CN" altLang="zh-CN" dirty="0" smtClean="0"/>
              <a:t>社会慈善机构</a:t>
            </a:r>
            <a:endParaRPr lang="zh-CN" altLang="zh-CN" dirty="0"/>
          </a:p>
          <a:p>
            <a:pPr lvl="1">
              <a:buClrTx/>
              <a:buFont typeface="Wingdings" panose="05000000000000000000" pitchFamily="2" charset="2"/>
              <a:buChar char="Ø"/>
            </a:pPr>
            <a:r>
              <a:rPr lang="zh-CN" altLang="zh-CN" dirty="0" smtClean="0"/>
              <a:t>减灾</a:t>
            </a:r>
            <a:r>
              <a:rPr lang="zh-CN" altLang="zh-CN" dirty="0"/>
              <a:t>救灾</a:t>
            </a:r>
            <a:r>
              <a:rPr lang="zh-CN" altLang="zh-CN" dirty="0" smtClean="0"/>
              <a:t>机构</a:t>
            </a:r>
            <a:endParaRPr lang="zh-CN" altLang="zh-CN" dirty="0"/>
          </a:p>
          <a:p>
            <a:pPr lvl="1">
              <a:buClrTx/>
              <a:buFont typeface="Wingdings" panose="05000000000000000000" pitchFamily="2" charset="2"/>
              <a:buChar char="Ø"/>
            </a:pPr>
            <a:r>
              <a:rPr lang="zh-CN" altLang="zh-CN" dirty="0" smtClean="0"/>
              <a:t>婚姻</a:t>
            </a:r>
            <a:r>
              <a:rPr lang="zh-CN" altLang="zh-CN" dirty="0"/>
              <a:t>登记类服务</a:t>
            </a:r>
            <a:r>
              <a:rPr lang="zh-CN" altLang="zh-CN" dirty="0" smtClean="0"/>
              <a:t>机构</a:t>
            </a:r>
            <a:endParaRPr lang="zh-CN" altLang="zh-CN" dirty="0"/>
          </a:p>
          <a:p>
            <a:pPr lvl="1">
              <a:buClrTx/>
              <a:buFont typeface="Wingdings" panose="05000000000000000000" pitchFamily="2" charset="2"/>
              <a:buChar char="Ø"/>
            </a:pPr>
            <a:r>
              <a:rPr lang="zh-CN" altLang="zh-CN" dirty="0" smtClean="0"/>
              <a:t>殡葬</a:t>
            </a:r>
            <a:r>
              <a:rPr lang="zh-CN" altLang="zh-CN" dirty="0"/>
              <a:t>服务</a:t>
            </a:r>
            <a:r>
              <a:rPr lang="zh-CN" altLang="zh-CN" dirty="0" smtClean="0"/>
              <a:t>机构</a:t>
            </a:r>
          </a:p>
          <a:p>
            <a:pPr lvl="1">
              <a:buClrTx/>
              <a:buFont typeface="Wingdings" panose="05000000000000000000" pitchFamily="2" charset="2"/>
              <a:buChar char="Ø"/>
            </a:pPr>
            <a:endParaRPr lang="en-US" altLang="zh-CN" dirty="0" smtClean="0"/>
          </a:p>
          <a:p>
            <a:pPr lvl="1">
              <a:buClrTx/>
              <a:buFont typeface="Wingdings" panose="05000000000000000000" pitchFamily="2" charset="2"/>
              <a:buChar char="Ø"/>
            </a:pPr>
            <a:r>
              <a:rPr lang="zh-CN" altLang="zh-CN" dirty="0" smtClean="0"/>
              <a:t>专门</a:t>
            </a:r>
            <a:r>
              <a:rPr lang="zh-CN" altLang="zh-CN" dirty="0"/>
              <a:t>社会工作</a:t>
            </a:r>
            <a:r>
              <a:rPr lang="zh-CN" altLang="zh-CN" dirty="0" smtClean="0"/>
              <a:t>机构</a:t>
            </a:r>
            <a:endParaRPr lang="zh-CN" altLang="zh-CN" dirty="0"/>
          </a:p>
          <a:p>
            <a:pPr lvl="1">
              <a:buClrTx/>
              <a:buFont typeface="Wingdings" panose="05000000000000000000" pitchFamily="2" charset="2"/>
              <a:buChar char="Ø"/>
            </a:pPr>
            <a:r>
              <a:rPr lang="zh-CN" altLang="zh-CN" dirty="0" smtClean="0"/>
              <a:t>老年人</a:t>
            </a:r>
            <a:r>
              <a:rPr lang="zh-CN" altLang="zh-CN" dirty="0"/>
              <a:t>服务机构</a:t>
            </a:r>
          </a:p>
          <a:p>
            <a:endParaRPr lang="zh-CN" altLang="zh-CN" dirty="0"/>
          </a:p>
        </p:txBody>
      </p:sp>
    </p:spTree>
    <p:extLst>
      <p:ext uri="{BB962C8B-B14F-4D97-AF65-F5344CB8AC3E}">
        <p14:creationId xmlns:p14="http://schemas.microsoft.com/office/powerpoint/2010/main" val="4066980712"/>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lstStyle/>
          <a:p>
            <a:pPr marL="0" indent="0">
              <a:buNone/>
            </a:pPr>
            <a:r>
              <a:rPr lang="zh-CN" altLang="zh-CN" b="1" dirty="0"/>
              <a:t>民政</a:t>
            </a:r>
            <a:r>
              <a:rPr lang="zh-CN" altLang="zh-CN" b="1" dirty="0" smtClean="0"/>
              <a:t>系统</a:t>
            </a:r>
            <a:r>
              <a:rPr lang="en-US" altLang="zh-CN" b="1" dirty="0" smtClean="0"/>
              <a:t>——</a:t>
            </a:r>
            <a:r>
              <a:rPr lang="zh-CN" altLang="zh-CN" b="1" dirty="0" smtClean="0">
                <a:solidFill>
                  <a:srgbClr val="FF0000"/>
                </a:solidFill>
              </a:rPr>
              <a:t>社会福利</a:t>
            </a:r>
            <a:r>
              <a:rPr lang="zh-CN" altLang="zh-CN" b="1" dirty="0"/>
              <a:t>机构</a:t>
            </a:r>
            <a:endParaRPr lang="en-US" altLang="zh-CN" b="1" dirty="0"/>
          </a:p>
          <a:p>
            <a:r>
              <a:rPr lang="zh-CN" altLang="zh-CN" dirty="0" smtClean="0"/>
              <a:t>（</a:t>
            </a:r>
            <a:r>
              <a:rPr lang="en-US" altLang="zh-CN" dirty="0" smtClean="0"/>
              <a:t>1</a:t>
            </a:r>
            <a:r>
              <a:rPr lang="zh-CN" altLang="zh-CN" dirty="0" smtClean="0"/>
              <a:t>）社会福利</a:t>
            </a:r>
            <a:r>
              <a:rPr lang="zh-CN" altLang="zh-CN" dirty="0"/>
              <a:t>类事业单位。如各类老年人福利院、居家养老服务中心、儿童福利院、儿童家庭寄养服务中心、残疾人（精神病人）福利院、残疾儿童康复中心等。</a:t>
            </a:r>
          </a:p>
          <a:p>
            <a:r>
              <a:rPr lang="zh-CN" altLang="zh-CN" dirty="0"/>
              <a:t>（</a:t>
            </a:r>
            <a:r>
              <a:rPr lang="en-US" altLang="zh-CN" dirty="0"/>
              <a:t>2</a:t>
            </a:r>
            <a:r>
              <a:rPr lang="zh-CN" altLang="zh-CN" dirty="0"/>
              <a:t>）社会福利类社会组织。如各类社会福利类社会团体、基金会、民办社会服务机构等。</a:t>
            </a:r>
          </a:p>
          <a:p>
            <a:r>
              <a:rPr lang="zh-CN" altLang="zh-CN" b="1" dirty="0"/>
              <a:t>统计对象：</a:t>
            </a:r>
            <a:r>
              <a:rPr lang="zh-CN" altLang="zh-CN" dirty="0"/>
              <a:t>社会工作从业人员主要统计分管业务领导、与社会工作密切相关的业务部（科、室）的工作人员、社会工作部（科、室）的工作人员。</a:t>
            </a:r>
          </a:p>
        </p:txBody>
      </p:sp>
    </p:spTree>
    <p:extLst>
      <p:ext uri="{BB962C8B-B14F-4D97-AF65-F5344CB8AC3E}">
        <p14:creationId xmlns:p14="http://schemas.microsoft.com/office/powerpoint/2010/main" val="4033101624"/>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目录</a:t>
            </a:r>
            <a:endParaRPr lang="zh-CN" altLang="en-US" dirty="0"/>
          </a:p>
        </p:txBody>
      </p:sp>
      <p:sp>
        <p:nvSpPr>
          <p:cNvPr id="3" name="内容占位符 2"/>
          <p:cNvSpPr>
            <a:spLocks noGrp="1"/>
          </p:cNvSpPr>
          <p:nvPr>
            <p:ph idx="1"/>
          </p:nvPr>
        </p:nvSpPr>
        <p:spPr/>
        <p:txBody>
          <a:bodyPr/>
          <a:lstStyle/>
          <a:p>
            <a:pPr marL="514350" indent="-514350">
              <a:buFont typeface="+mj-lt"/>
              <a:buAutoNum type="arabicPeriod"/>
            </a:pPr>
            <a:r>
              <a:rPr lang="zh-CN" altLang="en-US" dirty="0" smtClean="0"/>
              <a:t>社会工作人才统计调查意义</a:t>
            </a:r>
            <a:endParaRPr lang="en-US" altLang="zh-CN" dirty="0" smtClean="0"/>
          </a:p>
          <a:p>
            <a:pPr marL="514350" indent="-514350">
              <a:buFont typeface="+mj-lt"/>
              <a:buAutoNum type="arabicPeriod"/>
            </a:pPr>
            <a:r>
              <a:rPr lang="zh-CN" altLang="en-US" dirty="0"/>
              <a:t>社会工作人才统计</a:t>
            </a:r>
            <a:r>
              <a:rPr lang="zh-CN" altLang="en-US" dirty="0" smtClean="0"/>
              <a:t>调查目的</a:t>
            </a:r>
            <a:endParaRPr lang="en-US" altLang="zh-CN" dirty="0" smtClean="0"/>
          </a:p>
          <a:p>
            <a:pPr marL="514350" indent="-514350">
              <a:buFont typeface="+mj-lt"/>
              <a:buAutoNum type="arabicPeriod"/>
            </a:pPr>
            <a:r>
              <a:rPr lang="zh-CN" altLang="en-US" dirty="0" smtClean="0"/>
              <a:t>社会工作人才相关定义</a:t>
            </a:r>
            <a:endParaRPr lang="en-US" altLang="zh-CN" dirty="0" smtClean="0"/>
          </a:p>
          <a:p>
            <a:pPr marL="514350" indent="-514350">
              <a:buFont typeface="+mj-lt"/>
              <a:buAutoNum type="arabicPeriod"/>
            </a:pPr>
            <a:r>
              <a:rPr lang="zh-CN" altLang="en-US" dirty="0" smtClean="0"/>
              <a:t>社会工作人才试点调查范围</a:t>
            </a:r>
            <a:endParaRPr lang="en-US" altLang="zh-CN" dirty="0" smtClean="0"/>
          </a:p>
          <a:p>
            <a:pPr marL="514350" indent="-514350">
              <a:buFont typeface="+mj-lt"/>
              <a:buAutoNum type="arabicPeriod"/>
            </a:pPr>
            <a:r>
              <a:rPr lang="zh-CN" altLang="en-US" dirty="0"/>
              <a:t>社会工作</a:t>
            </a:r>
            <a:r>
              <a:rPr lang="zh-CN" altLang="en-US" dirty="0" smtClean="0"/>
              <a:t>人才</a:t>
            </a:r>
            <a:r>
              <a:rPr lang="zh-CN" altLang="en-US" dirty="0"/>
              <a:t>试点</a:t>
            </a:r>
            <a:r>
              <a:rPr lang="zh-CN" altLang="en-US" dirty="0" smtClean="0"/>
              <a:t>调查方式</a:t>
            </a:r>
            <a:endParaRPr lang="en-US" altLang="zh-CN" dirty="0"/>
          </a:p>
          <a:p>
            <a:pPr marL="514350" indent="-514350">
              <a:buFont typeface="+mj-lt"/>
              <a:buAutoNum type="arabicPeriod"/>
            </a:pPr>
            <a:r>
              <a:rPr lang="zh-CN" altLang="en-US" dirty="0"/>
              <a:t>社会工作</a:t>
            </a:r>
            <a:r>
              <a:rPr lang="zh-CN" altLang="en-US" dirty="0" smtClean="0"/>
              <a:t>人才主要分布领域</a:t>
            </a:r>
            <a:endParaRPr lang="en-US" altLang="zh-CN" dirty="0" smtClean="0"/>
          </a:p>
          <a:p>
            <a:pPr marL="514350" indent="-514350">
              <a:buFont typeface="+mj-lt"/>
              <a:buAutoNum type="arabicPeriod"/>
            </a:pPr>
            <a:r>
              <a:rPr lang="zh-CN" altLang="en-US" dirty="0" smtClean="0"/>
              <a:t>社会工作</a:t>
            </a:r>
            <a:r>
              <a:rPr lang="zh-CN" altLang="en-US" dirty="0"/>
              <a:t>人才试点调查表</a:t>
            </a:r>
            <a:r>
              <a:rPr lang="zh-CN" altLang="en-US" dirty="0" smtClean="0"/>
              <a:t>式</a:t>
            </a:r>
            <a:endParaRPr lang="en-US" altLang="zh-CN" dirty="0" smtClean="0"/>
          </a:p>
          <a:p>
            <a:pPr marL="514350" indent="-514350">
              <a:buFont typeface="+mj-lt"/>
              <a:buAutoNum type="arabicPeriod"/>
            </a:pPr>
            <a:r>
              <a:rPr lang="zh-CN" altLang="en-US" dirty="0"/>
              <a:t>社会工作人才试点调查表主要指标解释</a:t>
            </a:r>
            <a:endParaRPr lang="en-US" altLang="zh-CN" dirty="0" smtClean="0"/>
          </a:p>
          <a:p>
            <a:pPr marL="514350" indent="-514350">
              <a:buFont typeface="+mj-lt"/>
              <a:buAutoNum type="arabicPeriod"/>
            </a:pPr>
            <a:endParaRPr lang="zh-CN" altLang="en-US" dirty="0"/>
          </a:p>
        </p:txBody>
      </p:sp>
    </p:spTree>
    <p:extLst>
      <p:ext uri="{BB962C8B-B14F-4D97-AF65-F5344CB8AC3E}">
        <p14:creationId xmlns:p14="http://schemas.microsoft.com/office/powerpoint/2010/main" val="3351364434"/>
      </p:ext>
    </p:extLst>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normAutofit lnSpcReduction="10000"/>
          </a:bodyPr>
          <a:lstStyle/>
          <a:p>
            <a:pPr marL="0" indent="0">
              <a:buNone/>
            </a:pPr>
            <a:r>
              <a:rPr lang="zh-CN" altLang="zh-CN" b="1" dirty="0"/>
              <a:t>民政</a:t>
            </a:r>
            <a:r>
              <a:rPr lang="zh-CN" altLang="zh-CN" b="1" dirty="0" smtClean="0"/>
              <a:t>系统</a:t>
            </a:r>
            <a:r>
              <a:rPr lang="en-US" altLang="zh-CN" b="1" dirty="0" smtClean="0"/>
              <a:t>——</a:t>
            </a:r>
            <a:r>
              <a:rPr lang="zh-CN" altLang="zh-CN" b="1" dirty="0">
                <a:solidFill>
                  <a:srgbClr val="FF0000"/>
                </a:solidFill>
              </a:rPr>
              <a:t>社会救助</a:t>
            </a:r>
            <a:r>
              <a:rPr lang="zh-CN" altLang="zh-CN" b="1" dirty="0" smtClean="0"/>
              <a:t>机构</a:t>
            </a:r>
            <a:endParaRPr lang="zh-CN" altLang="zh-CN" b="1" dirty="0"/>
          </a:p>
          <a:p>
            <a:r>
              <a:rPr lang="zh-CN" altLang="zh-CN" dirty="0"/>
              <a:t>（</a:t>
            </a:r>
            <a:r>
              <a:rPr lang="en-US" altLang="zh-CN" dirty="0"/>
              <a:t>1</a:t>
            </a:r>
            <a:r>
              <a:rPr lang="zh-CN" altLang="zh-CN" dirty="0"/>
              <a:t>）社会救助类事业单位。如各类农村养老院、敬老院、五保家园、救助管理站、流浪儿童保护中心、社会救助管理中心（所）、低保中心（所）等。</a:t>
            </a:r>
          </a:p>
          <a:p>
            <a:r>
              <a:rPr lang="zh-CN" altLang="zh-CN" dirty="0"/>
              <a:t>（</a:t>
            </a:r>
            <a:r>
              <a:rPr lang="en-US" altLang="zh-CN" dirty="0"/>
              <a:t>2</a:t>
            </a:r>
            <a:r>
              <a:rPr lang="zh-CN" altLang="zh-CN" dirty="0"/>
              <a:t>）社会救助类社会组织。如各类社会救助类社会团体、基金会、民办社会服务机构等。</a:t>
            </a:r>
          </a:p>
          <a:p>
            <a:r>
              <a:rPr lang="zh-CN" altLang="zh-CN" b="1" dirty="0"/>
              <a:t>统计对象：</a:t>
            </a:r>
            <a:r>
              <a:rPr lang="zh-CN" altLang="zh-CN" dirty="0"/>
              <a:t>社会工作从业人员主要统计分管业务领导、与社会工作密切相关的业务部（科、室）的工作人员、社会工作部（科、室）的工作人员，以及开展入户调查、家庭贫困状况评估、为困难家庭提供直接服务等工作的人员。</a:t>
            </a:r>
          </a:p>
        </p:txBody>
      </p:sp>
    </p:spTree>
    <p:extLst>
      <p:ext uri="{BB962C8B-B14F-4D97-AF65-F5344CB8AC3E}">
        <p14:creationId xmlns:p14="http://schemas.microsoft.com/office/powerpoint/2010/main" val="1984949999"/>
      </p:ext>
    </p:extLst>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normAutofit/>
          </a:bodyPr>
          <a:lstStyle/>
          <a:p>
            <a:pPr marL="0" indent="0">
              <a:buNone/>
            </a:pPr>
            <a:r>
              <a:rPr lang="zh-CN" altLang="zh-CN" b="1" dirty="0"/>
              <a:t>民政</a:t>
            </a:r>
            <a:r>
              <a:rPr lang="zh-CN" altLang="zh-CN" b="1" dirty="0" smtClean="0"/>
              <a:t>系统</a:t>
            </a:r>
            <a:r>
              <a:rPr lang="en-US" altLang="zh-CN" b="1" dirty="0" smtClean="0"/>
              <a:t>——</a:t>
            </a:r>
            <a:r>
              <a:rPr lang="zh-CN" altLang="zh-CN" b="1" dirty="0">
                <a:solidFill>
                  <a:srgbClr val="FF0000"/>
                </a:solidFill>
              </a:rPr>
              <a:t>收养服务</a:t>
            </a:r>
            <a:r>
              <a:rPr lang="zh-CN" altLang="zh-CN" b="1" dirty="0" smtClean="0"/>
              <a:t>机构</a:t>
            </a:r>
            <a:endParaRPr lang="zh-CN" altLang="zh-CN" b="1" dirty="0"/>
          </a:p>
          <a:p>
            <a:r>
              <a:rPr lang="zh-CN" altLang="zh-CN" dirty="0"/>
              <a:t>（</a:t>
            </a:r>
            <a:r>
              <a:rPr lang="en-US" altLang="zh-CN" dirty="0"/>
              <a:t>1</a:t>
            </a:r>
            <a:r>
              <a:rPr lang="zh-CN" altLang="zh-CN" dirty="0"/>
              <a:t>）收养服务类事业单位。如儿童收养服务中心等。</a:t>
            </a:r>
          </a:p>
          <a:p>
            <a:r>
              <a:rPr lang="zh-CN" altLang="zh-CN" dirty="0"/>
              <a:t>（</a:t>
            </a:r>
            <a:r>
              <a:rPr lang="en-US" altLang="zh-CN" dirty="0"/>
              <a:t>2</a:t>
            </a:r>
            <a:r>
              <a:rPr lang="zh-CN" altLang="zh-CN" dirty="0"/>
              <a:t>）收养服务类社会组织。如各类收养服务类社会团体、基金会、民办社会服务机构等。</a:t>
            </a:r>
          </a:p>
          <a:p>
            <a:r>
              <a:rPr lang="zh-CN" altLang="zh-CN" b="1" dirty="0"/>
              <a:t>统计对象：</a:t>
            </a:r>
            <a:r>
              <a:rPr lang="zh-CN" altLang="zh-CN" dirty="0"/>
              <a:t>社会工作从业人员主要统计分管业务领导、与社会工作密切相关的业务部（科、室）的工作人员、社会工作部（科、室）的工作人员。</a:t>
            </a:r>
          </a:p>
        </p:txBody>
      </p:sp>
    </p:spTree>
    <p:extLst>
      <p:ext uri="{BB962C8B-B14F-4D97-AF65-F5344CB8AC3E}">
        <p14:creationId xmlns:p14="http://schemas.microsoft.com/office/powerpoint/2010/main" val="1735068758"/>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normAutofit/>
          </a:bodyPr>
          <a:lstStyle/>
          <a:p>
            <a:pPr marL="0" indent="0">
              <a:buNone/>
            </a:pPr>
            <a:r>
              <a:rPr lang="zh-CN" altLang="zh-CN" b="1" dirty="0"/>
              <a:t>民政</a:t>
            </a:r>
            <a:r>
              <a:rPr lang="zh-CN" altLang="zh-CN" b="1" dirty="0" smtClean="0"/>
              <a:t>系统</a:t>
            </a:r>
            <a:r>
              <a:rPr lang="en-US" altLang="zh-CN" b="1" dirty="0" smtClean="0"/>
              <a:t>——</a:t>
            </a:r>
            <a:r>
              <a:rPr lang="zh-CN" altLang="zh-CN" b="1" dirty="0">
                <a:solidFill>
                  <a:srgbClr val="FF0000"/>
                </a:solidFill>
              </a:rPr>
              <a:t>优抚安置</a:t>
            </a:r>
            <a:r>
              <a:rPr lang="zh-CN" altLang="zh-CN" b="1" dirty="0" smtClean="0"/>
              <a:t>机构</a:t>
            </a:r>
            <a:endParaRPr lang="zh-CN" altLang="zh-CN" b="1" dirty="0"/>
          </a:p>
          <a:p>
            <a:r>
              <a:rPr lang="zh-CN" altLang="zh-CN" dirty="0"/>
              <a:t>（</a:t>
            </a:r>
            <a:r>
              <a:rPr lang="en-US" altLang="zh-CN" dirty="0"/>
              <a:t>1</a:t>
            </a:r>
            <a:r>
              <a:rPr lang="zh-CN" altLang="zh-CN" dirty="0"/>
              <a:t>）优抚安置类事业单位。如荣誉军人康复医院（中心）、复员军人慢性病疗养院、复退军人精神病院、光荣院、军安中心、军休所、军供站、烈士陵园等。</a:t>
            </a:r>
          </a:p>
          <a:p>
            <a:r>
              <a:rPr lang="zh-CN" altLang="zh-CN" dirty="0"/>
              <a:t>（</a:t>
            </a:r>
            <a:r>
              <a:rPr lang="en-US" altLang="zh-CN" dirty="0"/>
              <a:t>2</a:t>
            </a:r>
            <a:r>
              <a:rPr lang="zh-CN" altLang="zh-CN" dirty="0"/>
              <a:t>）优抚安置类社会组织。如各类优抚安置类社会团体、基金会、民办社会服务机构等。</a:t>
            </a:r>
          </a:p>
          <a:p>
            <a:r>
              <a:rPr lang="zh-CN" altLang="zh-CN" b="1" dirty="0"/>
              <a:t>统计对象：</a:t>
            </a:r>
            <a:r>
              <a:rPr lang="zh-CN" altLang="zh-CN" dirty="0"/>
              <a:t>社会工作从业人员主要统计分管业务领导、与社会工作密切相关的业务部（科、室）的工作人员、社会工作部（科、室）的工作人员。</a:t>
            </a:r>
          </a:p>
        </p:txBody>
      </p:sp>
    </p:spTree>
    <p:extLst>
      <p:ext uri="{BB962C8B-B14F-4D97-AF65-F5344CB8AC3E}">
        <p14:creationId xmlns:p14="http://schemas.microsoft.com/office/powerpoint/2010/main" val="3749396377"/>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normAutofit/>
          </a:bodyPr>
          <a:lstStyle/>
          <a:p>
            <a:pPr marL="0" indent="0">
              <a:buNone/>
            </a:pPr>
            <a:r>
              <a:rPr lang="zh-CN" altLang="zh-CN" b="1" dirty="0"/>
              <a:t>民政</a:t>
            </a:r>
            <a:r>
              <a:rPr lang="zh-CN" altLang="zh-CN" b="1" dirty="0" smtClean="0"/>
              <a:t>系统</a:t>
            </a:r>
            <a:r>
              <a:rPr lang="en-US" altLang="zh-CN" b="1" dirty="0" smtClean="0"/>
              <a:t>——</a:t>
            </a:r>
            <a:r>
              <a:rPr lang="zh-CN" altLang="zh-CN" b="1" dirty="0">
                <a:solidFill>
                  <a:srgbClr val="FF0000"/>
                </a:solidFill>
              </a:rPr>
              <a:t>社会</a:t>
            </a:r>
            <a:r>
              <a:rPr lang="zh-CN" altLang="zh-CN" b="1" dirty="0" smtClean="0">
                <a:solidFill>
                  <a:srgbClr val="FF0000"/>
                </a:solidFill>
              </a:rPr>
              <a:t>慈善</a:t>
            </a:r>
            <a:r>
              <a:rPr lang="zh-CN" altLang="zh-CN" b="1" dirty="0" smtClean="0"/>
              <a:t>机构</a:t>
            </a:r>
            <a:endParaRPr lang="zh-CN" altLang="zh-CN" b="1" dirty="0"/>
          </a:p>
          <a:p>
            <a:r>
              <a:rPr lang="zh-CN" altLang="zh-CN" dirty="0"/>
              <a:t>（</a:t>
            </a:r>
            <a:r>
              <a:rPr lang="en-US" altLang="zh-CN" dirty="0"/>
              <a:t>1</a:t>
            </a:r>
            <a:r>
              <a:rPr lang="zh-CN" altLang="zh-CN" dirty="0"/>
              <a:t>）社会慈善类事业单位。如社会捐赠中心等。</a:t>
            </a:r>
          </a:p>
          <a:p>
            <a:r>
              <a:rPr lang="zh-CN" altLang="zh-CN" dirty="0"/>
              <a:t>（</a:t>
            </a:r>
            <a:r>
              <a:rPr lang="en-US" altLang="zh-CN" dirty="0"/>
              <a:t>2</a:t>
            </a:r>
            <a:r>
              <a:rPr lang="zh-CN" altLang="zh-CN" dirty="0"/>
              <a:t>）社会慈善类社会组织。如各类社会慈善类社会团体、基金会、民办社会服务机构等。</a:t>
            </a:r>
          </a:p>
          <a:p>
            <a:r>
              <a:rPr lang="zh-CN" altLang="zh-CN" b="1" dirty="0"/>
              <a:t>统计对象：</a:t>
            </a:r>
            <a:r>
              <a:rPr lang="zh-CN" altLang="zh-CN" dirty="0"/>
              <a:t>社会工作从业人员主要统计分管业务领导、与社会工作密切相关的业务部（科、室）的工作人员、社会工作部（科、室）的工作人员。</a:t>
            </a:r>
          </a:p>
        </p:txBody>
      </p:sp>
    </p:spTree>
    <p:extLst>
      <p:ext uri="{BB962C8B-B14F-4D97-AF65-F5344CB8AC3E}">
        <p14:creationId xmlns:p14="http://schemas.microsoft.com/office/powerpoint/2010/main" val="2571261371"/>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normAutofit/>
          </a:bodyPr>
          <a:lstStyle/>
          <a:p>
            <a:pPr marL="0" indent="0">
              <a:buNone/>
            </a:pPr>
            <a:r>
              <a:rPr lang="zh-CN" altLang="zh-CN" b="1" dirty="0"/>
              <a:t>民政</a:t>
            </a:r>
            <a:r>
              <a:rPr lang="zh-CN" altLang="zh-CN" b="1" dirty="0" smtClean="0"/>
              <a:t>系统</a:t>
            </a:r>
            <a:r>
              <a:rPr lang="en-US" altLang="zh-CN" b="1" dirty="0" smtClean="0"/>
              <a:t>——</a:t>
            </a:r>
            <a:r>
              <a:rPr lang="zh-CN" altLang="zh-CN" b="1" dirty="0">
                <a:solidFill>
                  <a:srgbClr val="FF0000"/>
                </a:solidFill>
              </a:rPr>
              <a:t>减灾救灾</a:t>
            </a:r>
            <a:r>
              <a:rPr lang="zh-CN" altLang="zh-CN" b="1" dirty="0" smtClean="0"/>
              <a:t>机构</a:t>
            </a:r>
            <a:endParaRPr lang="zh-CN" altLang="zh-CN" b="1" dirty="0"/>
          </a:p>
          <a:p>
            <a:r>
              <a:rPr lang="zh-CN" altLang="zh-CN" dirty="0"/>
              <a:t>（</a:t>
            </a:r>
            <a:r>
              <a:rPr lang="en-US" altLang="zh-CN" dirty="0"/>
              <a:t>1</a:t>
            </a:r>
            <a:r>
              <a:rPr lang="zh-CN" altLang="zh-CN" dirty="0"/>
              <a:t>）减灾救灾类事业单位。如减灾备灾中心等。</a:t>
            </a:r>
          </a:p>
          <a:p>
            <a:r>
              <a:rPr lang="zh-CN" altLang="zh-CN" dirty="0"/>
              <a:t>（</a:t>
            </a:r>
            <a:r>
              <a:rPr lang="en-US" altLang="zh-CN" dirty="0"/>
              <a:t>2</a:t>
            </a:r>
            <a:r>
              <a:rPr lang="zh-CN" altLang="zh-CN" dirty="0"/>
              <a:t>）减灾救灾类社会组织。如各类减灾救灾类社会团体、基金会、民办社会服务机构等。</a:t>
            </a:r>
          </a:p>
          <a:p>
            <a:r>
              <a:rPr lang="zh-CN" altLang="zh-CN" b="1" dirty="0"/>
              <a:t>统计对象：</a:t>
            </a:r>
            <a:r>
              <a:rPr lang="zh-CN" altLang="zh-CN" dirty="0"/>
              <a:t>社会工作从业人员主要统计分管业务领导、与社会工作密切相关的业务部（科、室）的工作人员、社会工作部（科、室）的工作人员。</a:t>
            </a:r>
          </a:p>
        </p:txBody>
      </p:sp>
    </p:spTree>
    <p:extLst>
      <p:ext uri="{BB962C8B-B14F-4D97-AF65-F5344CB8AC3E}">
        <p14:creationId xmlns:p14="http://schemas.microsoft.com/office/powerpoint/2010/main" val="965873039"/>
      </p:ext>
    </p:extLst>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normAutofit/>
          </a:bodyPr>
          <a:lstStyle/>
          <a:p>
            <a:r>
              <a:rPr lang="zh-CN" altLang="zh-CN" b="1" dirty="0" smtClean="0"/>
              <a:t>民政系统</a:t>
            </a:r>
            <a:r>
              <a:rPr lang="en-US" altLang="zh-CN" b="1" dirty="0" smtClean="0"/>
              <a:t>——</a:t>
            </a:r>
            <a:r>
              <a:rPr lang="zh-CN" altLang="zh-CN" b="1" dirty="0">
                <a:solidFill>
                  <a:srgbClr val="FF0000"/>
                </a:solidFill>
              </a:rPr>
              <a:t>婚姻登记</a:t>
            </a:r>
            <a:r>
              <a:rPr lang="zh-CN" altLang="zh-CN" b="1" dirty="0"/>
              <a:t>类服务</a:t>
            </a:r>
            <a:r>
              <a:rPr lang="zh-CN" altLang="zh-CN" b="1" dirty="0" smtClean="0"/>
              <a:t>机构</a:t>
            </a:r>
            <a:endParaRPr lang="zh-CN" altLang="zh-CN" b="1" dirty="0"/>
          </a:p>
          <a:p>
            <a:r>
              <a:rPr lang="zh-CN" altLang="zh-CN" dirty="0"/>
              <a:t>（</a:t>
            </a:r>
            <a:r>
              <a:rPr lang="en-US" altLang="zh-CN" dirty="0"/>
              <a:t>1</a:t>
            </a:r>
            <a:r>
              <a:rPr lang="zh-CN" altLang="zh-CN" dirty="0"/>
              <a:t>）婚姻登记类事业单位。如婚姻登记机构等。</a:t>
            </a:r>
          </a:p>
          <a:p>
            <a:r>
              <a:rPr lang="zh-CN" altLang="zh-CN" b="1" dirty="0" smtClean="0"/>
              <a:t>统计</a:t>
            </a:r>
            <a:r>
              <a:rPr lang="zh-CN" altLang="zh-CN" b="1" dirty="0"/>
              <a:t>对象：</a:t>
            </a:r>
            <a:r>
              <a:rPr lang="zh-CN" altLang="zh-CN" dirty="0"/>
              <a:t>社会工作从业人员主要统计提供劝和、调解、家庭教育或其他与社会工作密切相关的工作人员以及分管上述业务的部门或单位领导。</a:t>
            </a:r>
          </a:p>
        </p:txBody>
      </p:sp>
    </p:spTree>
    <p:extLst>
      <p:ext uri="{BB962C8B-B14F-4D97-AF65-F5344CB8AC3E}">
        <p14:creationId xmlns:p14="http://schemas.microsoft.com/office/powerpoint/2010/main" val="2004522102"/>
      </p:ext>
    </p:extLst>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normAutofit/>
          </a:bodyPr>
          <a:lstStyle/>
          <a:p>
            <a:pPr marL="0" indent="0">
              <a:buNone/>
            </a:pPr>
            <a:r>
              <a:rPr lang="zh-CN" altLang="zh-CN" b="1" dirty="0" smtClean="0"/>
              <a:t>民政系统</a:t>
            </a:r>
            <a:r>
              <a:rPr lang="en-US" altLang="zh-CN" b="1" dirty="0" smtClean="0"/>
              <a:t>——</a:t>
            </a:r>
            <a:r>
              <a:rPr lang="zh-CN" altLang="zh-CN" b="1" dirty="0">
                <a:solidFill>
                  <a:srgbClr val="FF0000"/>
                </a:solidFill>
              </a:rPr>
              <a:t>殡葬服务</a:t>
            </a:r>
            <a:r>
              <a:rPr lang="zh-CN" altLang="zh-CN" b="1" dirty="0" smtClean="0"/>
              <a:t>机构</a:t>
            </a:r>
            <a:endParaRPr lang="zh-CN" altLang="zh-CN" b="1" dirty="0"/>
          </a:p>
          <a:p>
            <a:r>
              <a:rPr lang="zh-CN" altLang="zh-CN" dirty="0"/>
              <a:t>（</a:t>
            </a:r>
            <a:r>
              <a:rPr lang="en-US" altLang="zh-CN" dirty="0"/>
              <a:t>1</a:t>
            </a:r>
            <a:r>
              <a:rPr lang="zh-CN" altLang="zh-CN" dirty="0"/>
              <a:t>）殡葬服务类事业单位。如各类殡仪馆、殡葬服务中心、公墓等。</a:t>
            </a:r>
          </a:p>
          <a:p>
            <a:r>
              <a:rPr lang="zh-CN" altLang="zh-CN" dirty="0"/>
              <a:t>（</a:t>
            </a:r>
            <a:r>
              <a:rPr lang="en-US" altLang="zh-CN" dirty="0"/>
              <a:t>2</a:t>
            </a:r>
            <a:r>
              <a:rPr lang="zh-CN" altLang="zh-CN" dirty="0"/>
              <a:t>）殡葬服务类社会组织。如各类殡葬服务类社会团体、基金会、民办社会服务机构等。</a:t>
            </a:r>
          </a:p>
          <a:p>
            <a:r>
              <a:rPr lang="zh-CN" altLang="zh-CN" b="1" dirty="0"/>
              <a:t>统计对象：</a:t>
            </a:r>
            <a:r>
              <a:rPr lang="zh-CN" altLang="zh-CN" dirty="0"/>
              <a:t>社会工作从业人员主要统计从事接待服务、殡葬礼仪服务、家属安慰、哀伤辅导等工作的人员以及分管上述工作的部门或单位领导。</a:t>
            </a:r>
          </a:p>
          <a:p>
            <a:endParaRPr lang="zh-CN" altLang="zh-CN" dirty="0"/>
          </a:p>
        </p:txBody>
      </p:sp>
    </p:spTree>
    <p:extLst>
      <p:ext uri="{BB962C8B-B14F-4D97-AF65-F5344CB8AC3E}">
        <p14:creationId xmlns:p14="http://schemas.microsoft.com/office/powerpoint/2010/main" val="808634539"/>
      </p:ext>
    </p:extLst>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normAutofit/>
          </a:bodyPr>
          <a:lstStyle/>
          <a:p>
            <a:pPr marL="0" indent="0">
              <a:buNone/>
            </a:pPr>
            <a:r>
              <a:rPr lang="zh-CN" altLang="zh-CN" b="1" dirty="0" smtClean="0"/>
              <a:t>民政系统</a:t>
            </a:r>
            <a:r>
              <a:rPr lang="en-US" altLang="zh-CN" b="1" dirty="0" smtClean="0"/>
              <a:t>——</a:t>
            </a:r>
            <a:r>
              <a:rPr lang="zh-CN" altLang="zh-CN" b="1" dirty="0"/>
              <a:t>专门社会工作</a:t>
            </a:r>
            <a:r>
              <a:rPr lang="zh-CN" altLang="zh-CN" b="1" dirty="0" smtClean="0"/>
              <a:t>机构</a:t>
            </a:r>
            <a:endParaRPr lang="zh-CN" altLang="zh-CN" b="1" dirty="0"/>
          </a:p>
          <a:p>
            <a:r>
              <a:rPr lang="zh-CN" altLang="zh-CN" dirty="0"/>
              <a:t>除政法委系统管理的自强社会服务总社、新航社区服务总站及阳光社区青少年服务中心及其分支结构外，其他社会工作（者、师）协会、社会工作类基金会、社会工作师事务所、社会工作服务社、社区工作（服务）站、社会组织服务中心等。</a:t>
            </a:r>
          </a:p>
          <a:p>
            <a:r>
              <a:rPr lang="zh-CN" altLang="zh-CN" b="1" dirty="0"/>
              <a:t>统计对象：</a:t>
            </a:r>
            <a:r>
              <a:rPr lang="zh-CN" altLang="zh-CN" dirty="0"/>
              <a:t>社会工作从业人员主要统计机构领导、开展专业社会工作服务、督导、管理工作的人员。</a:t>
            </a:r>
          </a:p>
        </p:txBody>
      </p:sp>
    </p:spTree>
    <p:extLst>
      <p:ext uri="{BB962C8B-B14F-4D97-AF65-F5344CB8AC3E}">
        <p14:creationId xmlns:p14="http://schemas.microsoft.com/office/powerpoint/2010/main" val="1497067765"/>
      </p:ext>
    </p:extLst>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社会工作人才主要分布</a:t>
            </a:r>
            <a:r>
              <a:rPr lang="zh-CN" altLang="en-US" dirty="0" smtClean="0"/>
              <a:t>领域</a:t>
            </a:r>
            <a:endParaRPr lang="zh-CN" altLang="en-US" dirty="0"/>
          </a:p>
        </p:txBody>
      </p:sp>
      <p:sp>
        <p:nvSpPr>
          <p:cNvPr id="3" name="内容占位符 2"/>
          <p:cNvSpPr>
            <a:spLocks noGrp="1"/>
          </p:cNvSpPr>
          <p:nvPr>
            <p:ph idx="1"/>
          </p:nvPr>
        </p:nvSpPr>
        <p:spPr/>
        <p:txBody>
          <a:bodyPr>
            <a:normAutofit/>
          </a:bodyPr>
          <a:lstStyle/>
          <a:p>
            <a:pPr marL="0" indent="0">
              <a:buNone/>
            </a:pPr>
            <a:r>
              <a:rPr lang="zh-CN" altLang="zh-CN" b="1" dirty="0" smtClean="0"/>
              <a:t>民政系统</a:t>
            </a:r>
            <a:r>
              <a:rPr lang="en-US" altLang="zh-CN" b="1" dirty="0" smtClean="0"/>
              <a:t>——</a:t>
            </a:r>
            <a:r>
              <a:rPr lang="zh-CN" altLang="zh-CN" b="1" dirty="0"/>
              <a:t>老年人服务机构</a:t>
            </a:r>
          </a:p>
          <a:p>
            <a:r>
              <a:rPr lang="zh-CN" altLang="zh-CN" dirty="0"/>
              <a:t>（</a:t>
            </a:r>
            <a:r>
              <a:rPr lang="en-US" altLang="zh-CN" dirty="0"/>
              <a:t>1</a:t>
            </a:r>
            <a:r>
              <a:rPr lang="zh-CN" altLang="zh-CN" dirty="0"/>
              <a:t>）老年人服务类事业单位。</a:t>
            </a:r>
          </a:p>
          <a:p>
            <a:r>
              <a:rPr lang="zh-CN" altLang="zh-CN" dirty="0"/>
              <a:t>（</a:t>
            </a:r>
            <a:r>
              <a:rPr lang="en-US" altLang="zh-CN" dirty="0"/>
              <a:t>2</a:t>
            </a:r>
            <a:r>
              <a:rPr lang="zh-CN" altLang="zh-CN" dirty="0"/>
              <a:t>）老年人服务类社会组织。如各类老年人服务类社会团体、基金会及民办社会服务机构等。</a:t>
            </a:r>
          </a:p>
          <a:p>
            <a:r>
              <a:rPr lang="zh-CN" altLang="zh-CN" b="1" dirty="0"/>
              <a:t>统计对象：</a:t>
            </a:r>
            <a:r>
              <a:rPr lang="zh-CN" altLang="zh-CN" dirty="0"/>
              <a:t>社会工作从业人员主要统计直接提供老年人权益维护、老年人社会服务的专职人员以及分管上述业务的部门或单位领导。</a:t>
            </a:r>
          </a:p>
        </p:txBody>
      </p:sp>
    </p:spTree>
    <p:extLst>
      <p:ext uri="{BB962C8B-B14F-4D97-AF65-F5344CB8AC3E}">
        <p14:creationId xmlns:p14="http://schemas.microsoft.com/office/powerpoint/2010/main" val="2096427965"/>
      </p:ext>
    </p:extLst>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a:bodyPr>
          <a:lstStyle/>
          <a:p>
            <a:r>
              <a:rPr lang="zh-CN" altLang="en-US" dirty="0"/>
              <a:t>社会工作人才调查表</a:t>
            </a:r>
            <a:r>
              <a:rPr lang="zh-CN" altLang="en-US" dirty="0" smtClean="0"/>
              <a:t>式</a:t>
            </a:r>
            <a:endParaRPr lang="zh-CN" altLang="en-US" dirty="0"/>
          </a:p>
        </p:txBody>
      </p:sp>
    </p:spTree>
    <p:extLst>
      <p:ext uri="{BB962C8B-B14F-4D97-AF65-F5344CB8AC3E}">
        <p14:creationId xmlns:p14="http://schemas.microsoft.com/office/powerpoint/2010/main" val="503400994"/>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社会工作人才统计调查</a:t>
            </a:r>
            <a:r>
              <a:rPr lang="zh-CN" altLang="en-US" dirty="0" smtClean="0"/>
              <a:t>意义</a:t>
            </a:r>
            <a:endParaRPr lang="zh-CN" altLang="en-US" dirty="0"/>
          </a:p>
        </p:txBody>
      </p:sp>
      <p:sp>
        <p:nvSpPr>
          <p:cNvPr id="3" name="内容占位符 2"/>
          <p:cNvSpPr>
            <a:spLocks noGrp="1"/>
          </p:cNvSpPr>
          <p:nvPr>
            <p:ph idx="1"/>
          </p:nvPr>
        </p:nvSpPr>
        <p:spPr/>
        <p:txBody>
          <a:bodyPr/>
          <a:lstStyle/>
          <a:p>
            <a:r>
              <a:rPr lang="en-US" altLang="zh-CN" dirty="0" smtClean="0"/>
              <a:t>《</a:t>
            </a:r>
            <a:r>
              <a:rPr lang="zh-CN" altLang="en-US" dirty="0" smtClean="0"/>
              <a:t>国家中长期人才发展规划纲要</a:t>
            </a:r>
            <a:r>
              <a:rPr lang="en-US" altLang="zh-CN" dirty="0" smtClean="0"/>
              <a:t>》</a:t>
            </a:r>
            <a:r>
              <a:rPr lang="zh-CN" altLang="en-US" dirty="0" smtClean="0"/>
              <a:t>（</a:t>
            </a:r>
            <a:r>
              <a:rPr lang="en-US" altLang="zh-CN" dirty="0" smtClean="0"/>
              <a:t>2010—2020</a:t>
            </a:r>
            <a:r>
              <a:rPr lang="zh-CN" altLang="en-US" dirty="0"/>
              <a:t>年</a:t>
            </a:r>
            <a:r>
              <a:rPr lang="zh-CN" altLang="en-US" dirty="0" smtClean="0"/>
              <a:t>）</a:t>
            </a:r>
            <a:endParaRPr lang="zh-CN" altLang="en-US" dirty="0"/>
          </a:p>
        </p:txBody>
      </p:sp>
      <p:graphicFrame>
        <p:nvGraphicFramePr>
          <p:cNvPr id="4" name="图示 3"/>
          <p:cNvGraphicFramePr/>
          <p:nvPr>
            <p:extLst>
              <p:ext uri="{D42A27DB-BD31-4B8C-83A1-F6EECF244321}">
                <p14:modId xmlns:p14="http://schemas.microsoft.com/office/powerpoint/2010/main" val="467232476"/>
              </p:ext>
            </p:extLst>
          </p:nvPr>
        </p:nvGraphicFramePr>
        <p:xfrm>
          <a:off x="-108520" y="249289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图示 4"/>
          <p:cNvGraphicFramePr/>
          <p:nvPr>
            <p:extLst>
              <p:ext uri="{D42A27DB-BD31-4B8C-83A1-F6EECF244321}">
                <p14:modId xmlns:p14="http://schemas.microsoft.com/office/powerpoint/2010/main" val="823106823"/>
              </p:ext>
            </p:extLst>
          </p:nvPr>
        </p:nvGraphicFramePr>
        <p:xfrm>
          <a:off x="4139952" y="2492896"/>
          <a:ext cx="6096000"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658340803"/>
      </p:ext>
    </p:extLst>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smtClean="0"/>
              <a:t>社会工作</a:t>
            </a:r>
            <a:r>
              <a:rPr lang="zh-CN" altLang="en-US" dirty="0"/>
              <a:t>人才调查主要指标</a:t>
            </a:r>
            <a:r>
              <a:rPr lang="zh-CN" altLang="en-US" dirty="0" smtClean="0"/>
              <a:t>解释</a:t>
            </a:r>
            <a:endParaRPr lang="zh-CN" altLang="en-US" dirty="0"/>
          </a:p>
        </p:txBody>
      </p:sp>
      <p:sp>
        <p:nvSpPr>
          <p:cNvPr id="3" name="矩形 2"/>
          <p:cNvSpPr/>
          <p:nvPr/>
        </p:nvSpPr>
        <p:spPr>
          <a:xfrm>
            <a:off x="251520" y="2924944"/>
            <a:ext cx="1512168" cy="28803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2540908" y="2191797"/>
            <a:ext cx="3384376" cy="1754326"/>
          </a:xfrm>
          <a:prstGeom prst="rect">
            <a:avLst/>
          </a:prstGeom>
          <a:solidFill>
            <a:srgbClr val="FFFF99"/>
          </a:solidFill>
          <a:ln>
            <a:solidFill>
              <a:schemeClr val="tx1"/>
            </a:solidFill>
          </a:ln>
        </p:spPr>
        <p:txBody>
          <a:bodyPr wrap="square" rtlCol="0">
            <a:spAutoFit/>
          </a:bodyPr>
          <a:lstStyle/>
          <a:p>
            <a:r>
              <a:rPr lang="zh-CN" altLang="zh-CN" b="1" dirty="0"/>
              <a:t>问卷编码：</a:t>
            </a:r>
            <a:r>
              <a:rPr lang="zh-CN" altLang="zh-CN" dirty="0"/>
              <a:t>由</a:t>
            </a:r>
            <a:r>
              <a:rPr lang="en-US" altLang="zh-CN" dirty="0"/>
              <a:t>4</a:t>
            </a:r>
            <a:r>
              <a:rPr lang="zh-CN" altLang="zh-CN" dirty="0"/>
              <a:t>位码组成，为从</a:t>
            </a:r>
            <a:r>
              <a:rPr lang="en-US" altLang="zh-CN" dirty="0"/>
              <a:t>0001</a:t>
            </a:r>
            <a:r>
              <a:rPr lang="zh-CN" altLang="zh-CN" dirty="0"/>
              <a:t>到</a:t>
            </a:r>
            <a:r>
              <a:rPr lang="en-US" altLang="zh-CN" dirty="0"/>
              <a:t>9999</a:t>
            </a:r>
            <a:r>
              <a:rPr lang="zh-CN" altLang="zh-CN" dirty="0"/>
              <a:t>问卷的顺序数，由各调查主管单位（各区县委统战部、各区县民政局、杨浦区统计局、国家统计局嘉定调查队）负责编号。</a:t>
            </a:r>
            <a:endParaRPr lang="zh-CN" altLang="en-US" dirty="0"/>
          </a:p>
        </p:txBody>
      </p:sp>
      <p:cxnSp>
        <p:nvCxnSpPr>
          <p:cNvPr id="6" name="直接箭头连接符 5"/>
          <p:cNvCxnSpPr>
            <a:endCxn id="3" idx="3"/>
          </p:cNvCxnSpPr>
          <p:nvPr/>
        </p:nvCxnSpPr>
        <p:spPr>
          <a:xfrm flipH="1">
            <a:off x="1763688" y="3068960"/>
            <a:ext cx="777220"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0769684"/>
      </p:ext>
    </p:extLst>
  </p:cSld>
  <p:clrMapOvr>
    <a:masterClrMapping/>
  </p:clrMapOvr>
  <p:transition spd="slow">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a:t>社会工作人才调查主要指标解释</a:t>
            </a:r>
          </a:p>
        </p:txBody>
      </p:sp>
      <p:sp>
        <p:nvSpPr>
          <p:cNvPr id="3" name="矩形 2"/>
          <p:cNvSpPr/>
          <p:nvPr/>
        </p:nvSpPr>
        <p:spPr>
          <a:xfrm>
            <a:off x="240100" y="3163548"/>
            <a:ext cx="1512168" cy="28803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2540908" y="2191797"/>
            <a:ext cx="4623380" cy="2862322"/>
          </a:xfrm>
          <a:prstGeom prst="rect">
            <a:avLst/>
          </a:prstGeom>
          <a:solidFill>
            <a:srgbClr val="FFFF99"/>
          </a:solidFill>
          <a:ln>
            <a:solidFill>
              <a:schemeClr val="tx1"/>
            </a:solidFill>
          </a:ln>
        </p:spPr>
        <p:txBody>
          <a:bodyPr wrap="square" rtlCol="0">
            <a:spAutoFit/>
          </a:bodyPr>
          <a:lstStyle/>
          <a:p>
            <a:r>
              <a:rPr lang="zh-CN" altLang="zh-CN" b="1" dirty="0"/>
              <a:t>所属区县：</a:t>
            </a:r>
            <a:r>
              <a:rPr lang="zh-CN" altLang="zh-CN" dirty="0"/>
              <a:t>全市</a:t>
            </a:r>
            <a:r>
              <a:rPr lang="en-US" altLang="zh-CN" dirty="0"/>
              <a:t>17</a:t>
            </a:r>
            <a:r>
              <a:rPr lang="zh-CN" altLang="zh-CN" dirty="0"/>
              <a:t>个区县代码如下</a:t>
            </a:r>
            <a:r>
              <a:rPr lang="zh-CN" altLang="zh-CN" dirty="0" smtClean="0"/>
              <a:t>：</a:t>
            </a:r>
            <a:r>
              <a:rPr lang="en-US" altLang="zh-CN" dirty="0"/>
              <a:t/>
            </a:r>
            <a:br>
              <a:rPr lang="en-US" altLang="zh-CN" dirty="0"/>
            </a:br>
            <a:r>
              <a:rPr lang="en-US" altLang="zh-CN" dirty="0"/>
              <a:t>01	</a:t>
            </a:r>
            <a:r>
              <a:rPr lang="zh-CN" altLang="zh-CN" dirty="0"/>
              <a:t>黄浦</a:t>
            </a:r>
            <a:r>
              <a:rPr lang="zh-CN" altLang="zh-CN" dirty="0" smtClean="0"/>
              <a:t>区</a:t>
            </a:r>
            <a:r>
              <a:rPr lang="en-US" altLang="zh-CN" dirty="0" smtClean="0"/>
              <a:t>	04</a:t>
            </a:r>
            <a:r>
              <a:rPr lang="en-US" altLang="zh-CN" dirty="0"/>
              <a:t>	</a:t>
            </a:r>
            <a:r>
              <a:rPr lang="zh-CN" altLang="zh-CN" dirty="0"/>
              <a:t>徐汇区</a:t>
            </a:r>
          </a:p>
          <a:p>
            <a:r>
              <a:rPr lang="en-US" altLang="zh-CN" dirty="0"/>
              <a:t>05	</a:t>
            </a:r>
            <a:r>
              <a:rPr lang="zh-CN" altLang="zh-CN" dirty="0"/>
              <a:t>长宁</a:t>
            </a:r>
            <a:r>
              <a:rPr lang="zh-CN" altLang="zh-CN" dirty="0" smtClean="0"/>
              <a:t>区</a:t>
            </a:r>
            <a:r>
              <a:rPr lang="en-US" altLang="zh-CN" dirty="0" smtClean="0"/>
              <a:t>	06</a:t>
            </a:r>
            <a:r>
              <a:rPr lang="en-US" altLang="zh-CN" dirty="0"/>
              <a:t>	</a:t>
            </a:r>
            <a:r>
              <a:rPr lang="zh-CN" altLang="zh-CN" dirty="0"/>
              <a:t>静安区</a:t>
            </a:r>
          </a:p>
          <a:p>
            <a:r>
              <a:rPr lang="en-US" altLang="zh-CN" dirty="0"/>
              <a:t>07	</a:t>
            </a:r>
            <a:r>
              <a:rPr lang="zh-CN" altLang="zh-CN" dirty="0" smtClean="0"/>
              <a:t>普陀区</a:t>
            </a:r>
            <a:r>
              <a:rPr lang="en-US" altLang="zh-CN" dirty="0" smtClean="0"/>
              <a:t>	08</a:t>
            </a:r>
            <a:r>
              <a:rPr lang="en-US" altLang="zh-CN" dirty="0"/>
              <a:t>	</a:t>
            </a:r>
            <a:r>
              <a:rPr lang="zh-CN" altLang="zh-CN" dirty="0"/>
              <a:t>闸北区</a:t>
            </a:r>
          </a:p>
          <a:p>
            <a:r>
              <a:rPr lang="en-US" altLang="zh-CN" dirty="0"/>
              <a:t>09	</a:t>
            </a:r>
            <a:r>
              <a:rPr lang="zh-CN" altLang="zh-CN" dirty="0"/>
              <a:t>虹口</a:t>
            </a:r>
            <a:r>
              <a:rPr lang="zh-CN" altLang="zh-CN" dirty="0" smtClean="0"/>
              <a:t>区</a:t>
            </a:r>
            <a:r>
              <a:rPr lang="en-US" altLang="zh-CN" dirty="0" smtClean="0"/>
              <a:t>	10</a:t>
            </a:r>
            <a:r>
              <a:rPr lang="en-US" altLang="zh-CN" dirty="0"/>
              <a:t>	</a:t>
            </a:r>
            <a:r>
              <a:rPr lang="zh-CN" altLang="zh-CN" dirty="0"/>
              <a:t>杨浦区</a:t>
            </a:r>
          </a:p>
          <a:p>
            <a:r>
              <a:rPr lang="en-US" altLang="zh-CN" dirty="0"/>
              <a:t>12	</a:t>
            </a:r>
            <a:r>
              <a:rPr lang="zh-CN" altLang="zh-CN" dirty="0"/>
              <a:t>闵行</a:t>
            </a:r>
            <a:r>
              <a:rPr lang="zh-CN" altLang="zh-CN" dirty="0" smtClean="0"/>
              <a:t>区</a:t>
            </a:r>
            <a:r>
              <a:rPr lang="en-US" altLang="zh-CN" dirty="0" smtClean="0"/>
              <a:t>	13</a:t>
            </a:r>
            <a:r>
              <a:rPr lang="en-US" altLang="zh-CN" dirty="0"/>
              <a:t>	</a:t>
            </a:r>
            <a:r>
              <a:rPr lang="zh-CN" altLang="zh-CN" dirty="0"/>
              <a:t>宝山区</a:t>
            </a:r>
          </a:p>
          <a:p>
            <a:r>
              <a:rPr lang="en-US" altLang="zh-CN" dirty="0"/>
              <a:t>14	</a:t>
            </a:r>
            <a:r>
              <a:rPr lang="zh-CN" altLang="zh-CN" dirty="0"/>
              <a:t>嘉定</a:t>
            </a:r>
            <a:r>
              <a:rPr lang="zh-CN" altLang="zh-CN" dirty="0" smtClean="0"/>
              <a:t>区</a:t>
            </a:r>
            <a:r>
              <a:rPr lang="en-US" altLang="zh-CN" dirty="0" smtClean="0"/>
              <a:t>	15</a:t>
            </a:r>
            <a:r>
              <a:rPr lang="en-US" altLang="zh-CN" dirty="0"/>
              <a:t>	</a:t>
            </a:r>
            <a:r>
              <a:rPr lang="zh-CN" altLang="zh-CN" dirty="0"/>
              <a:t>浦东新区</a:t>
            </a:r>
          </a:p>
          <a:p>
            <a:r>
              <a:rPr lang="en-US" altLang="zh-CN" dirty="0"/>
              <a:t>16	</a:t>
            </a:r>
            <a:r>
              <a:rPr lang="zh-CN" altLang="zh-CN" dirty="0"/>
              <a:t>金山</a:t>
            </a:r>
            <a:r>
              <a:rPr lang="zh-CN" altLang="zh-CN" dirty="0" smtClean="0"/>
              <a:t>区</a:t>
            </a:r>
            <a:r>
              <a:rPr lang="en-US" altLang="zh-CN" dirty="0" smtClean="0"/>
              <a:t>	17</a:t>
            </a:r>
            <a:r>
              <a:rPr lang="en-US" altLang="zh-CN" dirty="0"/>
              <a:t>	</a:t>
            </a:r>
            <a:r>
              <a:rPr lang="zh-CN" altLang="zh-CN" dirty="0"/>
              <a:t>松江区</a:t>
            </a:r>
          </a:p>
          <a:p>
            <a:r>
              <a:rPr lang="en-US" altLang="zh-CN" dirty="0"/>
              <a:t>18	</a:t>
            </a:r>
            <a:r>
              <a:rPr lang="zh-CN" altLang="zh-CN" dirty="0"/>
              <a:t>青浦</a:t>
            </a:r>
            <a:r>
              <a:rPr lang="zh-CN" altLang="zh-CN" dirty="0" smtClean="0"/>
              <a:t>区</a:t>
            </a:r>
            <a:r>
              <a:rPr lang="en-US" altLang="zh-CN" dirty="0" smtClean="0"/>
              <a:t>	20</a:t>
            </a:r>
            <a:r>
              <a:rPr lang="en-US" altLang="zh-CN" dirty="0"/>
              <a:t>	</a:t>
            </a:r>
            <a:r>
              <a:rPr lang="zh-CN" altLang="zh-CN" dirty="0"/>
              <a:t>奉贤区</a:t>
            </a:r>
          </a:p>
          <a:p>
            <a:r>
              <a:rPr lang="en-US" altLang="zh-CN" dirty="0"/>
              <a:t>30	</a:t>
            </a:r>
            <a:r>
              <a:rPr lang="zh-CN" altLang="zh-CN" dirty="0"/>
              <a:t>崇明县</a:t>
            </a:r>
            <a:endParaRPr lang="zh-CN" altLang="en-US" dirty="0"/>
          </a:p>
        </p:txBody>
      </p:sp>
      <p:cxnSp>
        <p:nvCxnSpPr>
          <p:cNvPr id="6" name="直接箭头连接符 5"/>
          <p:cNvCxnSpPr>
            <a:endCxn id="3" idx="3"/>
          </p:cNvCxnSpPr>
          <p:nvPr/>
        </p:nvCxnSpPr>
        <p:spPr>
          <a:xfrm flipH="1">
            <a:off x="1752268" y="3307564"/>
            <a:ext cx="777220"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9739097"/>
      </p:ext>
    </p:extLst>
  </p:cSld>
  <p:clrMapOvr>
    <a:masterClrMapping/>
  </p:clrMapOvr>
  <p:transition spd="slow">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a:t>社会工作人才调查主要指标解释</a:t>
            </a:r>
          </a:p>
        </p:txBody>
      </p:sp>
      <p:sp>
        <p:nvSpPr>
          <p:cNvPr id="3" name="矩形 2"/>
          <p:cNvSpPr/>
          <p:nvPr/>
        </p:nvSpPr>
        <p:spPr>
          <a:xfrm>
            <a:off x="1619672" y="2917456"/>
            <a:ext cx="1512168" cy="28803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4283968" y="3168199"/>
            <a:ext cx="4623380" cy="2585323"/>
          </a:xfrm>
          <a:prstGeom prst="rect">
            <a:avLst/>
          </a:prstGeom>
          <a:solidFill>
            <a:srgbClr val="FFFF99"/>
          </a:solidFill>
          <a:ln>
            <a:solidFill>
              <a:schemeClr val="tx1"/>
            </a:solidFill>
          </a:ln>
        </p:spPr>
        <p:txBody>
          <a:bodyPr wrap="square" rtlCol="0">
            <a:spAutoFit/>
          </a:bodyPr>
          <a:lstStyle/>
          <a:p>
            <a:r>
              <a:rPr lang="zh-CN" altLang="zh-CN" b="1" dirty="0"/>
              <a:t>单位名称：</a:t>
            </a:r>
            <a:r>
              <a:rPr lang="zh-CN" altLang="zh-CN" dirty="0"/>
              <a:t>指经有关部门批准正式使用的单位全称。企业的详细名称按工商部门登记的名称填写。民办非企业单位详细名称按民政部门登记、批准的名称填写。填写时要求使用规范化汉字全称，与单位公章所使用的名称完全一致。凡经登记主管机关核准或批准，具有两个或两个以上名称的单位，要求填写一个法人单位名称，同时用括号注明其余的单位名称。</a:t>
            </a:r>
            <a:endParaRPr lang="zh-CN" altLang="en-US" dirty="0"/>
          </a:p>
        </p:txBody>
      </p:sp>
      <p:cxnSp>
        <p:nvCxnSpPr>
          <p:cNvPr id="6" name="直接箭头连接符 5"/>
          <p:cNvCxnSpPr>
            <a:stCxn id="4" idx="1"/>
            <a:endCxn id="3" idx="3"/>
          </p:cNvCxnSpPr>
          <p:nvPr/>
        </p:nvCxnSpPr>
        <p:spPr>
          <a:xfrm flipH="1" flipV="1">
            <a:off x="3131840" y="3061472"/>
            <a:ext cx="1152128" cy="1399389"/>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4478060"/>
      </p:ext>
    </p:extLst>
  </p:cSld>
  <p:clrMapOvr>
    <a:masterClrMapping/>
  </p:clrMapOvr>
  <p:transition spd="slow">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a:t>社会工作人才调查主要指标解释</a:t>
            </a:r>
          </a:p>
        </p:txBody>
      </p:sp>
      <p:sp>
        <p:nvSpPr>
          <p:cNvPr id="3" name="矩形 2"/>
          <p:cNvSpPr/>
          <p:nvPr/>
        </p:nvSpPr>
        <p:spPr>
          <a:xfrm>
            <a:off x="1619672" y="3168199"/>
            <a:ext cx="1512168" cy="28803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4283968" y="3168199"/>
            <a:ext cx="4623380" cy="1754326"/>
          </a:xfrm>
          <a:prstGeom prst="rect">
            <a:avLst/>
          </a:prstGeom>
          <a:solidFill>
            <a:srgbClr val="FFFF99"/>
          </a:solidFill>
          <a:ln>
            <a:solidFill>
              <a:schemeClr val="tx1"/>
            </a:solidFill>
          </a:ln>
        </p:spPr>
        <p:txBody>
          <a:bodyPr wrap="square" rtlCol="0">
            <a:spAutoFit/>
          </a:bodyPr>
          <a:lstStyle/>
          <a:p>
            <a:r>
              <a:rPr lang="zh-CN" altLang="zh-CN" b="1" dirty="0"/>
              <a:t>组织机构代码：</a:t>
            </a:r>
            <a:r>
              <a:rPr lang="zh-CN" altLang="zh-CN" dirty="0"/>
              <a:t>由八位无属性的数字和一位校验码组成，按技术监督部门颁发的代码证书上的代码填写。未领取国家统一代码或不属于国家统一代码赋码范围的企业，一律使用各级统计部门赋予的临时代码。民办非企业单位按在民政部门登记的号码填写。</a:t>
            </a:r>
            <a:endParaRPr lang="zh-CN" altLang="en-US" dirty="0"/>
          </a:p>
        </p:txBody>
      </p:sp>
      <p:cxnSp>
        <p:nvCxnSpPr>
          <p:cNvPr id="6" name="直接箭头连接符 5"/>
          <p:cNvCxnSpPr>
            <a:stCxn id="4" idx="1"/>
            <a:endCxn id="3" idx="3"/>
          </p:cNvCxnSpPr>
          <p:nvPr/>
        </p:nvCxnSpPr>
        <p:spPr>
          <a:xfrm flipH="1" flipV="1">
            <a:off x="3131840" y="3312215"/>
            <a:ext cx="1152128" cy="733147"/>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8577793"/>
      </p:ext>
    </p:extLst>
  </p:cSld>
  <p:clrMapOvr>
    <a:masterClrMapping/>
  </p:clrMapOvr>
  <p:transition spd="slow">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a:t>社会工作人才调查主要指标解释</a:t>
            </a:r>
          </a:p>
        </p:txBody>
      </p:sp>
      <p:sp>
        <p:nvSpPr>
          <p:cNvPr id="3" name="矩形 2"/>
          <p:cNvSpPr/>
          <p:nvPr/>
        </p:nvSpPr>
        <p:spPr>
          <a:xfrm>
            <a:off x="5328084" y="2928018"/>
            <a:ext cx="1692188" cy="50098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395536" y="3770903"/>
            <a:ext cx="4623380" cy="923330"/>
          </a:xfrm>
          <a:prstGeom prst="rect">
            <a:avLst/>
          </a:prstGeom>
          <a:solidFill>
            <a:srgbClr val="FFFF99"/>
          </a:solidFill>
          <a:ln>
            <a:solidFill>
              <a:schemeClr val="tx1"/>
            </a:solidFill>
          </a:ln>
        </p:spPr>
        <p:txBody>
          <a:bodyPr wrap="square" rtlCol="0">
            <a:spAutoFit/>
          </a:bodyPr>
          <a:lstStyle/>
          <a:p>
            <a:r>
              <a:rPr lang="zh-CN" altLang="zh-CN" b="1" dirty="0"/>
              <a:t>地址：</a:t>
            </a:r>
            <a:r>
              <a:rPr lang="zh-CN" altLang="zh-CN" dirty="0"/>
              <a:t>指单位管理机构所在地通讯地址，非注册地址。</a:t>
            </a:r>
          </a:p>
          <a:p>
            <a:r>
              <a:rPr lang="zh-CN" altLang="zh-CN" b="1" dirty="0" smtClean="0"/>
              <a:t>邮编</a:t>
            </a:r>
            <a:r>
              <a:rPr lang="zh-CN" altLang="zh-CN" b="1" dirty="0"/>
              <a:t>：</a:t>
            </a:r>
            <a:r>
              <a:rPr lang="zh-CN" altLang="zh-CN" dirty="0"/>
              <a:t>按地区所属邮政业务六位码填写。</a:t>
            </a:r>
          </a:p>
        </p:txBody>
      </p:sp>
      <p:cxnSp>
        <p:nvCxnSpPr>
          <p:cNvPr id="6" name="直接箭头连接符 5"/>
          <p:cNvCxnSpPr>
            <a:stCxn id="4" idx="0"/>
          </p:cNvCxnSpPr>
          <p:nvPr/>
        </p:nvCxnSpPr>
        <p:spPr>
          <a:xfrm flipV="1">
            <a:off x="2707226" y="3178508"/>
            <a:ext cx="2620858" cy="59239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6786868"/>
      </p:ext>
    </p:extLst>
  </p:cSld>
  <p:clrMapOvr>
    <a:masterClrMapping/>
  </p:clrMapOvr>
  <p:transition spd="slow">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a:t>社会工作人才调查主要指标解释</a:t>
            </a:r>
          </a:p>
        </p:txBody>
      </p:sp>
      <p:sp>
        <p:nvSpPr>
          <p:cNvPr id="3" name="矩形 2"/>
          <p:cNvSpPr/>
          <p:nvPr/>
        </p:nvSpPr>
        <p:spPr>
          <a:xfrm>
            <a:off x="4063322" y="2928017"/>
            <a:ext cx="1300766" cy="25049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395536" y="3770903"/>
            <a:ext cx="4623380" cy="2308324"/>
          </a:xfrm>
          <a:prstGeom prst="rect">
            <a:avLst/>
          </a:prstGeom>
          <a:solidFill>
            <a:srgbClr val="FFFF99"/>
          </a:solidFill>
          <a:ln>
            <a:solidFill>
              <a:schemeClr val="tx1"/>
            </a:solidFill>
          </a:ln>
        </p:spPr>
        <p:txBody>
          <a:bodyPr wrap="square" rtlCol="0">
            <a:spAutoFit/>
          </a:bodyPr>
          <a:lstStyle/>
          <a:p>
            <a:r>
              <a:rPr lang="zh-CN" altLang="zh-CN" b="1" dirty="0"/>
              <a:t>所属系统：</a:t>
            </a:r>
            <a:r>
              <a:rPr lang="zh-CN" altLang="zh-CN" dirty="0"/>
              <a:t>指单位所属系统，包括：</a:t>
            </a:r>
            <a:r>
              <a:rPr lang="en-US" altLang="zh-CN" dirty="0"/>
              <a:t>1</a:t>
            </a:r>
            <a:r>
              <a:rPr lang="zh-CN" altLang="zh-CN" dirty="0"/>
              <a:t>、组织系统；</a:t>
            </a:r>
            <a:r>
              <a:rPr lang="en-US" altLang="zh-CN" dirty="0"/>
              <a:t>2</a:t>
            </a:r>
            <a:r>
              <a:rPr lang="zh-CN" altLang="zh-CN" dirty="0"/>
              <a:t>、统战系统；</a:t>
            </a:r>
            <a:r>
              <a:rPr lang="en-US" altLang="zh-CN" dirty="0"/>
              <a:t>3</a:t>
            </a:r>
            <a:r>
              <a:rPr lang="zh-CN" altLang="zh-CN" dirty="0"/>
              <a:t>、民政系统；</a:t>
            </a:r>
            <a:r>
              <a:rPr lang="en-US" altLang="zh-CN" dirty="0"/>
              <a:t>4</a:t>
            </a:r>
            <a:r>
              <a:rPr lang="zh-CN" altLang="zh-CN" dirty="0"/>
              <a:t>、教育系统；</a:t>
            </a:r>
            <a:r>
              <a:rPr lang="en-US" altLang="zh-CN" dirty="0"/>
              <a:t>5</a:t>
            </a:r>
            <a:r>
              <a:rPr lang="zh-CN" altLang="zh-CN" dirty="0"/>
              <a:t>、卫生和计生系统；</a:t>
            </a:r>
            <a:r>
              <a:rPr lang="en-US" altLang="zh-CN" dirty="0"/>
              <a:t>6</a:t>
            </a:r>
            <a:r>
              <a:rPr lang="zh-CN" altLang="zh-CN" dirty="0"/>
              <a:t>公安系统；</a:t>
            </a:r>
            <a:r>
              <a:rPr lang="en-US" altLang="zh-CN" dirty="0"/>
              <a:t>7</a:t>
            </a:r>
            <a:r>
              <a:rPr lang="zh-CN" altLang="zh-CN" dirty="0"/>
              <a:t>、司法系统；</a:t>
            </a:r>
            <a:r>
              <a:rPr lang="en-US" altLang="zh-CN" dirty="0"/>
              <a:t>8</a:t>
            </a:r>
            <a:r>
              <a:rPr lang="zh-CN" altLang="zh-CN" dirty="0"/>
              <a:t>、人力资源社会保障系统；</a:t>
            </a:r>
            <a:r>
              <a:rPr lang="en-US" altLang="zh-CN" dirty="0"/>
              <a:t>9</a:t>
            </a:r>
            <a:r>
              <a:rPr lang="zh-CN" altLang="zh-CN" dirty="0"/>
              <a:t>、信访系统；</a:t>
            </a:r>
            <a:r>
              <a:rPr lang="en-US" altLang="zh-CN" dirty="0"/>
              <a:t>10</a:t>
            </a:r>
            <a:r>
              <a:rPr lang="zh-CN" altLang="zh-CN" dirty="0"/>
              <a:t>、共青团系统；</a:t>
            </a:r>
            <a:r>
              <a:rPr lang="en-US" altLang="zh-CN" dirty="0"/>
              <a:t>11</a:t>
            </a:r>
            <a:r>
              <a:rPr lang="zh-CN" altLang="zh-CN" dirty="0"/>
              <a:t>、妇联系统；</a:t>
            </a:r>
            <a:r>
              <a:rPr lang="en-US" altLang="zh-CN" dirty="0"/>
              <a:t>12</a:t>
            </a:r>
            <a:r>
              <a:rPr lang="zh-CN" altLang="zh-CN" dirty="0"/>
              <a:t>、残联系统；</a:t>
            </a:r>
            <a:r>
              <a:rPr lang="en-US" altLang="zh-CN" dirty="0"/>
              <a:t>13</a:t>
            </a:r>
            <a:r>
              <a:rPr lang="zh-CN" altLang="zh-CN" dirty="0"/>
              <a:t>、红十字会系统；</a:t>
            </a:r>
            <a:r>
              <a:rPr lang="en-US" altLang="zh-CN" dirty="0"/>
              <a:t>14</a:t>
            </a:r>
            <a:r>
              <a:rPr lang="zh-CN" altLang="zh-CN" dirty="0"/>
              <a:t>、工会系统；</a:t>
            </a:r>
            <a:r>
              <a:rPr lang="en-US" altLang="zh-CN" dirty="0"/>
              <a:t>15</a:t>
            </a:r>
            <a:r>
              <a:rPr lang="zh-CN" altLang="zh-CN" dirty="0"/>
              <a:t>、政法委系统；</a:t>
            </a:r>
            <a:r>
              <a:rPr lang="en-US" altLang="zh-CN" dirty="0"/>
              <a:t>16</a:t>
            </a:r>
            <a:r>
              <a:rPr lang="zh-CN" altLang="zh-CN" dirty="0"/>
              <a:t>、文化系统；</a:t>
            </a:r>
            <a:r>
              <a:rPr lang="en-US" altLang="zh-CN" dirty="0"/>
              <a:t>17</a:t>
            </a:r>
            <a:r>
              <a:rPr lang="zh-CN" altLang="zh-CN" dirty="0"/>
              <a:t>、市民热线；</a:t>
            </a:r>
            <a:r>
              <a:rPr lang="en-US" altLang="zh-CN" dirty="0"/>
              <a:t>18</a:t>
            </a:r>
            <a:r>
              <a:rPr lang="zh-CN" altLang="zh-CN" dirty="0"/>
              <a:t>、体育系统。</a:t>
            </a:r>
          </a:p>
        </p:txBody>
      </p:sp>
      <p:cxnSp>
        <p:nvCxnSpPr>
          <p:cNvPr id="6" name="直接箭头连接符 5"/>
          <p:cNvCxnSpPr>
            <a:stCxn id="4" idx="0"/>
            <a:endCxn id="3" idx="1"/>
          </p:cNvCxnSpPr>
          <p:nvPr/>
        </p:nvCxnSpPr>
        <p:spPr>
          <a:xfrm flipV="1">
            <a:off x="2707226" y="3053263"/>
            <a:ext cx="1356096" cy="71764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6444465"/>
      </p:ext>
    </p:extLst>
  </p:cSld>
  <p:clrMapOvr>
    <a:masterClrMapping/>
  </p:clrMapOvr>
  <p:transition spd="slow">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a:t>社会工作人才调查主要指标解释</a:t>
            </a:r>
          </a:p>
        </p:txBody>
      </p:sp>
      <p:sp>
        <p:nvSpPr>
          <p:cNvPr id="3" name="矩形 2"/>
          <p:cNvSpPr/>
          <p:nvPr/>
        </p:nvSpPr>
        <p:spPr>
          <a:xfrm>
            <a:off x="4063322" y="3161592"/>
            <a:ext cx="1300766" cy="25049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395536" y="3770903"/>
            <a:ext cx="4623380" cy="1754326"/>
          </a:xfrm>
          <a:prstGeom prst="rect">
            <a:avLst/>
          </a:prstGeom>
          <a:solidFill>
            <a:srgbClr val="FFFF99"/>
          </a:solidFill>
          <a:ln>
            <a:solidFill>
              <a:schemeClr val="tx1"/>
            </a:solidFill>
          </a:ln>
        </p:spPr>
        <p:txBody>
          <a:bodyPr wrap="square" rtlCol="0">
            <a:spAutoFit/>
          </a:bodyPr>
          <a:lstStyle/>
          <a:p>
            <a:r>
              <a:rPr lang="zh-CN" altLang="zh-CN" b="1" dirty="0"/>
              <a:t>单位性质：</a:t>
            </a:r>
            <a:r>
              <a:rPr lang="zh-CN" altLang="zh-CN" dirty="0"/>
              <a:t>指单位所属性质，包括：</a:t>
            </a:r>
            <a:r>
              <a:rPr lang="en-US" altLang="zh-CN" dirty="0"/>
              <a:t>1</a:t>
            </a:r>
            <a:r>
              <a:rPr lang="zh-CN" altLang="zh-CN" dirty="0"/>
              <a:t>、行政机关；</a:t>
            </a:r>
            <a:r>
              <a:rPr lang="en-US" altLang="zh-CN" dirty="0"/>
              <a:t>2</a:t>
            </a:r>
            <a:r>
              <a:rPr lang="zh-CN" altLang="zh-CN" dirty="0"/>
              <a:t>、事业单位；</a:t>
            </a:r>
            <a:r>
              <a:rPr lang="en-US" altLang="zh-CN" dirty="0"/>
              <a:t>3</a:t>
            </a:r>
            <a:r>
              <a:rPr lang="zh-CN" altLang="zh-CN" dirty="0"/>
              <a:t>、社会组织；</a:t>
            </a:r>
            <a:r>
              <a:rPr lang="en-US" altLang="zh-CN" dirty="0"/>
              <a:t>4</a:t>
            </a:r>
            <a:r>
              <a:rPr lang="zh-CN" altLang="zh-CN" dirty="0"/>
              <a:t>、基层群众性自治组织与社区服务机构；</a:t>
            </a:r>
            <a:r>
              <a:rPr lang="en-US" altLang="zh-CN" dirty="0"/>
              <a:t>5</a:t>
            </a:r>
            <a:r>
              <a:rPr lang="zh-CN" altLang="zh-CN" dirty="0"/>
              <a:t>、国有控股企业；</a:t>
            </a:r>
            <a:r>
              <a:rPr lang="en-US" altLang="zh-CN" dirty="0"/>
              <a:t>6</a:t>
            </a:r>
            <a:r>
              <a:rPr lang="zh-CN" altLang="zh-CN" dirty="0"/>
              <a:t>、集体控股企业；</a:t>
            </a:r>
            <a:r>
              <a:rPr lang="en-US" altLang="zh-CN" dirty="0"/>
              <a:t>7</a:t>
            </a:r>
            <a:r>
              <a:rPr lang="zh-CN" altLang="zh-CN" dirty="0"/>
              <a:t>、港澳台商控股企业；</a:t>
            </a:r>
            <a:r>
              <a:rPr lang="en-US" altLang="zh-CN" dirty="0"/>
              <a:t>8</a:t>
            </a:r>
            <a:r>
              <a:rPr lang="zh-CN" altLang="zh-CN" dirty="0"/>
              <a:t>、外资控股企业；</a:t>
            </a:r>
            <a:r>
              <a:rPr lang="en-US" altLang="zh-CN" dirty="0"/>
              <a:t>9</a:t>
            </a:r>
            <a:r>
              <a:rPr lang="zh-CN" altLang="zh-CN" dirty="0"/>
              <a:t>、私营企业；</a:t>
            </a:r>
            <a:r>
              <a:rPr lang="en-US" altLang="zh-CN" dirty="0"/>
              <a:t>0</a:t>
            </a:r>
            <a:r>
              <a:rPr lang="zh-CN" altLang="zh-CN" dirty="0"/>
              <a:t>、其他。</a:t>
            </a:r>
          </a:p>
        </p:txBody>
      </p:sp>
      <p:cxnSp>
        <p:nvCxnSpPr>
          <p:cNvPr id="6" name="直接箭头连接符 5"/>
          <p:cNvCxnSpPr>
            <a:stCxn id="4" idx="0"/>
            <a:endCxn id="3" idx="1"/>
          </p:cNvCxnSpPr>
          <p:nvPr/>
        </p:nvCxnSpPr>
        <p:spPr>
          <a:xfrm flipV="1">
            <a:off x="2707226" y="3286838"/>
            <a:ext cx="1356096" cy="48406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0935406"/>
      </p:ext>
    </p:extLst>
  </p:cSld>
  <p:clrMapOvr>
    <a:masterClrMapping/>
  </p:clrMapOvr>
  <p:transition spd="slow">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a:t>社会工作人才调查主要指标解释</a:t>
            </a:r>
          </a:p>
        </p:txBody>
      </p:sp>
      <p:sp>
        <p:nvSpPr>
          <p:cNvPr id="3" name="矩形 2"/>
          <p:cNvSpPr/>
          <p:nvPr/>
        </p:nvSpPr>
        <p:spPr>
          <a:xfrm>
            <a:off x="6876255" y="2911101"/>
            <a:ext cx="2143919" cy="49252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395536" y="3770903"/>
            <a:ext cx="4623380" cy="923330"/>
          </a:xfrm>
          <a:prstGeom prst="rect">
            <a:avLst/>
          </a:prstGeom>
          <a:solidFill>
            <a:srgbClr val="FFFF99"/>
          </a:solidFill>
          <a:ln>
            <a:solidFill>
              <a:schemeClr val="tx1"/>
            </a:solidFill>
          </a:ln>
        </p:spPr>
        <p:txBody>
          <a:bodyPr wrap="square" rtlCol="0">
            <a:spAutoFit/>
          </a:bodyPr>
          <a:lstStyle/>
          <a:p>
            <a:r>
              <a:rPr lang="zh-CN" altLang="zh-CN" b="1" dirty="0"/>
              <a:t>填表人及联系电话：</a:t>
            </a:r>
            <a:r>
              <a:rPr lang="zh-CN" altLang="zh-CN" dirty="0"/>
              <a:t>填表人为实际填报调查表的人员姓名。联系电话为填表人联系电话（含分机号）。</a:t>
            </a:r>
          </a:p>
        </p:txBody>
      </p:sp>
      <p:cxnSp>
        <p:nvCxnSpPr>
          <p:cNvPr id="6" name="直接箭头连接符 5"/>
          <p:cNvCxnSpPr>
            <a:stCxn id="4" idx="0"/>
            <a:endCxn id="3" idx="1"/>
          </p:cNvCxnSpPr>
          <p:nvPr/>
        </p:nvCxnSpPr>
        <p:spPr>
          <a:xfrm flipV="1">
            <a:off x="2707226" y="3157363"/>
            <a:ext cx="4169029" cy="61354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9060562"/>
      </p:ext>
    </p:extLst>
  </p:cSld>
  <p:clrMapOvr>
    <a:masterClrMapping/>
  </p:clrMapOvr>
  <p:transition spd="slow">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a:t>社会工作人才调查主要指标解释</a:t>
            </a:r>
          </a:p>
        </p:txBody>
      </p:sp>
      <p:sp>
        <p:nvSpPr>
          <p:cNvPr id="3" name="矩形 2"/>
          <p:cNvSpPr/>
          <p:nvPr/>
        </p:nvSpPr>
        <p:spPr>
          <a:xfrm>
            <a:off x="251520" y="3645023"/>
            <a:ext cx="360040" cy="220883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3491880" y="1988840"/>
            <a:ext cx="4623380" cy="646331"/>
          </a:xfrm>
          <a:prstGeom prst="rect">
            <a:avLst/>
          </a:prstGeom>
          <a:solidFill>
            <a:srgbClr val="FFFF99"/>
          </a:solidFill>
          <a:ln>
            <a:solidFill>
              <a:schemeClr val="tx1"/>
            </a:solidFill>
          </a:ln>
        </p:spPr>
        <p:txBody>
          <a:bodyPr wrap="square" rtlCol="0">
            <a:spAutoFit/>
          </a:bodyPr>
          <a:lstStyle/>
          <a:p>
            <a:r>
              <a:rPr lang="zh-CN" altLang="zh-CN" b="1" dirty="0"/>
              <a:t>序号：</a:t>
            </a:r>
            <a:r>
              <a:rPr lang="zh-CN" altLang="zh-CN" dirty="0"/>
              <a:t>从</a:t>
            </a:r>
            <a:r>
              <a:rPr lang="en-US" altLang="zh-CN" dirty="0"/>
              <a:t>1</a:t>
            </a:r>
            <a:r>
              <a:rPr lang="zh-CN" altLang="zh-CN" dirty="0"/>
              <a:t>开始顺序编号，录入程序内将由系统自动生成，无需填写。</a:t>
            </a:r>
          </a:p>
        </p:txBody>
      </p:sp>
      <p:cxnSp>
        <p:nvCxnSpPr>
          <p:cNvPr id="6" name="直接箭头连接符 5"/>
          <p:cNvCxnSpPr>
            <a:stCxn id="4" idx="1"/>
            <a:endCxn id="3" idx="3"/>
          </p:cNvCxnSpPr>
          <p:nvPr/>
        </p:nvCxnSpPr>
        <p:spPr>
          <a:xfrm flipH="1">
            <a:off x="611560" y="2312006"/>
            <a:ext cx="2880320" cy="2437433"/>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9505339"/>
      </p:ext>
    </p:extLst>
  </p:cSld>
  <p:clrMapOvr>
    <a:masterClrMapping/>
  </p:clrMapOvr>
  <p:transition spd="slow">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a:t>社会工作人才调查主要指标解释</a:t>
            </a:r>
          </a:p>
        </p:txBody>
      </p:sp>
      <p:sp>
        <p:nvSpPr>
          <p:cNvPr id="3" name="矩形 2"/>
          <p:cNvSpPr/>
          <p:nvPr/>
        </p:nvSpPr>
        <p:spPr>
          <a:xfrm>
            <a:off x="539552" y="3645022"/>
            <a:ext cx="576064" cy="220883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3491880" y="1988840"/>
            <a:ext cx="4623380" cy="1477328"/>
          </a:xfrm>
          <a:prstGeom prst="rect">
            <a:avLst/>
          </a:prstGeom>
          <a:solidFill>
            <a:srgbClr val="FFFF99"/>
          </a:solidFill>
          <a:ln>
            <a:solidFill>
              <a:schemeClr val="tx1"/>
            </a:solidFill>
          </a:ln>
        </p:spPr>
        <p:txBody>
          <a:bodyPr wrap="square" rtlCol="0">
            <a:spAutoFit/>
          </a:bodyPr>
          <a:lstStyle/>
          <a:p>
            <a:r>
              <a:rPr lang="zh-CN" altLang="zh-CN" b="1" dirty="0"/>
              <a:t>姓名：</a:t>
            </a:r>
            <a:r>
              <a:rPr lang="zh-CN" altLang="zh-CN" dirty="0"/>
              <a:t>根据社会工作从业人员姓名填写，应填写所有符合社会工作从业人员条件的人员。其是否纳入社会工作人才与社会工作者汇总范围将根据其具体学历、证书等情况由系统判断。</a:t>
            </a:r>
          </a:p>
        </p:txBody>
      </p:sp>
      <p:cxnSp>
        <p:nvCxnSpPr>
          <p:cNvPr id="6" name="直接箭头连接符 5"/>
          <p:cNvCxnSpPr>
            <a:stCxn id="4" idx="1"/>
            <a:endCxn id="3" idx="3"/>
          </p:cNvCxnSpPr>
          <p:nvPr/>
        </p:nvCxnSpPr>
        <p:spPr>
          <a:xfrm flipH="1">
            <a:off x="1115616" y="2727504"/>
            <a:ext cx="2376264" cy="202193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8554481"/>
      </p:ext>
    </p:extLst>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社会工作人才统计调查</a:t>
            </a:r>
            <a:r>
              <a:rPr lang="zh-CN" altLang="en-US" dirty="0" smtClean="0"/>
              <a:t>目的</a:t>
            </a:r>
            <a:endParaRPr lang="zh-CN" altLang="en-US" dirty="0"/>
          </a:p>
        </p:txBody>
      </p:sp>
      <p:sp>
        <p:nvSpPr>
          <p:cNvPr id="4" name="矩形 3"/>
          <p:cNvSpPr/>
          <p:nvPr/>
        </p:nvSpPr>
        <p:spPr>
          <a:xfrm>
            <a:off x="463270" y="5733256"/>
            <a:ext cx="7632848" cy="1004630"/>
          </a:xfrm>
          <a:prstGeom prst="rect">
            <a:avLst/>
          </a:prstGeom>
        </p:spPr>
        <p:txBody>
          <a:bodyPr vert="horz">
            <a:normAutofit/>
          </a:bodyPr>
          <a:lstStyle/>
          <a:p>
            <a:pPr marL="274320" indent="-274320">
              <a:spcBef>
                <a:spcPct val="20000"/>
              </a:spcBef>
              <a:buClr>
                <a:schemeClr val="accent3"/>
              </a:buClr>
              <a:buSzPct val="95000"/>
              <a:buFont typeface="Wingdings 2"/>
              <a:buChar char=""/>
            </a:pPr>
            <a:r>
              <a:rPr lang="zh-CN" altLang="en-US" sz="2400" b="1" dirty="0">
                <a:solidFill>
                  <a:srgbClr val="C00000"/>
                </a:solidFill>
                <a:latin typeface="+mn-ea"/>
              </a:rPr>
              <a:t>为</a:t>
            </a:r>
            <a:r>
              <a:rPr lang="zh-CN" altLang="en-US" sz="2400" b="1" dirty="0" smtClean="0">
                <a:solidFill>
                  <a:srgbClr val="C00000"/>
                </a:solidFill>
                <a:latin typeface="+mn-ea"/>
              </a:rPr>
              <a:t>衡量上述目标</a:t>
            </a:r>
            <a:r>
              <a:rPr lang="zh-CN" altLang="en-US" sz="2400" b="1" dirty="0">
                <a:solidFill>
                  <a:srgbClr val="C00000"/>
                </a:solidFill>
                <a:latin typeface="+mn-ea"/>
              </a:rPr>
              <a:t>的实现情况，社会工作人才统计</a:t>
            </a:r>
            <a:r>
              <a:rPr lang="zh-CN" altLang="en-US" sz="2400" b="1" dirty="0" smtClean="0">
                <a:solidFill>
                  <a:srgbClr val="C00000"/>
                </a:solidFill>
                <a:latin typeface="+mn-ea"/>
              </a:rPr>
              <a:t>调查迫在眉睫。</a:t>
            </a:r>
            <a:endParaRPr lang="zh-CN" altLang="en-US" sz="2400" b="1" dirty="0">
              <a:solidFill>
                <a:srgbClr val="C00000"/>
              </a:solidFill>
              <a:latin typeface="+mn-ea"/>
            </a:endParaRPr>
          </a:p>
        </p:txBody>
      </p:sp>
      <p:graphicFrame>
        <p:nvGraphicFramePr>
          <p:cNvPr id="7" name="图示 6"/>
          <p:cNvGraphicFramePr/>
          <p:nvPr>
            <p:extLst>
              <p:ext uri="{D42A27DB-BD31-4B8C-83A1-F6EECF244321}">
                <p14:modId xmlns:p14="http://schemas.microsoft.com/office/powerpoint/2010/main" val="511452942"/>
              </p:ext>
            </p:extLst>
          </p:nvPr>
        </p:nvGraphicFramePr>
        <p:xfrm>
          <a:off x="477640" y="1700808"/>
          <a:ext cx="8270824"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98994596"/>
      </p:ext>
    </p:extLst>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a:t>社会工作人才调查主要指标解释</a:t>
            </a:r>
          </a:p>
        </p:txBody>
      </p:sp>
      <p:sp>
        <p:nvSpPr>
          <p:cNvPr id="3" name="矩形 2"/>
          <p:cNvSpPr/>
          <p:nvPr/>
        </p:nvSpPr>
        <p:spPr>
          <a:xfrm>
            <a:off x="1115616" y="3661803"/>
            <a:ext cx="1080120" cy="220883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3491880" y="1988840"/>
            <a:ext cx="4623380" cy="646331"/>
          </a:xfrm>
          <a:prstGeom prst="rect">
            <a:avLst/>
          </a:prstGeom>
          <a:solidFill>
            <a:srgbClr val="FFFF99"/>
          </a:solidFill>
          <a:ln>
            <a:solidFill>
              <a:schemeClr val="tx1"/>
            </a:solidFill>
          </a:ln>
        </p:spPr>
        <p:txBody>
          <a:bodyPr wrap="square" rtlCol="0">
            <a:spAutoFit/>
          </a:bodyPr>
          <a:lstStyle/>
          <a:p>
            <a:r>
              <a:rPr lang="zh-CN" altLang="zh-CN" b="1" dirty="0"/>
              <a:t>性别、民族、中共党员：</a:t>
            </a:r>
            <a:r>
              <a:rPr lang="zh-CN" altLang="zh-CN" dirty="0"/>
              <a:t>按实际情况填写，中共党员包括预备党员。</a:t>
            </a:r>
          </a:p>
        </p:txBody>
      </p:sp>
      <p:cxnSp>
        <p:nvCxnSpPr>
          <p:cNvPr id="6" name="直接箭头连接符 5"/>
          <p:cNvCxnSpPr>
            <a:stCxn id="4" idx="1"/>
            <a:endCxn id="3" idx="3"/>
          </p:cNvCxnSpPr>
          <p:nvPr/>
        </p:nvCxnSpPr>
        <p:spPr>
          <a:xfrm flipH="1">
            <a:off x="2195736" y="2312006"/>
            <a:ext cx="1296144" cy="2454213"/>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6044349"/>
      </p:ext>
    </p:extLst>
  </p:cSld>
  <p:clrMapOvr>
    <a:masterClrMapping/>
  </p:clrMapOvr>
  <p:transition spd="slow">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a:t>社会工作人才调查主要指标解释</a:t>
            </a:r>
          </a:p>
        </p:txBody>
      </p:sp>
      <p:sp>
        <p:nvSpPr>
          <p:cNvPr id="3" name="矩形 2"/>
          <p:cNvSpPr/>
          <p:nvPr/>
        </p:nvSpPr>
        <p:spPr>
          <a:xfrm>
            <a:off x="2191969" y="3661803"/>
            <a:ext cx="540060" cy="220883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3491880" y="1988840"/>
            <a:ext cx="4623380" cy="646331"/>
          </a:xfrm>
          <a:prstGeom prst="rect">
            <a:avLst/>
          </a:prstGeom>
          <a:solidFill>
            <a:srgbClr val="FFFF99"/>
          </a:solidFill>
          <a:ln>
            <a:solidFill>
              <a:schemeClr val="tx1"/>
            </a:solidFill>
          </a:ln>
        </p:spPr>
        <p:txBody>
          <a:bodyPr wrap="square" rtlCol="0">
            <a:spAutoFit/>
          </a:bodyPr>
          <a:lstStyle/>
          <a:p>
            <a:r>
              <a:rPr lang="zh-CN" altLang="zh-CN" b="1" dirty="0">
                <a:latin typeface="+mn-ea"/>
              </a:rPr>
              <a:t>出生年月：</a:t>
            </a:r>
            <a:r>
              <a:rPr lang="zh-CN" altLang="zh-CN" dirty="0">
                <a:latin typeface="+mn-ea"/>
              </a:rPr>
              <a:t>根据实际情况填写，格式为</a:t>
            </a:r>
            <a:r>
              <a:rPr lang="en-US" altLang="zh-CN" dirty="0">
                <a:latin typeface="+mn-ea"/>
              </a:rPr>
              <a:t>YYYYMM</a:t>
            </a:r>
            <a:r>
              <a:rPr lang="zh-CN" altLang="zh-CN" dirty="0">
                <a:latin typeface="+mn-ea"/>
              </a:rPr>
              <a:t>，如</a:t>
            </a:r>
            <a:r>
              <a:rPr lang="en-US" altLang="zh-CN" dirty="0">
                <a:latin typeface="+mn-ea"/>
              </a:rPr>
              <a:t>1970</a:t>
            </a:r>
            <a:r>
              <a:rPr lang="zh-CN" altLang="zh-CN" dirty="0">
                <a:latin typeface="+mn-ea"/>
              </a:rPr>
              <a:t>年</a:t>
            </a:r>
            <a:r>
              <a:rPr lang="en-US" altLang="zh-CN" dirty="0">
                <a:latin typeface="+mn-ea"/>
              </a:rPr>
              <a:t>11</a:t>
            </a:r>
            <a:r>
              <a:rPr lang="zh-CN" altLang="zh-CN" dirty="0">
                <a:latin typeface="+mn-ea"/>
              </a:rPr>
              <a:t>月出生则填写“</a:t>
            </a:r>
            <a:r>
              <a:rPr lang="en-US" altLang="zh-CN" dirty="0">
                <a:latin typeface="+mn-ea"/>
              </a:rPr>
              <a:t>197011</a:t>
            </a:r>
            <a:r>
              <a:rPr lang="zh-CN" altLang="zh-CN" dirty="0">
                <a:latin typeface="+mn-ea"/>
              </a:rPr>
              <a:t>”</a:t>
            </a:r>
          </a:p>
        </p:txBody>
      </p:sp>
      <p:cxnSp>
        <p:nvCxnSpPr>
          <p:cNvPr id="6" name="直接箭头连接符 5"/>
          <p:cNvCxnSpPr>
            <a:stCxn id="4" idx="1"/>
            <a:endCxn id="3" idx="3"/>
          </p:cNvCxnSpPr>
          <p:nvPr/>
        </p:nvCxnSpPr>
        <p:spPr>
          <a:xfrm flipH="1">
            <a:off x="2732029" y="2312006"/>
            <a:ext cx="759851" cy="2454213"/>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9233486"/>
      </p:ext>
    </p:extLst>
  </p:cSld>
  <p:clrMapOvr>
    <a:masterClrMapping/>
  </p:clrMapOvr>
  <p:transition spd="slow">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a:t>社会工作人才调查主要指标解释</a:t>
            </a:r>
          </a:p>
        </p:txBody>
      </p:sp>
      <p:sp>
        <p:nvSpPr>
          <p:cNvPr id="3" name="矩形 2"/>
          <p:cNvSpPr/>
          <p:nvPr/>
        </p:nvSpPr>
        <p:spPr>
          <a:xfrm>
            <a:off x="2745572" y="3645024"/>
            <a:ext cx="540060" cy="220883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3491880" y="845647"/>
            <a:ext cx="5528295" cy="5632311"/>
          </a:xfrm>
          <a:prstGeom prst="rect">
            <a:avLst/>
          </a:prstGeom>
          <a:solidFill>
            <a:srgbClr val="FFFF99"/>
          </a:solidFill>
          <a:ln>
            <a:solidFill>
              <a:schemeClr val="tx1"/>
            </a:solidFill>
          </a:ln>
        </p:spPr>
        <p:txBody>
          <a:bodyPr wrap="square" rtlCol="0">
            <a:spAutoFit/>
          </a:bodyPr>
          <a:lstStyle/>
          <a:p>
            <a:r>
              <a:rPr lang="zh-CN" altLang="zh-CN" b="1" dirty="0"/>
              <a:t>学历：</a:t>
            </a:r>
            <a:r>
              <a:rPr lang="zh-CN" altLang="zh-CN" dirty="0"/>
              <a:t>指在教育机构中接受科学、文化知识训练的学习经历，以经教育行政部门批准，有国家认可的文凭颁发权力的学校及其它教育机构所颁发的毕业学历证书为凭证。</a:t>
            </a:r>
          </a:p>
          <a:p>
            <a:r>
              <a:rPr lang="zh-CN" altLang="zh-CN" dirty="0"/>
              <a:t>有两个及以上学历的，按接受教育的最高学历统计。在校学习及参加不脱产的夜校、业余学校、函授、自学考试等成人教育学习的，未取得新的学历之前，按现有学历统计。</a:t>
            </a:r>
          </a:p>
          <a:p>
            <a:r>
              <a:rPr lang="zh-CN" altLang="zh-CN" dirty="0"/>
              <a:t>取得两个及以上同等学历的，学历仍填报在对应的同等学历栏。</a:t>
            </a:r>
          </a:p>
          <a:p>
            <a:r>
              <a:rPr lang="zh-CN" altLang="zh-CN" dirty="0"/>
              <a:t>参加各种课程进修班学习获得结业证书的和仅获得硕士以上学位证书而未取得学历证书的，仍按原学历统计。</a:t>
            </a:r>
          </a:p>
          <a:p>
            <a:r>
              <a:rPr lang="zh-CN" altLang="zh-CN" dirty="0"/>
              <a:t>具有学籍的但未学完教学计划规定的课程而中途退学肄业生（被开除学籍者除外）的学历均按下一层次学历统计。研究生肄业统计在“大学本科”栏，大学本科肄业统计在“大学专科”栏，大学专科肄业统计在“中专及高中”栏，依此类推。</a:t>
            </a:r>
          </a:p>
          <a:p>
            <a:r>
              <a:rPr lang="en-US" altLang="zh-CN" dirty="0"/>
              <a:t>1970</a:t>
            </a:r>
            <a:r>
              <a:rPr lang="zh-CN" altLang="zh-CN" dirty="0"/>
              <a:t>年至</a:t>
            </a:r>
            <a:r>
              <a:rPr lang="en-US" altLang="zh-CN" dirty="0"/>
              <a:t>1976</a:t>
            </a:r>
            <a:r>
              <a:rPr lang="zh-CN" altLang="zh-CN" dirty="0"/>
              <a:t>年入学的大学普通班毕业生，统计在大学专科栏。</a:t>
            </a:r>
            <a:endParaRPr lang="zh-CN" altLang="zh-CN" dirty="0">
              <a:latin typeface="+mn-ea"/>
            </a:endParaRPr>
          </a:p>
        </p:txBody>
      </p:sp>
      <p:cxnSp>
        <p:nvCxnSpPr>
          <p:cNvPr id="6" name="直接箭头连接符 5"/>
          <p:cNvCxnSpPr>
            <a:stCxn id="4" idx="1"/>
            <a:endCxn id="3" idx="3"/>
          </p:cNvCxnSpPr>
          <p:nvPr/>
        </p:nvCxnSpPr>
        <p:spPr>
          <a:xfrm flipH="1">
            <a:off x="3285632" y="3661803"/>
            <a:ext cx="206248" cy="1087637"/>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783176"/>
      </p:ext>
    </p:extLst>
  </p:cSld>
  <p:clrMapOvr>
    <a:masterClrMapping/>
  </p:clrMapOvr>
  <p:transition spd="slow">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a:t>社会工作人才调查主要指标解释</a:t>
            </a:r>
          </a:p>
        </p:txBody>
      </p:sp>
      <p:sp>
        <p:nvSpPr>
          <p:cNvPr id="3" name="矩形 2"/>
          <p:cNvSpPr/>
          <p:nvPr/>
        </p:nvSpPr>
        <p:spPr>
          <a:xfrm>
            <a:off x="3294381" y="3645024"/>
            <a:ext cx="968699" cy="220883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4396795" y="1340768"/>
            <a:ext cx="4623380" cy="2585323"/>
          </a:xfrm>
          <a:prstGeom prst="rect">
            <a:avLst/>
          </a:prstGeom>
          <a:solidFill>
            <a:srgbClr val="FFFF99"/>
          </a:solidFill>
          <a:ln>
            <a:solidFill>
              <a:schemeClr val="tx1"/>
            </a:solidFill>
          </a:ln>
        </p:spPr>
        <p:txBody>
          <a:bodyPr wrap="square" rtlCol="0">
            <a:spAutoFit/>
          </a:bodyPr>
          <a:lstStyle/>
          <a:p>
            <a:r>
              <a:rPr lang="zh-CN" altLang="zh-CN" b="1" dirty="0"/>
              <a:t>境外留学经历：</a:t>
            </a:r>
            <a:r>
              <a:rPr lang="zh-CN" altLang="zh-CN" dirty="0"/>
              <a:t>指在受教育部认证的境外大学或高等教育机构接受科学、文化知识训练的学习经历，并获得其颁发的受我国教育部认证学历学位证书为凭证。填写该境外大学或高等教育机构所在国家或地区。</a:t>
            </a:r>
          </a:p>
          <a:p>
            <a:r>
              <a:rPr lang="zh-CN" altLang="zh-CN" dirty="0"/>
              <a:t>有两个及以上国家留学学历的，按接受教育的最高学历国家（地区）统计，获得两个及以上同等学历的，按接受教育的最近学历国家（地区）统计。</a:t>
            </a:r>
          </a:p>
        </p:txBody>
      </p:sp>
      <p:cxnSp>
        <p:nvCxnSpPr>
          <p:cNvPr id="6" name="直接箭头连接符 5"/>
          <p:cNvCxnSpPr>
            <a:stCxn id="4" idx="1"/>
            <a:endCxn id="3" idx="3"/>
          </p:cNvCxnSpPr>
          <p:nvPr/>
        </p:nvCxnSpPr>
        <p:spPr>
          <a:xfrm flipH="1">
            <a:off x="4263080" y="2633430"/>
            <a:ext cx="133715" cy="211601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0897817"/>
      </p:ext>
    </p:extLst>
  </p:cSld>
  <p:clrMapOvr>
    <a:masterClrMapping/>
  </p:clrMapOvr>
  <p:transition spd="slow">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a:t>社会工作人才调查主要指标解释</a:t>
            </a:r>
          </a:p>
        </p:txBody>
      </p:sp>
      <p:sp>
        <p:nvSpPr>
          <p:cNvPr id="3" name="矩形 2"/>
          <p:cNvSpPr/>
          <p:nvPr/>
        </p:nvSpPr>
        <p:spPr>
          <a:xfrm>
            <a:off x="4211960" y="3645024"/>
            <a:ext cx="540060" cy="220883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539552" y="1988839"/>
            <a:ext cx="4623380" cy="646331"/>
          </a:xfrm>
          <a:prstGeom prst="rect">
            <a:avLst/>
          </a:prstGeom>
          <a:solidFill>
            <a:srgbClr val="FFFF99"/>
          </a:solidFill>
          <a:ln>
            <a:solidFill>
              <a:schemeClr val="tx1"/>
            </a:solidFill>
          </a:ln>
        </p:spPr>
        <p:txBody>
          <a:bodyPr wrap="square" rtlCol="0">
            <a:spAutoFit/>
          </a:bodyPr>
          <a:lstStyle/>
          <a:p>
            <a:r>
              <a:rPr lang="zh-CN" altLang="zh-CN" b="1" dirty="0"/>
              <a:t>所属编制：</a:t>
            </a:r>
            <a:r>
              <a:rPr lang="zh-CN" altLang="zh-CN" dirty="0"/>
              <a:t>填写人员所属编制，包括公务员（含“参公”编制）、事业编制及无编制。</a:t>
            </a:r>
            <a:endParaRPr lang="zh-CN" altLang="zh-CN" dirty="0">
              <a:latin typeface="+mn-ea"/>
            </a:endParaRPr>
          </a:p>
        </p:txBody>
      </p:sp>
      <p:cxnSp>
        <p:nvCxnSpPr>
          <p:cNvPr id="6" name="直接箭头连接符 5"/>
          <p:cNvCxnSpPr/>
          <p:nvPr/>
        </p:nvCxnSpPr>
        <p:spPr>
          <a:xfrm>
            <a:off x="2851242" y="2635170"/>
            <a:ext cx="1360718" cy="211427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4336766"/>
      </p:ext>
    </p:extLst>
  </p:cSld>
  <p:clrMapOvr>
    <a:masterClrMapping/>
  </p:clrMapOvr>
  <p:transition spd="slow">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a:t>社会工作人才调查主要指标解释</a:t>
            </a:r>
          </a:p>
        </p:txBody>
      </p:sp>
      <p:sp>
        <p:nvSpPr>
          <p:cNvPr id="3" name="矩形 2"/>
          <p:cNvSpPr/>
          <p:nvPr/>
        </p:nvSpPr>
        <p:spPr>
          <a:xfrm>
            <a:off x="4771402" y="3645023"/>
            <a:ext cx="540060" cy="220883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539552" y="1988839"/>
            <a:ext cx="4623380" cy="1200329"/>
          </a:xfrm>
          <a:prstGeom prst="rect">
            <a:avLst/>
          </a:prstGeom>
          <a:solidFill>
            <a:srgbClr val="FFFF99"/>
          </a:solidFill>
          <a:ln>
            <a:solidFill>
              <a:schemeClr val="tx1"/>
            </a:solidFill>
          </a:ln>
        </p:spPr>
        <p:txBody>
          <a:bodyPr wrap="square" rtlCol="0">
            <a:spAutoFit/>
          </a:bodyPr>
          <a:lstStyle/>
          <a:p>
            <a:r>
              <a:rPr lang="zh-CN" altLang="zh-CN" b="1" dirty="0"/>
              <a:t>职称：</a:t>
            </a:r>
            <a:r>
              <a:rPr lang="zh-CN" altLang="zh-CN" dirty="0"/>
              <a:t>指专业技术岗位职称，包括高级、中级、初级：指聘用的高级、中级、初级专业技术职务的人员，专业技术职称序列请</a:t>
            </a:r>
            <a:r>
              <a:rPr lang="zh-CN" altLang="zh-CN" dirty="0" smtClean="0"/>
              <a:t>参照</a:t>
            </a:r>
            <a:r>
              <a:rPr lang="zh-CN" altLang="en-US" dirty="0" smtClean="0"/>
              <a:t>调查方案上的表格。</a:t>
            </a:r>
            <a:endParaRPr lang="zh-CN" altLang="zh-CN" dirty="0">
              <a:latin typeface="+mn-ea"/>
            </a:endParaRPr>
          </a:p>
        </p:txBody>
      </p:sp>
      <p:cxnSp>
        <p:nvCxnSpPr>
          <p:cNvPr id="6" name="直接箭头连接符 5"/>
          <p:cNvCxnSpPr>
            <a:stCxn id="4" idx="2"/>
            <a:endCxn id="3" idx="1"/>
          </p:cNvCxnSpPr>
          <p:nvPr/>
        </p:nvCxnSpPr>
        <p:spPr>
          <a:xfrm>
            <a:off x="2851242" y="3189168"/>
            <a:ext cx="1920160" cy="1560271"/>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5426517"/>
      </p:ext>
    </p:extLst>
  </p:cSld>
  <p:clrMapOvr>
    <a:masterClrMapping/>
  </p:clrMapOvr>
  <p:transition spd="slow">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a:t>社会工作人才调查主要指标解释</a:t>
            </a:r>
          </a:p>
        </p:txBody>
      </p:sp>
      <p:sp>
        <p:nvSpPr>
          <p:cNvPr id="3" name="矩形 2"/>
          <p:cNvSpPr/>
          <p:nvPr/>
        </p:nvSpPr>
        <p:spPr>
          <a:xfrm>
            <a:off x="5311462" y="3645022"/>
            <a:ext cx="540060" cy="220883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539552" y="1988839"/>
            <a:ext cx="4623380" cy="646331"/>
          </a:xfrm>
          <a:prstGeom prst="rect">
            <a:avLst/>
          </a:prstGeom>
          <a:solidFill>
            <a:srgbClr val="FFFF99"/>
          </a:solidFill>
          <a:ln>
            <a:solidFill>
              <a:schemeClr val="tx1"/>
            </a:solidFill>
          </a:ln>
        </p:spPr>
        <p:txBody>
          <a:bodyPr wrap="square" rtlCol="0">
            <a:spAutoFit/>
          </a:bodyPr>
          <a:lstStyle/>
          <a:p>
            <a:r>
              <a:rPr lang="zh-CN" altLang="zh-CN" b="1" dirty="0"/>
              <a:t>社会工作专业学历：</a:t>
            </a:r>
            <a:r>
              <a:rPr lang="zh-CN" altLang="zh-CN" dirty="0"/>
              <a:t>该社会工作从业人员在社会工作专业的最高学历。</a:t>
            </a:r>
            <a:endParaRPr lang="zh-CN" altLang="zh-CN" dirty="0">
              <a:latin typeface="+mn-ea"/>
            </a:endParaRPr>
          </a:p>
        </p:txBody>
      </p:sp>
      <p:cxnSp>
        <p:nvCxnSpPr>
          <p:cNvPr id="6" name="直接箭头连接符 5"/>
          <p:cNvCxnSpPr>
            <a:stCxn id="4" idx="2"/>
            <a:endCxn id="3" idx="1"/>
          </p:cNvCxnSpPr>
          <p:nvPr/>
        </p:nvCxnSpPr>
        <p:spPr>
          <a:xfrm>
            <a:off x="2851242" y="2635170"/>
            <a:ext cx="2460220" cy="211426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4852847"/>
      </p:ext>
    </p:extLst>
  </p:cSld>
  <p:clrMapOvr>
    <a:masterClrMapping/>
  </p:clrMapOvr>
  <p:transition spd="slow">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a:t>社会工作人才调查主要指标解释</a:t>
            </a:r>
          </a:p>
        </p:txBody>
      </p:sp>
      <p:sp>
        <p:nvSpPr>
          <p:cNvPr id="3" name="矩形 2"/>
          <p:cNvSpPr/>
          <p:nvPr/>
        </p:nvSpPr>
        <p:spPr>
          <a:xfrm>
            <a:off x="5851522" y="3620308"/>
            <a:ext cx="1960838" cy="220883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539552" y="1988839"/>
            <a:ext cx="4623380" cy="1477328"/>
          </a:xfrm>
          <a:prstGeom prst="rect">
            <a:avLst/>
          </a:prstGeom>
          <a:solidFill>
            <a:srgbClr val="FFFF99"/>
          </a:solidFill>
          <a:ln>
            <a:solidFill>
              <a:schemeClr val="tx1"/>
            </a:solidFill>
          </a:ln>
        </p:spPr>
        <p:txBody>
          <a:bodyPr wrap="square" rtlCol="0">
            <a:spAutoFit/>
          </a:bodyPr>
          <a:lstStyle/>
          <a:p>
            <a:r>
              <a:rPr lang="zh-CN" altLang="zh-CN" b="1" dirty="0"/>
              <a:t>社会工作相关证书：</a:t>
            </a:r>
            <a:r>
              <a:rPr lang="en-US" altLang="zh-CN" dirty="0"/>
              <a:t>1</a:t>
            </a:r>
            <a:r>
              <a:rPr lang="zh-CN" altLang="zh-CN" dirty="0"/>
              <a:t>、全国助理社会工作师；</a:t>
            </a:r>
            <a:r>
              <a:rPr lang="en-US" altLang="zh-CN" dirty="0"/>
              <a:t>2</a:t>
            </a:r>
            <a:r>
              <a:rPr lang="zh-CN" altLang="zh-CN" dirty="0"/>
              <a:t>、全国社会工作师；</a:t>
            </a:r>
            <a:r>
              <a:rPr lang="en-US" altLang="zh-CN" dirty="0"/>
              <a:t>3</a:t>
            </a:r>
            <a:r>
              <a:rPr lang="zh-CN" altLang="zh-CN" dirty="0"/>
              <a:t>、社会工作者四级；</a:t>
            </a:r>
            <a:r>
              <a:rPr lang="en-US" altLang="zh-CN" dirty="0"/>
              <a:t>4</a:t>
            </a:r>
            <a:r>
              <a:rPr lang="zh-CN" altLang="zh-CN" dirty="0"/>
              <a:t>、社会工作者三级；</a:t>
            </a:r>
            <a:r>
              <a:rPr lang="en-US" altLang="zh-CN" dirty="0"/>
              <a:t>5</a:t>
            </a:r>
            <a:r>
              <a:rPr lang="zh-CN" altLang="zh-CN" dirty="0"/>
              <a:t>、社会工作者二级；</a:t>
            </a:r>
            <a:r>
              <a:rPr lang="en-US" altLang="zh-CN" dirty="0"/>
              <a:t>6</a:t>
            </a:r>
            <a:r>
              <a:rPr lang="zh-CN" altLang="zh-CN" dirty="0"/>
              <a:t>、社会工作师助理（上海市）；</a:t>
            </a:r>
            <a:r>
              <a:rPr lang="en-US" altLang="zh-CN" dirty="0"/>
              <a:t>7</a:t>
            </a:r>
            <a:r>
              <a:rPr lang="zh-CN" altLang="zh-CN" dirty="0"/>
              <a:t>、社会工作师（上海市）等。</a:t>
            </a:r>
            <a:endParaRPr lang="zh-CN" altLang="zh-CN" dirty="0">
              <a:latin typeface="+mn-ea"/>
            </a:endParaRPr>
          </a:p>
        </p:txBody>
      </p:sp>
      <p:cxnSp>
        <p:nvCxnSpPr>
          <p:cNvPr id="6" name="直接箭头连接符 5"/>
          <p:cNvCxnSpPr>
            <a:stCxn id="4" idx="2"/>
            <a:endCxn id="3" idx="1"/>
          </p:cNvCxnSpPr>
          <p:nvPr/>
        </p:nvCxnSpPr>
        <p:spPr>
          <a:xfrm>
            <a:off x="2851242" y="3466167"/>
            <a:ext cx="3000280" cy="1258557"/>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8649558"/>
      </p:ext>
    </p:extLst>
  </p:cSld>
  <p:clrMapOvr>
    <a:masterClrMapping/>
  </p:clrMapOvr>
  <p:transition spd="slow">
    <p:wipe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0036"/>
          <a:stretch/>
        </p:blipFill>
        <p:spPr bwMode="auto">
          <a:xfrm>
            <a:off x="123825" y="1628800"/>
            <a:ext cx="8896350" cy="4225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a:t>社会工作人才调查主要指标解释</a:t>
            </a:r>
          </a:p>
        </p:txBody>
      </p:sp>
      <p:sp>
        <p:nvSpPr>
          <p:cNvPr id="3" name="矩形 2"/>
          <p:cNvSpPr/>
          <p:nvPr/>
        </p:nvSpPr>
        <p:spPr>
          <a:xfrm>
            <a:off x="7812360" y="3657540"/>
            <a:ext cx="1096742" cy="220883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539552" y="1988839"/>
            <a:ext cx="4623380" cy="3693319"/>
          </a:xfrm>
          <a:prstGeom prst="rect">
            <a:avLst/>
          </a:prstGeom>
          <a:solidFill>
            <a:srgbClr val="FFFF99"/>
          </a:solidFill>
          <a:ln>
            <a:solidFill>
              <a:schemeClr val="tx1"/>
            </a:solidFill>
          </a:ln>
        </p:spPr>
        <p:txBody>
          <a:bodyPr wrap="square" rtlCol="0">
            <a:spAutoFit/>
          </a:bodyPr>
          <a:lstStyle/>
          <a:p>
            <a:r>
              <a:rPr lang="zh-CN" altLang="zh-CN" b="1" dirty="0"/>
              <a:t>专兼职情况：</a:t>
            </a:r>
            <a:r>
              <a:rPr lang="zh-CN" altLang="zh-CN" dirty="0"/>
              <a:t>包括</a:t>
            </a:r>
            <a:r>
              <a:rPr lang="en-US" altLang="zh-CN" dirty="0"/>
              <a:t>1.</a:t>
            </a:r>
            <a:r>
              <a:rPr lang="zh-CN" altLang="zh-CN" dirty="0"/>
              <a:t>专职社会工作职务；</a:t>
            </a:r>
            <a:r>
              <a:rPr lang="en-US" altLang="zh-CN" dirty="0"/>
              <a:t>2.</a:t>
            </a:r>
            <a:r>
              <a:rPr lang="zh-CN" altLang="zh-CN" dirty="0"/>
              <a:t>在企事业单位中兼任经营管理职务；</a:t>
            </a:r>
            <a:r>
              <a:rPr lang="en-US" altLang="zh-CN" dirty="0"/>
              <a:t>3.</a:t>
            </a:r>
            <a:r>
              <a:rPr lang="zh-CN" altLang="zh-CN" dirty="0"/>
              <a:t>在企事业单位中兼任专业技术职务；</a:t>
            </a:r>
            <a:r>
              <a:rPr lang="en-US" altLang="zh-CN" dirty="0"/>
              <a:t>4.</a:t>
            </a:r>
            <a:r>
              <a:rPr lang="zh-CN" altLang="zh-CN" dirty="0"/>
              <a:t>在企事业单位中兼任其他非社会工作相关职务；</a:t>
            </a:r>
            <a:r>
              <a:rPr lang="en-US" altLang="zh-CN" dirty="0"/>
              <a:t>5.</a:t>
            </a:r>
            <a:r>
              <a:rPr lang="zh-CN" altLang="zh-CN" dirty="0"/>
              <a:t>核心志愿者；</a:t>
            </a:r>
            <a:r>
              <a:rPr lang="en-US" altLang="zh-CN" dirty="0"/>
              <a:t>6.</a:t>
            </a:r>
            <a:r>
              <a:rPr lang="zh-CN" altLang="zh-CN" dirty="0"/>
              <a:t>一般志愿者</a:t>
            </a:r>
            <a:r>
              <a:rPr lang="zh-CN" altLang="zh-CN" dirty="0" smtClean="0"/>
              <a:t>；</a:t>
            </a:r>
            <a:endParaRPr lang="en-US" altLang="zh-CN" dirty="0" smtClean="0"/>
          </a:p>
          <a:p>
            <a:r>
              <a:rPr lang="zh-CN" altLang="zh-CN" b="1" dirty="0"/>
              <a:t>核心志愿者：</a:t>
            </a:r>
            <a:r>
              <a:rPr lang="zh-CN" altLang="zh-CN" dirty="0"/>
              <a:t>指在红十字、妇联、共青团、司法等系统内的注册志愿者，每周参与社会工作相关领域志愿者工作</a:t>
            </a:r>
            <a:r>
              <a:rPr lang="en-US" altLang="zh-CN" dirty="0"/>
              <a:t>2</a:t>
            </a:r>
            <a:r>
              <a:rPr lang="zh-CN" altLang="zh-CN" dirty="0"/>
              <a:t>小时以上或每年参与</a:t>
            </a:r>
            <a:r>
              <a:rPr lang="en-US" altLang="zh-CN" dirty="0"/>
              <a:t>100</a:t>
            </a:r>
            <a:r>
              <a:rPr lang="zh-CN" altLang="zh-CN" dirty="0"/>
              <a:t>小时以上志愿服务的志愿者。</a:t>
            </a:r>
          </a:p>
          <a:p>
            <a:r>
              <a:rPr lang="zh-CN" altLang="zh-CN" b="1" dirty="0" smtClean="0"/>
              <a:t>一般</a:t>
            </a:r>
            <a:r>
              <a:rPr lang="zh-CN" altLang="zh-CN" b="1" dirty="0"/>
              <a:t>志愿者：</a:t>
            </a:r>
            <a:r>
              <a:rPr lang="zh-CN" altLang="zh-CN" dirty="0"/>
              <a:t>除核心志愿者以外的定期提供社会工作相关志愿服务的</a:t>
            </a:r>
            <a:r>
              <a:rPr lang="zh-CN" altLang="zh-CN" dirty="0" smtClean="0"/>
              <a:t>志愿者</a:t>
            </a:r>
            <a:r>
              <a:rPr lang="zh-CN" altLang="en-US" dirty="0" smtClean="0"/>
              <a:t>（根据现有名单进行统计）</a:t>
            </a:r>
            <a:r>
              <a:rPr lang="zh-CN" altLang="zh-CN" dirty="0" smtClean="0"/>
              <a:t>。</a:t>
            </a:r>
            <a:endParaRPr lang="zh-CN" altLang="zh-CN" dirty="0"/>
          </a:p>
          <a:p>
            <a:endParaRPr lang="zh-CN" altLang="zh-CN" dirty="0"/>
          </a:p>
        </p:txBody>
      </p:sp>
      <p:cxnSp>
        <p:nvCxnSpPr>
          <p:cNvPr id="6" name="直接箭头连接符 5"/>
          <p:cNvCxnSpPr>
            <a:stCxn id="4" idx="3"/>
            <a:endCxn id="3" idx="1"/>
          </p:cNvCxnSpPr>
          <p:nvPr/>
        </p:nvCxnSpPr>
        <p:spPr>
          <a:xfrm>
            <a:off x="5162932" y="3835499"/>
            <a:ext cx="2649428" cy="926457"/>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1744357"/>
      </p:ext>
    </p:extLst>
  </p:cSld>
  <p:clrMapOvr>
    <a:masterClrMapping/>
  </p:clrMapOvr>
  <p:transition spd="slow">
    <p:wipe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0" y="1316736"/>
            <a:ext cx="9180512" cy="1968248"/>
          </a:xfrm>
        </p:spPr>
        <p:txBody>
          <a:bodyPr/>
          <a:lstStyle/>
          <a:p>
            <a:pPr algn="ctr"/>
            <a:r>
              <a:rPr lang="zh-CN" altLang="en-US" sz="8800" dirty="0" smtClean="0"/>
              <a:t>   谢谢！</a:t>
            </a:r>
            <a:endParaRPr lang="zh-CN" altLang="en-US" sz="8800" dirty="0"/>
          </a:p>
        </p:txBody>
      </p:sp>
    </p:spTree>
    <p:extLst>
      <p:ext uri="{BB962C8B-B14F-4D97-AF65-F5344CB8AC3E}">
        <p14:creationId xmlns:p14="http://schemas.microsoft.com/office/powerpoint/2010/main" val="3879075779"/>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社会工作人才相关</a:t>
            </a:r>
            <a:r>
              <a:rPr lang="zh-CN" altLang="en-US" dirty="0" smtClean="0"/>
              <a:t>定义</a:t>
            </a:r>
            <a:endParaRPr lang="zh-CN" altLang="en-US" dirty="0"/>
          </a:p>
        </p:txBody>
      </p:sp>
      <p:graphicFrame>
        <p:nvGraphicFramePr>
          <p:cNvPr id="4" name="内容占位符 3"/>
          <p:cNvGraphicFramePr>
            <a:graphicFrameLocks noGrp="1"/>
          </p:cNvGraphicFramePr>
          <p:nvPr>
            <p:ph idx="1"/>
            <p:extLst>
              <p:ext uri="{D42A27DB-BD31-4B8C-83A1-F6EECF244321}">
                <p14:modId xmlns:p14="http://schemas.microsoft.com/office/powerpoint/2010/main" val="2889399895"/>
              </p:ext>
            </p:extLst>
          </p:nvPr>
        </p:nvGraphicFramePr>
        <p:xfrm>
          <a:off x="0" y="1935163"/>
          <a:ext cx="91440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87734524"/>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社会工作人才相关</a:t>
            </a:r>
            <a:r>
              <a:rPr lang="zh-CN" altLang="en-US" dirty="0" smtClean="0"/>
              <a:t>定义</a:t>
            </a:r>
            <a:r>
              <a:rPr lang="en-US" altLang="zh-CN" dirty="0" smtClean="0"/>
              <a:t/>
            </a:r>
            <a:br>
              <a:rPr lang="en-US" altLang="zh-CN" dirty="0" smtClean="0"/>
            </a:br>
            <a:r>
              <a:rPr lang="en-US" altLang="zh-CN" sz="3600" dirty="0" smtClean="0"/>
              <a:t>——</a:t>
            </a:r>
            <a:r>
              <a:rPr lang="zh-CN" altLang="en-US" sz="3600" dirty="0" smtClean="0"/>
              <a:t>社会工作者</a:t>
            </a:r>
            <a:endParaRPr lang="zh-CN" altLang="en-US" sz="3600" dirty="0"/>
          </a:p>
        </p:txBody>
      </p:sp>
      <p:graphicFrame>
        <p:nvGraphicFramePr>
          <p:cNvPr id="5" name="内容占位符 4"/>
          <p:cNvGraphicFramePr>
            <a:graphicFrameLocks noGrp="1"/>
          </p:cNvGraphicFramePr>
          <p:nvPr>
            <p:ph idx="1"/>
            <p:extLst>
              <p:ext uri="{D42A27DB-BD31-4B8C-83A1-F6EECF244321}">
                <p14:modId xmlns:p14="http://schemas.microsoft.com/office/powerpoint/2010/main" val="3248342991"/>
              </p:ext>
            </p:extLst>
          </p:nvPr>
        </p:nvGraphicFramePr>
        <p:xfrm>
          <a:off x="179512" y="1935480"/>
          <a:ext cx="8507288"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63249969"/>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80696"/>
          </a:xfrm>
        </p:spPr>
        <p:txBody>
          <a:bodyPr>
            <a:normAutofit fontScale="90000"/>
          </a:bodyPr>
          <a:lstStyle/>
          <a:p>
            <a:r>
              <a:rPr lang="zh-CN" altLang="en-US" dirty="0"/>
              <a:t>社会工作</a:t>
            </a:r>
            <a:r>
              <a:rPr lang="zh-CN" altLang="en-US" dirty="0" smtClean="0"/>
              <a:t>人才试点调查范围</a:t>
            </a:r>
            <a:endParaRPr lang="zh-CN" altLang="en-US" dirty="0"/>
          </a:p>
        </p:txBody>
      </p:sp>
      <p:grpSp>
        <p:nvGrpSpPr>
          <p:cNvPr id="71" name="组合 70"/>
          <p:cNvGrpSpPr/>
          <p:nvPr/>
        </p:nvGrpSpPr>
        <p:grpSpPr>
          <a:xfrm>
            <a:off x="927548" y="1484786"/>
            <a:ext cx="3068388" cy="442913"/>
            <a:chOff x="971600" y="1740619"/>
            <a:chExt cx="1828800" cy="442913"/>
          </a:xfrm>
        </p:grpSpPr>
        <p:sp>
          <p:nvSpPr>
            <p:cNvPr id="45" name="AutoShape 10"/>
            <p:cNvSpPr>
              <a:spLocks noChangeArrowheads="1"/>
            </p:cNvSpPr>
            <p:nvPr/>
          </p:nvSpPr>
          <p:spPr bwMode="gray">
            <a:xfrm>
              <a:off x="971600" y="1740619"/>
              <a:ext cx="1828800"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46" name="Rectangle 16"/>
            <p:cNvSpPr>
              <a:spLocks noChangeArrowheads="1"/>
            </p:cNvSpPr>
            <p:nvPr/>
          </p:nvSpPr>
          <p:spPr bwMode="gray">
            <a:xfrm>
              <a:off x="1162100" y="1778718"/>
              <a:ext cx="1447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b="1" dirty="0" smtClean="0">
                  <a:solidFill>
                    <a:srgbClr val="1C1C1C"/>
                  </a:solidFill>
                  <a:latin typeface="+mn-ea"/>
                </a:rPr>
                <a:t>18</a:t>
              </a:r>
              <a:r>
                <a:rPr lang="zh-CN" altLang="en-US" b="1" dirty="0" smtClean="0">
                  <a:solidFill>
                    <a:srgbClr val="1C1C1C"/>
                  </a:solidFill>
                  <a:latin typeface="+mn-ea"/>
                </a:rPr>
                <a:t>个系统条线</a:t>
              </a:r>
              <a:endParaRPr lang="en-US" altLang="zh-CN" b="1" dirty="0">
                <a:solidFill>
                  <a:srgbClr val="1C1C1C"/>
                </a:solidFill>
                <a:latin typeface="+mn-ea"/>
              </a:endParaRPr>
            </a:p>
          </p:txBody>
        </p:sp>
      </p:grpSp>
      <p:grpSp>
        <p:nvGrpSpPr>
          <p:cNvPr id="100" name="组合 99"/>
          <p:cNvGrpSpPr/>
          <p:nvPr/>
        </p:nvGrpSpPr>
        <p:grpSpPr>
          <a:xfrm>
            <a:off x="5364088" y="1484786"/>
            <a:ext cx="3067200" cy="442913"/>
            <a:chOff x="3275856" y="1740619"/>
            <a:chExt cx="1828800" cy="442913"/>
          </a:xfrm>
        </p:grpSpPr>
        <p:sp>
          <p:nvSpPr>
            <p:cNvPr id="98" name="AutoShape 10"/>
            <p:cNvSpPr>
              <a:spLocks noChangeArrowheads="1"/>
            </p:cNvSpPr>
            <p:nvPr/>
          </p:nvSpPr>
          <p:spPr bwMode="gray">
            <a:xfrm>
              <a:off x="3275856" y="1740619"/>
              <a:ext cx="18288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99" name="Rectangle 16"/>
            <p:cNvSpPr>
              <a:spLocks noChangeArrowheads="1"/>
            </p:cNvSpPr>
            <p:nvPr/>
          </p:nvSpPr>
          <p:spPr bwMode="gray">
            <a:xfrm>
              <a:off x="3466356" y="1778718"/>
              <a:ext cx="1447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b="1" dirty="0" smtClean="0">
                  <a:solidFill>
                    <a:srgbClr val="1C1C1C"/>
                  </a:solidFill>
                  <a:latin typeface="+mn-ea"/>
                </a:rPr>
                <a:t>17</a:t>
              </a:r>
              <a:r>
                <a:rPr lang="zh-CN" altLang="en-US" b="1" dirty="0" smtClean="0">
                  <a:solidFill>
                    <a:srgbClr val="1C1C1C"/>
                  </a:solidFill>
                  <a:latin typeface="+mn-ea"/>
                </a:rPr>
                <a:t>个区县</a:t>
              </a:r>
              <a:endParaRPr lang="en-US" altLang="zh-CN" b="1" dirty="0">
                <a:solidFill>
                  <a:srgbClr val="1C1C1C"/>
                </a:solidFill>
                <a:latin typeface="+mn-ea"/>
              </a:endParaRPr>
            </a:p>
          </p:txBody>
        </p:sp>
      </p:grpSp>
      <p:grpSp>
        <p:nvGrpSpPr>
          <p:cNvPr id="137" name="组合 136"/>
          <p:cNvGrpSpPr/>
          <p:nvPr/>
        </p:nvGrpSpPr>
        <p:grpSpPr>
          <a:xfrm>
            <a:off x="452312" y="2085379"/>
            <a:ext cx="1200593" cy="442913"/>
            <a:chOff x="971600" y="1740619"/>
            <a:chExt cx="1828800" cy="442913"/>
          </a:xfrm>
        </p:grpSpPr>
        <p:sp>
          <p:nvSpPr>
            <p:cNvPr id="138" name="AutoShape 10"/>
            <p:cNvSpPr>
              <a:spLocks noChangeArrowheads="1"/>
            </p:cNvSpPr>
            <p:nvPr/>
          </p:nvSpPr>
          <p:spPr bwMode="gray">
            <a:xfrm>
              <a:off x="971600" y="1740619"/>
              <a:ext cx="1828800"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139" name="Rectangle 16"/>
            <p:cNvSpPr>
              <a:spLocks noChangeArrowheads="1"/>
            </p:cNvSpPr>
            <p:nvPr/>
          </p:nvSpPr>
          <p:spPr bwMode="gray">
            <a:xfrm>
              <a:off x="1162100" y="1778718"/>
              <a:ext cx="1447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smtClean="0">
                  <a:solidFill>
                    <a:srgbClr val="1C1C1C"/>
                  </a:solidFill>
                  <a:latin typeface="+mn-ea"/>
                </a:rPr>
                <a:t>组织</a:t>
              </a:r>
              <a:endParaRPr lang="en-US" altLang="zh-CN" b="1" dirty="0">
                <a:solidFill>
                  <a:srgbClr val="1C1C1C"/>
                </a:solidFill>
                <a:latin typeface="+mn-ea"/>
              </a:endParaRPr>
            </a:p>
          </p:txBody>
        </p:sp>
      </p:grpSp>
      <p:grpSp>
        <p:nvGrpSpPr>
          <p:cNvPr id="188" name="组合 187"/>
          <p:cNvGrpSpPr/>
          <p:nvPr/>
        </p:nvGrpSpPr>
        <p:grpSpPr>
          <a:xfrm>
            <a:off x="1864084" y="2085379"/>
            <a:ext cx="1200593" cy="442913"/>
            <a:chOff x="971600" y="1740619"/>
            <a:chExt cx="1828800" cy="442913"/>
          </a:xfrm>
        </p:grpSpPr>
        <p:sp>
          <p:nvSpPr>
            <p:cNvPr id="189" name="AutoShape 10"/>
            <p:cNvSpPr>
              <a:spLocks noChangeArrowheads="1"/>
            </p:cNvSpPr>
            <p:nvPr/>
          </p:nvSpPr>
          <p:spPr bwMode="gray">
            <a:xfrm>
              <a:off x="971600" y="1740619"/>
              <a:ext cx="1828800"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190" name="Rectangle 16"/>
            <p:cNvSpPr>
              <a:spLocks noChangeArrowheads="1"/>
            </p:cNvSpPr>
            <p:nvPr/>
          </p:nvSpPr>
          <p:spPr bwMode="gray">
            <a:xfrm>
              <a:off x="1162100" y="1778718"/>
              <a:ext cx="14477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smtClean="0">
                  <a:solidFill>
                    <a:srgbClr val="1C1C1C"/>
                  </a:solidFill>
                  <a:latin typeface="+mn-ea"/>
                </a:rPr>
                <a:t>统战</a:t>
              </a:r>
              <a:endParaRPr lang="en-US" altLang="zh-CN" b="1" dirty="0">
                <a:solidFill>
                  <a:srgbClr val="1C1C1C"/>
                </a:solidFill>
                <a:latin typeface="+mn-ea"/>
              </a:endParaRPr>
            </a:p>
          </p:txBody>
        </p:sp>
      </p:grpSp>
      <p:grpSp>
        <p:nvGrpSpPr>
          <p:cNvPr id="191" name="组合 190"/>
          <p:cNvGrpSpPr/>
          <p:nvPr/>
        </p:nvGrpSpPr>
        <p:grpSpPr>
          <a:xfrm>
            <a:off x="3275856" y="2085379"/>
            <a:ext cx="1200593" cy="442913"/>
            <a:chOff x="971600" y="1740619"/>
            <a:chExt cx="1828800" cy="442913"/>
          </a:xfrm>
        </p:grpSpPr>
        <p:sp>
          <p:nvSpPr>
            <p:cNvPr id="192" name="AutoShape 10"/>
            <p:cNvSpPr>
              <a:spLocks noChangeArrowheads="1"/>
            </p:cNvSpPr>
            <p:nvPr/>
          </p:nvSpPr>
          <p:spPr bwMode="gray">
            <a:xfrm>
              <a:off x="971600" y="1740619"/>
              <a:ext cx="1828800"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193" name="Rectangle 16"/>
            <p:cNvSpPr>
              <a:spLocks noChangeArrowheads="1"/>
            </p:cNvSpPr>
            <p:nvPr/>
          </p:nvSpPr>
          <p:spPr bwMode="gray">
            <a:xfrm>
              <a:off x="1162100" y="1778718"/>
              <a:ext cx="14477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民政</a:t>
              </a:r>
              <a:endParaRPr lang="en-US" altLang="zh-CN" b="1" dirty="0">
                <a:solidFill>
                  <a:srgbClr val="1C1C1C"/>
                </a:solidFill>
                <a:latin typeface="+mn-ea"/>
              </a:endParaRPr>
            </a:p>
          </p:txBody>
        </p:sp>
      </p:grpSp>
      <p:grpSp>
        <p:nvGrpSpPr>
          <p:cNvPr id="194" name="组合 193"/>
          <p:cNvGrpSpPr/>
          <p:nvPr/>
        </p:nvGrpSpPr>
        <p:grpSpPr>
          <a:xfrm>
            <a:off x="452312" y="2858159"/>
            <a:ext cx="1200593" cy="442913"/>
            <a:chOff x="971600" y="1740619"/>
            <a:chExt cx="1828800" cy="442913"/>
          </a:xfrm>
        </p:grpSpPr>
        <p:sp>
          <p:nvSpPr>
            <p:cNvPr id="195" name="AutoShape 10"/>
            <p:cNvSpPr>
              <a:spLocks noChangeArrowheads="1"/>
            </p:cNvSpPr>
            <p:nvPr/>
          </p:nvSpPr>
          <p:spPr bwMode="gray">
            <a:xfrm>
              <a:off x="971600" y="1740619"/>
              <a:ext cx="1828800"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196" name="Rectangle 16"/>
            <p:cNvSpPr>
              <a:spLocks noChangeArrowheads="1"/>
            </p:cNvSpPr>
            <p:nvPr/>
          </p:nvSpPr>
          <p:spPr bwMode="gray">
            <a:xfrm>
              <a:off x="1162100" y="1778718"/>
              <a:ext cx="1447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smtClean="0">
                  <a:solidFill>
                    <a:srgbClr val="1C1C1C"/>
                  </a:solidFill>
                  <a:latin typeface="+mn-ea"/>
                </a:rPr>
                <a:t>教育</a:t>
              </a:r>
              <a:endParaRPr lang="en-US" altLang="zh-CN" b="1" dirty="0">
                <a:solidFill>
                  <a:srgbClr val="1C1C1C"/>
                </a:solidFill>
                <a:latin typeface="+mn-ea"/>
              </a:endParaRPr>
            </a:p>
          </p:txBody>
        </p:sp>
      </p:grpSp>
      <p:grpSp>
        <p:nvGrpSpPr>
          <p:cNvPr id="197" name="组合 196"/>
          <p:cNvGrpSpPr/>
          <p:nvPr/>
        </p:nvGrpSpPr>
        <p:grpSpPr>
          <a:xfrm>
            <a:off x="1763689" y="2858159"/>
            <a:ext cx="1368152" cy="442913"/>
            <a:chOff x="818673" y="1740619"/>
            <a:chExt cx="2084034" cy="442913"/>
          </a:xfrm>
        </p:grpSpPr>
        <p:sp>
          <p:nvSpPr>
            <p:cNvPr id="198" name="AutoShape 10"/>
            <p:cNvSpPr>
              <a:spLocks noChangeArrowheads="1"/>
            </p:cNvSpPr>
            <p:nvPr/>
          </p:nvSpPr>
          <p:spPr bwMode="gray">
            <a:xfrm>
              <a:off x="971600" y="1740619"/>
              <a:ext cx="1828800"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199" name="Rectangle 16"/>
            <p:cNvSpPr>
              <a:spLocks noChangeArrowheads="1"/>
            </p:cNvSpPr>
            <p:nvPr/>
          </p:nvSpPr>
          <p:spPr bwMode="gray">
            <a:xfrm>
              <a:off x="818673" y="1778718"/>
              <a:ext cx="20840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0" hangingPunct="0"/>
              <a:r>
                <a:rPr lang="zh-CN" altLang="en-US" b="1" dirty="0" smtClean="0">
                  <a:solidFill>
                    <a:srgbClr val="1C1C1C"/>
                  </a:solidFill>
                  <a:latin typeface="+mn-ea"/>
                </a:rPr>
                <a:t>卫</a:t>
              </a:r>
              <a:r>
                <a:rPr lang="zh-CN" altLang="en-US" b="1" spc="-300" dirty="0" smtClean="0">
                  <a:solidFill>
                    <a:srgbClr val="1C1C1C"/>
                  </a:solidFill>
                  <a:latin typeface="+mn-ea"/>
                </a:rPr>
                <a:t>生</a:t>
              </a:r>
              <a:r>
                <a:rPr lang="zh-CN" altLang="en-US" b="1" kern="700" spc="-300" dirty="0" smtClean="0">
                  <a:solidFill>
                    <a:srgbClr val="1C1C1C"/>
                  </a:solidFill>
                  <a:latin typeface="+mn-ea"/>
                </a:rPr>
                <a:t>、</a:t>
              </a:r>
              <a:r>
                <a:rPr lang="zh-CN" altLang="en-US" b="1" spc="-300" dirty="0" smtClean="0">
                  <a:solidFill>
                    <a:srgbClr val="1C1C1C"/>
                  </a:solidFill>
                  <a:latin typeface="+mn-ea"/>
                </a:rPr>
                <a:t>计</a:t>
              </a:r>
              <a:r>
                <a:rPr lang="zh-CN" altLang="en-US" b="1" dirty="0" smtClean="0">
                  <a:solidFill>
                    <a:srgbClr val="1C1C1C"/>
                  </a:solidFill>
                  <a:latin typeface="+mn-ea"/>
                </a:rPr>
                <a:t>生</a:t>
              </a:r>
              <a:endParaRPr lang="en-US" altLang="zh-CN" b="1" dirty="0">
                <a:solidFill>
                  <a:srgbClr val="1C1C1C"/>
                </a:solidFill>
                <a:latin typeface="+mn-ea"/>
              </a:endParaRPr>
            </a:p>
          </p:txBody>
        </p:sp>
      </p:grpSp>
      <p:grpSp>
        <p:nvGrpSpPr>
          <p:cNvPr id="200" name="组合 199"/>
          <p:cNvGrpSpPr/>
          <p:nvPr/>
        </p:nvGrpSpPr>
        <p:grpSpPr>
          <a:xfrm>
            <a:off x="3275856" y="2858159"/>
            <a:ext cx="1200593" cy="442913"/>
            <a:chOff x="971600" y="1740619"/>
            <a:chExt cx="1828800" cy="442913"/>
          </a:xfrm>
        </p:grpSpPr>
        <p:sp>
          <p:nvSpPr>
            <p:cNvPr id="201" name="AutoShape 10"/>
            <p:cNvSpPr>
              <a:spLocks noChangeArrowheads="1"/>
            </p:cNvSpPr>
            <p:nvPr/>
          </p:nvSpPr>
          <p:spPr bwMode="gray">
            <a:xfrm>
              <a:off x="971600" y="1740619"/>
              <a:ext cx="1828800"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02" name="Rectangle 16"/>
            <p:cNvSpPr>
              <a:spLocks noChangeArrowheads="1"/>
            </p:cNvSpPr>
            <p:nvPr/>
          </p:nvSpPr>
          <p:spPr bwMode="gray">
            <a:xfrm>
              <a:off x="1162100" y="1778718"/>
              <a:ext cx="14477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公安</a:t>
              </a:r>
              <a:endParaRPr lang="en-US" altLang="zh-CN" b="1" dirty="0">
                <a:solidFill>
                  <a:srgbClr val="1C1C1C"/>
                </a:solidFill>
                <a:latin typeface="+mn-ea"/>
              </a:endParaRPr>
            </a:p>
          </p:txBody>
        </p:sp>
      </p:grpSp>
      <p:grpSp>
        <p:nvGrpSpPr>
          <p:cNvPr id="203" name="组合 202"/>
          <p:cNvGrpSpPr/>
          <p:nvPr/>
        </p:nvGrpSpPr>
        <p:grpSpPr>
          <a:xfrm>
            <a:off x="452312" y="3630939"/>
            <a:ext cx="1200593" cy="442913"/>
            <a:chOff x="971600" y="1740619"/>
            <a:chExt cx="1828800" cy="442913"/>
          </a:xfrm>
        </p:grpSpPr>
        <p:sp>
          <p:nvSpPr>
            <p:cNvPr id="204" name="AutoShape 10"/>
            <p:cNvSpPr>
              <a:spLocks noChangeArrowheads="1"/>
            </p:cNvSpPr>
            <p:nvPr/>
          </p:nvSpPr>
          <p:spPr bwMode="gray">
            <a:xfrm>
              <a:off x="971600" y="1740619"/>
              <a:ext cx="1828800"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05" name="Rectangle 16"/>
            <p:cNvSpPr>
              <a:spLocks noChangeArrowheads="1"/>
            </p:cNvSpPr>
            <p:nvPr/>
          </p:nvSpPr>
          <p:spPr bwMode="gray">
            <a:xfrm>
              <a:off x="1162100" y="1778718"/>
              <a:ext cx="1447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司法</a:t>
              </a:r>
              <a:endParaRPr lang="en-US" altLang="zh-CN" b="1" dirty="0">
                <a:solidFill>
                  <a:srgbClr val="1C1C1C"/>
                </a:solidFill>
                <a:latin typeface="+mn-ea"/>
              </a:endParaRPr>
            </a:p>
          </p:txBody>
        </p:sp>
      </p:grpSp>
      <p:grpSp>
        <p:nvGrpSpPr>
          <p:cNvPr id="206" name="组合 205"/>
          <p:cNvGrpSpPr/>
          <p:nvPr/>
        </p:nvGrpSpPr>
        <p:grpSpPr>
          <a:xfrm>
            <a:off x="1864084" y="3630939"/>
            <a:ext cx="1200593" cy="442913"/>
            <a:chOff x="971600" y="1740619"/>
            <a:chExt cx="1828800" cy="442913"/>
          </a:xfrm>
        </p:grpSpPr>
        <p:sp>
          <p:nvSpPr>
            <p:cNvPr id="207" name="AutoShape 10"/>
            <p:cNvSpPr>
              <a:spLocks noChangeArrowheads="1"/>
            </p:cNvSpPr>
            <p:nvPr/>
          </p:nvSpPr>
          <p:spPr bwMode="gray">
            <a:xfrm>
              <a:off x="971600" y="1740619"/>
              <a:ext cx="1828800"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08" name="Rectangle 16"/>
            <p:cNvSpPr>
              <a:spLocks noChangeArrowheads="1"/>
            </p:cNvSpPr>
            <p:nvPr/>
          </p:nvSpPr>
          <p:spPr bwMode="gray">
            <a:xfrm>
              <a:off x="1162100" y="1778718"/>
              <a:ext cx="1447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smtClean="0">
                  <a:solidFill>
                    <a:srgbClr val="1C1C1C"/>
                  </a:solidFill>
                  <a:latin typeface="+mn-ea"/>
                </a:rPr>
                <a:t>人社</a:t>
              </a:r>
              <a:endParaRPr lang="en-US" altLang="zh-CN" b="1" dirty="0">
                <a:solidFill>
                  <a:srgbClr val="1C1C1C"/>
                </a:solidFill>
                <a:latin typeface="+mn-ea"/>
              </a:endParaRPr>
            </a:p>
          </p:txBody>
        </p:sp>
      </p:grpSp>
      <p:grpSp>
        <p:nvGrpSpPr>
          <p:cNvPr id="209" name="组合 208"/>
          <p:cNvGrpSpPr/>
          <p:nvPr/>
        </p:nvGrpSpPr>
        <p:grpSpPr>
          <a:xfrm>
            <a:off x="3275856" y="3630939"/>
            <a:ext cx="1200593" cy="442913"/>
            <a:chOff x="971600" y="1740619"/>
            <a:chExt cx="1828800" cy="442913"/>
          </a:xfrm>
        </p:grpSpPr>
        <p:sp>
          <p:nvSpPr>
            <p:cNvPr id="210" name="AutoShape 10"/>
            <p:cNvSpPr>
              <a:spLocks noChangeArrowheads="1"/>
            </p:cNvSpPr>
            <p:nvPr/>
          </p:nvSpPr>
          <p:spPr bwMode="gray">
            <a:xfrm>
              <a:off x="971600" y="1740619"/>
              <a:ext cx="1828800"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11" name="Rectangle 16"/>
            <p:cNvSpPr>
              <a:spLocks noChangeArrowheads="1"/>
            </p:cNvSpPr>
            <p:nvPr/>
          </p:nvSpPr>
          <p:spPr bwMode="gray">
            <a:xfrm>
              <a:off x="1162100" y="1778718"/>
              <a:ext cx="14477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smtClean="0">
                  <a:solidFill>
                    <a:srgbClr val="1C1C1C"/>
                  </a:solidFill>
                  <a:latin typeface="+mn-ea"/>
                </a:rPr>
                <a:t>信访</a:t>
              </a:r>
              <a:endParaRPr lang="en-US" altLang="zh-CN" b="1" dirty="0">
                <a:solidFill>
                  <a:srgbClr val="1C1C1C"/>
                </a:solidFill>
                <a:latin typeface="+mn-ea"/>
              </a:endParaRPr>
            </a:p>
          </p:txBody>
        </p:sp>
      </p:grpSp>
      <p:grpSp>
        <p:nvGrpSpPr>
          <p:cNvPr id="212" name="组合 211"/>
          <p:cNvGrpSpPr/>
          <p:nvPr/>
        </p:nvGrpSpPr>
        <p:grpSpPr>
          <a:xfrm>
            <a:off x="452311" y="4403719"/>
            <a:ext cx="1200593" cy="442913"/>
            <a:chOff x="971600" y="1740619"/>
            <a:chExt cx="1828800" cy="442913"/>
          </a:xfrm>
        </p:grpSpPr>
        <p:sp>
          <p:nvSpPr>
            <p:cNvPr id="213" name="AutoShape 10"/>
            <p:cNvSpPr>
              <a:spLocks noChangeArrowheads="1"/>
            </p:cNvSpPr>
            <p:nvPr/>
          </p:nvSpPr>
          <p:spPr bwMode="gray">
            <a:xfrm>
              <a:off x="971600" y="1740619"/>
              <a:ext cx="1828800"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14" name="Rectangle 16"/>
            <p:cNvSpPr>
              <a:spLocks noChangeArrowheads="1"/>
            </p:cNvSpPr>
            <p:nvPr/>
          </p:nvSpPr>
          <p:spPr bwMode="gray">
            <a:xfrm>
              <a:off x="1162100" y="1778718"/>
              <a:ext cx="14477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共青团</a:t>
              </a:r>
              <a:endParaRPr lang="en-US" altLang="zh-CN" b="1" dirty="0">
                <a:solidFill>
                  <a:srgbClr val="1C1C1C"/>
                </a:solidFill>
                <a:latin typeface="+mn-ea"/>
              </a:endParaRPr>
            </a:p>
          </p:txBody>
        </p:sp>
      </p:grpSp>
      <p:grpSp>
        <p:nvGrpSpPr>
          <p:cNvPr id="215" name="组合 214"/>
          <p:cNvGrpSpPr/>
          <p:nvPr/>
        </p:nvGrpSpPr>
        <p:grpSpPr>
          <a:xfrm>
            <a:off x="1864083" y="4403719"/>
            <a:ext cx="1200593" cy="442913"/>
            <a:chOff x="971600" y="1740619"/>
            <a:chExt cx="1828800" cy="442913"/>
          </a:xfrm>
        </p:grpSpPr>
        <p:sp>
          <p:nvSpPr>
            <p:cNvPr id="216" name="AutoShape 10"/>
            <p:cNvSpPr>
              <a:spLocks noChangeArrowheads="1"/>
            </p:cNvSpPr>
            <p:nvPr/>
          </p:nvSpPr>
          <p:spPr bwMode="gray">
            <a:xfrm>
              <a:off x="971600" y="1740619"/>
              <a:ext cx="1828800"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17" name="Rectangle 16"/>
            <p:cNvSpPr>
              <a:spLocks noChangeArrowheads="1"/>
            </p:cNvSpPr>
            <p:nvPr/>
          </p:nvSpPr>
          <p:spPr bwMode="gray">
            <a:xfrm>
              <a:off x="1162100" y="1778718"/>
              <a:ext cx="1447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妇联</a:t>
              </a:r>
              <a:endParaRPr lang="en-US" altLang="zh-CN" b="1" dirty="0">
                <a:solidFill>
                  <a:srgbClr val="1C1C1C"/>
                </a:solidFill>
                <a:latin typeface="+mn-ea"/>
              </a:endParaRPr>
            </a:p>
          </p:txBody>
        </p:sp>
      </p:grpSp>
      <p:grpSp>
        <p:nvGrpSpPr>
          <p:cNvPr id="218" name="组合 217"/>
          <p:cNvGrpSpPr/>
          <p:nvPr/>
        </p:nvGrpSpPr>
        <p:grpSpPr>
          <a:xfrm>
            <a:off x="3275855" y="4403719"/>
            <a:ext cx="1200593" cy="442913"/>
            <a:chOff x="971600" y="1740619"/>
            <a:chExt cx="1828800" cy="442913"/>
          </a:xfrm>
        </p:grpSpPr>
        <p:sp>
          <p:nvSpPr>
            <p:cNvPr id="219" name="AutoShape 10"/>
            <p:cNvSpPr>
              <a:spLocks noChangeArrowheads="1"/>
            </p:cNvSpPr>
            <p:nvPr/>
          </p:nvSpPr>
          <p:spPr bwMode="gray">
            <a:xfrm>
              <a:off x="971600" y="1740619"/>
              <a:ext cx="1828800"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20" name="Rectangle 16"/>
            <p:cNvSpPr>
              <a:spLocks noChangeArrowheads="1"/>
            </p:cNvSpPr>
            <p:nvPr/>
          </p:nvSpPr>
          <p:spPr bwMode="gray">
            <a:xfrm>
              <a:off x="1162100" y="1778718"/>
              <a:ext cx="14477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残联</a:t>
              </a:r>
              <a:endParaRPr lang="en-US" altLang="zh-CN" b="1" dirty="0">
                <a:solidFill>
                  <a:srgbClr val="1C1C1C"/>
                </a:solidFill>
                <a:latin typeface="+mn-ea"/>
              </a:endParaRPr>
            </a:p>
          </p:txBody>
        </p:sp>
      </p:grpSp>
      <p:grpSp>
        <p:nvGrpSpPr>
          <p:cNvPr id="221" name="组合 220"/>
          <p:cNvGrpSpPr/>
          <p:nvPr/>
        </p:nvGrpSpPr>
        <p:grpSpPr>
          <a:xfrm>
            <a:off x="452311" y="5176499"/>
            <a:ext cx="1200593" cy="442913"/>
            <a:chOff x="971600" y="1740619"/>
            <a:chExt cx="1828800" cy="442913"/>
          </a:xfrm>
        </p:grpSpPr>
        <p:sp>
          <p:nvSpPr>
            <p:cNvPr id="222" name="AutoShape 10"/>
            <p:cNvSpPr>
              <a:spLocks noChangeArrowheads="1"/>
            </p:cNvSpPr>
            <p:nvPr/>
          </p:nvSpPr>
          <p:spPr bwMode="gray">
            <a:xfrm>
              <a:off x="971600" y="1740619"/>
              <a:ext cx="1828800"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23" name="Rectangle 16"/>
            <p:cNvSpPr>
              <a:spLocks noChangeArrowheads="1"/>
            </p:cNvSpPr>
            <p:nvPr/>
          </p:nvSpPr>
          <p:spPr bwMode="gray">
            <a:xfrm>
              <a:off x="1162100" y="1778718"/>
              <a:ext cx="14477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红十字</a:t>
              </a:r>
              <a:endParaRPr lang="en-US" altLang="zh-CN" b="1" dirty="0">
                <a:solidFill>
                  <a:srgbClr val="1C1C1C"/>
                </a:solidFill>
                <a:latin typeface="+mn-ea"/>
              </a:endParaRPr>
            </a:p>
          </p:txBody>
        </p:sp>
      </p:grpSp>
      <p:grpSp>
        <p:nvGrpSpPr>
          <p:cNvPr id="224" name="组合 223"/>
          <p:cNvGrpSpPr/>
          <p:nvPr/>
        </p:nvGrpSpPr>
        <p:grpSpPr>
          <a:xfrm>
            <a:off x="1864083" y="5176499"/>
            <a:ext cx="1200593" cy="442913"/>
            <a:chOff x="971600" y="1740619"/>
            <a:chExt cx="1828800" cy="442913"/>
          </a:xfrm>
        </p:grpSpPr>
        <p:sp>
          <p:nvSpPr>
            <p:cNvPr id="225" name="AutoShape 10"/>
            <p:cNvSpPr>
              <a:spLocks noChangeArrowheads="1"/>
            </p:cNvSpPr>
            <p:nvPr/>
          </p:nvSpPr>
          <p:spPr bwMode="gray">
            <a:xfrm>
              <a:off x="971600" y="1740619"/>
              <a:ext cx="1828800"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26" name="Rectangle 16"/>
            <p:cNvSpPr>
              <a:spLocks noChangeArrowheads="1"/>
            </p:cNvSpPr>
            <p:nvPr/>
          </p:nvSpPr>
          <p:spPr bwMode="gray">
            <a:xfrm>
              <a:off x="1162100" y="1778718"/>
              <a:ext cx="14477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工会</a:t>
              </a:r>
              <a:endParaRPr lang="en-US" altLang="zh-CN" b="1" dirty="0">
                <a:solidFill>
                  <a:srgbClr val="1C1C1C"/>
                </a:solidFill>
                <a:latin typeface="+mn-ea"/>
              </a:endParaRPr>
            </a:p>
          </p:txBody>
        </p:sp>
      </p:grpSp>
      <p:grpSp>
        <p:nvGrpSpPr>
          <p:cNvPr id="227" name="组合 226"/>
          <p:cNvGrpSpPr/>
          <p:nvPr/>
        </p:nvGrpSpPr>
        <p:grpSpPr>
          <a:xfrm>
            <a:off x="3275855" y="5176499"/>
            <a:ext cx="1200593" cy="442913"/>
            <a:chOff x="971600" y="1740619"/>
            <a:chExt cx="1828800" cy="442913"/>
          </a:xfrm>
        </p:grpSpPr>
        <p:sp>
          <p:nvSpPr>
            <p:cNvPr id="228" name="AutoShape 10"/>
            <p:cNvSpPr>
              <a:spLocks noChangeArrowheads="1"/>
            </p:cNvSpPr>
            <p:nvPr/>
          </p:nvSpPr>
          <p:spPr bwMode="gray">
            <a:xfrm>
              <a:off x="971600" y="1740619"/>
              <a:ext cx="1828800"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29" name="Rectangle 16"/>
            <p:cNvSpPr>
              <a:spLocks noChangeArrowheads="1"/>
            </p:cNvSpPr>
            <p:nvPr/>
          </p:nvSpPr>
          <p:spPr bwMode="gray">
            <a:xfrm>
              <a:off x="1162100" y="1778718"/>
              <a:ext cx="14477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政法委</a:t>
              </a:r>
              <a:endParaRPr lang="en-US" altLang="zh-CN" b="1" dirty="0">
                <a:solidFill>
                  <a:srgbClr val="1C1C1C"/>
                </a:solidFill>
                <a:latin typeface="+mn-ea"/>
              </a:endParaRPr>
            </a:p>
          </p:txBody>
        </p:sp>
      </p:grpSp>
      <p:grpSp>
        <p:nvGrpSpPr>
          <p:cNvPr id="230" name="组合 229"/>
          <p:cNvGrpSpPr/>
          <p:nvPr/>
        </p:nvGrpSpPr>
        <p:grpSpPr>
          <a:xfrm>
            <a:off x="452312" y="5949280"/>
            <a:ext cx="1200593" cy="442913"/>
            <a:chOff x="971600" y="1740619"/>
            <a:chExt cx="1828800" cy="442913"/>
          </a:xfrm>
        </p:grpSpPr>
        <p:sp>
          <p:nvSpPr>
            <p:cNvPr id="231" name="AutoShape 10"/>
            <p:cNvSpPr>
              <a:spLocks noChangeArrowheads="1"/>
            </p:cNvSpPr>
            <p:nvPr/>
          </p:nvSpPr>
          <p:spPr bwMode="gray">
            <a:xfrm>
              <a:off x="971600" y="1740619"/>
              <a:ext cx="1828800"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32" name="Rectangle 16"/>
            <p:cNvSpPr>
              <a:spLocks noChangeArrowheads="1"/>
            </p:cNvSpPr>
            <p:nvPr/>
          </p:nvSpPr>
          <p:spPr bwMode="gray">
            <a:xfrm>
              <a:off x="1162100" y="1778718"/>
              <a:ext cx="14477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文化</a:t>
              </a:r>
              <a:endParaRPr lang="en-US" altLang="zh-CN" b="1" dirty="0">
                <a:solidFill>
                  <a:srgbClr val="1C1C1C"/>
                </a:solidFill>
                <a:latin typeface="+mn-ea"/>
              </a:endParaRPr>
            </a:p>
          </p:txBody>
        </p:sp>
      </p:grpSp>
      <p:grpSp>
        <p:nvGrpSpPr>
          <p:cNvPr id="233" name="组合 232"/>
          <p:cNvGrpSpPr/>
          <p:nvPr/>
        </p:nvGrpSpPr>
        <p:grpSpPr>
          <a:xfrm>
            <a:off x="1864084" y="5949280"/>
            <a:ext cx="1200593" cy="442913"/>
            <a:chOff x="971600" y="1740619"/>
            <a:chExt cx="1828800" cy="442913"/>
          </a:xfrm>
        </p:grpSpPr>
        <p:sp>
          <p:nvSpPr>
            <p:cNvPr id="234" name="AutoShape 10"/>
            <p:cNvSpPr>
              <a:spLocks noChangeArrowheads="1"/>
            </p:cNvSpPr>
            <p:nvPr/>
          </p:nvSpPr>
          <p:spPr bwMode="gray">
            <a:xfrm>
              <a:off x="971600" y="1740619"/>
              <a:ext cx="1828800"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35" name="Rectangle 16"/>
            <p:cNvSpPr>
              <a:spLocks noChangeArrowheads="1"/>
            </p:cNvSpPr>
            <p:nvPr/>
          </p:nvSpPr>
          <p:spPr bwMode="gray">
            <a:xfrm>
              <a:off x="1162100" y="1778718"/>
              <a:ext cx="1447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体育</a:t>
              </a:r>
              <a:endParaRPr lang="en-US" altLang="zh-CN" b="1" dirty="0">
                <a:solidFill>
                  <a:srgbClr val="1C1C1C"/>
                </a:solidFill>
                <a:latin typeface="+mn-ea"/>
              </a:endParaRPr>
            </a:p>
          </p:txBody>
        </p:sp>
      </p:grpSp>
      <p:grpSp>
        <p:nvGrpSpPr>
          <p:cNvPr id="236" name="组合 235"/>
          <p:cNvGrpSpPr/>
          <p:nvPr/>
        </p:nvGrpSpPr>
        <p:grpSpPr>
          <a:xfrm>
            <a:off x="3275856" y="5949280"/>
            <a:ext cx="1200593" cy="442913"/>
            <a:chOff x="971600" y="1740619"/>
            <a:chExt cx="1828800" cy="442913"/>
          </a:xfrm>
        </p:grpSpPr>
        <p:sp>
          <p:nvSpPr>
            <p:cNvPr id="237" name="AutoShape 10"/>
            <p:cNvSpPr>
              <a:spLocks noChangeArrowheads="1"/>
            </p:cNvSpPr>
            <p:nvPr/>
          </p:nvSpPr>
          <p:spPr bwMode="gray">
            <a:xfrm>
              <a:off x="971600" y="1740619"/>
              <a:ext cx="1828800"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38" name="Rectangle 16"/>
            <p:cNvSpPr>
              <a:spLocks noChangeArrowheads="1"/>
            </p:cNvSpPr>
            <p:nvPr/>
          </p:nvSpPr>
          <p:spPr bwMode="gray">
            <a:xfrm>
              <a:off x="1162100" y="1778718"/>
              <a:ext cx="1447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热线</a:t>
              </a:r>
              <a:endParaRPr lang="en-US" altLang="zh-CN" b="1" dirty="0">
                <a:solidFill>
                  <a:srgbClr val="1C1C1C"/>
                </a:solidFill>
                <a:latin typeface="+mn-ea"/>
              </a:endParaRPr>
            </a:p>
          </p:txBody>
        </p:sp>
      </p:grpSp>
      <p:grpSp>
        <p:nvGrpSpPr>
          <p:cNvPr id="239" name="组合 238"/>
          <p:cNvGrpSpPr/>
          <p:nvPr/>
        </p:nvGrpSpPr>
        <p:grpSpPr>
          <a:xfrm>
            <a:off x="4761689" y="2085379"/>
            <a:ext cx="1202400" cy="442913"/>
            <a:chOff x="3275856" y="1740619"/>
            <a:chExt cx="1828800" cy="442913"/>
          </a:xfrm>
        </p:grpSpPr>
        <p:sp>
          <p:nvSpPr>
            <p:cNvPr id="240" name="AutoShape 10"/>
            <p:cNvSpPr>
              <a:spLocks noChangeArrowheads="1"/>
            </p:cNvSpPr>
            <p:nvPr/>
          </p:nvSpPr>
          <p:spPr bwMode="gray">
            <a:xfrm>
              <a:off x="3275856" y="1740619"/>
              <a:ext cx="18288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41" name="Rectangle 16"/>
            <p:cNvSpPr>
              <a:spLocks noChangeArrowheads="1"/>
            </p:cNvSpPr>
            <p:nvPr/>
          </p:nvSpPr>
          <p:spPr bwMode="gray">
            <a:xfrm>
              <a:off x="3466356" y="1778718"/>
              <a:ext cx="1447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黄浦</a:t>
              </a:r>
              <a:endParaRPr lang="en-US" altLang="zh-CN" b="1" dirty="0">
                <a:solidFill>
                  <a:srgbClr val="1C1C1C"/>
                </a:solidFill>
                <a:latin typeface="+mn-ea"/>
              </a:endParaRPr>
            </a:p>
          </p:txBody>
        </p:sp>
      </p:grpSp>
      <p:grpSp>
        <p:nvGrpSpPr>
          <p:cNvPr id="242" name="组合 241"/>
          <p:cNvGrpSpPr/>
          <p:nvPr/>
        </p:nvGrpSpPr>
        <p:grpSpPr>
          <a:xfrm>
            <a:off x="6296488" y="2085379"/>
            <a:ext cx="1202400" cy="442913"/>
            <a:chOff x="3275856" y="1740619"/>
            <a:chExt cx="1828800" cy="442913"/>
          </a:xfrm>
        </p:grpSpPr>
        <p:sp>
          <p:nvSpPr>
            <p:cNvPr id="243" name="AutoShape 10"/>
            <p:cNvSpPr>
              <a:spLocks noChangeArrowheads="1"/>
            </p:cNvSpPr>
            <p:nvPr/>
          </p:nvSpPr>
          <p:spPr bwMode="gray">
            <a:xfrm>
              <a:off x="3275856" y="1740619"/>
              <a:ext cx="18288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44" name="Rectangle 16"/>
            <p:cNvSpPr>
              <a:spLocks noChangeArrowheads="1"/>
            </p:cNvSpPr>
            <p:nvPr/>
          </p:nvSpPr>
          <p:spPr bwMode="gray">
            <a:xfrm>
              <a:off x="3466356" y="1778718"/>
              <a:ext cx="1447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徐汇</a:t>
              </a:r>
              <a:endParaRPr lang="en-US" altLang="zh-CN" b="1" dirty="0">
                <a:solidFill>
                  <a:srgbClr val="1C1C1C"/>
                </a:solidFill>
                <a:latin typeface="+mn-ea"/>
              </a:endParaRPr>
            </a:p>
          </p:txBody>
        </p:sp>
      </p:grpSp>
      <p:grpSp>
        <p:nvGrpSpPr>
          <p:cNvPr id="245" name="组合 244"/>
          <p:cNvGrpSpPr/>
          <p:nvPr/>
        </p:nvGrpSpPr>
        <p:grpSpPr>
          <a:xfrm>
            <a:off x="7830088" y="2085379"/>
            <a:ext cx="1202400" cy="442913"/>
            <a:chOff x="3275856" y="1740619"/>
            <a:chExt cx="1828800" cy="442913"/>
          </a:xfrm>
        </p:grpSpPr>
        <p:sp>
          <p:nvSpPr>
            <p:cNvPr id="246" name="AutoShape 10"/>
            <p:cNvSpPr>
              <a:spLocks noChangeArrowheads="1"/>
            </p:cNvSpPr>
            <p:nvPr/>
          </p:nvSpPr>
          <p:spPr bwMode="gray">
            <a:xfrm>
              <a:off x="3275856" y="1740619"/>
              <a:ext cx="18288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47" name="Rectangle 16"/>
            <p:cNvSpPr>
              <a:spLocks noChangeArrowheads="1"/>
            </p:cNvSpPr>
            <p:nvPr/>
          </p:nvSpPr>
          <p:spPr bwMode="gray">
            <a:xfrm>
              <a:off x="3466356" y="1778718"/>
              <a:ext cx="1447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长宁</a:t>
              </a:r>
              <a:endParaRPr lang="en-US" altLang="zh-CN" b="1" dirty="0">
                <a:solidFill>
                  <a:srgbClr val="1C1C1C"/>
                </a:solidFill>
                <a:latin typeface="+mn-ea"/>
              </a:endParaRPr>
            </a:p>
          </p:txBody>
        </p:sp>
      </p:grpSp>
      <p:grpSp>
        <p:nvGrpSpPr>
          <p:cNvPr id="248" name="组合 247"/>
          <p:cNvGrpSpPr/>
          <p:nvPr/>
        </p:nvGrpSpPr>
        <p:grpSpPr>
          <a:xfrm>
            <a:off x="4761223" y="2858159"/>
            <a:ext cx="1202400" cy="442913"/>
            <a:chOff x="3275856" y="1740619"/>
            <a:chExt cx="1828800" cy="442913"/>
          </a:xfrm>
        </p:grpSpPr>
        <p:sp>
          <p:nvSpPr>
            <p:cNvPr id="249" name="AutoShape 10"/>
            <p:cNvSpPr>
              <a:spLocks noChangeArrowheads="1"/>
            </p:cNvSpPr>
            <p:nvPr/>
          </p:nvSpPr>
          <p:spPr bwMode="gray">
            <a:xfrm>
              <a:off x="3275856" y="1740619"/>
              <a:ext cx="18288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50" name="Rectangle 16"/>
            <p:cNvSpPr>
              <a:spLocks noChangeArrowheads="1"/>
            </p:cNvSpPr>
            <p:nvPr/>
          </p:nvSpPr>
          <p:spPr bwMode="gray">
            <a:xfrm>
              <a:off x="3466356" y="1778718"/>
              <a:ext cx="1447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静安</a:t>
              </a:r>
              <a:endParaRPr lang="en-US" altLang="zh-CN" b="1" dirty="0">
                <a:solidFill>
                  <a:srgbClr val="1C1C1C"/>
                </a:solidFill>
                <a:latin typeface="+mn-ea"/>
              </a:endParaRPr>
            </a:p>
          </p:txBody>
        </p:sp>
      </p:grpSp>
      <p:grpSp>
        <p:nvGrpSpPr>
          <p:cNvPr id="251" name="组合 250"/>
          <p:cNvGrpSpPr/>
          <p:nvPr/>
        </p:nvGrpSpPr>
        <p:grpSpPr>
          <a:xfrm>
            <a:off x="6296022" y="2858159"/>
            <a:ext cx="1202400" cy="442913"/>
            <a:chOff x="3275856" y="1740619"/>
            <a:chExt cx="1828800" cy="442913"/>
          </a:xfrm>
        </p:grpSpPr>
        <p:sp>
          <p:nvSpPr>
            <p:cNvPr id="252" name="AutoShape 10"/>
            <p:cNvSpPr>
              <a:spLocks noChangeArrowheads="1"/>
            </p:cNvSpPr>
            <p:nvPr/>
          </p:nvSpPr>
          <p:spPr bwMode="gray">
            <a:xfrm>
              <a:off x="3275856" y="1740619"/>
              <a:ext cx="18288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53" name="Rectangle 16"/>
            <p:cNvSpPr>
              <a:spLocks noChangeArrowheads="1"/>
            </p:cNvSpPr>
            <p:nvPr/>
          </p:nvSpPr>
          <p:spPr bwMode="gray">
            <a:xfrm>
              <a:off x="3466356" y="1778718"/>
              <a:ext cx="1447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普陀</a:t>
              </a:r>
              <a:endParaRPr lang="en-US" altLang="zh-CN" b="1" dirty="0">
                <a:solidFill>
                  <a:srgbClr val="1C1C1C"/>
                </a:solidFill>
                <a:latin typeface="+mn-ea"/>
              </a:endParaRPr>
            </a:p>
          </p:txBody>
        </p:sp>
      </p:grpSp>
      <p:grpSp>
        <p:nvGrpSpPr>
          <p:cNvPr id="254" name="组合 253"/>
          <p:cNvGrpSpPr/>
          <p:nvPr/>
        </p:nvGrpSpPr>
        <p:grpSpPr>
          <a:xfrm>
            <a:off x="7829622" y="2861421"/>
            <a:ext cx="1202400" cy="442913"/>
            <a:chOff x="3275856" y="1740619"/>
            <a:chExt cx="1828800" cy="442913"/>
          </a:xfrm>
        </p:grpSpPr>
        <p:sp>
          <p:nvSpPr>
            <p:cNvPr id="255" name="AutoShape 10"/>
            <p:cNvSpPr>
              <a:spLocks noChangeArrowheads="1"/>
            </p:cNvSpPr>
            <p:nvPr/>
          </p:nvSpPr>
          <p:spPr bwMode="gray">
            <a:xfrm>
              <a:off x="3275856" y="1740619"/>
              <a:ext cx="18288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56" name="Rectangle 16"/>
            <p:cNvSpPr>
              <a:spLocks noChangeArrowheads="1"/>
            </p:cNvSpPr>
            <p:nvPr/>
          </p:nvSpPr>
          <p:spPr bwMode="gray">
            <a:xfrm>
              <a:off x="3466356" y="1778718"/>
              <a:ext cx="1447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闸北</a:t>
              </a:r>
              <a:endParaRPr lang="en-US" altLang="zh-CN" b="1" dirty="0">
                <a:solidFill>
                  <a:srgbClr val="1C1C1C"/>
                </a:solidFill>
                <a:latin typeface="+mn-ea"/>
              </a:endParaRPr>
            </a:p>
          </p:txBody>
        </p:sp>
      </p:grpSp>
      <p:grpSp>
        <p:nvGrpSpPr>
          <p:cNvPr id="257" name="组合 256"/>
          <p:cNvGrpSpPr/>
          <p:nvPr/>
        </p:nvGrpSpPr>
        <p:grpSpPr>
          <a:xfrm>
            <a:off x="4761223" y="3630939"/>
            <a:ext cx="1202400" cy="442913"/>
            <a:chOff x="3275856" y="1740619"/>
            <a:chExt cx="1828800" cy="442913"/>
          </a:xfrm>
        </p:grpSpPr>
        <p:sp>
          <p:nvSpPr>
            <p:cNvPr id="258" name="AutoShape 10"/>
            <p:cNvSpPr>
              <a:spLocks noChangeArrowheads="1"/>
            </p:cNvSpPr>
            <p:nvPr/>
          </p:nvSpPr>
          <p:spPr bwMode="gray">
            <a:xfrm>
              <a:off x="3275856" y="1740619"/>
              <a:ext cx="18288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59" name="Rectangle 16"/>
            <p:cNvSpPr>
              <a:spLocks noChangeArrowheads="1"/>
            </p:cNvSpPr>
            <p:nvPr/>
          </p:nvSpPr>
          <p:spPr bwMode="gray">
            <a:xfrm>
              <a:off x="3466356" y="1778718"/>
              <a:ext cx="1447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虹口</a:t>
              </a:r>
              <a:endParaRPr lang="en-US" altLang="zh-CN" b="1" dirty="0">
                <a:solidFill>
                  <a:srgbClr val="1C1C1C"/>
                </a:solidFill>
                <a:latin typeface="+mn-ea"/>
              </a:endParaRPr>
            </a:p>
          </p:txBody>
        </p:sp>
      </p:grpSp>
      <p:grpSp>
        <p:nvGrpSpPr>
          <p:cNvPr id="260" name="组合 259"/>
          <p:cNvGrpSpPr/>
          <p:nvPr/>
        </p:nvGrpSpPr>
        <p:grpSpPr>
          <a:xfrm>
            <a:off x="6296022" y="3630939"/>
            <a:ext cx="1202400" cy="442913"/>
            <a:chOff x="3275856" y="1740619"/>
            <a:chExt cx="1828800" cy="442913"/>
          </a:xfrm>
        </p:grpSpPr>
        <p:sp>
          <p:nvSpPr>
            <p:cNvPr id="261" name="AutoShape 10"/>
            <p:cNvSpPr>
              <a:spLocks noChangeArrowheads="1"/>
            </p:cNvSpPr>
            <p:nvPr/>
          </p:nvSpPr>
          <p:spPr bwMode="gray">
            <a:xfrm>
              <a:off x="3275856" y="1740619"/>
              <a:ext cx="18288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62" name="Rectangle 16"/>
            <p:cNvSpPr>
              <a:spLocks noChangeArrowheads="1"/>
            </p:cNvSpPr>
            <p:nvPr/>
          </p:nvSpPr>
          <p:spPr bwMode="gray">
            <a:xfrm>
              <a:off x="3466356" y="1778718"/>
              <a:ext cx="1447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smtClean="0">
                  <a:solidFill>
                    <a:srgbClr val="1C1C1C"/>
                  </a:solidFill>
                  <a:latin typeface="+mn-ea"/>
                </a:rPr>
                <a:t>杨浦</a:t>
              </a:r>
              <a:endParaRPr lang="en-US" altLang="zh-CN" b="1" dirty="0">
                <a:solidFill>
                  <a:srgbClr val="1C1C1C"/>
                </a:solidFill>
                <a:latin typeface="+mn-ea"/>
              </a:endParaRPr>
            </a:p>
          </p:txBody>
        </p:sp>
      </p:grpSp>
      <p:grpSp>
        <p:nvGrpSpPr>
          <p:cNvPr id="263" name="组合 262"/>
          <p:cNvGrpSpPr/>
          <p:nvPr/>
        </p:nvGrpSpPr>
        <p:grpSpPr>
          <a:xfrm>
            <a:off x="7829622" y="3637463"/>
            <a:ext cx="1202400" cy="442913"/>
            <a:chOff x="3275856" y="1740619"/>
            <a:chExt cx="1828800" cy="442913"/>
          </a:xfrm>
        </p:grpSpPr>
        <p:sp>
          <p:nvSpPr>
            <p:cNvPr id="264" name="AutoShape 10"/>
            <p:cNvSpPr>
              <a:spLocks noChangeArrowheads="1"/>
            </p:cNvSpPr>
            <p:nvPr/>
          </p:nvSpPr>
          <p:spPr bwMode="gray">
            <a:xfrm>
              <a:off x="3275856" y="1740619"/>
              <a:ext cx="18288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65" name="Rectangle 16"/>
            <p:cNvSpPr>
              <a:spLocks noChangeArrowheads="1"/>
            </p:cNvSpPr>
            <p:nvPr/>
          </p:nvSpPr>
          <p:spPr bwMode="gray">
            <a:xfrm>
              <a:off x="3466356" y="1778718"/>
              <a:ext cx="1447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闵行</a:t>
              </a:r>
              <a:endParaRPr lang="en-US" altLang="zh-CN" b="1" dirty="0">
                <a:solidFill>
                  <a:srgbClr val="1C1C1C"/>
                </a:solidFill>
                <a:latin typeface="+mn-ea"/>
              </a:endParaRPr>
            </a:p>
          </p:txBody>
        </p:sp>
      </p:grpSp>
      <p:grpSp>
        <p:nvGrpSpPr>
          <p:cNvPr id="266" name="组合 265"/>
          <p:cNvGrpSpPr/>
          <p:nvPr/>
        </p:nvGrpSpPr>
        <p:grpSpPr>
          <a:xfrm>
            <a:off x="4761223" y="4403719"/>
            <a:ext cx="1202400" cy="442913"/>
            <a:chOff x="3275856" y="1740619"/>
            <a:chExt cx="1828800" cy="442913"/>
          </a:xfrm>
        </p:grpSpPr>
        <p:sp>
          <p:nvSpPr>
            <p:cNvPr id="267" name="AutoShape 10"/>
            <p:cNvSpPr>
              <a:spLocks noChangeArrowheads="1"/>
            </p:cNvSpPr>
            <p:nvPr/>
          </p:nvSpPr>
          <p:spPr bwMode="gray">
            <a:xfrm>
              <a:off x="3275856" y="1740619"/>
              <a:ext cx="18288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68" name="Rectangle 16"/>
            <p:cNvSpPr>
              <a:spLocks noChangeArrowheads="1"/>
            </p:cNvSpPr>
            <p:nvPr/>
          </p:nvSpPr>
          <p:spPr bwMode="gray">
            <a:xfrm>
              <a:off x="3466356" y="1778718"/>
              <a:ext cx="1447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宝山</a:t>
              </a:r>
              <a:endParaRPr lang="en-US" altLang="zh-CN" b="1" dirty="0">
                <a:solidFill>
                  <a:srgbClr val="1C1C1C"/>
                </a:solidFill>
                <a:latin typeface="+mn-ea"/>
              </a:endParaRPr>
            </a:p>
          </p:txBody>
        </p:sp>
      </p:grpSp>
      <p:grpSp>
        <p:nvGrpSpPr>
          <p:cNvPr id="269" name="组合 268"/>
          <p:cNvGrpSpPr/>
          <p:nvPr/>
        </p:nvGrpSpPr>
        <p:grpSpPr>
          <a:xfrm>
            <a:off x="6296022" y="4403719"/>
            <a:ext cx="1202400" cy="442913"/>
            <a:chOff x="3275856" y="1740619"/>
            <a:chExt cx="1828800" cy="442913"/>
          </a:xfrm>
        </p:grpSpPr>
        <p:sp>
          <p:nvSpPr>
            <p:cNvPr id="270" name="AutoShape 10"/>
            <p:cNvSpPr>
              <a:spLocks noChangeArrowheads="1"/>
            </p:cNvSpPr>
            <p:nvPr/>
          </p:nvSpPr>
          <p:spPr bwMode="gray">
            <a:xfrm>
              <a:off x="3275856" y="1740619"/>
              <a:ext cx="18288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71" name="Rectangle 16"/>
            <p:cNvSpPr>
              <a:spLocks noChangeArrowheads="1"/>
            </p:cNvSpPr>
            <p:nvPr/>
          </p:nvSpPr>
          <p:spPr bwMode="gray">
            <a:xfrm>
              <a:off x="3466356" y="1778718"/>
              <a:ext cx="1447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嘉定</a:t>
              </a:r>
              <a:endParaRPr lang="en-US" altLang="zh-CN" b="1" dirty="0">
                <a:solidFill>
                  <a:srgbClr val="1C1C1C"/>
                </a:solidFill>
                <a:latin typeface="+mn-ea"/>
              </a:endParaRPr>
            </a:p>
          </p:txBody>
        </p:sp>
      </p:grpSp>
      <p:grpSp>
        <p:nvGrpSpPr>
          <p:cNvPr id="272" name="组合 271"/>
          <p:cNvGrpSpPr/>
          <p:nvPr/>
        </p:nvGrpSpPr>
        <p:grpSpPr>
          <a:xfrm>
            <a:off x="7829622" y="4413505"/>
            <a:ext cx="1202400" cy="442913"/>
            <a:chOff x="3275856" y="1740619"/>
            <a:chExt cx="1828800" cy="442913"/>
          </a:xfrm>
        </p:grpSpPr>
        <p:sp>
          <p:nvSpPr>
            <p:cNvPr id="273" name="AutoShape 10"/>
            <p:cNvSpPr>
              <a:spLocks noChangeArrowheads="1"/>
            </p:cNvSpPr>
            <p:nvPr/>
          </p:nvSpPr>
          <p:spPr bwMode="gray">
            <a:xfrm>
              <a:off x="3275856" y="1740619"/>
              <a:ext cx="18288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74" name="Rectangle 16"/>
            <p:cNvSpPr>
              <a:spLocks noChangeArrowheads="1"/>
            </p:cNvSpPr>
            <p:nvPr/>
          </p:nvSpPr>
          <p:spPr bwMode="gray">
            <a:xfrm>
              <a:off x="3466356" y="1778718"/>
              <a:ext cx="1447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浦东</a:t>
              </a:r>
              <a:endParaRPr lang="en-US" altLang="zh-CN" b="1" dirty="0">
                <a:solidFill>
                  <a:srgbClr val="1C1C1C"/>
                </a:solidFill>
                <a:latin typeface="+mn-ea"/>
              </a:endParaRPr>
            </a:p>
          </p:txBody>
        </p:sp>
      </p:grpSp>
      <p:grpSp>
        <p:nvGrpSpPr>
          <p:cNvPr id="275" name="组合 274"/>
          <p:cNvGrpSpPr/>
          <p:nvPr/>
        </p:nvGrpSpPr>
        <p:grpSpPr>
          <a:xfrm>
            <a:off x="4761223" y="5176499"/>
            <a:ext cx="1202400" cy="442913"/>
            <a:chOff x="3275856" y="1740619"/>
            <a:chExt cx="1828800" cy="442913"/>
          </a:xfrm>
        </p:grpSpPr>
        <p:sp>
          <p:nvSpPr>
            <p:cNvPr id="276" name="AutoShape 10"/>
            <p:cNvSpPr>
              <a:spLocks noChangeArrowheads="1"/>
            </p:cNvSpPr>
            <p:nvPr/>
          </p:nvSpPr>
          <p:spPr bwMode="gray">
            <a:xfrm>
              <a:off x="3275856" y="1740619"/>
              <a:ext cx="18288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77" name="Rectangle 16"/>
            <p:cNvSpPr>
              <a:spLocks noChangeArrowheads="1"/>
            </p:cNvSpPr>
            <p:nvPr/>
          </p:nvSpPr>
          <p:spPr bwMode="gray">
            <a:xfrm>
              <a:off x="3466356" y="1778718"/>
              <a:ext cx="1447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smtClean="0">
                  <a:solidFill>
                    <a:srgbClr val="1C1C1C"/>
                  </a:solidFill>
                  <a:latin typeface="+mn-ea"/>
                </a:rPr>
                <a:t>金山</a:t>
              </a:r>
              <a:endParaRPr lang="en-US" altLang="zh-CN" b="1" dirty="0">
                <a:solidFill>
                  <a:srgbClr val="1C1C1C"/>
                </a:solidFill>
                <a:latin typeface="+mn-ea"/>
              </a:endParaRPr>
            </a:p>
          </p:txBody>
        </p:sp>
      </p:grpSp>
      <p:grpSp>
        <p:nvGrpSpPr>
          <p:cNvPr id="278" name="组合 277"/>
          <p:cNvGrpSpPr/>
          <p:nvPr/>
        </p:nvGrpSpPr>
        <p:grpSpPr>
          <a:xfrm>
            <a:off x="6296022" y="5176499"/>
            <a:ext cx="1202400" cy="442913"/>
            <a:chOff x="3275856" y="1740619"/>
            <a:chExt cx="1828800" cy="442913"/>
          </a:xfrm>
        </p:grpSpPr>
        <p:sp>
          <p:nvSpPr>
            <p:cNvPr id="279" name="AutoShape 10"/>
            <p:cNvSpPr>
              <a:spLocks noChangeArrowheads="1"/>
            </p:cNvSpPr>
            <p:nvPr/>
          </p:nvSpPr>
          <p:spPr bwMode="gray">
            <a:xfrm>
              <a:off x="3275856" y="1740619"/>
              <a:ext cx="18288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80" name="Rectangle 16"/>
            <p:cNvSpPr>
              <a:spLocks noChangeArrowheads="1"/>
            </p:cNvSpPr>
            <p:nvPr/>
          </p:nvSpPr>
          <p:spPr bwMode="gray">
            <a:xfrm>
              <a:off x="3466356" y="1778718"/>
              <a:ext cx="1447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smtClean="0">
                  <a:solidFill>
                    <a:srgbClr val="1C1C1C"/>
                  </a:solidFill>
                  <a:latin typeface="+mn-ea"/>
                </a:rPr>
                <a:t>松江</a:t>
              </a:r>
              <a:endParaRPr lang="en-US" altLang="zh-CN" b="1" dirty="0">
                <a:solidFill>
                  <a:srgbClr val="1C1C1C"/>
                </a:solidFill>
                <a:latin typeface="+mn-ea"/>
              </a:endParaRPr>
            </a:p>
          </p:txBody>
        </p:sp>
      </p:grpSp>
      <p:grpSp>
        <p:nvGrpSpPr>
          <p:cNvPr id="281" name="组合 280"/>
          <p:cNvGrpSpPr/>
          <p:nvPr/>
        </p:nvGrpSpPr>
        <p:grpSpPr>
          <a:xfrm>
            <a:off x="7832237" y="5189546"/>
            <a:ext cx="1202400" cy="442913"/>
            <a:chOff x="3275856" y="1740619"/>
            <a:chExt cx="1828800" cy="442913"/>
          </a:xfrm>
        </p:grpSpPr>
        <p:sp>
          <p:nvSpPr>
            <p:cNvPr id="282" name="AutoShape 10"/>
            <p:cNvSpPr>
              <a:spLocks noChangeArrowheads="1"/>
            </p:cNvSpPr>
            <p:nvPr/>
          </p:nvSpPr>
          <p:spPr bwMode="gray">
            <a:xfrm>
              <a:off x="3275856" y="1740619"/>
              <a:ext cx="18288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83" name="Rectangle 16"/>
            <p:cNvSpPr>
              <a:spLocks noChangeArrowheads="1"/>
            </p:cNvSpPr>
            <p:nvPr/>
          </p:nvSpPr>
          <p:spPr bwMode="gray">
            <a:xfrm>
              <a:off x="3466356" y="1778718"/>
              <a:ext cx="1447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青浦</a:t>
              </a:r>
              <a:endParaRPr lang="en-US" altLang="zh-CN" b="1" dirty="0">
                <a:solidFill>
                  <a:srgbClr val="1C1C1C"/>
                </a:solidFill>
                <a:latin typeface="+mn-ea"/>
              </a:endParaRPr>
            </a:p>
          </p:txBody>
        </p:sp>
      </p:grpSp>
      <p:grpSp>
        <p:nvGrpSpPr>
          <p:cNvPr id="284" name="组合 283"/>
          <p:cNvGrpSpPr/>
          <p:nvPr/>
        </p:nvGrpSpPr>
        <p:grpSpPr>
          <a:xfrm>
            <a:off x="4762888" y="5949280"/>
            <a:ext cx="1202400" cy="442913"/>
            <a:chOff x="3275856" y="1740619"/>
            <a:chExt cx="1828800" cy="442913"/>
          </a:xfrm>
        </p:grpSpPr>
        <p:sp>
          <p:nvSpPr>
            <p:cNvPr id="285" name="AutoShape 10"/>
            <p:cNvSpPr>
              <a:spLocks noChangeArrowheads="1"/>
            </p:cNvSpPr>
            <p:nvPr/>
          </p:nvSpPr>
          <p:spPr bwMode="gray">
            <a:xfrm>
              <a:off x="3275856" y="1740619"/>
              <a:ext cx="18288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86" name="Rectangle 16"/>
            <p:cNvSpPr>
              <a:spLocks noChangeArrowheads="1"/>
            </p:cNvSpPr>
            <p:nvPr/>
          </p:nvSpPr>
          <p:spPr bwMode="gray">
            <a:xfrm>
              <a:off x="3466356" y="1778718"/>
              <a:ext cx="1447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奉贤</a:t>
              </a:r>
              <a:endParaRPr lang="en-US" altLang="zh-CN" b="1" dirty="0">
                <a:solidFill>
                  <a:srgbClr val="1C1C1C"/>
                </a:solidFill>
                <a:latin typeface="+mn-ea"/>
              </a:endParaRPr>
            </a:p>
          </p:txBody>
        </p:sp>
      </p:grpSp>
      <p:grpSp>
        <p:nvGrpSpPr>
          <p:cNvPr id="287" name="组合 286"/>
          <p:cNvGrpSpPr/>
          <p:nvPr/>
        </p:nvGrpSpPr>
        <p:grpSpPr>
          <a:xfrm>
            <a:off x="6297687" y="5949280"/>
            <a:ext cx="1202400" cy="442913"/>
            <a:chOff x="3275856" y="1740619"/>
            <a:chExt cx="1828800" cy="442913"/>
          </a:xfrm>
        </p:grpSpPr>
        <p:sp>
          <p:nvSpPr>
            <p:cNvPr id="288" name="AutoShape 10"/>
            <p:cNvSpPr>
              <a:spLocks noChangeArrowheads="1"/>
            </p:cNvSpPr>
            <p:nvPr/>
          </p:nvSpPr>
          <p:spPr bwMode="gray">
            <a:xfrm>
              <a:off x="3275856" y="1740619"/>
              <a:ext cx="18288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89" name="Rectangle 16"/>
            <p:cNvSpPr>
              <a:spLocks noChangeArrowheads="1"/>
            </p:cNvSpPr>
            <p:nvPr/>
          </p:nvSpPr>
          <p:spPr bwMode="gray">
            <a:xfrm>
              <a:off x="3466356" y="1778718"/>
              <a:ext cx="1447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崇明</a:t>
              </a:r>
              <a:endParaRPr lang="en-US" altLang="zh-CN" b="1" dirty="0">
                <a:solidFill>
                  <a:srgbClr val="1C1C1C"/>
                </a:solidFill>
                <a:latin typeface="+mn-ea"/>
              </a:endParaRPr>
            </a:p>
          </p:txBody>
        </p:sp>
      </p:grpSp>
    </p:spTree>
    <p:extLst>
      <p:ext uri="{BB962C8B-B14F-4D97-AF65-F5344CB8AC3E}">
        <p14:creationId xmlns:p14="http://schemas.microsoft.com/office/powerpoint/2010/main" val="3378061514"/>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80696"/>
          </a:xfrm>
        </p:spPr>
        <p:txBody>
          <a:bodyPr>
            <a:normAutofit fontScale="90000"/>
          </a:bodyPr>
          <a:lstStyle/>
          <a:p>
            <a:r>
              <a:rPr lang="zh-CN" altLang="en-US" dirty="0"/>
              <a:t>社会工作</a:t>
            </a:r>
            <a:r>
              <a:rPr lang="zh-CN" altLang="en-US" dirty="0" smtClean="0"/>
              <a:t>人才试点调查范围</a:t>
            </a:r>
            <a:endParaRPr lang="zh-CN" altLang="en-US" dirty="0"/>
          </a:p>
        </p:txBody>
      </p:sp>
      <p:sp>
        <p:nvSpPr>
          <p:cNvPr id="45" name="AutoShape 10"/>
          <p:cNvSpPr>
            <a:spLocks noChangeArrowheads="1"/>
          </p:cNvSpPr>
          <p:nvPr/>
        </p:nvSpPr>
        <p:spPr bwMode="gray">
          <a:xfrm>
            <a:off x="927548" y="1484786"/>
            <a:ext cx="3068388"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46" name="Rectangle 16"/>
          <p:cNvSpPr>
            <a:spLocks noChangeArrowheads="1"/>
          </p:cNvSpPr>
          <p:nvPr/>
        </p:nvSpPr>
        <p:spPr bwMode="gray">
          <a:xfrm>
            <a:off x="1247172" y="1522885"/>
            <a:ext cx="2429141"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b="1" dirty="0" smtClean="0">
                <a:solidFill>
                  <a:srgbClr val="1C1C1C"/>
                </a:solidFill>
                <a:latin typeface="+mn-ea"/>
              </a:rPr>
              <a:t>18</a:t>
            </a:r>
            <a:r>
              <a:rPr lang="zh-CN" altLang="en-US" b="1" dirty="0" smtClean="0">
                <a:solidFill>
                  <a:srgbClr val="1C1C1C"/>
                </a:solidFill>
                <a:latin typeface="+mn-ea"/>
              </a:rPr>
              <a:t>个系统条线中的</a:t>
            </a:r>
            <a:r>
              <a:rPr lang="en-US" altLang="zh-CN" b="1" dirty="0" smtClean="0">
                <a:solidFill>
                  <a:srgbClr val="1C1C1C"/>
                </a:solidFill>
                <a:latin typeface="+mn-ea"/>
              </a:rPr>
              <a:t>2</a:t>
            </a:r>
            <a:r>
              <a:rPr lang="zh-CN" altLang="en-US" b="1" dirty="0" smtClean="0">
                <a:solidFill>
                  <a:srgbClr val="1C1C1C"/>
                </a:solidFill>
                <a:latin typeface="+mn-ea"/>
              </a:rPr>
              <a:t>个</a:t>
            </a:r>
            <a:endParaRPr lang="en-US" altLang="zh-CN" b="1" dirty="0">
              <a:solidFill>
                <a:srgbClr val="1C1C1C"/>
              </a:solidFill>
              <a:latin typeface="+mn-ea"/>
            </a:endParaRPr>
          </a:p>
        </p:txBody>
      </p:sp>
      <p:grpSp>
        <p:nvGrpSpPr>
          <p:cNvPr id="100" name="组合 99"/>
          <p:cNvGrpSpPr/>
          <p:nvPr/>
        </p:nvGrpSpPr>
        <p:grpSpPr>
          <a:xfrm>
            <a:off x="5364088" y="1484786"/>
            <a:ext cx="3067200" cy="442913"/>
            <a:chOff x="3275856" y="1740619"/>
            <a:chExt cx="1828800" cy="442913"/>
          </a:xfrm>
        </p:grpSpPr>
        <p:sp>
          <p:nvSpPr>
            <p:cNvPr id="98" name="AutoShape 10"/>
            <p:cNvSpPr>
              <a:spLocks noChangeArrowheads="1"/>
            </p:cNvSpPr>
            <p:nvPr/>
          </p:nvSpPr>
          <p:spPr bwMode="gray">
            <a:xfrm>
              <a:off x="3275856" y="1740619"/>
              <a:ext cx="18288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99" name="Rectangle 16"/>
            <p:cNvSpPr>
              <a:spLocks noChangeArrowheads="1"/>
            </p:cNvSpPr>
            <p:nvPr/>
          </p:nvSpPr>
          <p:spPr bwMode="gray">
            <a:xfrm>
              <a:off x="3466356" y="1778718"/>
              <a:ext cx="1447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b="1" dirty="0" smtClean="0">
                  <a:solidFill>
                    <a:srgbClr val="1C1C1C"/>
                  </a:solidFill>
                  <a:latin typeface="+mn-ea"/>
                </a:rPr>
                <a:t>17</a:t>
              </a:r>
              <a:r>
                <a:rPr lang="zh-CN" altLang="en-US" b="1" dirty="0" smtClean="0">
                  <a:solidFill>
                    <a:srgbClr val="1C1C1C"/>
                  </a:solidFill>
                  <a:latin typeface="+mn-ea"/>
                </a:rPr>
                <a:t>个区县中的</a:t>
              </a:r>
              <a:r>
                <a:rPr lang="en-US" altLang="zh-CN" b="1" dirty="0" smtClean="0">
                  <a:solidFill>
                    <a:srgbClr val="1C1C1C"/>
                  </a:solidFill>
                  <a:latin typeface="+mn-ea"/>
                </a:rPr>
                <a:t>2</a:t>
              </a:r>
              <a:r>
                <a:rPr lang="zh-CN" altLang="en-US" b="1" dirty="0" smtClean="0">
                  <a:solidFill>
                    <a:srgbClr val="1C1C1C"/>
                  </a:solidFill>
                  <a:latin typeface="+mn-ea"/>
                </a:rPr>
                <a:t>个</a:t>
              </a:r>
              <a:endParaRPr lang="en-US" altLang="zh-CN" b="1" dirty="0">
                <a:solidFill>
                  <a:srgbClr val="1C1C1C"/>
                </a:solidFill>
                <a:latin typeface="+mn-ea"/>
              </a:endParaRPr>
            </a:p>
          </p:txBody>
        </p:sp>
      </p:grpSp>
      <p:sp>
        <p:nvSpPr>
          <p:cNvPr id="138" name="AutoShape 10"/>
          <p:cNvSpPr>
            <a:spLocks noChangeArrowheads="1"/>
          </p:cNvSpPr>
          <p:nvPr/>
        </p:nvSpPr>
        <p:spPr bwMode="gray">
          <a:xfrm>
            <a:off x="452312" y="2085379"/>
            <a:ext cx="1200593"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139" name="Rectangle 16"/>
          <p:cNvSpPr>
            <a:spLocks noChangeArrowheads="1"/>
          </p:cNvSpPr>
          <p:nvPr/>
        </p:nvSpPr>
        <p:spPr bwMode="gray">
          <a:xfrm>
            <a:off x="577374" y="2123478"/>
            <a:ext cx="950469"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smtClean="0">
                <a:solidFill>
                  <a:srgbClr val="1C1C1C"/>
                </a:solidFill>
                <a:latin typeface="+mn-ea"/>
              </a:rPr>
              <a:t>组织</a:t>
            </a:r>
            <a:endParaRPr lang="en-US" altLang="zh-CN" b="1" dirty="0">
              <a:solidFill>
                <a:srgbClr val="1C1C1C"/>
              </a:solidFill>
              <a:latin typeface="+mn-ea"/>
            </a:endParaRPr>
          </a:p>
        </p:txBody>
      </p:sp>
      <p:sp>
        <p:nvSpPr>
          <p:cNvPr id="189" name="AutoShape 10"/>
          <p:cNvSpPr>
            <a:spLocks noChangeArrowheads="1"/>
          </p:cNvSpPr>
          <p:nvPr/>
        </p:nvSpPr>
        <p:spPr bwMode="gray">
          <a:xfrm>
            <a:off x="1864084" y="2085379"/>
            <a:ext cx="1200593"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190" name="Rectangle 16"/>
          <p:cNvSpPr>
            <a:spLocks noChangeArrowheads="1"/>
          </p:cNvSpPr>
          <p:nvPr/>
        </p:nvSpPr>
        <p:spPr bwMode="gray">
          <a:xfrm>
            <a:off x="1989146" y="2123478"/>
            <a:ext cx="95046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smtClean="0">
                <a:solidFill>
                  <a:srgbClr val="1C1C1C"/>
                </a:solidFill>
                <a:latin typeface="+mn-ea"/>
              </a:rPr>
              <a:t>统战</a:t>
            </a:r>
            <a:endParaRPr lang="en-US" altLang="zh-CN" b="1" dirty="0">
              <a:solidFill>
                <a:srgbClr val="1C1C1C"/>
              </a:solidFill>
              <a:latin typeface="+mn-ea"/>
            </a:endParaRPr>
          </a:p>
        </p:txBody>
      </p:sp>
      <p:sp>
        <p:nvSpPr>
          <p:cNvPr id="192" name="AutoShape 10"/>
          <p:cNvSpPr>
            <a:spLocks noChangeArrowheads="1"/>
          </p:cNvSpPr>
          <p:nvPr/>
        </p:nvSpPr>
        <p:spPr bwMode="gray">
          <a:xfrm>
            <a:off x="3275856" y="2085379"/>
            <a:ext cx="1200593" cy="442913"/>
          </a:xfrm>
          <a:prstGeom prst="roundRect">
            <a:avLst>
              <a:gd name="adj" fmla="val 50000"/>
            </a:avLst>
          </a:prstGeom>
          <a:gradFill rotWithShape="1">
            <a:gsLst>
              <a:gs pos="0">
                <a:srgbClr val="4EA7EA"/>
              </a:gs>
              <a:gs pos="50000">
                <a:srgbClr val="4EA7EA">
                  <a:gamma/>
                  <a:tint val="42353"/>
                  <a:invGamma/>
                </a:srgbClr>
              </a:gs>
              <a:gs pos="100000">
                <a:srgbClr val="4EA7EA"/>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193" name="Rectangle 16"/>
          <p:cNvSpPr>
            <a:spLocks noChangeArrowheads="1"/>
          </p:cNvSpPr>
          <p:nvPr/>
        </p:nvSpPr>
        <p:spPr bwMode="gray">
          <a:xfrm>
            <a:off x="3400918" y="2123478"/>
            <a:ext cx="95046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民政</a:t>
            </a:r>
            <a:endParaRPr lang="en-US" altLang="zh-CN" b="1" dirty="0">
              <a:solidFill>
                <a:srgbClr val="1C1C1C"/>
              </a:solidFill>
              <a:latin typeface="+mn-ea"/>
            </a:endParaRPr>
          </a:p>
        </p:txBody>
      </p:sp>
      <p:sp>
        <p:nvSpPr>
          <p:cNvPr id="195" name="AutoShape 10"/>
          <p:cNvSpPr>
            <a:spLocks noChangeArrowheads="1"/>
          </p:cNvSpPr>
          <p:nvPr/>
        </p:nvSpPr>
        <p:spPr bwMode="gray">
          <a:xfrm>
            <a:off x="452312" y="2858159"/>
            <a:ext cx="1200593"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196" name="Rectangle 16"/>
          <p:cNvSpPr>
            <a:spLocks noChangeArrowheads="1"/>
          </p:cNvSpPr>
          <p:nvPr/>
        </p:nvSpPr>
        <p:spPr bwMode="gray">
          <a:xfrm>
            <a:off x="577374" y="2896258"/>
            <a:ext cx="950469"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smtClean="0">
                <a:solidFill>
                  <a:srgbClr val="1C1C1C"/>
                </a:solidFill>
                <a:latin typeface="+mn-ea"/>
              </a:rPr>
              <a:t>教育</a:t>
            </a:r>
            <a:endParaRPr lang="en-US" altLang="zh-CN" b="1" dirty="0">
              <a:solidFill>
                <a:srgbClr val="1C1C1C"/>
              </a:solidFill>
              <a:latin typeface="+mn-ea"/>
            </a:endParaRPr>
          </a:p>
        </p:txBody>
      </p:sp>
      <p:sp>
        <p:nvSpPr>
          <p:cNvPr id="198" name="AutoShape 10"/>
          <p:cNvSpPr>
            <a:spLocks noChangeArrowheads="1"/>
          </p:cNvSpPr>
          <p:nvPr/>
        </p:nvSpPr>
        <p:spPr bwMode="gray">
          <a:xfrm>
            <a:off x="1864084" y="2858159"/>
            <a:ext cx="1200593"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199" name="Rectangle 16"/>
          <p:cNvSpPr>
            <a:spLocks noChangeArrowheads="1"/>
          </p:cNvSpPr>
          <p:nvPr/>
        </p:nvSpPr>
        <p:spPr bwMode="gray">
          <a:xfrm>
            <a:off x="1763689" y="2896258"/>
            <a:ext cx="13681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0" hangingPunct="0"/>
            <a:r>
              <a:rPr lang="zh-CN" altLang="en-US" b="1" dirty="0" smtClean="0">
                <a:solidFill>
                  <a:srgbClr val="1C1C1C"/>
                </a:solidFill>
                <a:latin typeface="+mn-ea"/>
              </a:rPr>
              <a:t>卫</a:t>
            </a:r>
            <a:r>
              <a:rPr lang="zh-CN" altLang="en-US" b="1" spc="-300" dirty="0" smtClean="0">
                <a:solidFill>
                  <a:srgbClr val="1C1C1C"/>
                </a:solidFill>
                <a:latin typeface="+mn-ea"/>
              </a:rPr>
              <a:t>生</a:t>
            </a:r>
            <a:r>
              <a:rPr lang="zh-CN" altLang="en-US" b="1" kern="700" spc="-300" dirty="0" smtClean="0">
                <a:solidFill>
                  <a:srgbClr val="1C1C1C"/>
                </a:solidFill>
                <a:latin typeface="+mn-ea"/>
              </a:rPr>
              <a:t>、</a:t>
            </a:r>
            <a:r>
              <a:rPr lang="zh-CN" altLang="en-US" b="1" spc="-300" dirty="0" smtClean="0">
                <a:solidFill>
                  <a:srgbClr val="1C1C1C"/>
                </a:solidFill>
                <a:latin typeface="+mn-ea"/>
              </a:rPr>
              <a:t>计</a:t>
            </a:r>
            <a:r>
              <a:rPr lang="zh-CN" altLang="en-US" b="1" dirty="0" smtClean="0">
                <a:solidFill>
                  <a:srgbClr val="1C1C1C"/>
                </a:solidFill>
                <a:latin typeface="+mn-ea"/>
              </a:rPr>
              <a:t>生</a:t>
            </a:r>
            <a:endParaRPr lang="en-US" altLang="zh-CN" b="1" dirty="0">
              <a:solidFill>
                <a:srgbClr val="1C1C1C"/>
              </a:solidFill>
              <a:latin typeface="+mn-ea"/>
            </a:endParaRPr>
          </a:p>
        </p:txBody>
      </p:sp>
      <p:sp>
        <p:nvSpPr>
          <p:cNvPr id="201" name="AutoShape 10"/>
          <p:cNvSpPr>
            <a:spLocks noChangeArrowheads="1"/>
          </p:cNvSpPr>
          <p:nvPr/>
        </p:nvSpPr>
        <p:spPr bwMode="gray">
          <a:xfrm>
            <a:off x="3275856" y="2858159"/>
            <a:ext cx="1200593"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02" name="Rectangle 16"/>
          <p:cNvSpPr>
            <a:spLocks noChangeArrowheads="1"/>
          </p:cNvSpPr>
          <p:nvPr/>
        </p:nvSpPr>
        <p:spPr bwMode="gray">
          <a:xfrm>
            <a:off x="3400918" y="2896258"/>
            <a:ext cx="95046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公安</a:t>
            </a:r>
            <a:endParaRPr lang="en-US" altLang="zh-CN" b="1" dirty="0">
              <a:solidFill>
                <a:srgbClr val="1C1C1C"/>
              </a:solidFill>
              <a:latin typeface="+mn-ea"/>
            </a:endParaRPr>
          </a:p>
        </p:txBody>
      </p:sp>
      <p:sp>
        <p:nvSpPr>
          <p:cNvPr id="204" name="AutoShape 10"/>
          <p:cNvSpPr>
            <a:spLocks noChangeArrowheads="1"/>
          </p:cNvSpPr>
          <p:nvPr/>
        </p:nvSpPr>
        <p:spPr bwMode="gray">
          <a:xfrm>
            <a:off x="452312" y="3630939"/>
            <a:ext cx="1200593"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05" name="Rectangle 16"/>
          <p:cNvSpPr>
            <a:spLocks noChangeArrowheads="1"/>
          </p:cNvSpPr>
          <p:nvPr/>
        </p:nvSpPr>
        <p:spPr bwMode="gray">
          <a:xfrm>
            <a:off x="577374" y="3669038"/>
            <a:ext cx="950469"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司法</a:t>
            </a:r>
            <a:endParaRPr lang="en-US" altLang="zh-CN" b="1" dirty="0">
              <a:solidFill>
                <a:srgbClr val="1C1C1C"/>
              </a:solidFill>
              <a:latin typeface="+mn-ea"/>
            </a:endParaRPr>
          </a:p>
        </p:txBody>
      </p:sp>
      <p:sp>
        <p:nvSpPr>
          <p:cNvPr id="207" name="AutoShape 10"/>
          <p:cNvSpPr>
            <a:spLocks noChangeArrowheads="1"/>
          </p:cNvSpPr>
          <p:nvPr/>
        </p:nvSpPr>
        <p:spPr bwMode="gray">
          <a:xfrm>
            <a:off x="1864084" y="3630939"/>
            <a:ext cx="1200593"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08" name="Rectangle 16"/>
          <p:cNvSpPr>
            <a:spLocks noChangeArrowheads="1"/>
          </p:cNvSpPr>
          <p:nvPr/>
        </p:nvSpPr>
        <p:spPr bwMode="gray">
          <a:xfrm>
            <a:off x="1989146" y="3669038"/>
            <a:ext cx="950469"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smtClean="0">
                <a:solidFill>
                  <a:srgbClr val="1C1C1C"/>
                </a:solidFill>
                <a:latin typeface="+mn-ea"/>
              </a:rPr>
              <a:t>人社</a:t>
            </a:r>
            <a:endParaRPr lang="en-US" altLang="zh-CN" b="1" dirty="0">
              <a:solidFill>
                <a:srgbClr val="1C1C1C"/>
              </a:solidFill>
              <a:latin typeface="+mn-ea"/>
            </a:endParaRPr>
          </a:p>
        </p:txBody>
      </p:sp>
      <p:sp>
        <p:nvSpPr>
          <p:cNvPr id="210" name="AutoShape 10"/>
          <p:cNvSpPr>
            <a:spLocks noChangeArrowheads="1"/>
          </p:cNvSpPr>
          <p:nvPr/>
        </p:nvSpPr>
        <p:spPr bwMode="gray">
          <a:xfrm>
            <a:off x="3275856" y="3630939"/>
            <a:ext cx="1200593"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11" name="Rectangle 16"/>
          <p:cNvSpPr>
            <a:spLocks noChangeArrowheads="1"/>
          </p:cNvSpPr>
          <p:nvPr/>
        </p:nvSpPr>
        <p:spPr bwMode="gray">
          <a:xfrm>
            <a:off x="3400918" y="3669038"/>
            <a:ext cx="95046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smtClean="0">
                <a:solidFill>
                  <a:srgbClr val="1C1C1C"/>
                </a:solidFill>
                <a:latin typeface="+mn-ea"/>
              </a:rPr>
              <a:t>信访</a:t>
            </a:r>
            <a:endParaRPr lang="en-US" altLang="zh-CN" b="1" dirty="0">
              <a:solidFill>
                <a:srgbClr val="1C1C1C"/>
              </a:solidFill>
              <a:latin typeface="+mn-ea"/>
            </a:endParaRPr>
          </a:p>
        </p:txBody>
      </p:sp>
      <p:sp>
        <p:nvSpPr>
          <p:cNvPr id="213" name="AutoShape 10"/>
          <p:cNvSpPr>
            <a:spLocks noChangeArrowheads="1"/>
          </p:cNvSpPr>
          <p:nvPr/>
        </p:nvSpPr>
        <p:spPr bwMode="gray">
          <a:xfrm>
            <a:off x="452311" y="4403719"/>
            <a:ext cx="1200593"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14" name="Rectangle 16"/>
          <p:cNvSpPr>
            <a:spLocks noChangeArrowheads="1"/>
          </p:cNvSpPr>
          <p:nvPr/>
        </p:nvSpPr>
        <p:spPr bwMode="gray">
          <a:xfrm>
            <a:off x="577373" y="4441818"/>
            <a:ext cx="95046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共青团</a:t>
            </a:r>
            <a:endParaRPr lang="en-US" altLang="zh-CN" b="1" dirty="0">
              <a:solidFill>
                <a:srgbClr val="1C1C1C"/>
              </a:solidFill>
              <a:latin typeface="+mn-ea"/>
            </a:endParaRPr>
          </a:p>
        </p:txBody>
      </p:sp>
      <p:sp>
        <p:nvSpPr>
          <p:cNvPr id="216" name="AutoShape 10"/>
          <p:cNvSpPr>
            <a:spLocks noChangeArrowheads="1"/>
          </p:cNvSpPr>
          <p:nvPr/>
        </p:nvSpPr>
        <p:spPr bwMode="gray">
          <a:xfrm>
            <a:off x="1864083" y="4403719"/>
            <a:ext cx="1200593"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17" name="Rectangle 16"/>
          <p:cNvSpPr>
            <a:spLocks noChangeArrowheads="1"/>
          </p:cNvSpPr>
          <p:nvPr/>
        </p:nvSpPr>
        <p:spPr bwMode="gray">
          <a:xfrm>
            <a:off x="1989145" y="4441818"/>
            <a:ext cx="950469"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妇联</a:t>
            </a:r>
            <a:endParaRPr lang="en-US" altLang="zh-CN" b="1" dirty="0">
              <a:solidFill>
                <a:srgbClr val="1C1C1C"/>
              </a:solidFill>
              <a:latin typeface="+mn-ea"/>
            </a:endParaRPr>
          </a:p>
        </p:txBody>
      </p:sp>
      <p:sp>
        <p:nvSpPr>
          <p:cNvPr id="219" name="AutoShape 10"/>
          <p:cNvSpPr>
            <a:spLocks noChangeArrowheads="1"/>
          </p:cNvSpPr>
          <p:nvPr/>
        </p:nvSpPr>
        <p:spPr bwMode="gray">
          <a:xfrm>
            <a:off x="3275855" y="4403719"/>
            <a:ext cx="1200593"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20" name="Rectangle 16"/>
          <p:cNvSpPr>
            <a:spLocks noChangeArrowheads="1"/>
          </p:cNvSpPr>
          <p:nvPr/>
        </p:nvSpPr>
        <p:spPr bwMode="gray">
          <a:xfrm>
            <a:off x="3400917" y="4441818"/>
            <a:ext cx="95046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残联</a:t>
            </a:r>
            <a:endParaRPr lang="en-US" altLang="zh-CN" b="1" dirty="0">
              <a:solidFill>
                <a:srgbClr val="1C1C1C"/>
              </a:solidFill>
              <a:latin typeface="+mn-ea"/>
            </a:endParaRPr>
          </a:p>
        </p:txBody>
      </p:sp>
      <p:sp>
        <p:nvSpPr>
          <p:cNvPr id="222" name="AutoShape 10"/>
          <p:cNvSpPr>
            <a:spLocks noChangeArrowheads="1"/>
          </p:cNvSpPr>
          <p:nvPr/>
        </p:nvSpPr>
        <p:spPr bwMode="gray">
          <a:xfrm>
            <a:off x="452311" y="5176499"/>
            <a:ext cx="1200593"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23" name="Rectangle 16"/>
          <p:cNvSpPr>
            <a:spLocks noChangeArrowheads="1"/>
          </p:cNvSpPr>
          <p:nvPr/>
        </p:nvSpPr>
        <p:spPr bwMode="gray">
          <a:xfrm>
            <a:off x="577373" y="5214598"/>
            <a:ext cx="95046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红十字</a:t>
            </a:r>
            <a:endParaRPr lang="en-US" altLang="zh-CN" b="1" dirty="0">
              <a:solidFill>
                <a:srgbClr val="1C1C1C"/>
              </a:solidFill>
              <a:latin typeface="+mn-ea"/>
            </a:endParaRPr>
          </a:p>
        </p:txBody>
      </p:sp>
      <p:sp>
        <p:nvSpPr>
          <p:cNvPr id="225" name="AutoShape 10"/>
          <p:cNvSpPr>
            <a:spLocks noChangeArrowheads="1"/>
          </p:cNvSpPr>
          <p:nvPr/>
        </p:nvSpPr>
        <p:spPr bwMode="gray">
          <a:xfrm>
            <a:off x="1864083" y="5176499"/>
            <a:ext cx="1200593"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26" name="Rectangle 16"/>
          <p:cNvSpPr>
            <a:spLocks noChangeArrowheads="1"/>
          </p:cNvSpPr>
          <p:nvPr/>
        </p:nvSpPr>
        <p:spPr bwMode="gray">
          <a:xfrm>
            <a:off x="1989145" y="5214598"/>
            <a:ext cx="95046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工会</a:t>
            </a:r>
            <a:endParaRPr lang="en-US" altLang="zh-CN" b="1" dirty="0">
              <a:solidFill>
                <a:srgbClr val="1C1C1C"/>
              </a:solidFill>
              <a:latin typeface="+mn-ea"/>
            </a:endParaRPr>
          </a:p>
        </p:txBody>
      </p:sp>
      <p:sp>
        <p:nvSpPr>
          <p:cNvPr id="228" name="AutoShape 10"/>
          <p:cNvSpPr>
            <a:spLocks noChangeArrowheads="1"/>
          </p:cNvSpPr>
          <p:nvPr/>
        </p:nvSpPr>
        <p:spPr bwMode="gray">
          <a:xfrm>
            <a:off x="3275855" y="5176499"/>
            <a:ext cx="1200593"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29" name="Rectangle 16"/>
          <p:cNvSpPr>
            <a:spLocks noChangeArrowheads="1"/>
          </p:cNvSpPr>
          <p:nvPr/>
        </p:nvSpPr>
        <p:spPr bwMode="gray">
          <a:xfrm>
            <a:off x="3400917" y="5214598"/>
            <a:ext cx="95046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政法委</a:t>
            </a:r>
            <a:endParaRPr lang="en-US" altLang="zh-CN" b="1" dirty="0">
              <a:solidFill>
                <a:srgbClr val="1C1C1C"/>
              </a:solidFill>
              <a:latin typeface="+mn-ea"/>
            </a:endParaRPr>
          </a:p>
        </p:txBody>
      </p:sp>
      <p:sp>
        <p:nvSpPr>
          <p:cNvPr id="231" name="AutoShape 10"/>
          <p:cNvSpPr>
            <a:spLocks noChangeArrowheads="1"/>
          </p:cNvSpPr>
          <p:nvPr/>
        </p:nvSpPr>
        <p:spPr bwMode="gray">
          <a:xfrm>
            <a:off x="452312" y="5949280"/>
            <a:ext cx="1200593"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32" name="Rectangle 16"/>
          <p:cNvSpPr>
            <a:spLocks noChangeArrowheads="1"/>
          </p:cNvSpPr>
          <p:nvPr/>
        </p:nvSpPr>
        <p:spPr bwMode="gray">
          <a:xfrm>
            <a:off x="577374" y="5987379"/>
            <a:ext cx="95046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文化</a:t>
            </a:r>
            <a:endParaRPr lang="en-US" altLang="zh-CN" b="1" dirty="0">
              <a:solidFill>
                <a:srgbClr val="1C1C1C"/>
              </a:solidFill>
              <a:latin typeface="+mn-ea"/>
            </a:endParaRPr>
          </a:p>
        </p:txBody>
      </p:sp>
      <p:sp>
        <p:nvSpPr>
          <p:cNvPr id="234" name="AutoShape 10"/>
          <p:cNvSpPr>
            <a:spLocks noChangeArrowheads="1"/>
          </p:cNvSpPr>
          <p:nvPr/>
        </p:nvSpPr>
        <p:spPr bwMode="gray">
          <a:xfrm>
            <a:off x="1864084" y="5949280"/>
            <a:ext cx="1200593"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35" name="Rectangle 16"/>
          <p:cNvSpPr>
            <a:spLocks noChangeArrowheads="1"/>
          </p:cNvSpPr>
          <p:nvPr/>
        </p:nvSpPr>
        <p:spPr bwMode="gray">
          <a:xfrm>
            <a:off x="1989146" y="5987379"/>
            <a:ext cx="950469"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体育</a:t>
            </a:r>
            <a:endParaRPr lang="en-US" altLang="zh-CN" b="1" dirty="0">
              <a:solidFill>
                <a:srgbClr val="1C1C1C"/>
              </a:solidFill>
              <a:latin typeface="+mn-ea"/>
            </a:endParaRPr>
          </a:p>
        </p:txBody>
      </p:sp>
      <p:sp>
        <p:nvSpPr>
          <p:cNvPr id="237" name="AutoShape 10"/>
          <p:cNvSpPr>
            <a:spLocks noChangeArrowheads="1"/>
          </p:cNvSpPr>
          <p:nvPr/>
        </p:nvSpPr>
        <p:spPr bwMode="gray">
          <a:xfrm>
            <a:off x="3275856" y="5949280"/>
            <a:ext cx="1200593"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38" name="Rectangle 16"/>
          <p:cNvSpPr>
            <a:spLocks noChangeArrowheads="1"/>
          </p:cNvSpPr>
          <p:nvPr/>
        </p:nvSpPr>
        <p:spPr bwMode="gray">
          <a:xfrm>
            <a:off x="3400918" y="5987379"/>
            <a:ext cx="950469"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热线</a:t>
            </a:r>
            <a:endParaRPr lang="en-US" altLang="zh-CN" b="1" dirty="0">
              <a:solidFill>
                <a:srgbClr val="1C1C1C"/>
              </a:solidFill>
              <a:latin typeface="+mn-ea"/>
            </a:endParaRPr>
          </a:p>
        </p:txBody>
      </p:sp>
      <p:sp>
        <p:nvSpPr>
          <p:cNvPr id="240" name="AutoShape 10"/>
          <p:cNvSpPr>
            <a:spLocks noChangeArrowheads="1"/>
          </p:cNvSpPr>
          <p:nvPr/>
        </p:nvSpPr>
        <p:spPr bwMode="gray">
          <a:xfrm>
            <a:off x="4761689" y="2085379"/>
            <a:ext cx="1202400"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41" name="Rectangle 16"/>
          <p:cNvSpPr>
            <a:spLocks noChangeArrowheads="1"/>
          </p:cNvSpPr>
          <p:nvPr/>
        </p:nvSpPr>
        <p:spPr bwMode="gray">
          <a:xfrm>
            <a:off x="4886939" y="2123478"/>
            <a:ext cx="951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黄浦</a:t>
            </a:r>
            <a:endParaRPr lang="en-US" altLang="zh-CN" b="1" dirty="0">
              <a:solidFill>
                <a:srgbClr val="1C1C1C"/>
              </a:solidFill>
              <a:latin typeface="+mn-ea"/>
            </a:endParaRPr>
          </a:p>
        </p:txBody>
      </p:sp>
      <p:sp>
        <p:nvSpPr>
          <p:cNvPr id="243" name="AutoShape 10"/>
          <p:cNvSpPr>
            <a:spLocks noChangeArrowheads="1"/>
          </p:cNvSpPr>
          <p:nvPr/>
        </p:nvSpPr>
        <p:spPr bwMode="gray">
          <a:xfrm>
            <a:off x="6296488" y="2085379"/>
            <a:ext cx="1202400"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44" name="Rectangle 16"/>
          <p:cNvSpPr>
            <a:spLocks noChangeArrowheads="1"/>
          </p:cNvSpPr>
          <p:nvPr/>
        </p:nvSpPr>
        <p:spPr bwMode="gray">
          <a:xfrm>
            <a:off x="6421738" y="2123478"/>
            <a:ext cx="951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徐汇</a:t>
            </a:r>
            <a:endParaRPr lang="en-US" altLang="zh-CN" b="1" dirty="0">
              <a:solidFill>
                <a:srgbClr val="1C1C1C"/>
              </a:solidFill>
              <a:latin typeface="+mn-ea"/>
            </a:endParaRPr>
          </a:p>
        </p:txBody>
      </p:sp>
      <p:sp>
        <p:nvSpPr>
          <p:cNvPr id="246" name="AutoShape 10"/>
          <p:cNvSpPr>
            <a:spLocks noChangeArrowheads="1"/>
          </p:cNvSpPr>
          <p:nvPr/>
        </p:nvSpPr>
        <p:spPr bwMode="gray">
          <a:xfrm>
            <a:off x="7830088" y="2085379"/>
            <a:ext cx="1202400"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47" name="Rectangle 16"/>
          <p:cNvSpPr>
            <a:spLocks noChangeArrowheads="1"/>
          </p:cNvSpPr>
          <p:nvPr/>
        </p:nvSpPr>
        <p:spPr bwMode="gray">
          <a:xfrm>
            <a:off x="7955338" y="2123478"/>
            <a:ext cx="951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长宁</a:t>
            </a:r>
            <a:endParaRPr lang="en-US" altLang="zh-CN" b="1" dirty="0">
              <a:solidFill>
                <a:srgbClr val="1C1C1C"/>
              </a:solidFill>
              <a:latin typeface="+mn-ea"/>
            </a:endParaRPr>
          </a:p>
        </p:txBody>
      </p:sp>
      <p:sp>
        <p:nvSpPr>
          <p:cNvPr id="249" name="AutoShape 10"/>
          <p:cNvSpPr>
            <a:spLocks noChangeArrowheads="1"/>
          </p:cNvSpPr>
          <p:nvPr/>
        </p:nvSpPr>
        <p:spPr bwMode="gray">
          <a:xfrm>
            <a:off x="4761223" y="2858159"/>
            <a:ext cx="1202400"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50" name="Rectangle 16"/>
          <p:cNvSpPr>
            <a:spLocks noChangeArrowheads="1"/>
          </p:cNvSpPr>
          <p:nvPr/>
        </p:nvSpPr>
        <p:spPr bwMode="gray">
          <a:xfrm>
            <a:off x="4886473" y="2896258"/>
            <a:ext cx="951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静安</a:t>
            </a:r>
            <a:endParaRPr lang="en-US" altLang="zh-CN" b="1" dirty="0">
              <a:solidFill>
                <a:srgbClr val="1C1C1C"/>
              </a:solidFill>
              <a:latin typeface="+mn-ea"/>
            </a:endParaRPr>
          </a:p>
        </p:txBody>
      </p:sp>
      <p:sp>
        <p:nvSpPr>
          <p:cNvPr id="252" name="AutoShape 10"/>
          <p:cNvSpPr>
            <a:spLocks noChangeArrowheads="1"/>
          </p:cNvSpPr>
          <p:nvPr/>
        </p:nvSpPr>
        <p:spPr bwMode="gray">
          <a:xfrm>
            <a:off x="6296022" y="2858159"/>
            <a:ext cx="1202400"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53" name="Rectangle 16"/>
          <p:cNvSpPr>
            <a:spLocks noChangeArrowheads="1"/>
          </p:cNvSpPr>
          <p:nvPr/>
        </p:nvSpPr>
        <p:spPr bwMode="gray">
          <a:xfrm>
            <a:off x="6421272" y="2896258"/>
            <a:ext cx="951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普陀</a:t>
            </a:r>
            <a:endParaRPr lang="en-US" altLang="zh-CN" b="1" dirty="0">
              <a:solidFill>
                <a:srgbClr val="1C1C1C"/>
              </a:solidFill>
              <a:latin typeface="+mn-ea"/>
            </a:endParaRPr>
          </a:p>
        </p:txBody>
      </p:sp>
      <p:sp>
        <p:nvSpPr>
          <p:cNvPr id="255" name="AutoShape 10"/>
          <p:cNvSpPr>
            <a:spLocks noChangeArrowheads="1"/>
          </p:cNvSpPr>
          <p:nvPr/>
        </p:nvSpPr>
        <p:spPr bwMode="gray">
          <a:xfrm>
            <a:off x="7829622" y="2861421"/>
            <a:ext cx="1202400"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56" name="Rectangle 16"/>
          <p:cNvSpPr>
            <a:spLocks noChangeArrowheads="1"/>
          </p:cNvSpPr>
          <p:nvPr/>
        </p:nvSpPr>
        <p:spPr bwMode="gray">
          <a:xfrm>
            <a:off x="7954872" y="2899520"/>
            <a:ext cx="951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闸北</a:t>
            </a:r>
            <a:endParaRPr lang="en-US" altLang="zh-CN" b="1" dirty="0">
              <a:solidFill>
                <a:srgbClr val="1C1C1C"/>
              </a:solidFill>
              <a:latin typeface="+mn-ea"/>
            </a:endParaRPr>
          </a:p>
        </p:txBody>
      </p:sp>
      <p:sp>
        <p:nvSpPr>
          <p:cNvPr id="258" name="AutoShape 10"/>
          <p:cNvSpPr>
            <a:spLocks noChangeArrowheads="1"/>
          </p:cNvSpPr>
          <p:nvPr/>
        </p:nvSpPr>
        <p:spPr bwMode="gray">
          <a:xfrm>
            <a:off x="4761223" y="3630939"/>
            <a:ext cx="1202400"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59" name="Rectangle 16"/>
          <p:cNvSpPr>
            <a:spLocks noChangeArrowheads="1"/>
          </p:cNvSpPr>
          <p:nvPr/>
        </p:nvSpPr>
        <p:spPr bwMode="gray">
          <a:xfrm>
            <a:off x="4886473" y="3669038"/>
            <a:ext cx="951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虹口</a:t>
            </a:r>
            <a:endParaRPr lang="en-US" altLang="zh-CN" b="1" dirty="0">
              <a:solidFill>
                <a:srgbClr val="1C1C1C"/>
              </a:solidFill>
              <a:latin typeface="+mn-ea"/>
            </a:endParaRPr>
          </a:p>
        </p:txBody>
      </p:sp>
      <p:sp>
        <p:nvSpPr>
          <p:cNvPr id="261" name="AutoShape 10"/>
          <p:cNvSpPr>
            <a:spLocks noChangeArrowheads="1"/>
          </p:cNvSpPr>
          <p:nvPr/>
        </p:nvSpPr>
        <p:spPr bwMode="gray">
          <a:xfrm>
            <a:off x="6296022" y="3630939"/>
            <a:ext cx="12024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62" name="Rectangle 16"/>
          <p:cNvSpPr>
            <a:spLocks noChangeArrowheads="1"/>
          </p:cNvSpPr>
          <p:nvPr/>
        </p:nvSpPr>
        <p:spPr bwMode="gray">
          <a:xfrm>
            <a:off x="6421272" y="3669038"/>
            <a:ext cx="951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smtClean="0">
                <a:solidFill>
                  <a:srgbClr val="1C1C1C"/>
                </a:solidFill>
                <a:latin typeface="+mn-ea"/>
              </a:rPr>
              <a:t>杨浦</a:t>
            </a:r>
            <a:endParaRPr lang="en-US" altLang="zh-CN" b="1" dirty="0">
              <a:solidFill>
                <a:srgbClr val="1C1C1C"/>
              </a:solidFill>
              <a:latin typeface="+mn-ea"/>
            </a:endParaRPr>
          </a:p>
        </p:txBody>
      </p:sp>
      <p:sp>
        <p:nvSpPr>
          <p:cNvPr id="264" name="AutoShape 10"/>
          <p:cNvSpPr>
            <a:spLocks noChangeArrowheads="1"/>
          </p:cNvSpPr>
          <p:nvPr/>
        </p:nvSpPr>
        <p:spPr bwMode="gray">
          <a:xfrm>
            <a:off x="7829622" y="3637463"/>
            <a:ext cx="1202400"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65" name="Rectangle 16"/>
          <p:cNvSpPr>
            <a:spLocks noChangeArrowheads="1"/>
          </p:cNvSpPr>
          <p:nvPr/>
        </p:nvSpPr>
        <p:spPr bwMode="gray">
          <a:xfrm>
            <a:off x="7954872" y="3675562"/>
            <a:ext cx="951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闵行</a:t>
            </a:r>
            <a:endParaRPr lang="en-US" altLang="zh-CN" b="1" dirty="0">
              <a:solidFill>
                <a:srgbClr val="1C1C1C"/>
              </a:solidFill>
              <a:latin typeface="+mn-ea"/>
            </a:endParaRPr>
          </a:p>
        </p:txBody>
      </p:sp>
      <p:sp>
        <p:nvSpPr>
          <p:cNvPr id="267" name="AutoShape 10"/>
          <p:cNvSpPr>
            <a:spLocks noChangeArrowheads="1"/>
          </p:cNvSpPr>
          <p:nvPr/>
        </p:nvSpPr>
        <p:spPr bwMode="gray">
          <a:xfrm>
            <a:off x="4761223" y="4403719"/>
            <a:ext cx="1202400"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68" name="Rectangle 16"/>
          <p:cNvSpPr>
            <a:spLocks noChangeArrowheads="1"/>
          </p:cNvSpPr>
          <p:nvPr/>
        </p:nvSpPr>
        <p:spPr bwMode="gray">
          <a:xfrm>
            <a:off x="4886473" y="4441818"/>
            <a:ext cx="951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宝山</a:t>
            </a:r>
            <a:endParaRPr lang="en-US" altLang="zh-CN" b="1" dirty="0">
              <a:solidFill>
                <a:srgbClr val="1C1C1C"/>
              </a:solidFill>
              <a:latin typeface="+mn-ea"/>
            </a:endParaRPr>
          </a:p>
        </p:txBody>
      </p:sp>
      <p:sp>
        <p:nvSpPr>
          <p:cNvPr id="270" name="AutoShape 10"/>
          <p:cNvSpPr>
            <a:spLocks noChangeArrowheads="1"/>
          </p:cNvSpPr>
          <p:nvPr/>
        </p:nvSpPr>
        <p:spPr bwMode="gray">
          <a:xfrm>
            <a:off x="6296022" y="4403719"/>
            <a:ext cx="1202400" cy="442913"/>
          </a:xfrm>
          <a:prstGeom prst="roundRect">
            <a:avLst>
              <a:gd name="adj" fmla="val 50000"/>
            </a:avLst>
          </a:prstGeom>
          <a:gradFill rotWithShape="1">
            <a:gsLst>
              <a:gs pos="0">
                <a:srgbClr val="FFC000"/>
              </a:gs>
              <a:gs pos="50000">
                <a:srgbClr val="FFFFCC"/>
              </a:gs>
              <a:gs pos="100000">
                <a:srgbClr val="FFC000"/>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defRPr/>
            </a:pPr>
            <a:endParaRPr lang="zh-CN" altLang="en-US" dirty="0">
              <a:latin typeface="+mn-ea"/>
            </a:endParaRPr>
          </a:p>
        </p:txBody>
      </p:sp>
      <p:sp>
        <p:nvSpPr>
          <p:cNvPr id="271" name="Rectangle 16"/>
          <p:cNvSpPr>
            <a:spLocks noChangeArrowheads="1"/>
          </p:cNvSpPr>
          <p:nvPr/>
        </p:nvSpPr>
        <p:spPr bwMode="gray">
          <a:xfrm>
            <a:off x="6421272" y="4441818"/>
            <a:ext cx="951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嘉定</a:t>
            </a:r>
            <a:endParaRPr lang="en-US" altLang="zh-CN" b="1" dirty="0">
              <a:solidFill>
                <a:srgbClr val="1C1C1C"/>
              </a:solidFill>
              <a:latin typeface="+mn-ea"/>
            </a:endParaRPr>
          </a:p>
        </p:txBody>
      </p:sp>
      <p:sp>
        <p:nvSpPr>
          <p:cNvPr id="273" name="AutoShape 10"/>
          <p:cNvSpPr>
            <a:spLocks noChangeArrowheads="1"/>
          </p:cNvSpPr>
          <p:nvPr/>
        </p:nvSpPr>
        <p:spPr bwMode="gray">
          <a:xfrm>
            <a:off x="7829622" y="4413505"/>
            <a:ext cx="1202400"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74" name="Rectangle 16"/>
          <p:cNvSpPr>
            <a:spLocks noChangeArrowheads="1"/>
          </p:cNvSpPr>
          <p:nvPr/>
        </p:nvSpPr>
        <p:spPr bwMode="gray">
          <a:xfrm>
            <a:off x="7954872" y="4451604"/>
            <a:ext cx="951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浦东</a:t>
            </a:r>
            <a:endParaRPr lang="en-US" altLang="zh-CN" b="1" dirty="0">
              <a:solidFill>
                <a:srgbClr val="1C1C1C"/>
              </a:solidFill>
              <a:latin typeface="+mn-ea"/>
            </a:endParaRPr>
          </a:p>
        </p:txBody>
      </p:sp>
      <p:sp>
        <p:nvSpPr>
          <p:cNvPr id="276" name="AutoShape 10"/>
          <p:cNvSpPr>
            <a:spLocks noChangeArrowheads="1"/>
          </p:cNvSpPr>
          <p:nvPr/>
        </p:nvSpPr>
        <p:spPr bwMode="gray">
          <a:xfrm>
            <a:off x="4761223" y="5176499"/>
            <a:ext cx="1202400"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77" name="Rectangle 16"/>
          <p:cNvSpPr>
            <a:spLocks noChangeArrowheads="1"/>
          </p:cNvSpPr>
          <p:nvPr/>
        </p:nvSpPr>
        <p:spPr bwMode="gray">
          <a:xfrm>
            <a:off x="4886473" y="5214598"/>
            <a:ext cx="951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smtClean="0">
                <a:solidFill>
                  <a:srgbClr val="1C1C1C"/>
                </a:solidFill>
                <a:latin typeface="+mn-ea"/>
              </a:rPr>
              <a:t>金山</a:t>
            </a:r>
            <a:endParaRPr lang="en-US" altLang="zh-CN" b="1" dirty="0">
              <a:solidFill>
                <a:srgbClr val="1C1C1C"/>
              </a:solidFill>
              <a:latin typeface="+mn-ea"/>
            </a:endParaRPr>
          </a:p>
        </p:txBody>
      </p:sp>
      <p:sp>
        <p:nvSpPr>
          <p:cNvPr id="279" name="AutoShape 10"/>
          <p:cNvSpPr>
            <a:spLocks noChangeArrowheads="1"/>
          </p:cNvSpPr>
          <p:nvPr/>
        </p:nvSpPr>
        <p:spPr bwMode="gray">
          <a:xfrm>
            <a:off x="6296022" y="5176499"/>
            <a:ext cx="1202400"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80" name="Rectangle 16"/>
          <p:cNvSpPr>
            <a:spLocks noChangeArrowheads="1"/>
          </p:cNvSpPr>
          <p:nvPr/>
        </p:nvSpPr>
        <p:spPr bwMode="gray">
          <a:xfrm>
            <a:off x="6421272" y="5214598"/>
            <a:ext cx="951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smtClean="0">
                <a:solidFill>
                  <a:srgbClr val="1C1C1C"/>
                </a:solidFill>
                <a:latin typeface="+mn-ea"/>
              </a:rPr>
              <a:t>松江</a:t>
            </a:r>
            <a:endParaRPr lang="en-US" altLang="zh-CN" b="1" dirty="0">
              <a:solidFill>
                <a:srgbClr val="1C1C1C"/>
              </a:solidFill>
              <a:latin typeface="+mn-ea"/>
            </a:endParaRPr>
          </a:p>
        </p:txBody>
      </p:sp>
      <p:sp>
        <p:nvSpPr>
          <p:cNvPr id="282" name="AutoShape 10"/>
          <p:cNvSpPr>
            <a:spLocks noChangeArrowheads="1"/>
          </p:cNvSpPr>
          <p:nvPr/>
        </p:nvSpPr>
        <p:spPr bwMode="gray">
          <a:xfrm>
            <a:off x="7832237" y="5189546"/>
            <a:ext cx="1202400"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83" name="Rectangle 16"/>
          <p:cNvSpPr>
            <a:spLocks noChangeArrowheads="1"/>
          </p:cNvSpPr>
          <p:nvPr/>
        </p:nvSpPr>
        <p:spPr bwMode="gray">
          <a:xfrm>
            <a:off x="7957487" y="5227645"/>
            <a:ext cx="951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青浦</a:t>
            </a:r>
            <a:endParaRPr lang="en-US" altLang="zh-CN" b="1" dirty="0">
              <a:solidFill>
                <a:srgbClr val="1C1C1C"/>
              </a:solidFill>
              <a:latin typeface="+mn-ea"/>
            </a:endParaRPr>
          </a:p>
        </p:txBody>
      </p:sp>
      <p:sp>
        <p:nvSpPr>
          <p:cNvPr id="285" name="AutoShape 10"/>
          <p:cNvSpPr>
            <a:spLocks noChangeArrowheads="1"/>
          </p:cNvSpPr>
          <p:nvPr/>
        </p:nvSpPr>
        <p:spPr bwMode="gray">
          <a:xfrm>
            <a:off x="4762888" y="5949280"/>
            <a:ext cx="1202400"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86" name="Rectangle 16"/>
          <p:cNvSpPr>
            <a:spLocks noChangeArrowheads="1"/>
          </p:cNvSpPr>
          <p:nvPr/>
        </p:nvSpPr>
        <p:spPr bwMode="gray">
          <a:xfrm>
            <a:off x="4888138" y="5987379"/>
            <a:ext cx="951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奉贤</a:t>
            </a:r>
            <a:endParaRPr lang="en-US" altLang="zh-CN" b="1" dirty="0">
              <a:solidFill>
                <a:srgbClr val="1C1C1C"/>
              </a:solidFill>
              <a:latin typeface="+mn-ea"/>
            </a:endParaRPr>
          </a:p>
        </p:txBody>
      </p:sp>
      <p:sp>
        <p:nvSpPr>
          <p:cNvPr id="288" name="AutoShape 10"/>
          <p:cNvSpPr>
            <a:spLocks noChangeArrowheads="1"/>
          </p:cNvSpPr>
          <p:nvPr/>
        </p:nvSpPr>
        <p:spPr bwMode="gray">
          <a:xfrm>
            <a:off x="6297687" y="5949280"/>
            <a:ext cx="1202400" cy="442913"/>
          </a:xfrm>
          <a:prstGeom prst="roundRect">
            <a:avLst>
              <a:gd name="adj" fmla="val 50000"/>
            </a:avLst>
          </a:prstGeom>
          <a:gradFill rotWithShape="1">
            <a:gsLst>
              <a:gs pos="0">
                <a:schemeClr val="bg1">
                  <a:lumMod val="75000"/>
                </a:schemeClr>
              </a:gs>
              <a:gs pos="50000">
                <a:schemeClr val="bg1">
                  <a:lumMod val="95000"/>
                </a:schemeClr>
              </a:gs>
              <a:gs pos="100000">
                <a:schemeClr val="bg1">
                  <a:lumMod val="75000"/>
                </a:schemeClr>
              </a:gs>
            </a:gsLst>
            <a:lin ang="5400000" scaled="1"/>
          </a:gradFill>
          <a:ln w="28575" algn="ctr">
            <a:solidFill>
              <a:schemeClr val="bg1"/>
            </a:solidFill>
            <a:round/>
            <a:headEnd/>
            <a:tailEnd/>
          </a:ln>
          <a:effectLst>
            <a:outerShdw dist="107763" dir="2700000" algn="ctr" rotWithShape="0">
              <a:schemeClr val="bg2">
                <a:alpha val="50000"/>
              </a:schemeClr>
            </a:outerShdw>
          </a:effectLst>
        </p:spPr>
        <p:txBody>
          <a:bodyPr wrap="none" anchor="ctr"/>
          <a:lstStyle/>
          <a:p>
            <a:pPr algn="ctr"/>
            <a:endParaRPr lang="zh-CN" altLang="en-US" dirty="0">
              <a:latin typeface="+mn-ea"/>
            </a:endParaRPr>
          </a:p>
        </p:txBody>
      </p:sp>
      <p:sp>
        <p:nvSpPr>
          <p:cNvPr id="289" name="Rectangle 16"/>
          <p:cNvSpPr>
            <a:spLocks noChangeArrowheads="1"/>
          </p:cNvSpPr>
          <p:nvPr/>
        </p:nvSpPr>
        <p:spPr bwMode="gray">
          <a:xfrm>
            <a:off x="6422937" y="5987379"/>
            <a:ext cx="951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b="1" dirty="0">
                <a:solidFill>
                  <a:srgbClr val="1C1C1C"/>
                </a:solidFill>
                <a:latin typeface="+mn-ea"/>
              </a:rPr>
              <a:t>崇明</a:t>
            </a:r>
            <a:endParaRPr lang="en-US" altLang="zh-CN" b="1" dirty="0">
              <a:solidFill>
                <a:srgbClr val="1C1C1C"/>
              </a:solidFill>
              <a:latin typeface="+mn-ea"/>
            </a:endParaRPr>
          </a:p>
        </p:txBody>
      </p:sp>
    </p:spTree>
    <p:extLst>
      <p:ext uri="{BB962C8B-B14F-4D97-AF65-F5344CB8AC3E}">
        <p14:creationId xmlns:p14="http://schemas.microsoft.com/office/powerpoint/2010/main" val="4196654640"/>
      </p:ext>
    </p:extLst>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1745</TotalTime>
  <Words>4645</Words>
  <Application>Microsoft Office PowerPoint</Application>
  <PresentationFormat>全屏显示(4:3)</PresentationFormat>
  <Paragraphs>405</Paragraphs>
  <Slides>59</Slides>
  <Notes>28</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59</vt:i4>
      </vt:variant>
    </vt:vector>
  </HeadingPairs>
  <TitlesOfParts>
    <vt:vector size="67" baseType="lpstr">
      <vt:lpstr>Arial</vt:lpstr>
      <vt:lpstr>宋体</vt:lpstr>
      <vt:lpstr>Constantia</vt:lpstr>
      <vt:lpstr>隶书</vt:lpstr>
      <vt:lpstr>Calibri</vt:lpstr>
      <vt:lpstr>Wingdings</vt:lpstr>
      <vt:lpstr>Wingdings 2</vt:lpstr>
      <vt:lpstr>流畅</vt:lpstr>
      <vt:lpstr>PowerPoint 演示文稿</vt:lpstr>
      <vt:lpstr>上海市社会工作人才 试点统计调查方案</vt:lpstr>
      <vt:lpstr>目录</vt:lpstr>
      <vt:lpstr>社会工作人才统计调查意义</vt:lpstr>
      <vt:lpstr>社会工作人才统计调查目的</vt:lpstr>
      <vt:lpstr>社会工作人才相关定义</vt:lpstr>
      <vt:lpstr>社会工作人才相关定义 ——社会工作者</vt:lpstr>
      <vt:lpstr>社会工作人才试点调查范围</vt:lpstr>
      <vt:lpstr>社会工作人才试点调查范围</vt:lpstr>
      <vt:lpstr>社会工作人才调查范围</vt:lpstr>
      <vt:lpstr>社会工作人才调查方式</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社会工作人才主要分布领域</vt:lpstr>
      <vt:lpstr>社会工作人才调查表式</vt:lpstr>
      <vt:lpstr>社会工作人才调查主要指标解释</vt:lpstr>
      <vt:lpstr>社会工作人才调查主要指标解释</vt:lpstr>
      <vt:lpstr>社会工作人才调查主要指标解释</vt:lpstr>
      <vt:lpstr>社会工作人才调查主要指标解释</vt:lpstr>
      <vt:lpstr>社会工作人才调查主要指标解释</vt:lpstr>
      <vt:lpstr>社会工作人才调查主要指标解释</vt:lpstr>
      <vt:lpstr>社会工作人才调查主要指标解释</vt:lpstr>
      <vt:lpstr>社会工作人才调查主要指标解释</vt:lpstr>
      <vt:lpstr>社会工作人才调查主要指标解释</vt:lpstr>
      <vt:lpstr>社会工作人才调查主要指标解释</vt:lpstr>
      <vt:lpstr>社会工作人才调查主要指标解释</vt:lpstr>
      <vt:lpstr>社会工作人才调查主要指标解释</vt:lpstr>
      <vt:lpstr>社会工作人才调查主要指标解释</vt:lpstr>
      <vt:lpstr>社会工作人才调查主要指标解释</vt:lpstr>
      <vt:lpstr>社会工作人才调查主要指标解释</vt:lpstr>
      <vt:lpstr>社会工作人才调查主要指标解释</vt:lpstr>
      <vt:lpstr>社会工作人才调查主要指标解释</vt:lpstr>
      <vt:lpstr>社会工作人才调查主要指标解释</vt:lpstr>
      <vt:lpstr>社会工作人才调查主要指标解释</vt:lpstr>
      <vt:lpstr>   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社会工作人才调查方案</dc:title>
  <dc:creator>Wanggs</dc:creator>
  <cp:lastModifiedBy>王冠生</cp:lastModifiedBy>
  <cp:revision>82</cp:revision>
  <cp:lastPrinted>2014-08-22T08:33:10Z</cp:lastPrinted>
  <dcterms:created xsi:type="dcterms:W3CDTF">2013-08-27T02:10:16Z</dcterms:created>
  <dcterms:modified xsi:type="dcterms:W3CDTF">2014-08-22T08:35:19Z</dcterms:modified>
</cp:coreProperties>
</file>