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48" r:id="rId1"/>
  </p:sldMasterIdLst>
  <p:notesMasterIdLst>
    <p:notesMasterId r:id="rId31"/>
  </p:notesMasterIdLst>
  <p:sldIdLst>
    <p:sldId id="256" r:id="rId2"/>
    <p:sldId id="514" r:id="rId3"/>
    <p:sldId id="258" r:id="rId4"/>
    <p:sldId id="533" r:id="rId5"/>
    <p:sldId id="515" r:id="rId6"/>
    <p:sldId id="516" r:id="rId7"/>
    <p:sldId id="532" r:id="rId8"/>
    <p:sldId id="279" r:id="rId9"/>
    <p:sldId id="528" r:id="rId10"/>
    <p:sldId id="264" r:id="rId11"/>
    <p:sldId id="518" r:id="rId12"/>
    <p:sldId id="519" r:id="rId13"/>
    <p:sldId id="520" r:id="rId14"/>
    <p:sldId id="521" r:id="rId15"/>
    <p:sldId id="522" r:id="rId16"/>
    <p:sldId id="525" r:id="rId17"/>
    <p:sldId id="524" r:id="rId18"/>
    <p:sldId id="526" r:id="rId19"/>
    <p:sldId id="529" r:id="rId20"/>
    <p:sldId id="530" r:id="rId21"/>
    <p:sldId id="531" r:id="rId22"/>
    <p:sldId id="535" r:id="rId23"/>
    <p:sldId id="536" r:id="rId24"/>
    <p:sldId id="537" r:id="rId25"/>
    <p:sldId id="282" r:id="rId26"/>
    <p:sldId id="534" r:id="rId27"/>
    <p:sldId id="538" r:id="rId28"/>
    <p:sldId id="539" r:id="rId29"/>
    <p:sldId id="261" r:id="rId30"/>
  </p:sldIdLst>
  <p:sldSz cx="9144000" cy="6858000" type="screen4x3"/>
  <p:notesSz cx="6858000" cy="9144000"/>
  <p:custDataLst>
    <p:tags r:id="rId3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FF"/>
    <a:srgbClr val="FF6600"/>
    <a:srgbClr val="CCFFFF"/>
    <a:srgbClr val="3399FF"/>
    <a:srgbClr val="6600CC"/>
    <a:srgbClr val="9933FF"/>
    <a:srgbClr val="0099FF"/>
    <a:srgbClr val="99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49" autoAdjust="0"/>
    <p:restoredTop sz="83364" autoAdjust="0"/>
  </p:normalViewPr>
  <p:slideViewPr>
    <p:cSldViewPr snapToGrid="0">
      <p:cViewPr varScale="1">
        <p:scale>
          <a:sx n="110" d="100"/>
          <a:sy n="110" d="100"/>
        </p:scale>
        <p:origin x="1434" y="108"/>
      </p:cViewPr>
      <p:guideLst/>
    </p:cSldViewPr>
  </p:slid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6D8963-CFCD-4740-AF60-049850373CDF}" type="datetimeFigureOut">
              <a:rPr lang="zh-CN" altLang="en-US" smtClean="0"/>
              <a:t>2018/4/16</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E6FDB6-6D2B-46C1-9FA1-D82906A37C3A}" type="slidenum">
              <a:rPr lang="zh-CN" altLang="en-US" smtClean="0"/>
              <a:t>‹#›</a:t>
            </a:fld>
            <a:endParaRPr lang="zh-CN" altLang="en-US"/>
          </a:p>
        </p:txBody>
      </p:sp>
    </p:spTree>
    <p:extLst>
      <p:ext uri="{BB962C8B-B14F-4D97-AF65-F5344CB8AC3E}">
        <p14:creationId xmlns:p14="http://schemas.microsoft.com/office/powerpoint/2010/main" val="218498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幻灯片图像占位符 1"/>
          <p:cNvSpPr>
            <a:spLocks noGrp="1" noRot="1" noChangeAspect="1" noTextEdit="1"/>
          </p:cNvSpPr>
          <p:nvPr>
            <p:ph type="sldImg"/>
          </p:nvPr>
        </p:nvSpPr>
        <p:spPr>
          <a:ln/>
        </p:spPr>
      </p:sp>
      <p:sp>
        <p:nvSpPr>
          <p:cNvPr id="78851"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CN" dirty="0" smtClean="0"/>
          </a:p>
        </p:txBody>
      </p:sp>
      <p:sp>
        <p:nvSpPr>
          <p:cNvPr id="78852"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3613" eaLnBrk="0" hangingPunct="0">
              <a:defRPr sz="1600">
                <a:solidFill>
                  <a:srgbClr val="FF3300"/>
                </a:solidFill>
                <a:latin typeface="Times New Roman" panose="02020603050405020304" pitchFamily="18" charset="0"/>
                <a:ea typeface="华文新魏" panose="02010800040101010101" pitchFamily="2" charset="-122"/>
              </a:defRPr>
            </a:lvl1pPr>
            <a:lvl2pPr marL="742950" indent="-285750" defTabSz="963613" eaLnBrk="0" hangingPunct="0">
              <a:defRPr sz="1600">
                <a:solidFill>
                  <a:srgbClr val="FF3300"/>
                </a:solidFill>
                <a:latin typeface="Times New Roman" panose="02020603050405020304" pitchFamily="18" charset="0"/>
                <a:ea typeface="华文新魏" panose="02010800040101010101" pitchFamily="2" charset="-122"/>
              </a:defRPr>
            </a:lvl2pPr>
            <a:lvl3pPr marL="1143000" indent="-228600" defTabSz="963613" eaLnBrk="0" hangingPunct="0">
              <a:defRPr sz="1600">
                <a:solidFill>
                  <a:srgbClr val="FF3300"/>
                </a:solidFill>
                <a:latin typeface="Times New Roman" panose="02020603050405020304" pitchFamily="18" charset="0"/>
                <a:ea typeface="华文新魏" panose="02010800040101010101" pitchFamily="2" charset="-122"/>
              </a:defRPr>
            </a:lvl3pPr>
            <a:lvl4pPr marL="1600200" indent="-228600" defTabSz="963613" eaLnBrk="0" hangingPunct="0">
              <a:defRPr sz="1600">
                <a:solidFill>
                  <a:srgbClr val="FF3300"/>
                </a:solidFill>
                <a:latin typeface="Times New Roman" panose="02020603050405020304" pitchFamily="18" charset="0"/>
                <a:ea typeface="华文新魏" panose="02010800040101010101" pitchFamily="2" charset="-122"/>
              </a:defRPr>
            </a:lvl4pPr>
            <a:lvl5pPr marL="2057400" indent="-228600" defTabSz="963613" eaLnBrk="0" hangingPunct="0">
              <a:defRPr sz="1600">
                <a:solidFill>
                  <a:srgbClr val="FF3300"/>
                </a:solidFill>
                <a:latin typeface="Times New Roman" panose="02020603050405020304" pitchFamily="18" charset="0"/>
                <a:ea typeface="华文新魏" panose="02010800040101010101" pitchFamily="2" charset="-122"/>
              </a:defRPr>
            </a:lvl5pPr>
            <a:lvl6pPr marL="2514600" indent="-228600" defTabSz="963613" eaLnBrk="0" fontAlgn="base" hangingPunct="0">
              <a:spcBef>
                <a:spcPct val="0"/>
              </a:spcBef>
              <a:spcAft>
                <a:spcPct val="0"/>
              </a:spcAft>
              <a:buFont typeface="Arial" panose="020B0604020202020204" pitchFamily="34" charset="0"/>
              <a:defRPr sz="1600">
                <a:solidFill>
                  <a:srgbClr val="FF3300"/>
                </a:solidFill>
                <a:latin typeface="Times New Roman" panose="02020603050405020304" pitchFamily="18" charset="0"/>
                <a:ea typeface="华文新魏" panose="02010800040101010101" pitchFamily="2" charset="-122"/>
              </a:defRPr>
            </a:lvl6pPr>
            <a:lvl7pPr marL="2971800" indent="-228600" defTabSz="963613" eaLnBrk="0" fontAlgn="base" hangingPunct="0">
              <a:spcBef>
                <a:spcPct val="0"/>
              </a:spcBef>
              <a:spcAft>
                <a:spcPct val="0"/>
              </a:spcAft>
              <a:buFont typeface="Arial" panose="020B0604020202020204" pitchFamily="34" charset="0"/>
              <a:defRPr sz="1600">
                <a:solidFill>
                  <a:srgbClr val="FF3300"/>
                </a:solidFill>
                <a:latin typeface="Times New Roman" panose="02020603050405020304" pitchFamily="18" charset="0"/>
                <a:ea typeface="华文新魏" panose="02010800040101010101" pitchFamily="2" charset="-122"/>
              </a:defRPr>
            </a:lvl7pPr>
            <a:lvl8pPr marL="3429000" indent="-228600" defTabSz="963613" eaLnBrk="0" fontAlgn="base" hangingPunct="0">
              <a:spcBef>
                <a:spcPct val="0"/>
              </a:spcBef>
              <a:spcAft>
                <a:spcPct val="0"/>
              </a:spcAft>
              <a:buFont typeface="Arial" panose="020B0604020202020204" pitchFamily="34" charset="0"/>
              <a:defRPr sz="1600">
                <a:solidFill>
                  <a:srgbClr val="FF3300"/>
                </a:solidFill>
                <a:latin typeface="Times New Roman" panose="02020603050405020304" pitchFamily="18" charset="0"/>
                <a:ea typeface="华文新魏" panose="02010800040101010101" pitchFamily="2" charset="-122"/>
              </a:defRPr>
            </a:lvl8pPr>
            <a:lvl9pPr marL="3886200" indent="-228600" defTabSz="963613" eaLnBrk="0" fontAlgn="base" hangingPunct="0">
              <a:spcBef>
                <a:spcPct val="0"/>
              </a:spcBef>
              <a:spcAft>
                <a:spcPct val="0"/>
              </a:spcAft>
              <a:buFont typeface="Arial" panose="020B0604020202020204" pitchFamily="34" charset="0"/>
              <a:defRPr sz="1600">
                <a:solidFill>
                  <a:srgbClr val="FF3300"/>
                </a:solidFill>
                <a:latin typeface="Times New Roman" panose="02020603050405020304" pitchFamily="18" charset="0"/>
                <a:ea typeface="华文新魏" panose="02010800040101010101" pitchFamily="2" charset="-122"/>
              </a:defRPr>
            </a:lvl9pPr>
          </a:lstStyle>
          <a:p>
            <a:pPr eaLnBrk="1" hangingPunct="1"/>
            <a:fld id="{29FA1A96-91E2-45C1-9C8B-E568494B7246}" type="slidenum">
              <a:rPr lang="zh-CN" altLang="en-US" sz="1200">
                <a:solidFill>
                  <a:schemeClr val="tx1"/>
                </a:solidFill>
                <a:ea typeface="宋体" panose="02010600030101010101" pitchFamily="2" charset="-122"/>
              </a:rPr>
              <a:pPr eaLnBrk="1" hangingPunct="1"/>
              <a:t>2</a:t>
            </a:fld>
            <a:endParaRPr lang="zh-CN" altLang="en-US" sz="1200">
              <a:solidFill>
                <a:schemeClr val="tx1"/>
              </a:solidFill>
              <a:ea typeface="宋体" panose="02010600030101010101" pitchFamily="2" charset="-122"/>
            </a:endParaRPr>
          </a:p>
        </p:txBody>
      </p:sp>
    </p:spTree>
    <p:extLst>
      <p:ext uri="{BB962C8B-B14F-4D97-AF65-F5344CB8AC3E}">
        <p14:creationId xmlns:p14="http://schemas.microsoft.com/office/powerpoint/2010/main" val="3121803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27</a:t>
            </a:fld>
            <a:endParaRPr lang="zh-CN" altLang="en-US"/>
          </a:p>
        </p:txBody>
      </p:sp>
    </p:spTree>
    <p:extLst>
      <p:ext uri="{BB962C8B-B14F-4D97-AF65-F5344CB8AC3E}">
        <p14:creationId xmlns:p14="http://schemas.microsoft.com/office/powerpoint/2010/main" val="3713249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CN" altLang="en-US" sz="1200" dirty="0">
                <a:solidFill>
                  <a:srgbClr val="40458B"/>
                </a:solidFill>
                <a:latin typeface="Microsoft YaHei"/>
                <a:cs typeface="Microsoft YaHei"/>
              </a:rPr>
              <a:t>样本标识：地方统计机构对调查样本是否是“四上”企业、“四下”企业、“是否有新经济活动”等进行标识 ，根据需要由国家局导入或者自行导入。标识由统计机构在选点时确定，被调查单位无修改权限，标识的修改权限，由导入级别决定。</a:t>
            </a:r>
            <a:endParaRPr lang="zh-CN" altLang="en-US" sz="1200" dirty="0">
              <a:latin typeface="Microsoft YaHei"/>
              <a:cs typeface="Microsoft YaHei"/>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6</a:t>
            </a:fld>
            <a:endParaRPr lang="zh-CN" altLang="en-US"/>
          </a:p>
        </p:txBody>
      </p:sp>
    </p:spTree>
    <p:extLst>
      <p:ext uri="{BB962C8B-B14F-4D97-AF65-F5344CB8AC3E}">
        <p14:creationId xmlns:p14="http://schemas.microsoft.com/office/powerpoint/2010/main" val="403563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lvl="0" eaLnBrk="1" hangingPunct="1">
              <a:spcBef>
                <a:spcPct val="0"/>
              </a:spcBef>
            </a:pPr>
            <a:r>
              <a:rPr lang="zh-CN" altLang="en-US" dirty="0"/>
              <a:t>一般来说成本构成、期间费用，利润表所有指标，四上企业直接从各个专业联网直报企业直接取过来，但是</a:t>
            </a:r>
            <a:r>
              <a:rPr lang="zh-CN" altLang="en-US" b="1" dirty="0"/>
              <a:t>新经济产值</a:t>
            </a:r>
            <a:r>
              <a:rPr lang="zh-CN" altLang="en-US" dirty="0"/>
              <a:t>，需要填报。</a:t>
            </a:r>
            <a:endParaRPr lang="en-US" altLang="zh-CN"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7</a:t>
            </a:fld>
            <a:endParaRPr lang="zh-CN" altLang="en-US"/>
          </a:p>
        </p:txBody>
      </p:sp>
    </p:spTree>
    <p:extLst>
      <p:ext uri="{BB962C8B-B14F-4D97-AF65-F5344CB8AC3E}">
        <p14:creationId xmlns:p14="http://schemas.microsoft.com/office/powerpoint/2010/main" val="2542926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a:solidFill>
                  <a:srgbClr val="40458B"/>
                </a:solidFill>
                <a:latin typeface="SimSun"/>
                <a:cs typeface="SimSun"/>
              </a:rPr>
              <a:t>《</a:t>
            </a:r>
            <a:r>
              <a:rPr lang="zh-CN" altLang="en-US" sz="1200" spc="-15" dirty="0">
                <a:solidFill>
                  <a:srgbClr val="40458B"/>
                </a:solidFill>
                <a:latin typeface="SimSun"/>
                <a:cs typeface="SimSun"/>
              </a:rPr>
              <a:t>规</a:t>
            </a:r>
            <a:r>
              <a:rPr lang="zh-CN" altLang="en-US" sz="1200" dirty="0">
                <a:solidFill>
                  <a:srgbClr val="40458B"/>
                </a:solidFill>
                <a:latin typeface="SimSun"/>
                <a:cs typeface="SimSun"/>
              </a:rPr>
              <a:t>模</a:t>
            </a:r>
            <a:r>
              <a:rPr lang="zh-CN" altLang="en-US" sz="1200" spc="-15" dirty="0">
                <a:solidFill>
                  <a:srgbClr val="40458B"/>
                </a:solidFill>
                <a:latin typeface="SimSun"/>
                <a:cs typeface="SimSun"/>
              </a:rPr>
              <a:t>以</a:t>
            </a:r>
            <a:r>
              <a:rPr lang="zh-CN" altLang="en-US" sz="1200" dirty="0">
                <a:solidFill>
                  <a:srgbClr val="40458B"/>
                </a:solidFill>
                <a:latin typeface="SimSun"/>
                <a:cs typeface="SimSun"/>
              </a:rPr>
              <a:t>上工业</a:t>
            </a:r>
            <a:r>
              <a:rPr lang="zh-CN" altLang="en-US" sz="1200" spc="-15" dirty="0">
                <a:solidFill>
                  <a:srgbClr val="40458B"/>
                </a:solidFill>
                <a:latin typeface="SimSun"/>
                <a:cs typeface="SimSun"/>
              </a:rPr>
              <a:t>企</a:t>
            </a:r>
            <a:r>
              <a:rPr lang="zh-CN" altLang="en-US" sz="1200" dirty="0">
                <a:solidFill>
                  <a:srgbClr val="40458B"/>
                </a:solidFill>
                <a:latin typeface="SimSun"/>
                <a:cs typeface="SimSun"/>
              </a:rPr>
              <a:t>业</a:t>
            </a:r>
            <a:r>
              <a:rPr lang="zh-CN" altLang="en-US" sz="1200" spc="-15" dirty="0">
                <a:solidFill>
                  <a:srgbClr val="40458B"/>
                </a:solidFill>
                <a:latin typeface="SimSun"/>
                <a:cs typeface="SimSun"/>
              </a:rPr>
              <a:t>产</a:t>
            </a:r>
            <a:r>
              <a:rPr lang="zh-CN" altLang="en-US" sz="1200" dirty="0">
                <a:solidFill>
                  <a:srgbClr val="40458B"/>
                </a:solidFill>
                <a:latin typeface="SimSun"/>
                <a:cs typeface="SimSun"/>
              </a:rPr>
              <a:t>品制造</a:t>
            </a:r>
            <a:r>
              <a:rPr lang="zh-CN" altLang="en-US" sz="1200" spc="-15" dirty="0">
                <a:solidFill>
                  <a:srgbClr val="40458B"/>
                </a:solidFill>
                <a:latin typeface="SimSun"/>
                <a:cs typeface="SimSun"/>
              </a:rPr>
              <a:t>成</a:t>
            </a:r>
            <a:r>
              <a:rPr lang="zh-CN" altLang="en-US" sz="1200" dirty="0">
                <a:solidFill>
                  <a:srgbClr val="40458B"/>
                </a:solidFill>
                <a:latin typeface="SimSun"/>
                <a:cs typeface="SimSun"/>
              </a:rPr>
              <a:t>本</a:t>
            </a:r>
            <a:r>
              <a:rPr lang="zh-CN" altLang="en-US" sz="1200" spc="-15" dirty="0">
                <a:solidFill>
                  <a:srgbClr val="40458B"/>
                </a:solidFill>
                <a:latin typeface="SimSun"/>
                <a:cs typeface="SimSun"/>
              </a:rPr>
              <a:t>构</a:t>
            </a:r>
            <a:r>
              <a:rPr lang="zh-CN" altLang="en-US" sz="1200" dirty="0">
                <a:solidFill>
                  <a:srgbClr val="40458B"/>
                </a:solidFill>
                <a:latin typeface="SimSun"/>
                <a:cs typeface="SimSun"/>
              </a:rPr>
              <a:t>成表</a:t>
            </a:r>
            <a:r>
              <a:rPr lang="en-US" altLang="zh-CN" sz="1200" dirty="0">
                <a:solidFill>
                  <a:srgbClr val="40458B"/>
                </a:solidFill>
                <a:latin typeface="SimSun"/>
                <a:cs typeface="SimSun"/>
              </a:rPr>
              <a:t>》</a:t>
            </a:r>
            <a:r>
              <a:rPr lang="zh-CN" altLang="en-US" sz="1200" dirty="0">
                <a:solidFill>
                  <a:srgbClr val="40458B"/>
                </a:solidFill>
                <a:latin typeface="SimSun"/>
                <a:cs typeface="SimSun"/>
              </a:rPr>
              <a:t>，培训手册</a:t>
            </a:r>
            <a:r>
              <a:rPr lang="en-US" altLang="zh-CN" sz="1200" dirty="0">
                <a:solidFill>
                  <a:srgbClr val="40458B"/>
                </a:solidFill>
                <a:latin typeface="SimSun"/>
                <a:cs typeface="SimSun"/>
              </a:rPr>
              <a:t>27</a:t>
            </a:r>
            <a:r>
              <a:rPr lang="zh-CN" altLang="en-US" sz="1200" dirty="0">
                <a:solidFill>
                  <a:srgbClr val="40458B"/>
                </a:solidFill>
                <a:latin typeface="SimSun"/>
                <a:cs typeface="SimSun"/>
              </a:rPr>
              <a:t>页。</a:t>
            </a:r>
            <a:endParaRPr lang="en-US" altLang="zh-CN" sz="1200" dirty="0">
              <a:solidFill>
                <a:srgbClr val="40458B"/>
              </a:solidFill>
              <a:latin typeface="SimSun"/>
              <a:cs typeface="SimSun"/>
            </a:endParaRPr>
          </a:p>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8</a:t>
            </a:fld>
            <a:endParaRPr lang="zh-CN" altLang="en-US"/>
          </a:p>
        </p:txBody>
      </p:sp>
    </p:spTree>
    <p:extLst>
      <p:ext uri="{BB962C8B-B14F-4D97-AF65-F5344CB8AC3E}">
        <p14:creationId xmlns:p14="http://schemas.microsoft.com/office/powerpoint/2010/main" val="1411778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solidFill>
                  <a:srgbClr val="40458B"/>
                </a:solidFill>
                <a:latin typeface="SimSun"/>
              </a:rPr>
              <a:t>《</a:t>
            </a:r>
            <a:r>
              <a:rPr lang="zh-CN" altLang="en-US" dirty="0">
                <a:solidFill>
                  <a:srgbClr val="40458B"/>
                </a:solidFill>
                <a:latin typeface="SimSun"/>
              </a:rPr>
              <a:t>批发和零售企业期间费用构成表</a:t>
            </a:r>
            <a:r>
              <a:rPr lang="en-US" altLang="zh-CN" dirty="0">
                <a:solidFill>
                  <a:srgbClr val="40458B"/>
                </a:solidFill>
                <a:latin typeface="SimSun"/>
              </a:rPr>
              <a:t>》</a:t>
            </a:r>
            <a:r>
              <a:rPr lang="zh-CN" altLang="en-US" dirty="0">
                <a:solidFill>
                  <a:srgbClr val="40458B"/>
                </a:solidFill>
                <a:latin typeface="SimSun"/>
              </a:rPr>
              <a:t>，培训手册</a:t>
            </a:r>
            <a:r>
              <a:rPr lang="en-US" altLang="zh-CN" dirty="0">
                <a:solidFill>
                  <a:srgbClr val="40458B"/>
                </a:solidFill>
                <a:latin typeface="SimSun"/>
              </a:rPr>
              <a:t>65</a:t>
            </a:r>
            <a:r>
              <a:rPr lang="zh-CN" altLang="en-US" dirty="0">
                <a:solidFill>
                  <a:srgbClr val="40458B"/>
                </a:solidFill>
                <a:latin typeface="SimSun"/>
              </a:rPr>
              <a:t>页。</a:t>
            </a: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17</a:t>
            </a:fld>
            <a:endParaRPr lang="zh-CN" altLang="en-US"/>
          </a:p>
        </p:txBody>
      </p:sp>
    </p:spTree>
    <p:extLst>
      <p:ext uri="{BB962C8B-B14F-4D97-AF65-F5344CB8AC3E}">
        <p14:creationId xmlns:p14="http://schemas.microsoft.com/office/powerpoint/2010/main" val="3722099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solidFill>
                  <a:srgbClr val="40458B"/>
                </a:solidFill>
                <a:latin typeface="SimSun"/>
              </a:rPr>
              <a:t>《</a:t>
            </a:r>
            <a:r>
              <a:rPr lang="zh-CN" altLang="en-US" dirty="0">
                <a:solidFill>
                  <a:srgbClr val="40458B"/>
                </a:solidFill>
                <a:latin typeface="SimSun"/>
              </a:rPr>
              <a:t>批发和零售企业期间费用构成表</a:t>
            </a:r>
            <a:r>
              <a:rPr lang="en-US" altLang="zh-CN" dirty="0">
                <a:solidFill>
                  <a:srgbClr val="40458B"/>
                </a:solidFill>
                <a:latin typeface="SimSun"/>
              </a:rPr>
              <a:t>》</a:t>
            </a:r>
            <a:r>
              <a:rPr lang="zh-CN" altLang="en-US" dirty="0">
                <a:solidFill>
                  <a:srgbClr val="40458B"/>
                </a:solidFill>
                <a:latin typeface="SimSun"/>
              </a:rPr>
              <a:t>，培训手册</a:t>
            </a:r>
            <a:r>
              <a:rPr lang="en-US" altLang="zh-CN" dirty="0">
                <a:solidFill>
                  <a:srgbClr val="40458B"/>
                </a:solidFill>
                <a:latin typeface="SimSun"/>
              </a:rPr>
              <a:t>65</a:t>
            </a:r>
            <a:r>
              <a:rPr lang="zh-CN" altLang="en-US" dirty="0">
                <a:solidFill>
                  <a:srgbClr val="40458B"/>
                </a:solidFill>
                <a:latin typeface="SimSun"/>
              </a:rPr>
              <a:t>页。</a:t>
            </a: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18</a:t>
            </a:fld>
            <a:endParaRPr lang="zh-CN" altLang="en-US"/>
          </a:p>
        </p:txBody>
      </p:sp>
    </p:spTree>
    <p:extLst>
      <p:ext uri="{BB962C8B-B14F-4D97-AF65-F5344CB8AC3E}">
        <p14:creationId xmlns:p14="http://schemas.microsoft.com/office/powerpoint/2010/main" val="1787595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solidFill>
                  <a:srgbClr val="40458B"/>
                </a:solidFill>
                <a:latin typeface="SimSun"/>
              </a:rPr>
              <a:t>《</a:t>
            </a:r>
            <a:r>
              <a:rPr lang="zh-CN" altLang="en-US" dirty="0">
                <a:solidFill>
                  <a:srgbClr val="40458B"/>
                </a:solidFill>
                <a:latin typeface="SimSun"/>
              </a:rPr>
              <a:t>批发和零售企业期间费用构成表</a:t>
            </a:r>
            <a:r>
              <a:rPr lang="en-US" altLang="zh-CN" dirty="0">
                <a:solidFill>
                  <a:srgbClr val="40458B"/>
                </a:solidFill>
                <a:latin typeface="SimSun"/>
              </a:rPr>
              <a:t>》</a:t>
            </a:r>
            <a:r>
              <a:rPr lang="zh-CN" altLang="en-US" dirty="0">
                <a:solidFill>
                  <a:srgbClr val="40458B"/>
                </a:solidFill>
                <a:latin typeface="SimSun"/>
              </a:rPr>
              <a:t>，培训手册</a:t>
            </a:r>
            <a:r>
              <a:rPr lang="en-US" altLang="zh-CN" dirty="0">
                <a:solidFill>
                  <a:srgbClr val="40458B"/>
                </a:solidFill>
                <a:latin typeface="SimSun"/>
              </a:rPr>
              <a:t>65</a:t>
            </a:r>
            <a:r>
              <a:rPr lang="zh-CN" altLang="en-US" dirty="0">
                <a:solidFill>
                  <a:srgbClr val="40458B"/>
                </a:solidFill>
                <a:latin typeface="SimSun"/>
              </a:rPr>
              <a:t>页。</a:t>
            </a: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19</a:t>
            </a:fld>
            <a:endParaRPr lang="zh-CN" altLang="en-US"/>
          </a:p>
        </p:txBody>
      </p:sp>
    </p:spTree>
    <p:extLst>
      <p:ext uri="{BB962C8B-B14F-4D97-AF65-F5344CB8AC3E}">
        <p14:creationId xmlns:p14="http://schemas.microsoft.com/office/powerpoint/2010/main" val="3576694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solidFill>
                  <a:srgbClr val="40458B"/>
                </a:solidFill>
                <a:latin typeface="SimSun"/>
              </a:rPr>
              <a:t>《</a:t>
            </a:r>
            <a:r>
              <a:rPr lang="zh-CN" altLang="en-US" dirty="0">
                <a:solidFill>
                  <a:srgbClr val="40458B"/>
                </a:solidFill>
                <a:latin typeface="SimSun"/>
              </a:rPr>
              <a:t>批发和零售企业期间费用构成表</a:t>
            </a:r>
            <a:r>
              <a:rPr lang="en-US" altLang="zh-CN" dirty="0">
                <a:solidFill>
                  <a:srgbClr val="40458B"/>
                </a:solidFill>
                <a:latin typeface="SimSun"/>
              </a:rPr>
              <a:t>》</a:t>
            </a:r>
            <a:r>
              <a:rPr lang="zh-CN" altLang="en-US" dirty="0">
                <a:solidFill>
                  <a:srgbClr val="40458B"/>
                </a:solidFill>
                <a:latin typeface="SimSun"/>
              </a:rPr>
              <a:t>，培训手册</a:t>
            </a:r>
            <a:r>
              <a:rPr lang="en-US" altLang="zh-CN" dirty="0">
                <a:solidFill>
                  <a:srgbClr val="40458B"/>
                </a:solidFill>
                <a:latin typeface="SimSun"/>
              </a:rPr>
              <a:t>65</a:t>
            </a:r>
            <a:r>
              <a:rPr lang="zh-CN" altLang="en-US" dirty="0">
                <a:solidFill>
                  <a:srgbClr val="40458B"/>
                </a:solidFill>
                <a:latin typeface="SimSun"/>
              </a:rPr>
              <a:t>页。</a:t>
            </a: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20</a:t>
            </a:fld>
            <a:endParaRPr lang="zh-CN" altLang="en-US"/>
          </a:p>
        </p:txBody>
      </p:sp>
    </p:spTree>
    <p:extLst>
      <p:ext uri="{BB962C8B-B14F-4D97-AF65-F5344CB8AC3E}">
        <p14:creationId xmlns:p14="http://schemas.microsoft.com/office/powerpoint/2010/main" val="485103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t>21</a:t>
            </a:fld>
            <a:endParaRPr lang="zh-CN" altLang="en-US"/>
          </a:p>
        </p:txBody>
      </p:sp>
    </p:spTree>
    <p:extLst>
      <p:ext uri="{BB962C8B-B14F-4D97-AF65-F5344CB8AC3E}">
        <p14:creationId xmlns:p14="http://schemas.microsoft.com/office/powerpoint/2010/main" val="24158034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200" name="矩形 199">
            <a:extLst>
              <a:ext uri="{FF2B5EF4-FFF2-40B4-BE49-F238E27FC236}">
                <a16:creationId xmlns="" xmlns:a16="http://schemas.microsoft.com/office/drawing/2014/main" id="{7D65BE08-9C38-4C82-9608-C78CC9A2E677}"/>
              </a:ext>
            </a:extLst>
          </p:cNvPr>
          <p:cNvSpPr/>
          <p:nvPr userDrawn="1"/>
        </p:nvSpPr>
        <p:spPr>
          <a:xfrm rot="10800000">
            <a:off x="0" y="0"/>
            <a:ext cx="9144000" cy="6858000"/>
          </a:xfrm>
          <a:prstGeom prst="rect">
            <a:avLst/>
          </a:prstGeom>
          <a:blipFill>
            <a:blip r:embed="rId2"/>
            <a:srcRect/>
            <a:stretch>
              <a:fillRect t="-8797" b="-879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01" name="组合 200">
            <a:extLst>
              <a:ext uri="{FF2B5EF4-FFF2-40B4-BE49-F238E27FC236}">
                <a16:creationId xmlns="" xmlns:a16="http://schemas.microsoft.com/office/drawing/2014/main" id="{AB73E25C-80D2-46E4-8AF6-D2F15B141903}"/>
              </a:ext>
            </a:extLst>
          </p:cNvPr>
          <p:cNvGrpSpPr/>
          <p:nvPr userDrawn="1"/>
        </p:nvGrpSpPr>
        <p:grpSpPr>
          <a:xfrm>
            <a:off x="1026998" y="0"/>
            <a:ext cx="7770497" cy="6858000"/>
            <a:chOff x="15513050" y="-365126"/>
            <a:chExt cx="7786688" cy="6872289"/>
          </a:xfrm>
        </p:grpSpPr>
        <p:sp>
          <p:nvSpPr>
            <p:cNvPr id="202" name="Freeform 161">
              <a:extLst>
                <a:ext uri="{FF2B5EF4-FFF2-40B4-BE49-F238E27FC236}">
                  <a16:creationId xmlns="" xmlns:a16="http://schemas.microsoft.com/office/drawing/2014/main" id="{74C75243-31CC-4F85-8555-F0518E550606}"/>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3" name="Freeform 162">
              <a:extLst>
                <a:ext uri="{FF2B5EF4-FFF2-40B4-BE49-F238E27FC236}">
                  <a16:creationId xmlns="" xmlns:a16="http://schemas.microsoft.com/office/drawing/2014/main" id="{D5816739-B2A1-4FE3-AF8B-C8D0AE025B55}"/>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4" name="Freeform 163">
              <a:extLst>
                <a:ext uri="{FF2B5EF4-FFF2-40B4-BE49-F238E27FC236}">
                  <a16:creationId xmlns="" xmlns:a16="http://schemas.microsoft.com/office/drawing/2014/main" id="{4BF64B7C-CDEB-443A-93F5-A231B880FFF6}"/>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5" name="Freeform 164">
              <a:extLst>
                <a:ext uri="{FF2B5EF4-FFF2-40B4-BE49-F238E27FC236}">
                  <a16:creationId xmlns="" xmlns:a16="http://schemas.microsoft.com/office/drawing/2014/main" id="{49AACF13-37D1-40B7-9155-2834EE5164B4}"/>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6" name="Freeform 165">
              <a:extLst>
                <a:ext uri="{FF2B5EF4-FFF2-40B4-BE49-F238E27FC236}">
                  <a16:creationId xmlns="" xmlns:a16="http://schemas.microsoft.com/office/drawing/2014/main" id="{BC05255F-5A5D-40AF-93E4-288F32A3465B}"/>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7" name="Freeform 166">
              <a:extLst>
                <a:ext uri="{FF2B5EF4-FFF2-40B4-BE49-F238E27FC236}">
                  <a16:creationId xmlns="" xmlns:a16="http://schemas.microsoft.com/office/drawing/2014/main" id="{98BBAF3E-BC25-4F7C-941D-04C30A372EC9}"/>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8" name="Freeform 167">
              <a:extLst>
                <a:ext uri="{FF2B5EF4-FFF2-40B4-BE49-F238E27FC236}">
                  <a16:creationId xmlns="" xmlns:a16="http://schemas.microsoft.com/office/drawing/2014/main" id="{E652E493-3084-41C9-A43E-2D47830CFB20}"/>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9" name="Freeform 168">
              <a:extLst>
                <a:ext uri="{FF2B5EF4-FFF2-40B4-BE49-F238E27FC236}">
                  <a16:creationId xmlns="" xmlns:a16="http://schemas.microsoft.com/office/drawing/2014/main" id="{D69048B1-2434-476A-90AB-F744A300E6FD}"/>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0" name="Freeform 169">
              <a:extLst>
                <a:ext uri="{FF2B5EF4-FFF2-40B4-BE49-F238E27FC236}">
                  <a16:creationId xmlns="" xmlns:a16="http://schemas.microsoft.com/office/drawing/2014/main" id="{60091E4B-F66F-44E5-AE16-BE6F8ABB1DD1}"/>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1" name="Freeform 170">
              <a:extLst>
                <a:ext uri="{FF2B5EF4-FFF2-40B4-BE49-F238E27FC236}">
                  <a16:creationId xmlns="" xmlns:a16="http://schemas.microsoft.com/office/drawing/2014/main" id="{DD4B8893-02F6-4C36-99A1-3FE7F55B8F4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2" name="Freeform 171">
              <a:extLst>
                <a:ext uri="{FF2B5EF4-FFF2-40B4-BE49-F238E27FC236}">
                  <a16:creationId xmlns="" xmlns:a16="http://schemas.microsoft.com/office/drawing/2014/main" id="{F579E623-2B17-4B16-A7B1-C5C2E4EA6CEC}"/>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3" name="Freeform 172">
              <a:extLst>
                <a:ext uri="{FF2B5EF4-FFF2-40B4-BE49-F238E27FC236}">
                  <a16:creationId xmlns="" xmlns:a16="http://schemas.microsoft.com/office/drawing/2014/main" id="{FB1F8B9E-64A0-4993-A274-D65E8E2F53D0}"/>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4" name="Freeform 173">
              <a:extLst>
                <a:ext uri="{FF2B5EF4-FFF2-40B4-BE49-F238E27FC236}">
                  <a16:creationId xmlns="" xmlns:a16="http://schemas.microsoft.com/office/drawing/2014/main" id="{E413F44D-D9AD-4F1B-85D8-9F16CB6EA5ED}"/>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5" name="Freeform 174">
              <a:extLst>
                <a:ext uri="{FF2B5EF4-FFF2-40B4-BE49-F238E27FC236}">
                  <a16:creationId xmlns="" xmlns:a16="http://schemas.microsoft.com/office/drawing/2014/main" id="{84CC4E29-D526-4431-B49E-3C14D8CE5509}"/>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6" name="Freeform 175">
              <a:extLst>
                <a:ext uri="{FF2B5EF4-FFF2-40B4-BE49-F238E27FC236}">
                  <a16:creationId xmlns="" xmlns:a16="http://schemas.microsoft.com/office/drawing/2014/main" id="{B762FC97-8727-415F-AA54-CAEF2E8023C7}"/>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7" name="Freeform 176">
              <a:extLst>
                <a:ext uri="{FF2B5EF4-FFF2-40B4-BE49-F238E27FC236}">
                  <a16:creationId xmlns="" xmlns:a16="http://schemas.microsoft.com/office/drawing/2014/main" id="{06D486F3-CF5A-43BE-BB0F-8FDE624C1CCA}"/>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8" name="Freeform 177">
              <a:extLst>
                <a:ext uri="{FF2B5EF4-FFF2-40B4-BE49-F238E27FC236}">
                  <a16:creationId xmlns="" xmlns:a16="http://schemas.microsoft.com/office/drawing/2014/main" id="{76FF4F12-3A29-4591-9CD7-9BD4B470144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9" name="Freeform 178">
              <a:extLst>
                <a:ext uri="{FF2B5EF4-FFF2-40B4-BE49-F238E27FC236}">
                  <a16:creationId xmlns="" xmlns:a16="http://schemas.microsoft.com/office/drawing/2014/main" id="{B9A1D03C-A6C7-4B26-B617-CB9F10E505ED}"/>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0" name="Freeform 179">
              <a:extLst>
                <a:ext uri="{FF2B5EF4-FFF2-40B4-BE49-F238E27FC236}">
                  <a16:creationId xmlns="" xmlns:a16="http://schemas.microsoft.com/office/drawing/2014/main" id="{9F36B4B4-B5C0-4A26-8C27-A95CE5A803E4}"/>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1" name="Freeform 180">
              <a:extLst>
                <a:ext uri="{FF2B5EF4-FFF2-40B4-BE49-F238E27FC236}">
                  <a16:creationId xmlns="" xmlns:a16="http://schemas.microsoft.com/office/drawing/2014/main" id="{538A40A0-CEC5-4253-B754-AC760467C04C}"/>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2" name="Freeform 181">
              <a:extLst>
                <a:ext uri="{FF2B5EF4-FFF2-40B4-BE49-F238E27FC236}">
                  <a16:creationId xmlns="" xmlns:a16="http://schemas.microsoft.com/office/drawing/2014/main" id="{362C8F13-891B-4CB5-8848-5921BFA40175}"/>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3" name="Freeform 182">
              <a:extLst>
                <a:ext uri="{FF2B5EF4-FFF2-40B4-BE49-F238E27FC236}">
                  <a16:creationId xmlns="" xmlns:a16="http://schemas.microsoft.com/office/drawing/2014/main" id="{61DA1ACD-88D8-4D0D-9667-721011BF2E3B}"/>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4" name="Freeform 183">
              <a:extLst>
                <a:ext uri="{FF2B5EF4-FFF2-40B4-BE49-F238E27FC236}">
                  <a16:creationId xmlns="" xmlns:a16="http://schemas.microsoft.com/office/drawing/2014/main" id="{2B5BA5F6-458E-4EC7-8CA0-8D1BB5B81614}"/>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5" name="Freeform 184">
              <a:extLst>
                <a:ext uri="{FF2B5EF4-FFF2-40B4-BE49-F238E27FC236}">
                  <a16:creationId xmlns="" xmlns:a16="http://schemas.microsoft.com/office/drawing/2014/main" id="{A7322B60-9F5C-4444-ACF0-E8EFF004A8AD}"/>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6" name="Freeform 185">
              <a:extLst>
                <a:ext uri="{FF2B5EF4-FFF2-40B4-BE49-F238E27FC236}">
                  <a16:creationId xmlns="" xmlns:a16="http://schemas.microsoft.com/office/drawing/2014/main" id="{255FBC2D-A1C2-43BA-8F2E-A9186BAB5A73}"/>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7" name="Freeform 186">
              <a:extLst>
                <a:ext uri="{FF2B5EF4-FFF2-40B4-BE49-F238E27FC236}">
                  <a16:creationId xmlns="" xmlns:a16="http://schemas.microsoft.com/office/drawing/2014/main" id="{4877EA68-E7E1-49BD-8BD5-B7CA94D7F4C1}"/>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8" name="Freeform 187">
              <a:extLst>
                <a:ext uri="{FF2B5EF4-FFF2-40B4-BE49-F238E27FC236}">
                  <a16:creationId xmlns="" xmlns:a16="http://schemas.microsoft.com/office/drawing/2014/main" id="{E92F13A4-558F-49BF-82B1-C073943F3FA8}"/>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9" name="Freeform 188">
              <a:extLst>
                <a:ext uri="{FF2B5EF4-FFF2-40B4-BE49-F238E27FC236}">
                  <a16:creationId xmlns="" xmlns:a16="http://schemas.microsoft.com/office/drawing/2014/main" id="{D81FA3DC-6DF1-4A13-BFEE-7C7150A7257D}"/>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0" name="Freeform 189">
              <a:extLst>
                <a:ext uri="{FF2B5EF4-FFF2-40B4-BE49-F238E27FC236}">
                  <a16:creationId xmlns="" xmlns:a16="http://schemas.microsoft.com/office/drawing/2014/main" id="{8216ED38-55B0-4E00-AAF6-F635E9D02D68}"/>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1" name="Freeform 190">
              <a:extLst>
                <a:ext uri="{FF2B5EF4-FFF2-40B4-BE49-F238E27FC236}">
                  <a16:creationId xmlns="" xmlns:a16="http://schemas.microsoft.com/office/drawing/2014/main" id="{EA7B7875-96B1-494F-900D-AC901B39A64A}"/>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2" name="Freeform 191">
              <a:extLst>
                <a:ext uri="{FF2B5EF4-FFF2-40B4-BE49-F238E27FC236}">
                  <a16:creationId xmlns="" xmlns:a16="http://schemas.microsoft.com/office/drawing/2014/main" id="{D9AA2713-7580-4CAD-91A4-23AD221ED627}"/>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3" name="Freeform 192">
              <a:extLst>
                <a:ext uri="{FF2B5EF4-FFF2-40B4-BE49-F238E27FC236}">
                  <a16:creationId xmlns="" xmlns:a16="http://schemas.microsoft.com/office/drawing/2014/main" id="{A16B9C1B-8F92-41F7-B56D-72A750FF6C85}"/>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4" name="Freeform 193">
              <a:extLst>
                <a:ext uri="{FF2B5EF4-FFF2-40B4-BE49-F238E27FC236}">
                  <a16:creationId xmlns="" xmlns:a16="http://schemas.microsoft.com/office/drawing/2014/main" id="{7AFB6B08-1DC3-4F77-A613-6DDF31454E36}"/>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5" name="Freeform 194">
              <a:extLst>
                <a:ext uri="{FF2B5EF4-FFF2-40B4-BE49-F238E27FC236}">
                  <a16:creationId xmlns="" xmlns:a16="http://schemas.microsoft.com/office/drawing/2014/main" id="{0D7D37EF-1372-4D74-BF8B-9CD3B11AAEC5}"/>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6" name="Freeform 195">
              <a:extLst>
                <a:ext uri="{FF2B5EF4-FFF2-40B4-BE49-F238E27FC236}">
                  <a16:creationId xmlns="" xmlns:a16="http://schemas.microsoft.com/office/drawing/2014/main" id="{3C369758-1978-45AB-B8A0-D7343D1FE7D0}"/>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7" name="Freeform 196">
              <a:extLst>
                <a:ext uri="{FF2B5EF4-FFF2-40B4-BE49-F238E27FC236}">
                  <a16:creationId xmlns="" xmlns:a16="http://schemas.microsoft.com/office/drawing/2014/main" id="{0A6756EF-5417-4B12-B531-8AA3FE7B195B}"/>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8" name="Freeform 197">
              <a:extLst>
                <a:ext uri="{FF2B5EF4-FFF2-40B4-BE49-F238E27FC236}">
                  <a16:creationId xmlns="" xmlns:a16="http://schemas.microsoft.com/office/drawing/2014/main" id="{69C8215A-3C2B-4779-8031-BFD641D91E71}"/>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9" name="Freeform 198">
              <a:extLst>
                <a:ext uri="{FF2B5EF4-FFF2-40B4-BE49-F238E27FC236}">
                  <a16:creationId xmlns="" xmlns:a16="http://schemas.microsoft.com/office/drawing/2014/main" id="{A95A42E0-1A0B-471C-BFB4-3D9A98F0EDFF}"/>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0" name="Freeform 199">
              <a:extLst>
                <a:ext uri="{FF2B5EF4-FFF2-40B4-BE49-F238E27FC236}">
                  <a16:creationId xmlns="" xmlns:a16="http://schemas.microsoft.com/office/drawing/2014/main" id="{BB1202E8-27F0-42EB-B7BF-C0DDF9E98255}"/>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1" name="Freeform 200">
              <a:extLst>
                <a:ext uri="{FF2B5EF4-FFF2-40B4-BE49-F238E27FC236}">
                  <a16:creationId xmlns="" xmlns:a16="http://schemas.microsoft.com/office/drawing/2014/main" id="{C3A979BE-8700-4B92-A6BA-4C7067BD4318}"/>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2" name="Freeform 201">
              <a:extLst>
                <a:ext uri="{FF2B5EF4-FFF2-40B4-BE49-F238E27FC236}">
                  <a16:creationId xmlns="" xmlns:a16="http://schemas.microsoft.com/office/drawing/2014/main" id="{B36286A5-36E4-4497-889A-FCF236F3A155}"/>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3" name="Freeform 202">
              <a:extLst>
                <a:ext uri="{FF2B5EF4-FFF2-40B4-BE49-F238E27FC236}">
                  <a16:creationId xmlns="" xmlns:a16="http://schemas.microsoft.com/office/drawing/2014/main" id="{614260DD-825F-410B-A213-4A974B721E19}"/>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4" name="Freeform 203">
              <a:extLst>
                <a:ext uri="{FF2B5EF4-FFF2-40B4-BE49-F238E27FC236}">
                  <a16:creationId xmlns="" xmlns:a16="http://schemas.microsoft.com/office/drawing/2014/main" id="{7CCA7AD2-9FFD-48D6-89FB-3141C49E9973}"/>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5" name="Freeform 204">
              <a:extLst>
                <a:ext uri="{FF2B5EF4-FFF2-40B4-BE49-F238E27FC236}">
                  <a16:creationId xmlns="" xmlns:a16="http://schemas.microsoft.com/office/drawing/2014/main" id="{246D5A50-D9D7-47CC-9071-D543CBAC14CA}"/>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6" name="Freeform 205">
              <a:extLst>
                <a:ext uri="{FF2B5EF4-FFF2-40B4-BE49-F238E27FC236}">
                  <a16:creationId xmlns="" xmlns:a16="http://schemas.microsoft.com/office/drawing/2014/main" id="{87448B4A-2991-4C00-84EC-D266219897A8}"/>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7" name="Freeform 206">
              <a:extLst>
                <a:ext uri="{FF2B5EF4-FFF2-40B4-BE49-F238E27FC236}">
                  <a16:creationId xmlns="" xmlns:a16="http://schemas.microsoft.com/office/drawing/2014/main" id="{592F27D7-D0EE-4F35-9A01-28905DA8269B}"/>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8" name="Freeform 207">
              <a:extLst>
                <a:ext uri="{FF2B5EF4-FFF2-40B4-BE49-F238E27FC236}">
                  <a16:creationId xmlns="" xmlns:a16="http://schemas.microsoft.com/office/drawing/2014/main" id="{3C077B62-4CBB-4784-AD0F-A0799CEEC641}"/>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9" name="Freeform 208">
              <a:extLst>
                <a:ext uri="{FF2B5EF4-FFF2-40B4-BE49-F238E27FC236}">
                  <a16:creationId xmlns="" xmlns:a16="http://schemas.microsoft.com/office/drawing/2014/main" id="{EEFB2DFD-0E3F-414C-8246-B1FDC259B044}"/>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0" name="Freeform 209">
              <a:extLst>
                <a:ext uri="{FF2B5EF4-FFF2-40B4-BE49-F238E27FC236}">
                  <a16:creationId xmlns="" xmlns:a16="http://schemas.microsoft.com/office/drawing/2014/main" id="{6629919A-230D-46F2-8336-1D3F63CD6AFF}"/>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1" name="Freeform 210">
              <a:extLst>
                <a:ext uri="{FF2B5EF4-FFF2-40B4-BE49-F238E27FC236}">
                  <a16:creationId xmlns="" xmlns:a16="http://schemas.microsoft.com/office/drawing/2014/main" id="{2CCDE897-B819-40D1-B9C4-4732D10A1E8C}"/>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2" name="Freeform 211">
              <a:extLst>
                <a:ext uri="{FF2B5EF4-FFF2-40B4-BE49-F238E27FC236}">
                  <a16:creationId xmlns="" xmlns:a16="http://schemas.microsoft.com/office/drawing/2014/main" id="{8566A079-B5CD-428A-AF83-EA0BD5553519}"/>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3" name="Freeform 212">
              <a:extLst>
                <a:ext uri="{FF2B5EF4-FFF2-40B4-BE49-F238E27FC236}">
                  <a16:creationId xmlns="" xmlns:a16="http://schemas.microsoft.com/office/drawing/2014/main" id="{56418219-59BA-401B-9A2D-A0A2B897668C}"/>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4" name="Freeform 213">
              <a:extLst>
                <a:ext uri="{FF2B5EF4-FFF2-40B4-BE49-F238E27FC236}">
                  <a16:creationId xmlns="" xmlns:a16="http://schemas.microsoft.com/office/drawing/2014/main" id="{2CC8F07B-52BB-4194-B6F6-154CD36A06DC}"/>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5" name="Freeform 214">
              <a:extLst>
                <a:ext uri="{FF2B5EF4-FFF2-40B4-BE49-F238E27FC236}">
                  <a16:creationId xmlns="" xmlns:a16="http://schemas.microsoft.com/office/drawing/2014/main" id="{1E6BFC62-660A-45D7-8991-844619858AF7}"/>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6" name="Freeform 215">
              <a:extLst>
                <a:ext uri="{FF2B5EF4-FFF2-40B4-BE49-F238E27FC236}">
                  <a16:creationId xmlns="" xmlns:a16="http://schemas.microsoft.com/office/drawing/2014/main" id="{C7AAFBF6-5F16-422B-BAB3-484592FC74E4}"/>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7" name="Freeform 216">
              <a:extLst>
                <a:ext uri="{FF2B5EF4-FFF2-40B4-BE49-F238E27FC236}">
                  <a16:creationId xmlns="" xmlns:a16="http://schemas.microsoft.com/office/drawing/2014/main" id="{C105A718-CCD7-40C2-8120-E2632A0A65F8}"/>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8" name="Freeform 217">
              <a:extLst>
                <a:ext uri="{FF2B5EF4-FFF2-40B4-BE49-F238E27FC236}">
                  <a16:creationId xmlns="" xmlns:a16="http://schemas.microsoft.com/office/drawing/2014/main" id="{FB102361-4362-40A2-9E41-CCAE13038BD8}"/>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9" name="Freeform 218">
              <a:extLst>
                <a:ext uri="{FF2B5EF4-FFF2-40B4-BE49-F238E27FC236}">
                  <a16:creationId xmlns="" xmlns:a16="http://schemas.microsoft.com/office/drawing/2014/main" id="{912340DE-35ED-430C-9401-20B14EBD1AE1}"/>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0" name="Freeform 219">
              <a:extLst>
                <a:ext uri="{FF2B5EF4-FFF2-40B4-BE49-F238E27FC236}">
                  <a16:creationId xmlns="" xmlns:a16="http://schemas.microsoft.com/office/drawing/2014/main" id="{57DB7BE1-7BF6-424D-8D06-843E3EEE12D6}"/>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1" name="Freeform 220">
              <a:extLst>
                <a:ext uri="{FF2B5EF4-FFF2-40B4-BE49-F238E27FC236}">
                  <a16:creationId xmlns="" xmlns:a16="http://schemas.microsoft.com/office/drawing/2014/main" id="{7D2FCE6C-495D-4122-ABF8-8026B8E89663}"/>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2" name="Freeform 221">
              <a:extLst>
                <a:ext uri="{FF2B5EF4-FFF2-40B4-BE49-F238E27FC236}">
                  <a16:creationId xmlns="" xmlns:a16="http://schemas.microsoft.com/office/drawing/2014/main" id="{2EF9A6AA-0FAF-47CA-AEC6-1F9CC180F2AB}"/>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263" name="组合 262">
            <a:extLst>
              <a:ext uri="{FF2B5EF4-FFF2-40B4-BE49-F238E27FC236}">
                <a16:creationId xmlns="" xmlns:a16="http://schemas.microsoft.com/office/drawing/2014/main" id="{8224C936-A1A8-4B83-9CBB-925DF3EA2997}"/>
              </a:ext>
            </a:extLst>
          </p:cNvPr>
          <p:cNvGrpSpPr/>
          <p:nvPr userDrawn="1"/>
        </p:nvGrpSpPr>
        <p:grpSpPr>
          <a:xfrm>
            <a:off x="1645101" y="459469"/>
            <a:ext cx="5853798" cy="5932196"/>
            <a:chOff x="4314825" y="1628775"/>
            <a:chExt cx="3556001" cy="3603626"/>
          </a:xfrm>
        </p:grpSpPr>
        <p:grpSp>
          <p:nvGrpSpPr>
            <p:cNvPr id="264" name="组合 263">
              <a:extLst>
                <a:ext uri="{FF2B5EF4-FFF2-40B4-BE49-F238E27FC236}">
                  <a16:creationId xmlns="" xmlns:a16="http://schemas.microsoft.com/office/drawing/2014/main" id="{5190B6E9-35E9-48C3-B9D6-A8F63E614606}"/>
                </a:ext>
              </a:extLst>
            </p:cNvPr>
            <p:cNvGrpSpPr/>
            <p:nvPr/>
          </p:nvGrpSpPr>
          <p:grpSpPr>
            <a:xfrm>
              <a:off x="4338637" y="1651000"/>
              <a:ext cx="3514726" cy="3562351"/>
              <a:chOff x="4337050" y="1651000"/>
              <a:chExt cx="3514726" cy="3562351"/>
            </a:xfrm>
          </p:grpSpPr>
          <p:sp>
            <p:nvSpPr>
              <p:cNvPr id="325" name="Line 225">
                <a:extLst>
                  <a:ext uri="{FF2B5EF4-FFF2-40B4-BE49-F238E27FC236}">
                    <a16:creationId xmlns="" xmlns:a16="http://schemas.microsoft.com/office/drawing/2014/main" id="{680F7B80-A8D4-4158-83E3-80E2C6D230DA}"/>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6" name="Line 226">
                <a:extLst>
                  <a:ext uri="{FF2B5EF4-FFF2-40B4-BE49-F238E27FC236}">
                    <a16:creationId xmlns="" xmlns:a16="http://schemas.microsoft.com/office/drawing/2014/main" id="{D1FD7264-30BC-4B11-891C-EDB7F2A19125}"/>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7" name="Line 227">
                <a:extLst>
                  <a:ext uri="{FF2B5EF4-FFF2-40B4-BE49-F238E27FC236}">
                    <a16:creationId xmlns="" xmlns:a16="http://schemas.microsoft.com/office/drawing/2014/main" id="{3F0EF568-CE83-4F59-976A-93B35F1C6C68}"/>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8" name="Line 228">
                <a:extLst>
                  <a:ext uri="{FF2B5EF4-FFF2-40B4-BE49-F238E27FC236}">
                    <a16:creationId xmlns="" xmlns:a16="http://schemas.microsoft.com/office/drawing/2014/main" id="{B744B29D-1A2A-4A04-9082-157FF21902F8}"/>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9" name="Line 229">
                <a:extLst>
                  <a:ext uri="{FF2B5EF4-FFF2-40B4-BE49-F238E27FC236}">
                    <a16:creationId xmlns="" xmlns:a16="http://schemas.microsoft.com/office/drawing/2014/main" id="{1F9ED060-6542-49A1-B7AB-FED902247597}"/>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0" name="Line 230">
                <a:extLst>
                  <a:ext uri="{FF2B5EF4-FFF2-40B4-BE49-F238E27FC236}">
                    <a16:creationId xmlns="" xmlns:a16="http://schemas.microsoft.com/office/drawing/2014/main" id="{DCD6FB1C-2E70-43D4-9C4B-2E4968C31CB7}"/>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1" name="Line 231">
                <a:extLst>
                  <a:ext uri="{FF2B5EF4-FFF2-40B4-BE49-F238E27FC236}">
                    <a16:creationId xmlns="" xmlns:a16="http://schemas.microsoft.com/office/drawing/2014/main" id="{CC81CC77-5237-4E0C-911B-4DAEDDFF00EF}"/>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2" name="Line 232">
                <a:extLst>
                  <a:ext uri="{FF2B5EF4-FFF2-40B4-BE49-F238E27FC236}">
                    <a16:creationId xmlns="" xmlns:a16="http://schemas.microsoft.com/office/drawing/2014/main" id="{6D411690-CFCC-4DBC-A000-D552D0456E96}"/>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3" name="Line 233">
                <a:extLst>
                  <a:ext uri="{FF2B5EF4-FFF2-40B4-BE49-F238E27FC236}">
                    <a16:creationId xmlns="" xmlns:a16="http://schemas.microsoft.com/office/drawing/2014/main" id="{2B9542FD-5A23-4396-B892-A3848C522F75}"/>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4" name="Line 234">
                <a:extLst>
                  <a:ext uri="{FF2B5EF4-FFF2-40B4-BE49-F238E27FC236}">
                    <a16:creationId xmlns="" xmlns:a16="http://schemas.microsoft.com/office/drawing/2014/main" id="{DA1BC8C4-F729-472B-9F94-7470740FE21E}"/>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5" name="Line 235">
                <a:extLst>
                  <a:ext uri="{FF2B5EF4-FFF2-40B4-BE49-F238E27FC236}">
                    <a16:creationId xmlns="" xmlns:a16="http://schemas.microsoft.com/office/drawing/2014/main" id="{0B1D23BF-819A-45D4-B743-8A68AA6CB9D7}"/>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6" name="Line 236">
                <a:extLst>
                  <a:ext uri="{FF2B5EF4-FFF2-40B4-BE49-F238E27FC236}">
                    <a16:creationId xmlns="" xmlns:a16="http://schemas.microsoft.com/office/drawing/2014/main" id="{B9F8BDC7-C834-45FC-9EB9-6848A18E0121}"/>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7" name="Line 237">
                <a:extLst>
                  <a:ext uri="{FF2B5EF4-FFF2-40B4-BE49-F238E27FC236}">
                    <a16:creationId xmlns="" xmlns:a16="http://schemas.microsoft.com/office/drawing/2014/main" id="{5283FBD3-A5B2-4AC0-A951-303EC4209CBA}"/>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8" name="Line 238">
                <a:extLst>
                  <a:ext uri="{FF2B5EF4-FFF2-40B4-BE49-F238E27FC236}">
                    <a16:creationId xmlns="" xmlns:a16="http://schemas.microsoft.com/office/drawing/2014/main" id="{C569B88A-DFA7-4B49-9D38-3CEA7933B028}"/>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9" name="Line 239">
                <a:extLst>
                  <a:ext uri="{FF2B5EF4-FFF2-40B4-BE49-F238E27FC236}">
                    <a16:creationId xmlns="" xmlns:a16="http://schemas.microsoft.com/office/drawing/2014/main" id="{96D6D713-AC3D-4A49-BD06-E849650795D6}"/>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0" name="Line 240">
                <a:extLst>
                  <a:ext uri="{FF2B5EF4-FFF2-40B4-BE49-F238E27FC236}">
                    <a16:creationId xmlns="" xmlns:a16="http://schemas.microsoft.com/office/drawing/2014/main" id="{B527056F-EFFA-4B92-8DC8-BBE6F97767A3}"/>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1" name="Line 241">
                <a:extLst>
                  <a:ext uri="{FF2B5EF4-FFF2-40B4-BE49-F238E27FC236}">
                    <a16:creationId xmlns="" xmlns:a16="http://schemas.microsoft.com/office/drawing/2014/main" id="{79A85FBB-D5E8-47E4-B2A9-8FA695DC2568}"/>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2" name="Line 242">
                <a:extLst>
                  <a:ext uri="{FF2B5EF4-FFF2-40B4-BE49-F238E27FC236}">
                    <a16:creationId xmlns="" xmlns:a16="http://schemas.microsoft.com/office/drawing/2014/main" id="{71CAE9E2-853B-4891-B2B7-9E28F1B21B00}"/>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3" name="Line 243">
                <a:extLst>
                  <a:ext uri="{FF2B5EF4-FFF2-40B4-BE49-F238E27FC236}">
                    <a16:creationId xmlns="" xmlns:a16="http://schemas.microsoft.com/office/drawing/2014/main" id="{43C55C59-96AF-4DE4-85AC-2458398A13A7}"/>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4" name="Line 244">
                <a:extLst>
                  <a:ext uri="{FF2B5EF4-FFF2-40B4-BE49-F238E27FC236}">
                    <a16:creationId xmlns="" xmlns:a16="http://schemas.microsoft.com/office/drawing/2014/main" id="{3DC82468-FBA8-418B-BEC7-1F7A6CA22B26}"/>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5" name="Line 245">
                <a:extLst>
                  <a:ext uri="{FF2B5EF4-FFF2-40B4-BE49-F238E27FC236}">
                    <a16:creationId xmlns="" xmlns:a16="http://schemas.microsoft.com/office/drawing/2014/main" id="{13B9833A-B967-42F5-A1B1-CC37D6423444}"/>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6" name="Line 246">
                <a:extLst>
                  <a:ext uri="{FF2B5EF4-FFF2-40B4-BE49-F238E27FC236}">
                    <a16:creationId xmlns="" xmlns:a16="http://schemas.microsoft.com/office/drawing/2014/main" id="{1C2C11B6-A542-4095-BEA7-C81E495F6B61}"/>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7" name="Line 247">
                <a:extLst>
                  <a:ext uri="{FF2B5EF4-FFF2-40B4-BE49-F238E27FC236}">
                    <a16:creationId xmlns="" xmlns:a16="http://schemas.microsoft.com/office/drawing/2014/main" id="{CE6F4BE8-7DE9-4CB5-973B-E16E3344D4C5}"/>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8" name="Line 248">
                <a:extLst>
                  <a:ext uri="{FF2B5EF4-FFF2-40B4-BE49-F238E27FC236}">
                    <a16:creationId xmlns="" xmlns:a16="http://schemas.microsoft.com/office/drawing/2014/main" id="{ABDAC9C3-76DF-4F1F-B76C-6BD204543B0F}"/>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9" name="Line 249">
                <a:extLst>
                  <a:ext uri="{FF2B5EF4-FFF2-40B4-BE49-F238E27FC236}">
                    <a16:creationId xmlns="" xmlns:a16="http://schemas.microsoft.com/office/drawing/2014/main" id="{9B7C937B-B3EA-4DD5-AFF5-445F9FDBA876}"/>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0" name="Line 250">
                <a:extLst>
                  <a:ext uri="{FF2B5EF4-FFF2-40B4-BE49-F238E27FC236}">
                    <a16:creationId xmlns="" xmlns:a16="http://schemas.microsoft.com/office/drawing/2014/main" id="{327DCFE8-3DA5-4024-9722-A0709C1B96FA}"/>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1" name="Line 251">
                <a:extLst>
                  <a:ext uri="{FF2B5EF4-FFF2-40B4-BE49-F238E27FC236}">
                    <a16:creationId xmlns="" xmlns:a16="http://schemas.microsoft.com/office/drawing/2014/main" id="{B2F28F03-8482-49FD-B24B-1C959D5D5D84}"/>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2" name="Line 252">
                <a:extLst>
                  <a:ext uri="{FF2B5EF4-FFF2-40B4-BE49-F238E27FC236}">
                    <a16:creationId xmlns="" xmlns:a16="http://schemas.microsoft.com/office/drawing/2014/main" id="{11D6D767-3964-4099-9B43-81ACAF91C8EC}"/>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3" name="Line 253">
                <a:extLst>
                  <a:ext uri="{FF2B5EF4-FFF2-40B4-BE49-F238E27FC236}">
                    <a16:creationId xmlns="" xmlns:a16="http://schemas.microsoft.com/office/drawing/2014/main" id="{43AA28DF-DEC7-442B-BD2F-376BC6AC6C30}"/>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4" name="Line 254">
                <a:extLst>
                  <a:ext uri="{FF2B5EF4-FFF2-40B4-BE49-F238E27FC236}">
                    <a16:creationId xmlns="" xmlns:a16="http://schemas.microsoft.com/office/drawing/2014/main" id="{228A4550-9AB5-44CC-BE55-D96462682E7F}"/>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5" name="Line 255">
                <a:extLst>
                  <a:ext uri="{FF2B5EF4-FFF2-40B4-BE49-F238E27FC236}">
                    <a16:creationId xmlns="" xmlns:a16="http://schemas.microsoft.com/office/drawing/2014/main" id="{F4F238CA-69EC-4FBD-9210-F54AC32102DF}"/>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6" name="Line 256">
                <a:extLst>
                  <a:ext uri="{FF2B5EF4-FFF2-40B4-BE49-F238E27FC236}">
                    <a16:creationId xmlns="" xmlns:a16="http://schemas.microsoft.com/office/drawing/2014/main" id="{54CE7EF4-70EA-4A4C-962A-BC49341C6F48}"/>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7" name="Line 257">
                <a:extLst>
                  <a:ext uri="{FF2B5EF4-FFF2-40B4-BE49-F238E27FC236}">
                    <a16:creationId xmlns="" xmlns:a16="http://schemas.microsoft.com/office/drawing/2014/main" id="{C4EEB72C-1079-4563-B966-A495F659E204}"/>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8" name="Line 258">
                <a:extLst>
                  <a:ext uri="{FF2B5EF4-FFF2-40B4-BE49-F238E27FC236}">
                    <a16:creationId xmlns="" xmlns:a16="http://schemas.microsoft.com/office/drawing/2014/main" id="{CEB83FB3-6B58-4FE5-A4EA-3AAFAAC86345}"/>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9" name="Line 259">
                <a:extLst>
                  <a:ext uri="{FF2B5EF4-FFF2-40B4-BE49-F238E27FC236}">
                    <a16:creationId xmlns="" xmlns:a16="http://schemas.microsoft.com/office/drawing/2014/main" id="{3D6E69C2-242E-4356-9AF6-718B7F3A6EA0}"/>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0" name="Line 260">
                <a:extLst>
                  <a:ext uri="{FF2B5EF4-FFF2-40B4-BE49-F238E27FC236}">
                    <a16:creationId xmlns="" xmlns:a16="http://schemas.microsoft.com/office/drawing/2014/main" id="{D49DF0B4-19DD-4F50-974F-8FCB7C52082F}"/>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1" name="Line 261">
                <a:extLst>
                  <a:ext uri="{FF2B5EF4-FFF2-40B4-BE49-F238E27FC236}">
                    <a16:creationId xmlns="" xmlns:a16="http://schemas.microsoft.com/office/drawing/2014/main" id="{70EE2A43-377D-4426-A4B2-04AD7FB7AC23}"/>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2" name="Line 262">
                <a:extLst>
                  <a:ext uri="{FF2B5EF4-FFF2-40B4-BE49-F238E27FC236}">
                    <a16:creationId xmlns="" xmlns:a16="http://schemas.microsoft.com/office/drawing/2014/main" id="{3BBF925B-B074-4804-A5FA-CB6752322450}"/>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3" name="Line 263">
                <a:extLst>
                  <a:ext uri="{FF2B5EF4-FFF2-40B4-BE49-F238E27FC236}">
                    <a16:creationId xmlns="" xmlns:a16="http://schemas.microsoft.com/office/drawing/2014/main" id="{A1EF4926-2F77-4C51-AB06-CC0CD9A45699}"/>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4" name="Line 264">
                <a:extLst>
                  <a:ext uri="{FF2B5EF4-FFF2-40B4-BE49-F238E27FC236}">
                    <a16:creationId xmlns="" xmlns:a16="http://schemas.microsoft.com/office/drawing/2014/main" id="{5EFA7FB1-1533-43BA-B3B1-ED7E8E9E177E}"/>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5" name="Line 265">
                <a:extLst>
                  <a:ext uri="{FF2B5EF4-FFF2-40B4-BE49-F238E27FC236}">
                    <a16:creationId xmlns="" xmlns:a16="http://schemas.microsoft.com/office/drawing/2014/main" id="{E897075A-33E3-4C30-B6B5-0A60A43FCC24}"/>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6" name="Line 266">
                <a:extLst>
                  <a:ext uri="{FF2B5EF4-FFF2-40B4-BE49-F238E27FC236}">
                    <a16:creationId xmlns="" xmlns:a16="http://schemas.microsoft.com/office/drawing/2014/main" id="{C0AC31D0-76C1-4907-BF54-320A0AB278B9}"/>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7" name="Line 267">
                <a:extLst>
                  <a:ext uri="{FF2B5EF4-FFF2-40B4-BE49-F238E27FC236}">
                    <a16:creationId xmlns="" xmlns:a16="http://schemas.microsoft.com/office/drawing/2014/main" id="{25AF7BA3-FAAF-48A2-BFC6-C37E879DD0C6}"/>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8" name="Line 268">
                <a:extLst>
                  <a:ext uri="{FF2B5EF4-FFF2-40B4-BE49-F238E27FC236}">
                    <a16:creationId xmlns="" xmlns:a16="http://schemas.microsoft.com/office/drawing/2014/main" id="{E3A94415-B7BF-4509-8B2F-64405C741EEE}"/>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9" name="Line 269">
                <a:extLst>
                  <a:ext uri="{FF2B5EF4-FFF2-40B4-BE49-F238E27FC236}">
                    <a16:creationId xmlns="" xmlns:a16="http://schemas.microsoft.com/office/drawing/2014/main" id="{7CC35A47-0750-4B52-B1D7-3E0E2598F44B}"/>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0" name="Line 270">
                <a:extLst>
                  <a:ext uri="{FF2B5EF4-FFF2-40B4-BE49-F238E27FC236}">
                    <a16:creationId xmlns="" xmlns:a16="http://schemas.microsoft.com/office/drawing/2014/main" id="{1FDA679D-4CE0-4958-B848-B6223F6EB636}"/>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1" name="Line 271">
                <a:extLst>
                  <a:ext uri="{FF2B5EF4-FFF2-40B4-BE49-F238E27FC236}">
                    <a16:creationId xmlns="" xmlns:a16="http://schemas.microsoft.com/office/drawing/2014/main" id="{69E4B173-B967-4272-BBF3-8A92AB342CEB}"/>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2" name="Line 272">
                <a:extLst>
                  <a:ext uri="{FF2B5EF4-FFF2-40B4-BE49-F238E27FC236}">
                    <a16:creationId xmlns="" xmlns:a16="http://schemas.microsoft.com/office/drawing/2014/main" id="{3BAAB2F8-2607-4F02-83C7-305042D32104}"/>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3" name="Line 273">
                <a:extLst>
                  <a:ext uri="{FF2B5EF4-FFF2-40B4-BE49-F238E27FC236}">
                    <a16:creationId xmlns="" xmlns:a16="http://schemas.microsoft.com/office/drawing/2014/main" id="{B9E96211-60C3-4950-A8E3-D1E4606609A9}"/>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4" name="Line 274">
                <a:extLst>
                  <a:ext uri="{FF2B5EF4-FFF2-40B4-BE49-F238E27FC236}">
                    <a16:creationId xmlns="" xmlns:a16="http://schemas.microsoft.com/office/drawing/2014/main" id="{DA78E1C9-30EE-40B1-9A6E-081F03AECBB4}"/>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5" name="Line 275">
                <a:extLst>
                  <a:ext uri="{FF2B5EF4-FFF2-40B4-BE49-F238E27FC236}">
                    <a16:creationId xmlns="" xmlns:a16="http://schemas.microsoft.com/office/drawing/2014/main" id="{E5A9C1BB-D8DF-4ABE-AD09-5AF93B167E89}"/>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6" name="Line 276">
                <a:extLst>
                  <a:ext uri="{FF2B5EF4-FFF2-40B4-BE49-F238E27FC236}">
                    <a16:creationId xmlns="" xmlns:a16="http://schemas.microsoft.com/office/drawing/2014/main" id="{149E484D-3863-4EBC-9B23-F89D99E23128}"/>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7" name="Line 277">
                <a:extLst>
                  <a:ext uri="{FF2B5EF4-FFF2-40B4-BE49-F238E27FC236}">
                    <a16:creationId xmlns="" xmlns:a16="http://schemas.microsoft.com/office/drawing/2014/main" id="{D88501D2-BC0D-4253-8F17-205FD44FFC6F}"/>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8" name="Line 278">
                <a:extLst>
                  <a:ext uri="{FF2B5EF4-FFF2-40B4-BE49-F238E27FC236}">
                    <a16:creationId xmlns="" xmlns:a16="http://schemas.microsoft.com/office/drawing/2014/main" id="{DBE397FA-5469-44B9-A462-DC25B4E2EACB}"/>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9" name="Line 279">
                <a:extLst>
                  <a:ext uri="{FF2B5EF4-FFF2-40B4-BE49-F238E27FC236}">
                    <a16:creationId xmlns="" xmlns:a16="http://schemas.microsoft.com/office/drawing/2014/main" id="{9DA94AB0-0BA7-42EC-931B-18336727AFCD}"/>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0" name="Line 280">
                <a:extLst>
                  <a:ext uri="{FF2B5EF4-FFF2-40B4-BE49-F238E27FC236}">
                    <a16:creationId xmlns="" xmlns:a16="http://schemas.microsoft.com/office/drawing/2014/main" id="{4C9984AF-7DF9-43BA-99B0-983FCF27D9E8}"/>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1" name="Line 281">
                <a:extLst>
                  <a:ext uri="{FF2B5EF4-FFF2-40B4-BE49-F238E27FC236}">
                    <a16:creationId xmlns="" xmlns:a16="http://schemas.microsoft.com/office/drawing/2014/main" id="{33538362-0983-4247-B396-7F143E56E826}"/>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2" name="Line 282">
                <a:extLst>
                  <a:ext uri="{FF2B5EF4-FFF2-40B4-BE49-F238E27FC236}">
                    <a16:creationId xmlns="" xmlns:a16="http://schemas.microsoft.com/office/drawing/2014/main" id="{14E1872F-38AA-4E44-A1A8-3DEAA5875B3C}"/>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3" name="Line 283">
                <a:extLst>
                  <a:ext uri="{FF2B5EF4-FFF2-40B4-BE49-F238E27FC236}">
                    <a16:creationId xmlns="" xmlns:a16="http://schemas.microsoft.com/office/drawing/2014/main" id="{585A5697-A309-40D9-BAAE-9E2A9CCFC474}"/>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4" name="Line 284">
                <a:extLst>
                  <a:ext uri="{FF2B5EF4-FFF2-40B4-BE49-F238E27FC236}">
                    <a16:creationId xmlns="" xmlns:a16="http://schemas.microsoft.com/office/drawing/2014/main" id="{5FB2AA4C-40A2-4BD5-A843-894BCA792CF7}"/>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265" name="组合 264">
              <a:extLst>
                <a:ext uri="{FF2B5EF4-FFF2-40B4-BE49-F238E27FC236}">
                  <a16:creationId xmlns="" xmlns:a16="http://schemas.microsoft.com/office/drawing/2014/main" id="{3295F85D-D775-4999-A482-3568028FDF18}"/>
                </a:ext>
              </a:extLst>
            </p:cNvPr>
            <p:cNvGrpSpPr/>
            <p:nvPr/>
          </p:nvGrpSpPr>
          <p:grpSpPr>
            <a:xfrm>
              <a:off x="4314825" y="1628775"/>
              <a:ext cx="3556001" cy="3603626"/>
              <a:chOff x="4314825" y="1628775"/>
              <a:chExt cx="3556001" cy="3603626"/>
            </a:xfrm>
            <a:solidFill>
              <a:srgbClr val="161714">
                <a:alpha val="81000"/>
              </a:srgbClr>
            </a:solidFill>
          </p:grpSpPr>
          <p:sp>
            <p:nvSpPr>
              <p:cNvPr id="266" name="Freeform 288">
                <a:extLst>
                  <a:ext uri="{FF2B5EF4-FFF2-40B4-BE49-F238E27FC236}">
                    <a16:creationId xmlns="" xmlns:a16="http://schemas.microsoft.com/office/drawing/2014/main" id="{B24CA177-5DC8-4994-8720-096D2CA95E12}"/>
                  </a:ext>
                </a:extLst>
              </p:cNvPr>
              <p:cNvSpPr>
                <a:spLocks/>
              </p:cNvSpPr>
              <p:nvPr/>
            </p:nvSpPr>
            <p:spPr bwMode="auto">
              <a:xfrm>
                <a:off x="5711825" y="1895475"/>
                <a:ext cx="49213" cy="5238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7" name="Freeform 289">
                <a:extLst>
                  <a:ext uri="{FF2B5EF4-FFF2-40B4-BE49-F238E27FC236}">
                    <a16:creationId xmlns="" xmlns:a16="http://schemas.microsoft.com/office/drawing/2014/main" id="{C63721D5-840B-4A79-883A-2693468A18ED}"/>
                  </a:ext>
                </a:extLst>
              </p:cNvPr>
              <p:cNvSpPr>
                <a:spLocks/>
              </p:cNvSpPr>
              <p:nvPr/>
            </p:nvSpPr>
            <p:spPr bwMode="auto">
              <a:xfrm>
                <a:off x="5480050" y="21097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8" name="Freeform 290">
                <a:extLst>
                  <a:ext uri="{FF2B5EF4-FFF2-40B4-BE49-F238E27FC236}">
                    <a16:creationId xmlns="" xmlns:a16="http://schemas.microsoft.com/office/drawing/2014/main" id="{56885157-732E-4309-89A8-74F853534674}"/>
                  </a:ext>
                </a:extLst>
              </p:cNvPr>
              <p:cNvSpPr>
                <a:spLocks/>
              </p:cNvSpPr>
              <p:nvPr/>
            </p:nvSpPr>
            <p:spPr bwMode="auto">
              <a:xfrm>
                <a:off x="4810125" y="2409825"/>
                <a:ext cx="49213" cy="49213"/>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9" name="Freeform 291">
                <a:extLst>
                  <a:ext uri="{FF2B5EF4-FFF2-40B4-BE49-F238E27FC236}">
                    <a16:creationId xmlns="" xmlns:a16="http://schemas.microsoft.com/office/drawing/2014/main" id="{C40C088A-8194-4DAE-9294-538F8E425B51}"/>
                  </a:ext>
                </a:extLst>
              </p:cNvPr>
              <p:cNvSpPr>
                <a:spLocks/>
              </p:cNvSpPr>
              <p:nvPr/>
            </p:nvSpPr>
            <p:spPr bwMode="auto">
              <a:xfrm>
                <a:off x="5051425" y="2605088"/>
                <a:ext cx="52388" cy="49213"/>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0" name="Freeform 292">
                <a:extLst>
                  <a:ext uri="{FF2B5EF4-FFF2-40B4-BE49-F238E27FC236}">
                    <a16:creationId xmlns="" xmlns:a16="http://schemas.microsoft.com/office/drawing/2014/main" id="{0EF0E597-D591-4284-A1FD-E810FC6D53DC}"/>
                  </a:ext>
                </a:extLst>
              </p:cNvPr>
              <p:cNvSpPr>
                <a:spLocks/>
              </p:cNvSpPr>
              <p:nvPr/>
            </p:nvSpPr>
            <p:spPr bwMode="auto">
              <a:xfrm>
                <a:off x="4595813" y="3065463"/>
                <a:ext cx="49213" cy="50800"/>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1" name="Freeform 293">
                <a:extLst>
                  <a:ext uri="{FF2B5EF4-FFF2-40B4-BE49-F238E27FC236}">
                    <a16:creationId xmlns="" xmlns:a16="http://schemas.microsoft.com/office/drawing/2014/main" id="{F089F851-0C5D-4CAE-8949-7E6BC796F5EA}"/>
                  </a:ext>
                </a:extLst>
              </p:cNvPr>
              <p:cNvSpPr>
                <a:spLocks/>
              </p:cNvSpPr>
              <p:nvPr/>
            </p:nvSpPr>
            <p:spPr bwMode="auto">
              <a:xfrm>
                <a:off x="4416425" y="3236913"/>
                <a:ext cx="50800" cy="53975"/>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2" name="Freeform 294">
                <a:extLst>
                  <a:ext uri="{FF2B5EF4-FFF2-40B4-BE49-F238E27FC236}">
                    <a16:creationId xmlns="" xmlns:a16="http://schemas.microsoft.com/office/drawing/2014/main" id="{165BF068-82F4-4060-A75A-44041C367EE3}"/>
                  </a:ext>
                </a:extLst>
              </p:cNvPr>
              <p:cNvSpPr>
                <a:spLocks/>
              </p:cNvSpPr>
              <p:nvPr/>
            </p:nvSpPr>
            <p:spPr bwMode="auto">
              <a:xfrm>
                <a:off x="4660900" y="325437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3" name="Freeform 295">
                <a:extLst>
                  <a:ext uri="{FF2B5EF4-FFF2-40B4-BE49-F238E27FC236}">
                    <a16:creationId xmlns="" xmlns:a16="http://schemas.microsoft.com/office/drawing/2014/main" id="{CACED944-5C46-4CA6-84E5-810A14A75914}"/>
                  </a:ext>
                </a:extLst>
              </p:cNvPr>
              <p:cNvSpPr>
                <a:spLocks/>
              </p:cNvSpPr>
              <p:nvPr/>
            </p:nvSpPr>
            <p:spPr bwMode="auto">
              <a:xfrm>
                <a:off x="4565650" y="3432175"/>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4" name="Freeform 296">
                <a:extLst>
                  <a:ext uri="{FF2B5EF4-FFF2-40B4-BE49-F238E27FC236}">
                    <a16:creationId xmlns="" xmlns:a16="http://schemas.microsoft.com/office/drawing/2014/main" id="{45667D94-D9F8-4EF1-8E78-36DEC9A47534}"/>
                  </a:ext>
                </a:extLst>
              </p:cNvPr>
              <p:cNvSpPr>
                <a:spLocks/>
              </p:cNvSpPr>
              <p:nvPr/>
            </p:nvSpPr>
            <p:spPr bwMode="auto">
              <a:xfrm>
                <a:off x="4364038" y="37988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5" name="Freeform 297">
                <a:extLst>
                  <a:ext uri="{FF2B5EF4-FFF2-40B4-BE49-F238E27FC236}">
                    <a16:creationId xmlns="" xmlns:a16="http://schemas.microsoft.com/office/drawing/2014/main" id="{34F71AEC-A6B5-4AC1-8B31-AD01288BF891}"/>
                  </a:ext>
                </a:extLst>
              </p:cNvPr>
              <p:cNvSpPr>
                <a:spLocks/>
              </p:cNvSpPr>
              <p:nvPr/>
            </p:nvSpPr>
            <p:spPr bwMode="auto">
              <a:xfrm>
                <a:off x="4727575" y="363378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6" name="Freeform 298">
                <a:extLst>
                  <a:ext uri="{FF2B5EF4-FFF2-40B4-BE49-F238E27FC236}">
                    <a16:creationId xmlns="" xmlns:a16="http://schemas.microsoft.com/office/drawing/2014/main" id="{527CFD80-F531-4DE3-929A-FB762DFC224B}"/>
                  </a:ext>
                </a:extLst>
              </p:cNvPr>
              <p:cNvSpPr>
                <a:spLocks/>
              </p:cNvSpPr>
              <p:nvPr/>
            </p:nvSpPr>
            <p:spPr bwMode="auto">
              <a:xfrm>
                <a:off x="4562475" y="3913188"/>
                <a:ext cx="49213" cy="49213"/>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7" name="Freeform 299">
                <a:extLst>
                  <a:ext uri="{FF2B5EF4-FFF2-40B4-BE49-F238E27FC236}">
                    <a16:creationId xmlns="" xmlns:a16="http://schemas.microsoft.com/office/drawing/2014/main" id="{4815B53D-F303-4A6F-BD30-5B40AE55927B}"/>
                  </a:ext>
                </a:extLst>
              </p:cNvPr>
              <p:cNvSpPr>
                <a:spLocks/>
              </p:cNvSpPr>
              <p:nvPr/>
            </p:nvSpPr>
            <p:spPr bwMode="auto">
              <a:xfrm>
                <a:off x="4473575" y="4068763"/>
                <a:ext cx="49213"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8" name="Freeform 300">
                <a:extLst>
                  <a:ext uri="{FF2B5EF4-FFF2-40B4-BE49-F238E27FC236}">
                    <a16:creationId xmlns="" xmlns:a16="http://schemas.microsoft.com/office/drawing/2014/main" id="{A7E233C7-FB6D-4C14-8CB0-D86B74FE1C78}"/>
                  </a:ext>
                </a:extLst>
              </p:cNvPr>
              <p:cNvSpPr>
                <a:spLocks/>
              </p:cNvSpPr>
              <p:nvPr/>
            </p:nvSpPr>
            <p:spPr bwMode="auto">
              <a:xfrm>
                <a:off x="4767263" y="4032250"/>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9" name="Freeform 301">
                <a:extLst>
                  <a:ext uri="{FF2B5EF4-FFF2-40B4-BE49-F238E27FC236}">
                    <a16:creationId xmlns="" xmlns:a16="http://schemas.microsoft.com/office/drawing/2014/main" id="{98A28123-55D0-4F00-84D9-B840CD765ADC}"/>
                  </a:ext>
                </a:extLst>
              </p:cNvPr>
              <p:cNvSpPr>
                <a:spLocks/>
              </p:cNvSpPr>
              <p:nvPr/>
            </p:nvSpPr>
            <p:spPr bwMode="auto">
              <a:xfrm>
                <a:off x="5091113" y="4081463"/>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0" name="Freeform 302">
                <a:extLst>
                  <a:ext uri="{FF2B5EF4-FFF2-40B4-BE49-F238E27FC236}">
                    <a16:creationId xmlns="" xmlns:a16="http://schemas.microsoft.com/office/drawing/2014/main" id="{937F7F78-EE59-4144-9B84-BEB5FE6BAF48}"/>
                  </a:ext>
                </a:extLst>
              </p:cNvPr>
              <p:cNvSpPr>
                <a:spLocks/>
              </p:cNvSpPr>
              <p:nvPr/>
            </p:nvSpPr>
            <p:spPr bwMode="auto">
              <a:xfrm>
                <a:off x="4776788" y="4687888"/>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1" name="Freeform 303">
                <a:extLst>
                  <a:ext uri="{FF2B5EF4-FFF2-40B4-BE49-F238E27FC236}">
                    <a16:creationId xmlns="" xmlns:a16="http://schemas.microsoft.com/office/drawing/2014/main" id="{D0BB51CD-6BD5-41F1-B306-D5073B80736A}"/>
                  </a:ext>
                </a:extLst>
              </p:cNvPr>
              <p:cNvSpPr>
                <a:spLocks/>
              </p:cNvSpPr>
              <p:nvPr/>
            </p:nvSpPr>
            <p:spPr bwMode="auto">
              <a:xfrm>
                <a:off x="5378450" y="45989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2" name="Freeform 304">
                <a:extLst>
                  <a:ext uri="{FF2B5EF4-FFF2-40B4-BE49-F238E27FC236}">
                    <a16:creationId xmlns="" xmlns:a16="http://schemas.microsoft.com/office/drawing/2014/main" id="{9AAD08F4-FEE1-4AC5-B9A4-3BC6F520840A}"/>
                  </a:ext>
                </a:extLst>
              </p:cNvPr>
              <p:cNvSpPr>
                <a:spLocks/>
              </p:cNvSpPr>
              <p:nvPr/>
            </p:nvSpPr>
            <p:spPr bwMode="auto">
              <a:xfrm>
                <a:off x="5783263" y="4699000"/>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3" name="Freeform 305">
                <a:extLst>
                  <a:ext uri="{FF2B5EF4-FFF2-40B4-BE49-F238E27FC236}">
                    <a16:creationId xmlns="" xmlns:a16="http://schemas.microsoft.com/office/drawing/2014/main" id="{60060AB8-15D7-4BC1-AB35-4D8B68BFD168}"/>
                  </a:ext>
                </a:extLst>
              </p:cNvPr>
              <p:cNvSpPr>
                <a:spLocks/>
              </p:cNvSpPr>
              <p:nvPr/>
            </p:nvSpPr>
            <p:spPr bwMode="auto">
              <a:xfrm>
                <a:off x="6203950" y="500856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4" name="Freeform 306">
                <a:extLst>
                  <a:ext uri="{FF2B5EF4-FFF2-40B4-BE49-F238E27FC236}">
                    <a16:creationId xmlns="" xmlns:a16="http://schemas.microsoft.com/office/drawing/2014/main" id="{9B74826E-6B51-43A5-852D-FE89EB81FFEA}"/>
                  </a:ext>
                </a:extLst>
              </p:cNvPr>
              <p:cNvSpPr>
                <a:spLocks/>
              </p:cNvSpPr>
              <p:nvPr/>
            </p:nvSpPr>
            <p:spPr bwMode="auto">
              <a:xfrm>
                <a:off x="6200775" y="51831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5" name="Freeform 307">
                <a:extLst>
                  <a:ext uri="{FF2B5EF4-FFF2-40B4-BE49-F238E27FC236}">
                    <a16:creationId xmlns="" xmlns:a16="http://schemas.microsoft.com/office/drawing/2014/main" id="{6656C164-2C05-4029-BCF3-46341026547C}"/>
                  </a:ext>
                </a:extLst>
              </p:cNvPr>
              <p:cNvSpPr>
                <a:spLocks/>
              </p:cNvSpPr>
              <p:nvPr/>
            </p:nvSpPr>
            <p:spPr bwMode="auto">
              <a:xfrm>
                <a:off x="6289675" y="46878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6" name="Freeform 308">
                <a:extLst>
                  <a:ext uri="{FF2B5EF4-FFF2-40B4-BE49-F238E27FC236}">
                    <a16:creationId xmlns="" xmlns:a16="http://schemas.microsoft.com/office/drawing/2014/main" id="{1631F65A-0190-4C28-BFDC-E563C22A2F09}"/>
                  </a:ext>
                </a:extLst>
              </p:cNvPr>
              <p:cNvSpPr>
                <a:spLocks/>
              </p:cNvSpPr>
              <p:nvPr/>
            </p:nvSpPr>
            <p:spPr bwMode="auto">
              <a:xfrm>
                <a:off x="6497638" y="450373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7" name="Freeform 309">
                <a:extLst>
                  <a:ext uri="{FF2B5EF4-FFF2-40B4-BE49-F238E27FC236}">
                    <a16:creationId xmlns="" xmlns:a16="http://schemas.microsoft.com/office/drawing/2014/main" id="{B9C9E87A-3236-4897-9983-08EF3C58A114}"/>
                  </a:ext>
                </a:extLst>
              </p:cNvPr>
              <p:cNvSpPr>
                <a:spLocks/>
              </p:cNvSpPr>
              <p:nvPr/>
            </p:nvSpPr>
            <p:spPr bwMode="auto">
              <a:xfrm>
                <a:off x="7072313" y="4659313"/>
                <a:ext cx="49213" cy="49213"/>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8" name="Freeform 310">
                <a:extLst>
                  <a:ext uri="{FF2B5EF4-FFF2-40B4-BE49-F238E27FC236}">
                    <a16:creationId xmlns="" xmlns:a16="http://schemas.microsoft.com/office/drawing/2014/main" id="{B9D69A5C-949F-4C68-85EE-AE9C368BA83E}"/>
                  </a:ext>
                </a:extLst>
              </p:cNvPr>
              <p:cNvSpPr>
                <a:spLocks/>
              </p:cNvSpPr>
              <p:nvPr/>
            </p:nvSpPr>
            <p:spPr bwMode="auto">
              <a:xfrm>
                <a:off x="7005638" y="47180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9" name="Freeform 311">
                <a:extLst>
                  <a:ext uri="{FF2B5EF4-FFF2-40B4-BE49-F238E27FC236}">
                    <a16:creationId xmlns="" xmlns:a16="http://schemas.microsoft.com/office/drawing/2014/main" id="{32DE1AD3-8AD4-4171-BAD7-B11621E33491}"/>
                  </a:ext>
                </a:extLst>
              </p:cNvPr>
              <p:cNvSpPr>
                <a:spLocks/>
              </p:cNvSpPr>
              <p:nvPr/>
            </p:nvSpPr>
            <p:spPr bwMode="auto">
              <a:xfrm>
                <a:off x="7246938" y="4167188"/>
                <a:ext cx="49213" cy="5238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0" name="Freeform 312">
                <a:extLst>
                  <a:ext uri="{FF2B5EF4-FFF2-40B4-BE49-F238E27FC236}">
                    <a16:creationId xmlns="" xmlns:a16="http://schemas.microsoft.com/office/drawing/2014/main" id="{521B169E-7477-400E-A8A8-33D80692D62B}"/>
                  </a:ext>
                </a:extLst>
              </p:cNvPr>
              <p:cNvSpPr>
                <a:spLocks/>
              </p:cNvSpPr>
              <p:nvPr/>
            </p:nvSpPr>
            <p:spPr bwMode="auto">
              <a:xfrm>
                <a:off x="7583488" y="39798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1" name="Freeform 313">
                <a:extLst>
                  <a:ext uri="{FF2B5EF4-FFF2-40B4-BE49-F238E27FC236}">
                    <a16:creationId xmlns="" xmlns:a16="http://schemas.microsoft.com/office/drawing/2014/main" id="{537A3C9A-C2A0-4F07-822D-54E7DB8F780B}"/>
                  </a:ext>
                </a:extLst>
              </p:cNvPr>
              <p:cNvSpPr>
                <a:spLocks/>
              </p:cNvSpPr>
              <p:nvPr/>
            </p:nvSpPr>
            <p:spPr bwMode="auto">
              <a:xfrm>
                <a:off x="7229475" y="3517900"/>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2" name="Freeform 314">
                <a:extLst>
                  <a:ext uri="{FF2B5EF4-FFF2-40B4-BE49-F238E27FC236}">
                    <a16:creationId xmlns="" xmlns:a16="http://schemas.microsoft.com/office/drawing/2014/main" id="{96766B32-FF7F-4ED3-BB64-277980E08D12}"/>
                  </a:ext>
                </a:extLst>
              </p:cNvPr>
              <p:cNvSpPr>
                <a:spLocks/>
              </p:cNvSpPr>
              <p:nvPr/>
            </p:nvSpPr>
            <p:spPr bwMode="auto">
              <a:xfrm>
                <a:off x="7632700" y="3765550"/>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3" name="Freeform 315">
                <a:extLst>
                  <a:ext uri="{FF2B5EF4-FFF2-40B4-BE49-F238E27FC236}">
                    <a16:creationId xmlns="" xmlns:a16="http://schemas.microsoft.com/office/drawing/2014/main" id="{01EB5AFA-2069-415F-99AB-134F56909FAA}"/>
                  </a:ext>
                </a:extLst>
              </p:cNvPr>
              <p:cNvSpPr>
                <a:spLocks/>
              </p:cNvSpPr>
              <p:nvPr/>
            </p:nvSpPr>
            <p:spPr bwMode="auto">
              <a:xfrm>
                <a:off x="7385050" y="3273425"/>
                <a:ext cx="49213" cy="53975"/>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4" name="Freeform 316">
                <a:extLst>
                  <a:ext uri="{FF2B5EF4-FFF2-40B4-BE49-F238E27FC236}">
                    <a16:creationId xmlns="" xmlns:a16="http://schemas.microsoft.com/office/drawing/2014/main" id="{DCE3C610-38A1-42E6-B68F-41A4EE649D42}"/>
                  </a:ext>
                </a:extLst>
              </p:cNvPr>
              <p:cNvSpPr>
                <a:spLocks/>
              </p:cNvSpPr>
              <p:nvPr/>
            </p:nvSpPr>
            <p:spPr bwMode="auto">
              <a:xfrm>
                <a:off x="7821613" y="3119438"/>
                <a:ext cx="49213" cy="49213"/>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5" name="Freeform 317">
                <a:extLst>
                  <a:ext uri="{FF2B5EF4-FFF2-40B4-BE49-F238E27FC236}">
                    <a16:creationId xmlns="" xmlns:a16="http://schemas.microsoft.com/office/drawing/2014/main" id="{12816F51-53A1-4193-90E5-9882C3D3B2D6}"/>
                  </a:ext>
                </a:extLst>
              </p:cNvPr>
              <p:cNvSpPr>
                <a:spLocks/>
              </p:cNvSpPr>
              <p:nvPr/>
            </p:nvSpPr>
            <p:spPr bwMode="auto">
              <a:xfrm>
                <a:off x="7272338" y="2970213"/>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6" name="Freeform 318">
                <a:extLst>
                  <a:ext uri="{FF2B5EF4-FFF2-40B4-BE49-F238E27FC236}">
                    <a16:creationId xmlns="" xmlns:a16="http://schemas.microsoft.com/office/drawing/2014/main" id="{3FBFF67E-70D8-4FD5-BEFA-0922D7113F87}"/>
                  </a:ext>
                </a:extLst>
              </p:cNvPr>
              <p:cNvSpPr>
                <a:spLocks/>
              </p:cNvSpPr>
              <p:nvPr/>
            </p:nvSpPr>
            <p:spPr bwMode="auto">
              <a:xfrm>
                <a:off x="7748588" y="2762250"/>
                <a:ext cx="49213" cy="50800"/>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7" name="Freeform 319">
                <a:extLst>
                  <a:ext uri="{FF2B5EF4-FFF2-40B4-BE49-F238E27FC236}">
                    <a16:creationId xmlns="" xmlns:a16="http://schemas.microsoft.com/office/drawing/2014/main" id="{F8A0AB1B-F3B2-4221-BDC9-5BC5868C9AF2}"/>
                  </a:ext>
                </a:extLst>
              </p:cNvPr>
              <p:cNvSpPr>
                <a:spLocks/>
              </p:cNvSpPr>
              <p:nvPr/>
            </p:nvSpPr>
            <p:spPr bwMode="auto">
              <a:xfrm>
                <a:off x="7672388" y="2565400"/>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8" name="Freeform 320">
                <a:extLst>
                  <a:ext uri="{FF2B5EF4-FFF2-40B4-BE49-F238E27FC236}">
                    <a16:creationId xmlns="" xmlns:a16="http://schemas.microsoft.com/office/drawing/2014/main" id="{147BAB38-C701-4D56-8A81-3061FD6D6590}"/>
                  </a:ext>
                </a:extLst>
              </p:cNvPr>
              <p:cNvSpPr>
                <a:spLocks/>
              </p:cNvSpPr>
              <p:nvPr/>
            </p:nvSpPr>
            <p:spPr bwMode="auto">
              <a:xfrm>
                <a:off x="7312025" y="2641600"/>
                <a:ext cx="50800" cy="5238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9" name="Freeform 321">
                <a:extLst>
                  <a:ext uri="{FF2B5EF4-FFF2-40B4-BE49-F238E27FC236}">
                    <a16:creationId xmlns="" xmlns:a16="http://schemas.microsoft.com/office/drawing/2014/main" id="{F2E799A5-4B4F-4F68-AE35-61CBE6143D1C}"/>
                  </a:ext>
                </a:extLst>
              </p:cNvPr>
              <p:cNvSpPr>
                <a:spLocks/>
              </p:cNvSpPr>
              <p:nvPr/>
            </p:nvSpPr>
            <p:spPr bwMode="auto">
              <a:xfrm>
                <a:off x="7553325" y="285591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322">
                <a:extLst>
                  <a:ext uri="{FF2B5EF4-FFF2-40B4-BE49-F238E27FC236}">
                    <a16:creationId xmlns="" xmlns:a16="http://schemas.microsoft.com/office/drawing/2014/main" id="{7145E53B-B22A-4A08-ACDE-5A0AAED7DC60}"/>
                  </a:ext>
                </a:extLst>
              </p:cNvPr>
              <p:cNvSpPr>
                <a:spLocks/>
              </p:cNvSpPr>
              <p:nvPr/>
            </p:nvSpPr>
            <p:spPr bwMode="auto">
              <a:xfrm>
                <a:off x="7289800" y="252571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323">
                <a:extLst>
                  <a:ext uri="{FF2B5EF4-FFF2-40B4-BE49-F238E27FC236}">
                    <a16:creationId xmlns="" xmlns:a16="http://schemas.microsoft.com/office/drawing/2014/main" id="{9F98649C-35FE-44C0-B77B-DBA86B6566A6}"/>
                  </a:ext>
                </a:extLst>
              </p:cNvPr>
              <p:cNvSpPr>
                <a:spLocks/>
              </p:cNvSpPr>
              <p:nvPr/>
            </p:nvSpPr>
            <p:spPr bwMode="auto">
              <a:xfrm>
                <a:off x="6962775" y="2341563"/>
                <a:ext cx="49213" cy="49213"/>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324">
                <a:extLst>
                  <a:ext uri="{FF2B5EF4-FFF2-40B4-BE49-F238E27FC236}">
                    <a16:creationId xmlns="" xmlns:a16="http://schemas.microsoft.com/office/drawing/2014/main" id="{7E440FF7-51A1-4C7C-95EC-C3111F0D0A4D}"/>
                  </a:ext>
                </a:extLst>
              </p:cNvPr>
              <p:cNvSpPr>
                <a:spLocks/>
              </p:cNvSpPr>
              <p:nvPr/>
            </p:nvSpPr>
            <p:spPr bwMode="auto">
              <a:xfrm>
                <a:off x="7234238" y="1978025"/>
                <a:ext cx="49213" cy="49213"/>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325">
                <a:extLst>
                  <a:ext uri="{FF2B5EF4-FFF2-40B4-BE49-F238E27FC236}">
                    <a16:creationId xmlns="" xmlns:a16="http://schemas.microsoft.com/office/drawing/2014/main" id="{8FB6F2DA-D2E6-445A-82F1-9B6422E03F57}"/>
                  </a:ext>
                </a:extLst>
              </p:cNvPr>
              <p:cNvSpPr>
                <a:spLocks/>
              </p:cNvSpPr>
              <p:nvPr/>
            </p:nvSpPr>
            <p:spPr bwMode="auto">
              <a:xfrm>
                <a:off x="6605588" y="2127250"/>
                <a:ext cx="50800"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326">
                <a:extLst>
                  <a:ext uri="{FF2B5EF4-FFF2-40B4-BE49-F238E27FC236}">
                    <a16:creationId xmlns="" xmlns:a16="http://schemas.microsoft.com/office/drawing/2014/main" id="{3228829D-DB81-4F4F-9DDD-EDDA9DD79C9A}"/>
                  </a:ext>
                </a:extLst>
              </p:cNvPr>
              <p:cNvSpPr>
                <a:spLocks/>
              </p:cNvSpPr>
              <p:nvPr/>
            </p:nvSpPr>
            <p:spPr bwMode="auto">
              <a:xfrm>
                <a:off x="6480175" y="190182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327">
                <a:extLst>
                  <a:ext uri="{FF2B5EF4-FFF2-40B4-BE49-F238E27FC236}">
                    <a16:creationId xmlns="" xmlns:a16="http://schemas.microsoft.com/office/drawing/2014/main" id="{47A3D258-605C-4AFC-A683-530C012F740A}"/>
                  </a:ext>
                </a:extLst>
              </p:cNvPr>
              <p:cNvSpPr>
                <a:spLocks/>
              </p:cNvSpPr>
              <p:nvPr/>
            </p:nvSpPr>
            <p:spPr bwMode="auto">
              <a:xfrm>
                <a:off x="6345238" y="16446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328">
                <a:extLst>
                  <a:ext uri="{FF2B5EF4-FFF2-40B4-BE49-F238E27FC236}">
                    <a16:creationId xmlns="" xmlns:a16="http://schemas.microsoft.com/office/drawing/2014/main" id="{E35318CD-30D5-4589-B3F6-CCA50C63079C}"/>
                  </a:ext>
                </a:extLst>
              </p:cNvPr>
              <p:cNvSpPr>
                <a:spLocks/>
              </p:cNvSpPr>
              <p:nvPr/>
            </p:nvSpPr>
            <p:spPr bwMode="auto">
              <a:xfrm>
                <a:off x="5770563" y="20240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329">
                <a:extLst>
                  <a:ext uri="{FF2B5EF4-FFF2-40B4-BE49-F238E27FC236}">
                    <a16:creationId xmlns="" xmlns:a16="http://schemas.microsoft.com/office/drawing/2014/main" id="{5BC5ABFB-696E-423C-908B-85220F97F2F7}"/>
                  </a:ext>
                </a:extLst>
              </p:cNvPr>
              <p:cNvSpPr>
                <a:spLocks/>
              </p:cNvSpPr>
              <p:nvPr/>
            </p:nvSpPr>
            <p:spPr bwMode="auto">
              <a:xfrm>
                <a:off x="5883275" y="1928813"/>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330">
                <a:extLst>
                  <a:ext uri="{FF2B5EF4-FFF2-40B4-BE49-F238E27FC236}">
                    <a16:creationId xmlns="" xmlns:a16="http://schemas.microsoft.com/office/drawing/2014/main" id="{372CB9C4-FC89-49B7-8D44-568703204B2A}"/>
                  </a:ext>
                </a:extLst>
              </p:cNvPr>
              <p:cNvSpPr>
                <a:spLocks/>
              </p:cNvSpPr>
              <p:nvPr/>
            </p:nvSpPr>
            <p:spPr bwMode="auto">
              <a:xfrm>
                <a:off x="5711825" y="4945063"/>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331">
                <a:extLst>
                  <a:ext uri="{FF2B5EF4-FFF2-40B4-BE49-F238E27FC236}">
                    <a16:creationId xmlns="" xmlns:a16="http://schemas.microsoft.com/office/drawing/2014/main" id="{A97CE613-DEA3-4ED0-A733-E96ADD762313}"/>
                  </a:ext>
                </a:extLst>
              </p:cNvPr>
              <p:cNvSpPr>
                <a:spLocks/>
              </p:cNvSpPr>
              <p:nvPr/>
            </p:nvSpPr>
            <p:spPr bwMode="auto">
              <a:xfrm>
                <a:off x="5507038" y="485616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332">
                <a:extLst>
                  <a:ext uri="{FF2B5EF4-FFF2-40B4-BE49-F238E27FC236}">
                    <a16:creationId xmlns="" xmlns:a16="http://schemas.microsoft.com/office/drawing/2014/main" id="{BD8216C6-F977-4D20-9920-5F86682258A2}"/>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333">
                <a:extLst>
                  <a:ext uri="{FF2B5EF4-FFF2-40B4-BE49-F238E27FC236}">
                    <a16:creationId xmlns="" xmlns:a16="http://schemas.microsoft.com/office/drawing/2014/main" id="{AB62C597-B783-461E-AB5B-6ADA60C11F14}"/>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334">
                <a:extLst>
                  <a:ext uri="{FF2B5EF4-FFF2-40B4-BE49-F238E27FC236}">
                    <a16:creationId xmlns="" xmlns:a16="http://schemas.microsoft.com/office/drawing/2014/main" id="{A5358B3A-7768-4D62-8261-CB71E94F9E5A}"/>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335">
                <a:extLst>
                  <a:ext uri="{FF2B5EF4-FFF2-40B4-BE49-F238E27FC236}">
                    <a16:creationId xmlns="" xmlns:a16="http://schemas.microsoft.com/office/drawing/2014/main" id="{A2DCA5A8-2716-475B-A44E-27CFB076AB8C}"/>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336">
                <a:extLst>
                  <a:ext uri="{FF2B5EF4-FFF2-40B4-BE49-F238E27FC236}">
                    <a16:creationId xmlns="" xmlns:a16="http://schemas.microsoft.com/office/drawing/2014/main" id="{3BB710BD-845B-49E8-B7BD-F17B7D671094}"/>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337">
                <a:extLst>
                  <a:ext uri="{FF2B5EF4-FFF2-40B4-BE49-F238E27FC236}">
                    <a16:creationId xmlns="" xmlns:a16="http://schemas.microsoft.com/office/drawing/2014/main" id="{91E983D3-504D-4CA0-91C0-3E8BE9C3D7A3}"/>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338">
                <a:extLst>
                  <a:ext uri="{FF2B5EF4-FFF2-40B4-BE49-F238E27FC236}">
                    <a16:creationId xmlns="" xmlns:a16="http://schemas.microsoft.com/office/drawing/2014/main" id="{FAB3DC8A-E588-419C-9EA5-82BF3FC57175}"/>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339">
                <a:extLst>
                  <a:ext uri="{FF2B5EF4-FFF2-40B4-BE49-F238E27FC236}">
                    <a16:creationId xmlns="" xmlns:a16="http://schemas.microsoft.com/office/drawing/2014/main" id="{43CDCE6E-AACF-4014-9711-85CF222A8B06}"/>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340">
                <a:extLst>
                  <a:ext uri="{FF2B5EF4-FFF2-40B4-BE49-F238E27FC236}">
                    <a16:creationId xmlns="" xmlns:a16="http://schemas.microsoft.com/office/drawing/2014/main" id="{24551390-9F42-452F-9AA5-57A8738A030B}"/>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341">
                <a:extLst>
                  <a:ext uri="{FF2B5EF4-FFF2-40B4-BE49-F238E27FC236}">
                    <a16:creationId xmlns="" xmlns:a16="http://schemas.microsoft.com/office/drawing/2014/main" id="{F04B6971-4827-4B20-B5FD-1A3C1E93C4D8}"/>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0" name="Freeform 342">
                <a:extLst>
                  <a:ext uri="{FF2B5EF4-FFF2-40B4-BE49-F238E27FC236}">
                    <a16:creationId xmlns="" xmlns:a16="http://schemas.microsoft.com/office/drawing/2014/main" id="{974AF3EA-A3E5-42B0-9952-B0FC1277F870}"/>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1" name="Freeform 343">
                <a:extLst>
                  <a:ext uri="{FF2B5EF4-FFF2-40B4-BE49-F238E27FC236}">
                    <a16:creationId xmlns="" xmlns:a16="http://schemas.microsoft.com/office/drawing/2014/main" id="{CC3592A1-1EA0-4C8C-BBEE-11162332EAFA}"/>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2" name="Freeform 344">
                <a:extLst>
                  <a:ext uri="{FF2B5EF4-FFF2-40B4-BE49-F238E27FC236}">
                    <a16:creationId xmlns="" xmlns:a16="http://schemas.microsoft.com/office/drawing/2014/main" id="{5539944B-F366-4580-828C-499F816F8A67}"/>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3" name="Freeform 345">
                <a:extLst>
                  <a:ext uri="{FF2B5EF4-FFF2-40B4-BE49-F238E27FC236}">
                    <a16:creationId xmlns="" xmlns:a16="http://schemas.microsoft.com/office/drawing/2014/main" id="{7AF2D769-8BF4-49D8-862D-009B374A208E}"/>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4" name="Freeform 346">
                <a:extLst>
                  <a:ext uri="{FF2B5EF4-FFF2-40B4-BE49-F238E27FC236}">
                    <a16:creationId xmlns="" xmlns:a16="http://schemas.microsoft.com/office/drawing/2014/main" id="{CB212955-2D61-483F-936B-E822EF758ED8}"/>
                  </a:ext>
                </a:extLst>
              </p:cNvPr>
              <p:cNvSpPr>
                <a:spLocks/>
              </p:cNvSpPr>
              <p:nvPr/>
            </p:nvSpPr>
            <p:spPr bwMode="auto">
              <a:xfrm>
                <a:off x="7442200" y="2122488"/>
                <a:ext cx="49213" cy="50800"/>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sp>
        <p:nvSpPr>
          <p:cNvPr id="9801" name="副标题 2"/>
          <p:cNvSpPr>
            <a:spLocks noGrp="1"/>
          </p:cNvSpPr>
          <p:nvPr>
            <p:ph type="subTitle" idx="1"/>
          </p:nvPr>
        </p:nvSpPr>
        <p:spPr>
          <a:xfrm>
            <a:off x="5759745" y="4548104"/>
            <a:ext cx="4094442" cy="558799"/>
          </a:xfrm>
        </p:spPr>
        <p:txBody>
          <a:bodyPr anchor="ctr">
            <a:normAutofit/>
          </a:bodyPr>
          <a:lstStyle>
            <a:lvl1pPr marL="0" indent="0" algn="ctr">
              <a:buNone/>
              <a:defRPr sz="160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endParaRPr lang="zh-CN" altLang="en-US" dirty="0"/>
          </a:p>
        </p:txBody>
      </p:sp>
      <p:sp>
        <p:nvSpPr>
          <p:cNvPr id="9802" name="标题 1"/>
          <p:cNvSpPr>
            <a:spLocks noGrp="1"/>
          </p:cNvSpPr>
          <p:nvPr>
            <p:ph type="ctrTitle"/>
          </p:nvPr>
        </p:nvSpPr>
        <p:spPr>
          <a:xfrm>
            <a:off x="2524779" y="2389098"/>
            <a:ext cx="4094442" cy="963702"/>
          </a:xfrm>
        </p:spPr>
        <p:txBody>
          <a:bodyPr anchor="ctr">
            <a:normAutofit/>
          </a:bodyPr>
          <a:lstStyle>
            <a:lvl1pPr algn="ctr">
              <a:defRPr sz="3600">
                <a:solidFill>
                  <a:schemeClr val="tx1"/>
                </a:solidFill>
              </a:defRPr>
            </a:lvl1pPr>
          </a:lstStyle>
          <a:p>
            <a:endParaRPr lang="zh-CN" altLang="en-US" dirty="0"/>
          </a:p>
        </p:txBody>
      </p:sp>
      <p:sp>
        <p:nvSpPr>
          <p:cNvPr id="12" name="文本占位符 13"/>
          <p:cNvSpPr>
            <a:spLocks noGrp="1"/>
          </p:cNvSpPr>
          <p:nvPr>
            <p:ph type="body" sz="quarter" idx="10" hasCustomPrompt="1"/>
          </p:nvPr>
        </p:nvSpPr>
        <p:spPr>
          <a:xfrm>
            <a:off x="3668045" y="4799782"/>
            <a:ext cx="1807910" cy="248371"/>
          </a:xfrm>
        </p:spPr>
        <p:txBody>
          <a:bodyPr anchor="ctr">
            <a:normAutofit/>
          </a:bodyPr>
          <a:lstStyle>
            <a:lvl1pPr marL="0" indent="0" algn="ctr">
              <a:buNone/>
              <a:defRPr sz="1200" b="1">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zh-CN" altLang="en-US" dirty="0"/>
              <a:t>署名</a:t>
            </a:r>
          </a:p>
        </p:txBody>
      </p:sp>
      <p:sp>
        <p:nvSpPr>
          <p:cNvPr id="13" name="文本占位符 13"/>
          <p:cNvSpPr>
            <a:spLocks noGrp="1"/>
          </p:cNvSpPr>
          <p:nvPr>
            <p:ph type="body" sz="quarter" idx="11" hasCustomPrompt="1"/>
          </p:nvPr>
        </p:nvSpPr>
        <p:spPr>
          <a:xfrm>
            <a:off x="3668045" y="5051184"/>
            <a:ext cx="1807910" cy="248371"/>
          </a:xfrm>
        </p:spPr>
        <p:txBody>
          <a:bodyPr anchor="ctr">
            <a:normAutofit/>
          </a:bodyPr>
          <a:lstStyle>
            <a:lvl1pPr marL="0" indent="0" algn="ctr">
              <a:buNone/>
              <a:defRPr sz="1200" b="1">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zh-CN" altLang="en-US" dirty="0"/>
              <a:t>日期</a:t>
            </a:r>
          </a:p>
        </p:txBody>
      </p:sp>
    </p:spTree>
    <p:extLst>
      <p:ext uri="{BB962C8B-B14F-4D97-AF65-F5344CB8AC3E}">
        <p14:creationId xmlns:p14="http://schemas.microsoft.com/office/powerpoint/2010/main" val="288258688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节标题">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573" name="矩形 572">
            <a:extLst>
              <a:ext uri="{FF2B5EF4-FFF2-40B4-BE49-F238E27FC236}">
                <a16:creationId xmlns="" xmlns:a16="http://schemas.microsoft.com/office/drawing/2014/main" id="{4C632670-2FE4-478D-B367-024F235D813F}"/>
              </a:ext>
            </a:extLst>
          </p:cNvPr>
          <p:cNvSpPr/>
          <p:nvPr userDrawn="1"/>
        </p:nvSpPr>
        <p:spPr>
          <a:xfrm>
            <a:off x="0" y="0"/>
            <a:ext cx="8077200" cy="6858000"/>
          </a:xfrm>
          <a:prstGeom prst="rect">
            <a:avLst/>
          </a:prstGeom>
          <a:blipFill>
            <a:blip r:embed="rId2"/>
            <a:srcRect/>
            <a:stretch>
              <a:fillRect l="-3774" t="-4452" r="545" b="-2778"/>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日期占位符 12"/>
          <p:cNvSpPr>
            <a:spLocks noGrp="1"/>
          </p:cNvSpPr>
          <p:nvPr>
            <p:ph type="dt" sz="half" idx="14"/>
          </p:nvPr>
        </p:nvSpPr>
        <p:spPr/>
        <p:txBody>
          <a:bodyPr/>
          <a:lstStyle/>
          <a:p>
            <a:fld id="{6489D9C7-5DC6-4263-87FF-7C99F6FB63C3}" type="datetime1">
              <a:rPr lang="zh-CN" altLang="en-US" smtClean="0"/>
              <a:pPr/>
              <a:t>2018/4/16</a:t>
            </a:fld>
            <a:endParaRPr lang="zh-CN" altLang="en-US"/>
          </a:p>
        </p:txBody>
      </p:sp>
      <p:sp>
        <p:nvSpPr>
          <p:cNvPr id="14" name="页脚占位符 13"/>
          <p:cNvSpPr>
            <a:spLocks noGrp="1"/>
          </p:cNvSpPr>
          <p:nvPr>
            <p:ph type="ftr" sz="quarter" idx="15"/>
          </p:nvPr>
        </p:nvSpPr>
        <p:spPr/>
        <p:txBody>
          <a:bodyPr/>
          <a:lstStyle/>
          <a:p>
            <a:r>
              <a:rPr lang="en-US" altLang="zh-CN"/>
              <a:t>www.islide.cc </a:t>
            </a:r>
            <a:r>
              <a:rPr lang="zh-CN" altLang="en-US"/>
              <a:t>「 让</a:t>
            </a:r>
            <a:r>
              <a:rPr lang="en-US" altLang="zh-CN"/>
              <a:t>PPT</a:t>
            </a:r>
            <a:r>
              <a:rPr lang="zh-CN" altLang="en-US"/>
              <a:t>设计简单起来！」</a:t>
            </a:r>
          </a:p>
        </p:txBody>
      </p:sp>
      <p:sp>
        <p:nvSpPr>
          <p:cNvPr id="15" name="灯片编号占位符 14"/>
          <p:cNvSpPr>
            <a:spLocks noGrp="1"/>
          </p:cNvSpPr>
          <p:nvPr>
            <p:ph type="sldNum" sz="quarter" idx="16"/>
          </p:nvPr>
        </p:nvSpPr>
        <p:spPr/>
        <p:txBody>
          <a:bodyPr/>
          <a:lstStyle/>
          <a:p>
            <a:fld id="{5DD3DB80-B894-403A-B48E-6FDC1A72010E}" type="slidenum">
              <a:rPr lang="zh-CN" altLang="en-US" smtClean="0"/>
              <a:pPr/>
              <a:t>‹#›</a:t>
            </a:fld>
            <a:endParaRPr lang="zh-CN" altLang="en-US"/>
          </a:p>
        </p:txBody>
      </p:sp>
      <p:cxnSp>
        <p:nvCxnSpPr>
          <p:cNvPr id="45" name="直接连接符 44">
            <a:extLst>
              <a:ext uri="{FF2B5EF4-FFF2-40B4-BE49-F238E27FC236}">
                <a16:creationId xmlns="" xmlns:a16="http://schemas.microsoft.com/office/drawing/2014/main" id="{216145AC-F283-4F44-8544-CDBCAC49E692}"/>
              </a:ext>
            </a:extLst>
          </p:cNvPr>
          <p:cNvCxnSpPr>
            <a:cxnSpLocks/>
          </p:cNvCxnSpPr>
          <p:nvPr userDrawn="1"/>
        </p:nvCxnSpPr>
        <p:spPr>
          <a:xfrm flipH="1" flipV="1">
            <a:off x="502444" y="3224379"/>
            <a:ext cx="4666294" cy="11748"/>
          </a:xfrm>
          <a:prstGeom prst="line">
            <a:avLst/>
          </a:prstGeom>
          <a:ln>
            <a:solidFill>
              <a:schemeClr val="tx1">
                <a:alpha val="38000"/>
              </a:schemeClr>
            </a:solidFill>
          </a:ln>
        </p:spPr>
        <p:style>
          <a:lnRef idx="1">
            <a:schemeClr val="accent1"/>
          </a:lnRef>
          <a:fillRef idx="0">
            <a:schemeClr val="accent1"/>
          </a:fillRef>
          <a:effectRef idx="0">
            <a:schemeClr val="accent1"/>
          </a:effectRef>
          <a:fontRef idx="minor">
            <a:schemeClr val="tx1"/>
          </a:fontRef>
        </p:style>
      </p:cxnSp>
      <p:grpSp>
        <p:nvGrpSpPr>
          <p:cNvPr id="391" name="组合 390">
            <a:extLst>
              <a:ext uri="{FF2B5EF4-FFF2-40B4-BE49-F238E27FC236}">
                <a16:creationId xmlns="" xmlns:a16="http://schemas.microsoft.com/office/drawing/2014/main" id="{780143DF-DBD0-4892-BADD-317B6D1DC5DC}"/>
              </a:ext>
            </a:extLst>
          </p:cNvPr>
          <p:cNvGrpSpPr/>
          <p:nvPr userDrawn="1"/>
        </p:nvGrpSpPr>
        <p:grpSpPr>
          <a:xfrm>
            <a:off x="4350327" y="1087295"/>
            <a:ext cx="4793673" cy="4230747"/>
            <a:chOff x="15513050" y="-365126"/>
            <a:chExt cx="7786688" cy="6872289"/>
          </a:xfrm>
        </p:grpSpPr>
        <p:sp>
          <p:nvSpPr>
            <p:cNvPr id="512" name="Freeform 161">
              <a:extLst>
                <a:ext uri="{FF2B5EF4-FFF2-40B4-BE49-F238E27FC236}">
                  <a16:creationId xmlns="" xmlns:a16="http://schemas.microsoft.com/office/drawing/2014/main" id="{003997B2-7BA8-4D83-BF17-231F5451FD5A}"/>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3" name="Freeform 162">
              <a:extLst>
                <a:ext uri="{FF2B5EF4-FFF2-40B4-BE49-F238E27FC236}">
                  <a16:creationId xmlns="" xmlns:a16="http://schemas.microsoft.com/office/drawing/2014/main" id="{6045142C-7251-49B6-AD73-FE583CCCDE25}"/>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4" name="Freeform 163">
              <a:extLst>
                <a:ext uri="{FF2B5EF4-FFF2-40B4-BE49-F238E27FC236}">
                  <a16:creationId xmlns="" xmlns:a16="http://schemas.microsoft.com/office/drawing/2014/main" id="{25F0FD00-E3C2-4BD3-B988-8F8986030D3B}"/>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5" name="Freeform 164">
              <a:extLst>
                <a:ext uri="{FF2B5EF4-FFF2-40B4-BE49-F238E27FC236}">
                  <a16:creationId xmlns="" xmlns:a16="http://schemas.microsoft.com/office/drawing/2014/main" id="{AE931835-4FA8-4CB0-86F0-784280E139C3}"/>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6" name="Freeform 165">
              <a:extLst>
                <a:ext uri="{FF2B5EF4-FFF2-40B4-BE49-F238E27FC236}">
                  <a16:creationId xmlns="" xmlns:a16="http://schemas.microsoft.com/office/drawing/2014/main" id="{3E7FB4D4-CE5C-4962-9EE2-BE20D96A7E58}"/>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7" name="Freeform 166">
              <a:extLst>
                <a:ext uri="{FF2B5EF4-FFF2-40B4-BE49-F238E27FC236}">
                  <a16:creationId xmlns="" xmlns:a16="http://schemas.microsoft.com/office/drawing/2014/main" id="{2FC1C09C-33A2-4576-9581-B08BE185F8F2}"/>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8" name="Freeform 167">
              <a:extLst>
                <a:ext uri="{FF2B5EF4-FFF2-40B4-BE49-F238E27FC236}">
                  <a16:creationId xmlns="" xmlns:a16="http://schemas.microsoft.com/office/drawing/2014/main" id="{9C25AAAF-E17D-4BB2-9FFD-C7C1765DBDAC}"/>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9" name="Freeform 168">
              <a:extLst>
                <a:ext uri="{FF2B5EF4-FFF2-40B4-BE49-F238E27FC236}">
                  <a16:creationId xmlns="" xmlns:a16="http://schemas.microsoft.com/office/drawing/2014/main" id="{F023507E-E6D7-43A8-827A-1FBC6AFAD178}"/>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0" name="Freeform 169">
              <a:extLst>
                <a:ext uri="{FF2B5EF4-FFF2-40B4-BE49-F238E27FC236}">
                  <a16:creationId xmlns="" xmlns:a16="http://schemas.microsoft.com/office/drawing/2014/main" id="{7C32F409-A7E0-4AEF-B002-D8930BB49401}"/>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1" name="Freeform 170">
              <a:extLst>
                <a:ext uri="{FF2B5EF4-FFF2-40B4-BE49-F238E27FC236}">
                  <a16:creationId xmlns="" xmlns:a16="http://schemas.microsoft.com/office/drawing/2014/main" id="{71BBE2D0-A4C3-4D7B-A70F-BEE71921F69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2" name="Freeform 171">
              <a:extLst>
                <a:ext uri="{FF2B5EF4-FFF2-40B4-BE49-F238E27FC236}">
                  <a16:creationId xmlns="" xmlns:a16="http://schemas.microsoft.com/office/drawing/2014/main" id="{EBBADE6B-7116-44AC-A7ED-9BB4064A194D}"/>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3" name="Freeform 172">
              <a:extLst>
                <a:ext uri="{FF2B5EF4-FFF2-40B4-BE49-F238E27FC236}">
                  <a16:creationId xmlns="" xmlns:a16="http://schemas.microsoft.com/office/drawing/2014/main" id="{F8ACF9F9-C520-4ED8-BB3A-8B68B95329FF}"/>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4" name="Freeform 173">
              <a:extLst>
                <a:ext uri="{FF2B5EF4-FFF2-40B4-BE49-F238E27FC236}">
                  <a16:creationId xmlns="" xmlns:a16="http://schemas.microsoft.com/office/drawing/2014/main" id="{D7D33F14-8A53-465D-86A2-E8F2ECC2589C}"/>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5" name="Freeform 174">
              <a:extLst>
                <a:ext uri="{FF2B5EF4-FFF2-40B4-BE49-F238E27FC236}">
                  <a16:creationId xmlns="" xmlns:a16="http://schemas.microsoft.com/office/drawing/2014/main" id="{CF9E949E-ED58-4021-AB1D-A1A7BACAA5FC}"/>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6" name="Freeform 175">
              <a:extLst>
                <a:ext uri="{FF2B5EF4-FFF2-40B4-BE49-F238E27FC236}">
                  <a16:creationId xmlns="" xmlns:a16="http://schemas.microsoft.com/office/drawing/2014/main" id="{DB43B4DA-6648-426B-AD08-20E954E505BB}"/>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7" name="Freeform 176">
              <a:extLst>
                <a:ext uri="{FF2B5EF4-FFF2-40B4-BE49-F238E27FC236}">
                  <a16:creationId xmlns="" xmlns:a16="http://schemas.microsoft.com/office/drawing/2014/main" id="{15F5B611-A47D-423C-ADD6-E824B6F7B826}"/>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8" name="Freeform 177">
              <a:extLst>
                <a:ext uri="{FF2B5EF4-FFF2-40B4-BE49-F238E27FC236}">
                  <a16:creationId xmlns="" xmlns:a16="http://schemas.microsoft.com/office/drawing/2014/main" id="{EC537211-BE0C-4B8B-8FE1-9F8E312C08C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9" name="Freeform 178">
              <a:extLst>
                <a:ext uri="{FF2B5EF4-FFF2-40B4-BE49-F238E27FC236}">
                  <a16:creationId xmlns="" xmlns:a16="http://schemas.microsoft.com/office/drawing/2014/main" id="{22E7D68A-24CE-402A-9549-5C94E8D11066}"/>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0" name="Freeform 179">
              <a:extLst>
                <a:ext uri="{FF2B5EF4-FFF2-40B4-BE49-F238E27FC236}">
                  <a16:creationId xmlns="" xmlns:a16="http://schemas.microsoft.com/office/drawing/2014/main" id="{ADDBD4BC-E4E3-4289-8F81-ADB7A2B2B91F}"/>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1" name="Freeform 180">
              <a:extLst>
                <a:ext uri="{FF2B5EF4-FFF2-40B4-BE49-F238E27FC236}">
                  <a16:creationId xmlns="" xmlns:a16="http://schemas.microsoft.com/office/drawing/2014/main" id="{CEA7D549-0AD7-4A11-BFD1-0D73CDECCAAB}"/>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2" name="Freeform 181">
              <a:extLst>
                <a:ext uri="{FF2B5EF4-FFF2-40B4-BE49-F238E27FC236}">
                  <a16:creationId xmlns="" xmlns:a16="http://schemas.microsoft.com/office/drawing/2014/main" id="{FEEC83A7-3B95-4CC2-895E-84F8CCD59428}"/>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3" name="Freeform 182">
              <a:extLst>
                <a:ext uri="{FF2B5EF4-FFF2-40B4-BE49-F238E27FC236}">
                  <a16:creationId xmlns="" xmlns:a16="http://schemas.microsoft.com/office/drawing/2014/main" id="{EA9EB96B-AB6B-4F37-8CE3-12879D8A3658}"/>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4" name="Freeform 183">
              <a:extLst>
                <a:ext uri="{FF2B5EF4-FFF2-40B4-BE49-F238E27FC236}">
                  <a16:creationId xmlns="" xmlns:a16="http://schemas.microsoft.com/office/drawing/2014/main" id="{608CD133-41B3-4C83-9153-6FB779C469EA}"/>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5" name="Freeform 184">
              <a:extLst>
                <a:ext uri="{FF2B5EF4-FFF2-40B4-BE49-F238E27FC236}">
                  <a16:creationId xmlns="" xmlns:a16="http://schemas.microsoft.com/office/drawing/2014/main" id="{B6F67215-9BFA-4471-A63F-C4404348D546}"/>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6" name="Freeform 185">
              <a:extLst>
                <a:ext uri="{FF2B5EF4-FFF2-40B4-BE49-F238E27FC236}">
                  <a16:creationId xmlns="" xmlns:a16="http://schemas.microsoft.com/office/drawing/2014/main" id="{8AF1CA65-A6D6-4EDD-BE96-140F4B3E07C5}"/>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7" name="Freeform 186">
              <a:extLst>
                <a:ext uri="{FF2B5EF4-FFF2-40B4-BE49-F238E27FC236}">
                  <a16:creationId xmlns="" xmlns:a16="http://schemas.microsoft.com/office/drawing/2014/main" id="{B5F1DC18-EAC6-4C8E-A329-656853AE1E00}"/>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8" name="Freeform 187">
              <a:extLst>
                <a:ext uri="{FF2B5EF4-FFF2-40B4-BE49-F238E27FC236}">
                  <a16:creationId xmlns="" xmlns:a16="http://schemas.microsoft.com/office/drawing/2014/main" id="{6CF0F327-27E2-4481-B067-0D8DA055EE92}"/>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9" name="Freeform 188">
              <a:extLst>
                <a:ext uri="{FF2B5EF4-FFF2-40B4-BE49-F238E27FC236}">
                  <a16:creationId xmlns="" xmlns:a16="http://schemas.microsoft.com/office/drawing/2014/main" id="{69C52D86-1083-4782-976D-6230D6DC87AB}"/>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0" name="Freeform 189">
              <a:extLst>
                <a:ext uri="{FF2B5EF4-FFF2-40B4-BE49-F238E27FC236}">
                  <a16:creationId xmlns="" xmlns:a16="http://schemas.microsoft.com/office/drawing/2014/main" id="{EE9F692E-7EE9-4761-A13C-9B8F67E3B77E}"/>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1" name="Freeform 190">
              <a:extLst>
                <a:ext uri="{FF2B5EF4-FFF2-40B4-BE49-F238E27FC236}">
                  <a16:creationId xmlns="" xmlns:a16="http://schemas.microsoft.com/office/drawing/2014/main" id="{649DD320-B1B2-4490-ACB3-BDDF8519E17B}"/>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2" name="Freeform 191">
              <a:extLst>
                <a:ext uri="{FF2B5EF4-FFF2-40B4-BE49-F238E27FC236}">
                  <a16:creationId xmlns="" xmlns:a16="http://schemas.microsoft.com/office/drawing/2014/main" id="{C963DB29-07D6-4E78-B7BA-F1875A6C51F1}"/>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3" name="Freeform 192">
              <a:extLst>
                <a:ext uri="{FF2B5EF4-FFF2-40B4-BE49-F238E27FC236}">
                  <a16:creationId xmlns="" xmlns:a16="http://schemas.microsoft.com/office/drawing/2014/main" id="{8CC576C7-3EAC-4DCD-BA7B-7CD818FCF946}"/>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4" name="Freeform 193">
              <a:extLst>
                <a:ext uri="{FF2B5EF4-FFF2-40B4-BE49-F238E27FC236}">
                  <a16:creationId xmlns="" xmlns:a16="http://schemas.microsoft.com/office/drawing/2014/main" id="{75E611C1-2AFD-4B37-9214-7523BC402E77}"/>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5" name="Freeform 194">
              <a:extLst>
                <a:ext uri="{FF2B5EF4-FFF2-40B4-BE49-F238E27FC236}">
                  <a16:creationId xmlns="" xmlns:a16="http://schemas.microsoft.com/office/drawing/2014/main" id="{74782C83-B2EB-430A-9267-D3E57F40BDE0}"/>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6" name="Freeform 195">
              <a:extLst>
                <a:ext uri="{FF2B5EF4-FFF2-40B4-BE49-F238E27FC236}">
                  <a16:creationId xmlns="" xmlns:a16="http://schemas.microsoft.com/office/drawing/2014/main" id="{7F9E7E4F-6AA0-47CE-AF5E-4ABC10E93028}"/>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7" name="Freeform 196">
              <a:extLst>
                <a:ext uri="{FF2B5EF4-FFF2-40B4-BE49-F238E27FC236}">
                  <a16:creationId xmlns="" xmlns:a16="http://schemas.microsoft.com/office/drawing/2014/main" id="{3636D15B-EF5B-4110-84C0-9EA2DEB39F4D}"/>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8" name="Freeform 197">
              <a:extLst>
                <a:ext uri="{FF2B5EF4-FFF2-40B4-BE49-F238E27FC236}">
                  <a16:creationId xmlns="" xmlns:a16="http://schemas.microsoft.com/office/drawing/2014/main" id="{5B6BB1C2-EDD6-4666-B617-FFFA2262D2A9}"/>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9" name="Freeform 198">
              <a:extLst>
                <a:ext uri="{FF2B5EF4-FFF2-40B4-BE49-F238E27FC236}">
                  <a16:creationId xmlns="" xmlns:a16="http://schemas.microsoft.com/office/drawing/2014/main" id="{0F53D3C4-9C80-4E3A-AC59-C8727D072FE9}"/>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0" name="Freeform 199">
              <a:extLst>
                <a:ext uri="{FF2B5EF4-FFF2-40B4-BE49-F238E27FC236}">
                  <a16:creationId xmlns="" xmlns:a16="http://schemas.microsoft.com/office/drawing/2014/main" id="{1DCC875D-0091-4D70-A273-B2B815EF2B5D}"/>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1" name="Freeform 200">
              <a:extLst>
                <a:ext uri="{FF2B5EF4-FFF2-40B4-BE49-F238E27FC236}">
                  <a16:creationId xmlns="" xmlns:a16="http://schemas.microsoft.com/office/drawing/2014/main" id="{731083E8-504D-4A4A-ABF6-3E8D209D9447}"/>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2" name="Freeform 201">
              <a:extLst>
                <a:ext uri="{FF2B5EF4-FFF2-40B4-BE49-F238E27FC236}">
                  <a16:creationId xmlns="" xmlns:a16="http://schemas.microsoft.com/office/drawing/2014/main" id="{16C19BE4-34F5-4F68-8C5B-54D5F73A9926}"/>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3" name="Freeform 202">
              <a:extLst>
                <a:ext uri="{FF2B5EF4-FFF2-40B4-BE49-F238E27FC236}">
                  <a16:creationId xmlns="" xmlns:a16="http://schemas.microsoft.com/office/drawing/2014/main" id="{ED97ABD9-F625-4B12-93C1-F813A319D865}"/>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4" name="Freeform 203">
              <a:extLst>
                <a:ext uri="{FF2B5EF4-FFF2-40B4-BE49-F238E27FC236}">
                  <a16:creationId xmlns="" xmlns:a16="http://schemas.microsoft.com/office/drawing/2014/main" id="{A55C5036-C9DC-4D02-89E9-1E84E2547592}"/>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5" name="Freeform 204">
              <a:extLst>
                <a:ext uri="{FF2B5EF4-FFF2-40B4-BE49-F238E27FC236}">
                  <a16:creationId xmlns="" xmlns:a16="http://schemas.microsoft.com/office/drawing/2014/main" id="{5ECDBCE2-21CF-40A6-95B8-ADB4589CF8E0}"/>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6" name="Freeform 205">
              <a:extLst>
                <a:ext uri="{FF2B5EF4-FFF2-40B4-BE49-F238E27FC236}">
                  <a16:creationId xmlns="" xmlns:a16="http://schemas.microsoft.com/office/drawing/2014/main" id="{84E78ADC-21D3-4324-A63E-95855BFFABF1}"/>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7" name="Freeform 206">
              <a:extLst>
                <a:ext uri="{FF2B5EF4-FFF2-40B4-BE49-F238E27FC236}">
                  <a16:creationId xmlns="" xmlns:a16="http://schemas.microsoft.com/office/drawing/2014/main" id="{684E5FEA-951D-4E77-A1CD-7EBD6F55D31A}"/>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8" name="Freeform 207">
              <a:extLst>
                <a:ext uri="{FF2B5EF4-FFF2-40B4-BE49-F238E27FC236}">
                  <a16:creationId xmlns="" xmlns:a16="http://schemas.microsoft.com/office/drawing/2014/main" id="{567BA41E-9679-4819-ABF2-37BA35424B38}"/>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9" name="Freeform 208">
              <a:extLst>
                <a:ext uri="{FF2B5EF4-FFF2-40B4-BE49-F238E27FC236}">
                  <a16:creationId xmlns="" xmlns:a16="http://schemas.microsoft.com/office/drawing/2014/main" id="{9F8FD00E-73E5-476C-9954-9AD51F4C8CA6}"/>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0" name="Freeform 209">
              <a:extLst>
                <a:ext uri="{FF2B5EF4-FFF2-40B4-BE49-F238E27FC236}">
                  <a16:creationId xmlns="" xmlns:a16="http://schemas.microsoft.com/office/drawing/2014/main" id="{F08E0D52-438C-4033-922F-12FA77EC4E14}"/>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1" name="Freeform 210">
              <a:extLst>
                <a:ext uri="{FF2B5EF4-FFF2-40B4-BE49-F238E27FC236}">
                  <a16:creationId xmlns="" xmlns:a16="http://schemas.microsoft.com/office/drawing/2014/main" id="{0765C732-37B4-4855-AD70-79A0D939BAFC}"/>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2" name="Freeform 211">
              <a:extLst>
                <a:ext uri="{FF2B5EF4-FFF2-40B4-BE49-F238E27FC236}">
                  <a16:creationId xmlns="" xmlns:a16="http://schemas.microsoft.com/office/drawing/2014/main" id="{AF93219F-DDB4-4A1F-AB42-6F74059CFE2B}"/>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3" name="Freeform 212">
              <a:extLst>
                <a:ext uri="{FF2B5EF4-FFF2-40B4-BE49-F238E27FC236}">
                  <a16:creationId xmlns="" xmlns:a16="http://schemas.microsoft.com/office/drawing/2014/main" id="{42BC0CA9-2102-48C8-912F-7AC19AEA0E79}"/>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4" name="Freeform 213">
              <a:extLst>
                <a:ext uri="{FF2B5EF4-FFF2-40B4-BE49-F238E27FC236}">
                  <a16:creationId xmlns="" xmlns:a16="http://schemas.microsoft.com/office/drawing/2014/main" id="{E58FA866-A91A-4088-91A2-2ACDBD92C213}"/>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5" name="Freeform 214">
              <a:extLst>
                <a:ext uri="{FF2B5EF4-FFF2-40B4-BE49-F238E27FC236}">
                  <a16:creationId xmlns="" xmlns:a16="http://schemas.microsoft.com/office/drawing/2014/main" id="{DC29F9FF-1C68-438C-8CFB-6418CD8EC968}"/>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6" name="Freeform 215">
              <a:extLst>
                <a:ext uri="{FF2B5EF4-FFF2-40B4-BE49-F238E27FC236}">
                  <a16:creationId xmlns="" xmlns:a16="http://schemas.microsoft.com/office/drawing/2014/main" id="{4A361BCB-C932-4D4E-9861-8EFD8CEDF413}"/>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7" name="Freeform 216">
              <a:extLst>
                <a:ext uri="{FF2B5EF4-FFF2-40B4-BE49-F238E27FC236}">
                  <a16:creationId xmlns="" xmlns:a16="http://schemas.microsoft.com/office/drawing/2014/main" id="{AAD1FE89-A782-4ABC-A600-D34C5130BF76}"/>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8" name="Freeform 217">
              <a:extLst>
                <a:ext uri="{FF2B5EF4-FFF2-40B4-BE49-F238E27FC236}">
                  <a16:creationId xmlns="" xmlns:a16="http://schemas.microsoft.com/office/drawing/2014/main" id="{C57AF930-12DB-4CFD-893C-39C1781361B6}"/>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9" name="Freeform 218">
              <a:extLst>
                <a:ext uri="{FF2B5EF4-FFF2-40B4-BE49-F238E27FC236}">
                  <a16:creationId xmlns="" xmlns:a16="http://schemas.microsoft.com/office/drawing/2014/main" id="{FF7D1A0D-1CC5-4235-A27C-56EC3D729DE5}"/>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0" name="Freeform 219">
              <a:extLst>
                <a:ext uri="{FF2B5EF4-FFF2-40B4-BE49-F238E27FC236}">
                  <a16:creationId xmlns="" xmlns:a16="http://schemas.microsoft.com/office/drawing/2014/main" id="{D084A2A5-0553-4C28-B27E-05068D6DF4C0}"/>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1" name="Freeform 220">
              <a:extLst>
                <a:ext uri="{FF2B5EF4-FFF2-40B4-BE49-F238E27FC236}">
                  <a16:creationId xmlns="" xmlns:a16="http://schemas.microsoft.com/office/drawing/2014/main" id="{CB7D8D4E-F9FA-4032-A9D7-C8A2BCD022A6}"/>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2" name="Freeform 221">
              <a:extLst>
                <a:ext uri="{FF2B5EF4-FFF2-40B4-BE49-F238E27FC236}">
                  <a16:creationId xmlns="" xmlns:a16="http://schemas.microsoft.com/office/drawing/2014/main" id="{0B49632D-9BE5-45A9-A396-9E1596167CA6}"/>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92" name="组合 391">
            <a:extLst>
              <a:ext uri="{FF2B5EF4-FFF2-40B4-BE49-F238E27FC236}">
                <a16:creationId xmlns="" xmlns:a16="http://schemas.microsoft.com/office/drawing/2014/main" id="{41F47ABB-DFED-4D05-960A-B65A04A4D51C}"/>
              </a:ext>
            </a:extLst>
          </p:cNvPr>
          <p:cNvGrpSpPr/>
          <p:nvPr/>
        </p:nvGrpSpPr>
        <p:grpSpPr>
          <a:xfrm>
            <a:off x="5060987" y="1524919"/>
            <a:ext cx="3731401" cy="3781961"/>
            <a:chOff x="4337050" y="1651000"/>
            <a:chExt cx="3514726" cy="3562351"/>
          </a:xfrm>
        </p:grpSpPr>
        <p:sp>
          <p:nvSpPr>
            <p:cNvPr id="452" name="Line 225">
              <a:extLst>
                <a:ext uri="{FF2B5EF4-FFF2-40B4-BE49-F238E27FC236}">
                  <a16:creationId xmlns="" xmlns:a16="http://schemas.microsoft.com/office/drawing/2014/main" id="{37B3FF0B-CC55-4245-A023-BF9D9C97F697}"/>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3" name="Line 226">
              <a:extLst>
                <a:ext uri="{FF2B5EF4-FFF2-40B4-BE49-F238E27FC236}">
                  <a16:creationId xmlns="" xmlns:a16="http://schemas.microsoft.com/office/drawing/2014/main" id="{FDED719A-2FF8-4FBC-AE05-30F4A3888347}"/>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4" name="Line 227">
              <a:extLst>
                <a:ext uri="{FF2B5EF4-FFF2-40B4-BE49-F238E27FC236}">
                  <a16:creationId xmlns="" xmlns:a16="http://schemas.microsoft.com/office/drawing/2014/main" id="{DEEFB5B8-B2FA-4D7F-8BB6-3BC181A6376A}"/>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5" name="Line 228">
              <a:extLst>
                <a:ext uri="{FF2B5EF4-FFF2-40B4-BE49-F238E27FC236}">
                  <a16:creationId xmlns="" xmlns:a16="http://schemas.microsoft.com/office/drawing/2014/main" id="{39D082C7-DD41-4880-B267-584178CA7FCF}"/>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6" name="Line 229">
              <a:extLst>
                <a:ext uri="{FF2B5EF4-FFF2-40B4-BE49-F238E27FC236}">
                  <a16:creationId xmlns="" xmlns:a16="http://schemas.microsoft.com/office/drawing/2014/main" id="{AB5EDC4E-50B7-45C9-ADED-D995E23A4DF6}"/>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7" name="Line 230">
              <a:extLst>
                <a:ext uri="{FF2B5EF4-FFF2-40B4-BE49-F238E27FC236}">
                  <a16:creationId xmlns="" xmlns:a16="http://schemas.microsoft.com/office/drawing/2014/main" id="{F5C20EF0-F446-410F-BCB9-7F6815E3AD7D}"/>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8" name="Line 231">
              <a:extLst>
                <a:ext uri="{FF2B5EF4-FFF2-40B4-BE49-F238E27FC236}">
                  <a16:creationId xmlns="" xmlns:a16="http://schemas.microsoft.com/office/drawing/2014/main" id="{49BB0913-260F-4FF6-8504-4B3BFB00FD63}"/>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9" name="Line 232">
              <a:extLst>
                <a:ext uri="{FF2B5EF4-FFF2-40B4-BE49-F238E27FC236}">
                  <a16:creationId xmlns="" xmlns:a16="http://schemas.microsoft.com/office/drawing/2014/main" id="{7C064390-B6DF-4327-8011-9989D3C0FFFA}"/>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0" name="Line 233">
              <a:extLst>
                <a:ext uri="{FF2B5EF4-FFF2-40B4-BE49-F238E27FC236}">
                  <a16:creationId xmlns="" xmlns:a16="http://schemas.microsoft.com/office/drawing/2014/main" id="{59390DDE-9610-4102-A2BF-273DA4D4856B}"/>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1" name="Line 234">
              <a:extLst>
                <a:ext uri="{FF2B5EF4-FFF2-40B4-BE49-F238E27FC236}">
                  <a16:creationId xmlns="" xmlns:a16="http://schemas.microsoft.com/office/drawing/2014/main" id="{4EB40E81-C072-4C6D-990B-163A0F583E92}"/>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2" name="Line 235">
              <a:extLst>
                <a:ext uri="{FF2B5EF4-FFF2-40B4-BE49-F238E27FC236}">
                  <a16:creationId xmlns="" xmlns:a16="http://schemas.microsoft.com/office/drawing/2014/main" id="{2CC4D0EF-ECC4-4660-85A6-5679FB627004}"/>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3" name="Line 236">
              <a:extLst>
                <a:ext uri="{FF2B5EF4-FFF2-40B4-BE49-F238E27FC236}">
                  <a16:creationId xmlns="" xmlns:a16="http://schemas.microsoft.com/office/drawing/2014/main" id="{A603FC97-5C64-4B45-AC66-B7C2905658A0}"/>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4" name="Line 237">
              <a:extLst>
                <a:ext uri="{FF2B5EF4-FFF2-40B4-BE49-F238E27FC236}">
                  <a16:creationId xmlns="" xmlns:a16="http://schemas.microsoft.com/office/drawing/2014/main" id="{83E19362-5E27-41EE-BF74-C1735127B395}"/>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5" name="Line 238">
              <a:extLst>
                <a:ext uri="{FF2B5EF4-FFF2-40B4-BE49-F238E27FC236}">
                  <a16:creationId xmlns="" xmlns:a16="http://schemas.microsoft.com/office/drawing/2014/main" id="{8A30B08D-F28F-4183-B0F5-7A8C9404F98A}"/>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6" name="Line 239">
              <a:extLst>
                <a:ext uri="{FF2B5EF4-FFF2-40B4-BE49-F238E27FC236}">
                  <a16:creationId xmlns="" xmlns:a16="http://schemas.microsoft.com/office/drawing/2014/main" id="{F560BD46-68AF-4BFF-84E0-6850EDA50891}"/>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7" name="Line 240">
              <a:extLst>
                <a:ext uri="{FF2B5EF4-FFF2-40B4-BE49-F238E27FC236}">
                  <a16:creationId xmlns="" xmlns:a16="http://schemas.microsoft.com/office/drawing/2014/main" id="{BFD76770-D88C-43A4-8BEF-529B8D86C98F}"/>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8" name="Line 241">
              <a:extLst>
                <a:ext uri="{FF2B5EF4-FFF2-40B4-BE49-F238E27FC236}">
                  <a16:creationId xmlns="" xmlns:a16="http://schemas.microsoft.com/office/drawing/2014/main" id="{5A84067E-F200-425E-A3FE-BE54463D1241}"/>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9" name="Line 242">
              <a:extLst>
                <a:ext uri="{FF2B5EF4-FFF2-40B4-BE49-F238E27FC236}">
                  <a16:creationId xmlns="" xmlns:a16="http://schemas.microsoft.com/office/drawing/2014/main" id="{22363005-2D91-4130-8A9E-BE95FDF5D800}"/>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0" name="Line 243">
              <a:extLst>
                <a:ext uri="{FF2B5EF4-FFF2-40B4-BE49-F238E27FC236}">
                  <a16:creationId xmlns="" xmlns:a16="http://schemas.microsoft.com/office/drawing/2014/main" id="{EB79B7CC-89CC-408E-A6A7-FB3C51F07C6A}"/>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1" name="Line 244">
              <a:extLst>
                <a:ext uri="{FF2B5EF4-FFF2-40B4-BE49-F238E27FC236}">
                  <a16:creationId xmlns="" xmlns:a16="http://schemas.microsoft.com/office/drawing/2014/main" id="{0B7EBDE7-38F0-43DB-BB52-3805B59875A4}"/>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2" name="Line 245">
              <a:extLst>
                <a:ext uri="{FF2B5EF4-FFF2-40B4-BE49-F238E27FC236}">
                  <a16:creationId xmlns="" xmlns:a16="http://schemas.microsoft.com/office/drawing/2014/main" id="{AE8BE10D-5B2E-408E-BCEB-CF8F7F2F09A1}"/>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3" name="Line 246">
              <a:extLst>
                <a:ext uri="{FF2B5EF4-FFF2-40B4-BE49-F238E27FC236}">
                  <a16:creationId xmlns="" xmlns:a16="http://schemas.microsoft.com/office/drawing/2014/main" id="{0DDFCCC9-DF55-4906-8869-43005EDA5F6A}"/>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4" name="Line 247">
              <a:extLst>
                <a:ext uri="{FF2B5EF4-FFF2-40B4-BE49-F238E27FC236}">
                  <a16:creationId xmlns="" xmlns:a16="http://schemas.microsoft.com/office/drawing/2014/main" id="{CC175137-4915-402D-BDA0-8C9B37B6C9CA}"/>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5" name="Line 248">
              <a:extLst>
                <a:ext uri="{FF2B5EF4-FFF2-40B4-BE49-F238E27FC236}">
                  <a16:creationId xmlns="" xmlns:a16="http://schemas.microsoft.com/office/drawing/2014/main" id="{DC5B4003-0982-4FB7-9DD7-03D52CFE6746}"/>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6" name="Line 249">
              <a:extLst>
                <a:ext uri="{FF2B5EF4-FFF2-40B4-BE49-F238E27FC236}">
                  <a16:creationId xmlns="" xmlns:a16="http://schemas.microsoft.com/office/drawing/2014/main" id="{27FC1F1B-34F3-4C6C-A163-6405DAC933BE}"/>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7" name="Line 250">
              <a:extLst>
                <a:ext uri="{FF2B5EF4-FFF2-40B4-BE49-F238E27FC236}">
                  <a16:creationId xmlns="" xmlns:a16="http://schemas.microsoft.com/office/drawing/2014/main" id="{5FD7E4C0-9DB9-44CC-ABD3-1A081EEE2315}"/>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8" name="Line 251">
              <a:extLst>
                <a:ext uri="{FF2B5EF4-FFF2-40B4-BE49-F238E27FC236}">
                  <a16:creationId xmlns="" xmlns:a16="http://schemas.microsoft.com/office/drawing/2014/main" id="{ED5CA322-7D2E-48CB-A273-FA3A3A5F75C9}"/>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9" name="Line 252">
              <a:extLst>
                <a:ext uri="{FF2B5EF4-FFF2-40B4-BE49-F238E27FC236}">
                  <a16:creationId xmlns="" xmlns:a16="http://schemas.microsoft.com/office/drawing/2014/main" id="{706B60C0-E578-4D24-88DB-E9919DE899FF}"/>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0" name="Line 253">
              <a:extLst>
                <a:ext uri="{FF2B5EF4-FFF2-40B4-BE49-F238E27FC236}">
                  <a16:creationId xmlns="" xmlns:a16="http://schemas.microsoft.com/office/drawing/2014/main" id="{955EF1D4-0EE8-4EF2-893C-8D750F096C5D}"/>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1" name="Line 254">
              <a:extLst>
                <a:ext uri="{FF2B5EF4-FFF2-40B4-BE49-F238E27FC236}">
                  <a16:creationId xmlns="" xmlns:a16="http://schemas.microsoft.com/office/drawing/2014/main" id="{4BB86E80-6C1A-4659-8C73-2D2EB254EDCF}"/>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2" name="Line 255">
              <a:extLst>
                <a:ext uri="{FF2B5EF4-FFF2-40B4-BE49-F238E27FC236}">
                  <a16:creationId xmlns="" xmlns:a16="http://schemas.microsoft.com/office/drawing/2014/main" id="{763A23DE-9921-435E-BE84-0CD92367D680}"/>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3" name="Line 256">
              <a:extLst>
                <a:ext uri="{FF2B5EF4-FFF2-40B4-BE49-F238E27FC236}">
                  <a16:creationId xmlns="" xmlns:a16="http://schemas.microsoft.com/office/drawing/2014/main" id="{45F90CC0-18EC-4C20-B63F-0CEC82C7718F}"/>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4" name="Line 257">
              <a:extLst>
                <a:ext uri="{FF2B5EF4-FFF2-40B4-BE49-F238E27FC236}">
                  <a16:creationId xmlns="" xmlns:a16="http://schemas.microsoft.com/office/drawing/2014/main" id="{3802E8DF-B3DA-4A8C-9FC7-2558D5BC2BAC}"/>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5" name="Line 258">
              <a:extLst>
                <a:ext uri="{FF2B5EF4-FFF2-40B4-BE49-F238E27FC236}">
                  <a16:creationId xmlns="" xmlns:a16="http://schemas.microsoft.com/office/drawing/2014/main" id="{19776238-AE07-451A-A27A-C87E4B4729A7}"/>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6" name="Line 259">
              <a:extLst>
                <a:ext uri="{FF2B5EF4-FFF2-40B4-BE49-F238E27FC236}">
                  <a16:creationId xmlns="" xmlns:a16="http://schemas.microsoft.com/office/drawing/2014/main" id="{FF56288E-303C-4A3C-ACE5-419EB47C1746}"/>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7" name="Line 260">
              <a:extLst>
                <a:ext uri="{FF2B5EF4-FFF2-40B4-BE49-F238E27FC236}">
                  <a16:creationId xmlns="" xmlns:a16="http://schemas.microsoft.com/office/drawing/2014/main" id="{73E99F37-4871-40CF-96AD-97CD4F27C40C}"/>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8" name="Line 261">
              <a:extLst>
                <a:ext uri="{FF2B5EF4-FFF2-40B4-BE49-F238E27FC236}">
                  <a16:creationId xmlns="" xmlns:a16="http://schemas.microsoft.com/office/drawing/2014/main" id="{7B8A7C4A-D8D2-446C-B417-C9467848FB80}"/>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9" name="Line 262">
              <a:extLst>
                <a:ext uri="{FF2B5EF4-FFF2-40B4-BE49-F238E27FC236}">
                  <a16:creationId xmlns="" xmlns:a16="http://schemas.microsoft.com/office/drawing/2014/main" id="{7A9CA8EB-F651-4833-BCD1-FFBF3C5C627B}"/>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0" name="Line 263">
              <a:extLst>
                <a:ext uri="{FF2B5EF4-FFF2-40B4-BE49-F238E27FC236}">
                  <a16:creationId xmlns="" xmlns:a16="http://schemas.microsoft.com/office/drawing/2014/main" id="{D30A4CB6-2FA8-4971-987F-ED0CBAFBB448}"/>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1" name="Line 264">
              <a:extLst>
                <a:ext uri="{FF2B5EF4-FFF2-40B4-BE49-F238E27FC236}">
                  <a16:creationId xmlns="" xmlns:a16="http://schemas.microsoft.com/office/drawing/2014/main" id="{FF54A9D2-5870-42D6-A3CA-4D07B5ACE684}"/>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2" name="Line 265">
              <a:extLst>
                <a:ext uri="{FF2B5EF4-FFF2-40B4-BE49-F238E27FC236}">
                  <a16:creationId xmlns="" xmlns:a16="http://schemas.microsoft.com/office/drawing/2014/main" id="{913C37EB-2FD6-4278-B8F2-068F106800C0}"/>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3" name="Line 266">
              <a:extLst>
                <a:ext uri="{FF2B5EF4-FFF2-40B4-BE49-F238E27FC236}">
                  <a16:creationId xmlns="" xmlns:a16="http://schemas.microsoft.com/office/drawing/2014/main" id="{629C5D1C-ABF8-4C46-AC88-0C1DA95C2F2A}"/>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4" name="Line 267">
              <a:extLst>
                <a:ext uri="{FF2B5EF4-FFF2-40B4-BE49-F238E27FC236}">
                  <a16:creationId xmlns="" xmlns:a16="http://schemas.microsoft.com/office/drawing/2014/main" id="{ADB832DB-8B73-4ADE-AF21-8B00E7CAFA13}"/>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5" name="Line 268">
              <a:extLst>
                <a:ext uri="{FF2B5EF4-FFF2-40B4-BE49-F238E27FC236}">
                  <a16:creationId xmlns="" xmlns:a16="http://schemas.microsoft.com/office/drawing/2014/main" id="{A460E5AD-0E8A-450B-B65A-00B52ED5B1C1}"/>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6" name="Line 269">
              <a:extLst>
                <a:ext uri="{FF2B5EF4-FFF2-40B4-BE49-F238E27FC236}">
                  <a16:creationId xmlns="" xmlns:a16="http://schemas.microsoft.com/office/drawing/2014/main" id="{AF4BE0D4-8F2D-4277-AF00-B5F551FBA389}"/>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7" name="Line 270">
              <a:extLst>
                <a:ext uri="{FF2B5EF4-FFF2-40B4-BE49-F238E27FC236}">
                  <a16:creationId xmlns="" xmlns:a16="http://schemas.microsoft.com/office/drawing/2014/main" id="{DD507347-A9E1-4AEC-B5BC-490D0092864B}"/>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8" name="Line 271">
              <a:extLst>
                <a:ext uri="{FF2B5EF4-FFF2-40B4-BE49-F238E27FC236}">
                  <a16:creationId xmlns="" xmlns:a16="http://schemas.microsoft.com/office/drawing/2014/main" id="{95F910EA-F53C-4D60-9FA7-018784907555}"/>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9" name="Line 272">
              <a:extLst>
                <a:ext uri="{FF2B5EF4-FFF2-40B4-BE49-F238E27FC236}">
                  <a16:creationId xmlns="" xmlns:a16="http://schemas.microsoft.com/office/drawing/2014/main" id="{CEB49AFE-0CE5-42C2-9F48-AFC4BF6B2824}"/>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0" name="Line 273">
              <a:extLst>
                <a:ext uri="{FF2B5EF4-FFF2-40B4-BE49-F238E27FC236}">
                  <a16:creationId xmlns="" xmlns:a16="http://schemas.microsoft.com/office/drawing/2014/main" id="{2D9FEA22-BD81-4483-8A76-651C90FA8937}"/>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1" name="Line 274">
              <a:extLst>
                <a:ext uri="{FF2B5EF4-FFF2-40B4-BE49-F238E27FC236}">
                  <a16:creationId xmlns="" xmlns:a16="http://schemas.microsoft.com/office/drawing/2014/main" id="{07CF2388-E8D9-4D20-8A97-4A01CF48815C}"/>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2" name="Line 275">
              <a:extLst>
                <a:ext uri="{FF2B5EF4-FFF2-40B4-BE49-F238E27FC236}">
                  <a16:creationId xmlns="" xmlns:a16="http://schemas.microsoft.com/office/drawing/2014/main" id="{12D6E93F-9FA8-41F9-9B4E-FA2AC25087E4}"/>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3" name="Line 276">
              <a:extLst>
                <a:ext uri="{FF2B5EF4-FFF2-40B4-BE49-F238E27FC236}">
                  <a16:creationId xmlns="" xmlns:a16="http://schemas.microsoft.com/office/drawing/2014/main" id="{05D67A0E-E3A0-4369-9E35-2BACEFB6A65A}"/>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4" name="Line 277">
              <a:extLst>
                <a:ext uri="{FF2B5EF4-FFF2-40B4-BE49-F238E27FC236}">
                  <a16:creationId xmlns="" xmlns:a16="http://schemas.microsoft.com/office/drawing/2014/main" id="{28720E07-9082-46C4-B8DE-7F0954B75599}"/>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5" name="Line 278">
              <a:extLst>
                <a:ext uri="{FF2B5EF4-FFF2-40B4-BE49-F238E27FC236}">
                  <a16:creationId xmlns="" xmlns:a16="http://schemas.microsoft.com/office/drawing/2014/main" id="{E8760F3C-021A-43F1-895E-0EAA0B9B7F55}"/>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6" name="Line 279">
              <a:extLst>
                <a:ext uri="{FF2B5EF4-FFF2-40B4-BE49-F238E27FC236}">
                  <a16:creationId xmlns="" xmlns:a16="http://schemas.microsoft.com/office/drawing/2014/main" id="{C37D2B6E-B983-4A21-88C4-A54BD9BB370A}"/>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7" name="Line 280">
              <a:extLst>
                <a:ext uri="{FF2B5EF4-FFF2-40B4-BE49-F238E27FC236}">
                  <a16:creationId xmlns="" xmlns:a16="http://schemas.microsoft.com/office/drawing/2014/main" id="{8CFDEE18-DC41-434B-8C11-413EBDDA3BBA}"/>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8" name="Line 281">
              <a:extLst>
                <a:ext uri="{FF2B5EF4-FFF2-40B4-BE49-F238E27FC236}">
                  <a16:creationId xmlns="" xmlns:a16="http://schemas.microsoft.com/office/drawing/2014/main" id="{10B82D69-62DC-4126-AC7F-4200F490F58D}"/>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9" name="Line 282">
              <a:extLst>
                <a:ext uri="{FF2B5EF4-FFF2-40B4-BE49-F238E27FC236}">
                  <a16:creationId xmlns="" xmlns:a16="http://schemas.microsoft.com/office/drawing/2014/main" id="{C54F5FCD-15B0-4EE0-8BD1-E98AA2FD50E1}"/>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0" name="Line 283">
              <a:extLst>
                <a:ext uri="{FF2B5EF4-FFF2-40B4-BE49-F238E27FC236}">
                  <a16:creationId xmlns="" xmlns:a16="http://schemas.microsoft.com/office/drawing/2014/main" id="{C817DE70-5CA4-4630-B522-30DA19CF93A2}"/>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1" name="Line 284">
              <a:extLst>
                <a:ext uri="{FF2B5EF4-FFF2-40B4-BE49-F238E27FC236}">
                  <a16:creationId xmlns="" xmlns:a16="http://schemas.microsoft.com/office/drawing/2014/main" id="{EE0C0137-84A2-41B7-858F-8683B58377F7}"/>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393" name="Freeform 288">
            <a:extLst>
              <a:ext uri="{FF2B5EF4-FFF2-40B4-BE49-F238E27FC236}">
                <a16:creationId xmlns="" xmlns:a16="http://schemas.microsoft.com/office/drawing/2014/main" id="{20640AD7-77B9-4B36-8E84-7BAE9BB57D79}"/>
              </a:ext>
            </a:extLst>
          </p:cNvPr>
          <p:cNvSpPr>
            <a:spLocks/>
          </p:cNvSpPr>
          <p:nvPr/>
        </p:nvSpPr>
        <p:spPr bwMode="auto">
          <a:xfrm>
            <a:off x="6518829" y="1784465"/>
            <a:ext cx="52247" cy="5561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4" name="Freeform 289">
            <a:extLst>
              <a:ext uri="{FF2B5EF4-FFF2-40B4-BE49-F238E27FC236}">
                <a16:creationId xmlns="" xmlns:a16="http://schemas.microsoft.com/office/drawing/2014/main" id="{CAB42FD9-14F9-47A7-AF97-D1B9851BD53D}"/>
              </a:ext>
            </a:extLst>
          </p:cNvPr>
          <p:cNvSpPr>
            <a:spLocks/>
          </p:cNvSpPr>
          <p:nvPr/>
        </p:nvSpPr>
        <p:spPr bwMode="auto">
          <a:xfrm>
            <a:off x="6272766" y="2011990"/>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5" name="Freeform 290">
            <a:extLst>
              <a:ext uri="{FF2B5EF4-FFF2-40B4-BE49-F238E27FC236}">
                <a16:creationId xmlns="" xmlns:a16="http://schemas.microsoft.com/office/drawing/2014/main" id="{45B4BAE2-F236-4DD3-9DE2-FC27D807A481}"/>
              </a:ext>
            </a:extLst>
          </p:cNvPr>
          <p:cNvSpPr>
            <a:spLocks/>
          </p:cNvSpPr>
          <p:nvPr/>
        </p:nvSpPr>
        <p:spPr bwMode="auto">
          <a:xfrm>
            <a:off x="5561541" y="2330524"/>
            <a:ext cx="52247" cy="52247"/>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6" name="Freeform 291">
            <a:extLst>
              <a:ext uri="{FF2B5EF4-FFF2-40B4-BE49-F238E27FC236}">
                <a16:creationId xmlns="" xmlns:a16="http://schemas.microsoft.com/office/drawing/2014/main" id="{900ADE83-A7C9-4C01-B43A-C02CEEEED445}"/>
              </a:ext>
            </a:extLst>
          </p:cNvPr>
          <p:cNvSpPr>
            <a:spLocks/>
          </p:cNvSpPr>
          <p:nvPr/>
        </p:nvSpPr>
        <p:spPr bwMode="auto">
          <a:xfrm>
            <a:off x="5817717" y="2537824"/>
            <a:ext cx="55618" cy="52247"/>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7" name="Freeform 292">
            <a:extLst>
              <a:ext uri="{FF2B5EF4-FFF2-40B4-BE49-F238E27FC236}">
                <a16:creationId xmlns="" xmlns:a16="http://schemas.microsoft.com/office/drawing/2014/main" id="{CCBB7AEE-723F-43BB-8F83-5DB077B30684}"/>
              </a:ext>
            </a:extLst>
          </p:cNvPr>
          <p:cNvSpPr>
            <a:spLocks/>
          </p:cNvSpPr>
          <p:nvPr/>
        </p:nvSpPr>
        <p:spPr bwMode="auto">
          <a:xfrm>
            <a:off x="5334017" y="3026580"/>
            <a:ext cx="52247" cy="53932"/>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8" name="Freeform 293">
            <a:extLst>
              <a:ext uri="{FF2B5EF4-FFF2-40B4-BE49-F238E27FC236}">
                <a16:creationId xmlns="" xmlns:a16="http://schemas.microsoft.com/office/drawing/2014/main" id="{060D8915-6E3B-4823-B68E-169F9E5B6EA5}"/>
              </a:ext>
            </a:extLst>
          </p:cNvPr>
          <p:cNvSpPr>
            <a:spLocks/>
          </p:cNvSpPr>
          <p:nvPr/>
        </p:nvSpPr>
        <p:spPr bwMode="auto">
          <a:xfrm>
            <a:off x="5143570" y="3208600"/>
            <a:ext cx="53932" cy="57302"/>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9" name="Freeform 294">
            <a:extLst>
              <a:ext uri="{FF2B5EF4-FFF2-40B4-BE49-F238E27FC236}">
                <a16:creationId xmlns="" xmlns:a16="http://schemas.microsoft.com/office/drawing/2014/main" id="{81AC65B7-4E5D-4AE4-8947-EC055C0637CD}"/>
              </a:ext>
            </a:extLst>
          </p:cNvPr>
          <p:cNvSpPr>
            <a:spLocks/>
          </p:cNvSpPr>
          <p:nvPr/>
        </p:nvSpPr>
        <p:spPr bwMode="auto">
          <a:xfrm>
            <a:off x="5403117" y="3227138"/>
            <a:ext cx="53932"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0" name="Freeform 295">
            <a:extLst>
              <a:ext uri="{FF2B5EF4-FFF2-40B4-BE49-F238E27FC236}">
                <a16:creationId xmlns="" xmlns:a16="http://schemas.microsoft.com/office/drawing/2014/main" id="{649BE466-3D5E-4AB5-949F-0175B8C3F6F6}"/>
              </a:ext>
            </a:extLst>
          </p:cNvPr>
          <p:cNvSpPr>
            <a:spLocks/>
          </p:cNvSpPr>
          <p:nvPr/>
        </p:nvSpPr>
        <p:spPr bwMode="auto">
          <a:xfrm>
            <a:off x="5301995" y="3415899"/>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1" name="Freeform 296">
            <a:extLst>
              <a:ext uri="{FF2B5EF4-FFF2-40B4-BE49-F238E27FC236}">
                <a16:creationId xmlns="" xmlns:a16="http://schemas.microsoft.com/office/drawing/2014/main" id="{CF7D6973-D465-4298-A440-BACEB9A383EF}"/>
              </a:ext>
            </a:extLst>
          </p:cNvPr>
          <p:cNvSpPr>
            <a:spLocks/>
          </p:cNvSpPr>
          <p:nvPr/>
        </p:nvSpPr>
        <p:spPr bwMode="auto">
          <a:xfrm>
            <a:off x="5087954" y="3805219"/>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2" name="Freeform 297">
            <a:extLst>
              <a:ext uri="{FF2B5EF4-FFF2-40B4-BE49-F238E27FC236}">
                <a16:creationId xmlns="" xmlns:a16="http://schemas.microsoft.com/office/drawing/2014/main" id="{240CCA12-D706-4344-B8D6-F8B9C8A8425B}"/>
              </a:ext>
            </a:extLst>
          </p:cNvPr>
          <p:cNvSpPr>
            <a:spLocks/>
          </p:cNvSpPr>
          <p:nvPr/>
        </p:nvSpPr>
        <p:spPr bwMode="auto">
          <a:xfrm>
            <a:off x="5473902" y="3629941"/>
            <a:ext cx="52247" cy="52247"/>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3" name="Freeform 298">
            <a:extLst>
              <a:ext uri="{FF2B5EF4-FFF2-40B4-BE49-F238E27FC236}">
                <a16:creationId xmlns="" xmlns:a16="http://schemas.microsoft.com/office/drawing/2014/main" id="{26356CC1-274F-4002-9AAC-C5DECC38EADF}"/>
              </a:ext>
            </a:extLst>
          </p:cNvPr>
          <p:cNvSpPr>
            <a:spLocks/>
          </p:cNvSpPr>
          <p:nvPr/>
        </p:nvSpPr>
        <p:spPr bwMode="auto">
          <a:xfrm>
            <a:off x="5298624" y="3926566"/>
            <a:ext cx="52247" cy="52247"/>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4" name="Freeform 299">
            <a:extLst>
              <a:ext uri="{FF2B5EF4-FFF2-40B4-BE49-F238E27FC236}">
                <a16:creationId xmlns="" xmlns:a16="http://schemas.microsoft.com/office/drawing/2014/main" id="{64BC4EB5-2A5A-40F2-BBCA-C269A4DB3F03}"/>
              </a:ext>
            </a:extLst>
          </p:cNvPr>
          <p:cNvSpPr>
            <a:spLocks/>
          </p:cNvSpPr>
          <p:nvPr/>
        </p:nvSpPr>
        <p:spPr bwMode="auto">
          <a:xfrm>
            <a:off x="5204244" y="4091731"/>
            <a:ext cx="52247" cy="52247"/>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5" name="Freeform 300">
            <a:extLst>
              <a:ext uri="{FF2B5EF4-FFF2-40B4-BE49-F238E27FC236}">
                <a16:creationId xmlns="" xmlns:a16="http://schemas.microsoft.com/office/drawing/2014/main" id="{C46E0383-C3CE-4D2E-A8D4-27C9916497B6}"/>
              </a:ext>
            </a:extLst>
          </p:cNvPr>
          <p:cNvSpPr>
            <a:spLocks/>
          </p:cNvSpPr>
          <p:nvPr/>
        </p:nvSpPr>
        <p:spPr bwMode="auto">
          <a:xfrm>
            <a:off x="5516037" y="4052968"/>
            <a:ext cx="52247" cy="52247"/>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6" name="Freeform 301">
            <a:extLst>
              <a:ext uri="{FF2B5EF4-FFF2-40B4-BE49-F238E27FC236}">
                <a16:creationId xmlns="" xmlns:a16="http://schemas.microsoft.com/office/drawing/2014/main" id="{9D3834CF-5B16-4B21-837B-16340748382C}"/>
              </a:ext>
            </a:extLst>
          </p:cNvPr>
          <p:cNvSpPr>
            <a:spLocks/>
          </p:cNvSpPr>
          <p:nvPr/>
        </p:nvSpPr>
        <p:spPr bwMode="auto">
          <a:xfrm>
            <a:off x="5859852" y="4105214"/>
            <a:ext cx="52247" cy="52247"/>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7" name="Freeform 302">
            <a:extLst>
              <a:ext uri="{FF2B5EF4-FFF2-40B4-BE49-F238E27FC236}">
                <a16:creationId xmlns="" xmlns:a16="http://schemas.microsoft.com/office/drawing/2014/main" id="{1462D743-07CF-4A0D-92DC-7C63534BF826}"/>
              </a:ext>
            </a:extLst>
          </p:cNvPr>
          <p:cNvSpPr>
            <a:spLocks/>
          </p:cNvSpPr>
          <p:nvPr/>
        </p:nvSpPr>
        <p:spPr bwMode="auto">
          <a:xfrm>
            <a:off x="5526149" y="474902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8" name="Freeform 303">
            <a:extLst>
              <a:ext uri="{FF2B5EF4-FFF2-40B4-BE49-F238E27FC236}">
                <a16:creationId xmlns="" xmlns:a16="http://schemas.microsoft.com/office/drawing/2014/main" id="{7DD45F79-2C46-45B7-BF5A-ACD377D28FD6}"/>
              </a:ext>
            </a:extLst>
          </p:cNvPr>
          <p:cNvSpPr>
            <a:spLocks/>
          </p:cNvSpPr>
          <p:nvPr/>
        </p:nvSpPr>
        <p:spPr bwMode="auto">
          <a:xfrm>
            <a:off x="6164902" y="4654644"/>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9" name="Freeform 304">
            <a:extLst>
              <a:ext uri="{FF2B5EF4-FFF2-40B4-BE49-F238E27FC236}">
                <a16:creationId xmlns="" xmlns:a16="http://schemas.microsoft.com/office/drawing/2014/main" id="{1A839DA3-3E44-431B-85BE-0D2FA297E16C}"/>
              </a:ext>
            </a:extLst>
          </p:cNvPr>
          <p:cNvSpPr>
            <a:spLocks/>
          </p:cNvSpPr>
          <p:nvPr/>
        </p:nvSpPr>
        <p:spPr bwMode="auto">
          <a:xfrm>
            <a:off x="6594671" y="4760821"/>
            <a:ext cx="53932"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0" name="Freeform 305">
            <a:extLst>
              <a:ext uri="{FF2B5EF4-FFF2-40B4-BE49-F238E27FC236}">
                <a16:creationId xmlns="" xmlns:a16="http://schemas.microsoft.com/office/drawing/2014/main" id="{6D159BF9-6C9D-4C42-B308-C80D84AABCA3}"/>
              </a:ext>
            </a:extLst>
          </p:cNvPr>
          <p:cNvSpPr>
            <a:spLocks/>
          </p:cNvSpPr>
          <p:nvPr/>
        </p:nvSpPr>
        <p:spPr bwMode="auto">
          <a:xfrm>
            <a:off x="7041293" y="5089468"/>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1" name="Freeform 306">
            <a:extLst>
              <a:ext uri="{FF2B5EF4-FFF2-40B4-BE49-F238E27FC236}">
                <a16:creationId xmlns="" xmlns:a16="http://schemas.microsoft.com/office/drawing/2014/main" id="{CA637381-2CD5-40A6-B217-9CBD61E8DDF0}"/>
              </a:ext>
            </a:extLst>
          </p:cNvPr>
          <p:cNvSpPr>
            <a:spLocks/>
          </p:cNvSpPr>
          <p:nvPr/>
        </p:nvSpPr>
        <p:spPr bwMode="auto">
          <a:xfrm>
            <a:off x="7037922" y="5274858"/>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2" name="Freeform 307">
            <a:extLst>
              <a:ext uri="{FF2B5EF4-FFF2-40B4-BE49-F238E27FC236}">
                <a16:creationId xmlns="" xmlns:a16="http://schemas.microsoft.com/office/drawing/2014/main" id="{D1E71799-3436-4029-9FEF-1E0B327AE216}"/>
              </a:ext>
            </a:extLst>
          </p:cNvPr>
          <p:cNvSpPr>
            <a:spLocks/>
          </p:cNvSpPr>
          <p:nvPr/>
        </p:nvSpPr>
        <p:spPr bwMode="auto">
          <a:xfrm>
            <a:off x="7132302" y="4749024"/>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3" name="Freeform 308">
            <a:extLst>
              <a:ext uri="{FF2B5EF4-FFF2-40B4-BE49-F238E27FC236}">
                <a16:creationId xmlns="" xmlns:a16="http://schemas.microsoft.com/office/drawing/2014/main" id="{2B146EF4-441C-4866-97DF-B15AC123E3CF}"/>
              </a:ext>
            </a:extLst>
          </p:cNvPr>
          <p:cNvSpPr>
            <a:spLocks/>
          </p:cNvSpPr>
          <p:nvPr/>
        </p:nvSpPr>
        <p:spPr bwMode="auto">
          <a:xfrm>
            <a:off x="7353086" y="4553522"/>
            <a:ext cx="52247" cy="52247"/>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4" name="Freeform 309">
            <a:extLst>
              <a:ext uri="{FF2B5EF4-FFF2-40B4-BE49-F238E27FC236}">
                <a16:creationId xmlns="" xmlns:a16="http://schemas.microsoft.com/office/drawing/2014/main" id="{337C80E0-974A-4CED-BC1C-8E3F34E87FD1}"/>
              </a:ext>
            </a:extLst>
          </p:cNvPr>
          <p:cNvSpPr>
            <a:spLocks/>
          </p:cNvSpPr>
          <p:nvPr/>
        </p:nvSpPr>
        <p:spPr bwMode="auto">
          <a:xfrm>
            <a:off x="7963188" y="4718687"/>
            <a:ext cx="52247" cy="52247"/>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5" name="Freeform 310">
            <a:extLst>
              <a:ext uri="{FF2B5EF4-FFF2-40B4-BE49-F238E27FC236}">
                <a16:creationId xmlns="" xmlns:a16="http://schemas.microsoft.com/office/drawing/2014/main" id="{717E4D35-C498-428E-9950-DB354E5359EC}"/>
              </a:ext>
            </a:extLst>
          </p:cNvPr>
          <p:cNvSpPr>
            <a:spLocks/>
          </p:cNvSpPr>
          <p:nvPr/>
        </p:nvSpPr>
        <p:spPr bwMode="auto">
          <a:xfrm>
            <a:off x="7892403" y="4781045"/>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6" name="Freeform 311">
            <a:extLst>
              <a:ext uri="{FF2B5EF4-FFF2-40B4-BE49-F238E27FC236}">
                <a16:creationId xmlns="" xmlns:a16="http://schemas.microsoft.com/office/drawing/2014/main" id="{F7157B8A-FDE4-440C-8A04-386203248BA9}"/>
              </a:ext>
            </a:extLst>
          </p:cNvPr>
          <p:cNvSpPr>
            <a:spLocks/>
          </p:cNvSpPr>
          <p:nvPr/>
        </p:nvSpPr>
        <p:spPr bwMode="auto">
          <a:xfrm>
            <a:off x="8148579" y="4196224"/>
            <a:ext cx="52247" cy="5561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7" name="Freeform 312">
            <a:extLst>
              <a:ext uri="{FF2B5EF4-FFF2-40B4-BE49-F238E27FC236}">
                <a16:creationId xmlns="" xmlns:a16="http://schemas.microsoft.com/office/drawing/2014/main" id="{BE5B5934-8224-4AC5-AE34-79D29B1E16AB}"/>
              </a:ext>
            </a:extLst>
          </p:cNvPr>
          <p:cNvSpPr>
            <a:spLocks/>
          </p:cNvSpPr>
          <p:nvPr/>
        </p:nvSpPr>
        <p:spPr bwMode="auto">
          <a:xfrm>
            <a:off x="8505876" y="3997351"/>
            <a:ext cx="52247" cy="52247"/>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8" name="Freeform 313">
            <a:extLst>
              <a:ext uri="{FF2B5EF4-FFF2-40B4-BE49-F238E27FC236}">
                <a16:creationId xmlns="" xmlns:a16="http://schemas.microsoft.com/office/drawing/2014/main" id="{DDB3A01B-6E29-495A-BCC8-220DD6A622E7}"/>
              </a:ext>
            </a:extLst>
          </p:cNvPr>
          <p:cNvSpPr>
            <a:spLocks/>
          </p:cNvSpPr>
          <p:nvPr/>
        </p:nvSpPr>
        <p:spPr bwMode="auto">
          <a:xfrm>
            <a:off x="8130039" y="3506909"/>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9" name="Freeform 314">
            <a:extLst>
              <a:ext uri="{FF2B5EF4-FFF2-40B4-BE49-F238E27FC236}">
                <a16:creationId xmlns="" xmlns:a16="http://schemas.microsoft.com/office/drawing/2014/main" id="{EE608CC6-3075-4CC6-9ADC-5DDA58F22E01}"/>
              </a:ext>
            </a:extLst>
          </p:cNvPr>
          <p:cNvSpPr>
            <a:spLocks/>
          </p:cNvSpPr>
          <p:nvPr/>
        </p:nvSpPr>
        <p:spPr bwMode="auto">
          <a:xfrm>
            <a:off x="8558122" y="3769826"/>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0" name="Freeform 315">
            <a:extLst>
              <a:ext uri="{FF2B5EF4-FFF2-40B4-BE49-F238E27FC236}">
                <a16:creationId xmlns="" xmlns:a16="http://schemas.microsoft.com/office/drawing/2014/main" id="{C7DEE283-F35B-4555-8255-8442CA423915}"/>
              </a:ext>
            </a:extLst>
          </p:cNvPr>
          <p:cNvSpPr>
            <a:spLocks/>
          </p:cNvSpPr>
          <p:nvPr/>
        </p:nvSpPr>
        <p:spPr bwMode="auto">
          <a:xfrm>
            <a:off x="8295205" y="3247363"/>
            <a:ext cx="52247" cy="57302"/>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1" name="Freeform 316">
            <a:extLst>
              <a:ext uri="{FF2B5EF4-FFF2-40B4-BE49-F238E27FC236}">
                <a16:creationId xmlns="" xmlns:a16="http://schemas.microsoft.com/office/drawing/2014/main" id="{25C8677D-F66A-4CD4-BB89-B1F4B7DBA744}"/>
              </a:ext>
            </a:extLst>
          </p:cNvPr>
          <p:cNvSpPr>
            <a:spLocks/>
          </p:cNvSpPr>
          <p:nvPr/>
        </p:nvSpPr>
        <p:spPr bwMode="auto">
          <a:xfrm>
            <a:off x="8758681" y="3083883"/>
            <a:ext cx="52247" cy="52247"/>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2" name="Freeform 317">
            <a:extLst>
              <a:ext uri="{FF2B5EF4-FFF2-40B4-BE49-F238E27FC236}">
                <a16:creationId xmlns="" xmlns:a16="http://schemas.microsoft.com/office/drawing/2014/main" id="{144B1499-8B6E-45AF-A670-74BB29CF7C18}"/>
              </a:ext>
            </a:extLst>
          </p:cNvPr>
          <p:cNvSpPr>
            <a:spLocks/>
          </p:cNvSpPr>
          <p:nvPr/>
        </p:nvSpPr>
        <p:spPr bwMode="auto">
          <a:xfrm>
            <a:off x="8175544" y="2925458"/>
            <a:ext cx="53932"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3" name="Freeform 318">
            <a:extLst>
              <a:ext uri="{FF2B5EF4-FFF2-40B4-BE49-F238E27FC236}">
                <a16:creationId xmlns="" xmlns:a16="http://schemas.microsoft.com/office/drawing/2014/main" id="{1F899483-535E-40C3-BCF5-5EBE6310E9F8}"/>
              </a:ext>
            </a:extLst>
          </p:cNvPr>
          <p:cNvSpPr>
            <a:spLocks/>
          </p:cNvSpPr>
          <p:nvPr/>
        </p:nvSpPr>
        <p:spPr bwMode="auto">
          <a:xfrm>
            <a:off x="8681154" y="2704675"/>
            <a:ext cx="52247" cy="53932"/>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4" name="Freeform 319">
            <a:extLst>
              <a:ext uri="{FF2B5EF4-FFF2-40B4-BE49-F238E27FC236}">
                <a16:creationId xmlns="" xmlns:a16="http://schemas.microsoft.com/office/drawing/2014/main" id="{4F7AEB82-FC3C-45F6-BFA9-BDB999A09FD0}"/>
              </a:ext>
            </a:extLst>
          </p:cNvPr>
          <p:cNvSpPr>
            <a:spLocks/>
          </p:cNvSpPr>
          <p:nvPr/>
        </p:nvSpPr>
        <p:spPr bwMode="auto">
          <a:xfrm>
            <a:off x="8600257" y="2495690"/>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5" name="Freeform 320">
            <a:extLst>
              <a:ext uri="{FF2B5EF4-FFF2-40B4-BE49-F238E27FC236}">
                <a16:creationId xmlns="" xmlns:a16="http://schemas.microsoft.com/office/drawing/2014/main" id="{476E1EDD-B8EB-4084-9CB1-9ECCC1F93DB7}"/>
              </a:ext>
            </a:extLst>
          </p:cNvPr>
          <p:cNvSpPr>
            <a:spLocks/>
          </p:cNvSpPr>
          <p:nvPr/>
        </p:nvSpPr>
        <p:spPr bwMode="auto">
          <a:xfrm>
            <a:off x="8217678" y="2576587"/>
            <a:ext cx="53932" cy="5561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6" name="Freeform 321">
            <a:extLst>
              <a:ext uri="{FF2B5EF4-FFF2-40B4-BE49-F238E27FC236}">
                <a16:creationId xmlns="" xmlns:a16="http://schemas.microsoft.com/office/drawing/2014/main" id="{043AC9E6-B7D4-452F-B292-31FCEE546565}"/>
              </a:ext>
            </a:extLst>
          </p:cNvPr>
          <p:cNvSpPr>
            <a:spLocks/>
          </p:cNvSpPr>
          <p:nvPr/>
        </p:nvSpPr>
        <p:spPr bwMode="auto">
          <a:xfrm>
            <a:off x="8473854" y="2804112"/>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7" name="Freeform 322">
            <a:extLst>
              <a:ext uri="{FF2B5EF4-FFF2-40B4-BE49-F238E27FC236}">
                <a16:creationId xmlns="" xmlns:a16="http://schemas.microsoft.com/office/drawing/2014/main" id="{29F8EF0B-0C55-410A-8B91-662E4D73BA65}"/>
              </a:ext>
            </a:extLst>
          </p:cNvPr>
          <p:cNvSpPr>
            <a:spLocks/>
          </p:cNvSpPr>
          <p:nvPr/>
        </p:nvSpPr>
        <p:spPr bwMode="auto">
          <a:xfrm>
            <a:off x="8194083" y="2453556"/>
            <a:ext cx="52247"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8" name="Freeform 323">
            <a:extLst>
              <a:ext uri="{FF2B5EF4-FFF2-40B4-BE49-F238E27FC236}">
                <a16:creationId xmlns="" xmlns:a16="http://schemas.microsoft.com/office/drawing/2014/main" id="{639C07A4-8268-45AD-8B59-AFE703B7F736}"/>
              </a:ext>
            </a:extLst>
          </p:cNvPr>
          <p:cNvSpPr>
            <a:spLocks/>
          </p:cNvSpPr>
          <p:nvPr/>
        </p:nvSpPr>
        <p:spPr bwMode="auto">
          <a:xfrm>
            <a:off x="7846898" y="2258054"/>
            <a:ext cx="52247" cy="52247"/>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9" name="Freeform 324">
            <a:extLst>
              <a:ext uri="{FF2B5EF4-FFF2-40B4-BE49-F238E27FC236}">
                <a16:creationId xmlns="" xmlns:a16="http://schemas.microsoft.com/office/drawing/2014/main" id="{F80EEB0B-41F0-4D64-A64B-E796AA4C59C3}"/>
              </a:ext>
            </a:extLst>
          </p:cNvPr>
          <p:cNvSpPr>
            <a:spLocks/>
          </p:cNvSpPr>
          <p:nvPr/>
        </p:nvSpPr>
        <p:spPr bwMode="auto">
          <a:xfrm>
            <a:off x="8135096" y="1872104"/>
            <a:ext cx="52247" cy="52247"/>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0" name="Freeform 325">
            <a:extLst>
              <a:ext uri="{FF2B5EF4-FFF2-40B4-BE49-F238E27FC236}">
                <a16:creationId xmlns="" xmlns:a16="http://schemas.microsoft.com/office/drawing/2014/main" id="{FD501167-24B8-4782-95C6-1D56CCB422DD}"/>
              </a:ext>
            </a:extLst>
          </p:cNvPr>
          <p:cNvSpPr>
            <a:spLocks/>
          </p:cNvSpPr>
          <p:nvPr/>
        </p:nvSpPr>
        <p:spPr bwMode="auto">
          <a:xfrm>
            <a:off x="7467691" y="2030529"/>
            <a:ext cx="53932" cy="52247"/>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1" name="Freeform 326">
            <a:extLst>
              <a:ext uri="{FF2B5EF4-FFF2-40B4-BE49-F238E27FC236}">
                <a16:creationId xmlns="" xmlns:a16="http://schemas.microsoft.com/office/drawing/2014/main" id="{6ABE779D-0DE9-4BA5-BF3E-BBEE235E7779}"/>
              </a:ext>
            </a:extLst>
          </p:cNvPr>
          <p:cNvSpPr>
            <a:spLocks/>
          </p:cNvSpPr>
          <p:nvPr/>
        </p:nvSpPr>
        <p:spPr bwMode="auto">
          <a:xfrm>
            <a:off x="7334546" y="1791207"/>
            <a:ext cx="53932"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2" name="Freeform 327">
            <a:extLst>
              <a:ext uri="{FF2B5EF4-FFF2-40B4-BE49-F238E27FC236}">
                <a16:creationId xmlns="" xmlns:a16="http://schemas.microsoft.com/office/drawing/2014/main" id="{0C282616-F6AA-4007-AE0D-3EE86179C408}"/>
              </a:ext>
            </a:extLst>
          </p:cNvPr>
          <p:cNvSpPr>
            <a:spLocks/>
          </p:cNvSpPr>
          <p:nvPr/>
        </p:nvSpPr>
        <p:spPr bwMode="auto">
          <a:xfrm>
            <a:off x="7191291" y="1518178"/>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3" name="Freeform 328">
            <a:extLst>
              <a:ext uri="{FF2B5EF4-FFF2-40B4-BE49-F238E27FC236}">
                <a16:creationId xmlns="" xmlns:a16="http://schemas.microsoft.com/office/drawing/2014/main" id="{1996A4F0-DCFE-406D-8B45-2DDB73A992A6}"/>
              </a:ext>
            </a:extLst>
          </p:cNvPr>
          <p:cNvSpPr>
            <a:spLocks/>
          </p:cNvSpPr>
          <p:nvPr/>
        </p:nvSpPr>
        <p:spPr bwMode="auto">
          <a:xfrm>
            <a:off x="6581188" y="1920981"/>
            <a:ext cx="52247" cy="52247"/>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4" name="Freeform 329">
            <a:extLst>
              <a:ext uri="{FF2B5EF4-FFF2-40B4-BE49-F238E27FC236}">
                <a16:creationId xmlns="" xmlns:a16="http://schemas.microsoft.com/office/drawing/2014/main" id="{D079C275-5AD2-4E85-803F-ADEC4F6DFABA}"/>
              </a:ext>
            </a:extLst>
          </p:cNvPr>
          <p:cNvSpPr>
            <a:spLocks/>
          </p:cNvSpPr>
          <p:nvPr/>
        </p:nvSpPr>
        <p:spPr bwMode="auto">
          <a:xfrm>
            <a:off x="6700849" y="1819859"/>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5" name="Freeform 330">
            <a:extLst>
              <a:ext uri="{FF2B5EF4-FFF2-40B4-BE49-F238E27FC236}">
                <a16:creationId xmlns="" xmlns:a16="http://schemas.microsoft.com/office/drawing/2014/main" id="{80FB8021-ED3D-4DC2-9907-5917B5A32047}"/>
              </a:ext>
            </a:extLst>
          </p:cNvPr>
          <p:cNvSpPr>
            <a:spLocks/>
          </p:cNvSpPr>
          <p:nvPr/>
        </p:nvSpPr>
        <p:spPr bwMode="auto">
          <a:xfrm>
            <a:off x="6518829" y="5022053"/>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6" name="Freeform 331">
            <a:extLst>
              <a:ext uri="{FF2B5EF4-FFF2-40B4-BE49-F238E27FC236}">
                <a16:creationId xmlns="" xmlns:a16="http://schemas.microsoft.com/office/drawing/2014/main" id="{EEA16FED-26E0-482D-A2CE-BA403667313D}"/>
              </a:ext>
            </a:extLst>
          </p:cNvPr>
          <p:cNvSpPr>
            <a:spLocks/>
          </p:cNvSpPr>
          <p:nvPr/>
        </p:nvSpPr>
        <p:spPr bwMode="auto">
          <a:xfrm>
            <a:off x="6301417" y="4927673"/>
            <a:ext cx="52247"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7" name="Freeform 332">
            <a:extLst>
              <a:ext uri="{FF2B5EF4-FFF2-40B4-BE49-F238E27FC236}">
                <a16:creationId xmlns="" xmlns:a16="http://schemas.microsoft.com/office/drawing/2014/main" id="{F5206525-E37F-4D10-AC2A-0CD4005F98EC}"/>
              </a:ext>
            </a:extLst>
          </p:cNvPr>
          <p:cNvSpPr>
            <a:spLocks/>
          </p:cNvSpPr>
          <p:nvPr/>
        </p:nvSpPr>
        <p:spPr bwMode="auto">
          <a:xfrm>
            <a:off x="6389056" y="1501324"/>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8" name="Freeform 333">
            <a:extLst>
              <a:ext uri="{FF2B5EF4-FFF2-40B4-BE49-F238E27FC236}">
                <a16:creationId xmlns="" xmlns:a16="http://schemas.microsoft.com/office/drawing/2014/main" id="{6DB9ED94-6EE4-4F51-AA63-F243EEBAEEB0}"/>
              </a:ext>
            </a:extLst>
          </p:cNvPr>
          <p:cNvSpPr>
            <a:spLocks/>
          </p:cNvSpPr>
          <p:nvPr/>
        </p:nvSpPr>
        <p:spPr bwMode="auto">
          <a:xfrm>
            <a:off x="6107600" y="1711995"/>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9" name="Freeform 334">
            <a:extLst>
              <a:ext uri="{FF2B5EF4-FFF2-40B4-BE49-F238E27FC236}">
                <a16:creationId xmlns="" xmlns:a16="http://schemas.microsoft.com/office/drawing/2014/main" id="{EABFA581-86CA-44CC-BCA6-71A3D18CD533}"/>
              </a:ext>
            </a:extLst>
          </p:cNvPr>
          <p:cNvSpPr>
            <a:spLocks/>
          </p:cNvSpPr>
          <p:nvPr/>
        </p:nvSpPr>
        <p:spPr bwMode="auto">
          <a:xfrm>
            <a:off x="5999736" y="2011990"/>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0" name="Freeform 335">
            <a:extLst>
              <a:ext uri="{FF2B5EF4-FFF2-40B4-BE49-F238E27FC236}">
                <a16:creationId xmlns="" xmlns:a16="http://schemas.microsoft.com/office/drawing/2014/main" id="{10026BED-E619-4B8E-8DD9-12AFDFD85B9B}"/>
              </a:ext>
            </a:extLst>
          </p:cNvPr>
          <p:cNvSpPr>
            <a:spLocks/>
          </p:cNvSpPr>
          <p:nvPr/>
        </p:nvSpPr>
        <p:spPr bwMode="auto">
          <a:xfrm>
            <a:off x="5512666" y="2005249"/>
            <a:ext cx="55618" cy="52247"/>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1" name="Freeform 336">
            <a:extLst>
              <a:ext uri="{FF2B5EF4-FFF2-40B4-BE49-F238E27FC236}">
                <a16:creationId xmlns="" xmlns:a16="http://schemas.microsoft.com/office/drawing/2014/main" id="{780F924B-72D4-4A1B-8249-107E7016719C}"/>
              </a:ext>
            </a:extLst>
          </p:cNvPr>
          <p:cNvSpPr>
            <a:spLocks/>
          </p:cNvSpPr>
          <p:nvPr/>
        </p:nvSpPr>
        <p:spPr bwMode="auto">
          <a:xfrm>
            <a:off x="5217727" y="270130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2" name="Freeform 337">
            <a:extLst>
              <a:ext uri="{FF2B5EF4-FFF2-40B4-BE49-F238E27FC236}">
                <a16:creationId xmlns="" xmlns:a16="http://schemas.microsoft.com/office/drawing/2014/main" id="{5BE98203-9FE6-4F59-AEC5-9B8C24B4C50B}"/>
              </a:ext>
            </a:extLst>
          </p:cNvPr>
          <p:cNvSpPr>
            <a:spLocks/>
          </p:cNvSpPr>
          <p:nvPr/>
        </p:nvSpPr>
        <p:spPr bwMode="auto">
          <a:xfrm>
            <a:off x="5035707" y="2996244"/>
            <a:ext cx="52247" cy="5561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3" name="Freeform 338">
            <a:extLst>
              <a:ext uri="{FF2B5EF4-FFF2-40B4-BE49-F238E27FC236}">
                <a16:creationId xmlns="" xmlns:a16="http://schemas.microsoft.com/office/drawing/2014/main" id="{F4C1F327-283F-433F-8DA9-72EA4E3CA3D6}"/>
              </a:ext>
            </a:extLst>
          </p:cNvPr>
          <p:cNvSpPr>
            <a:spLocks/>
          </p:cNvSpPr>
          <p:nvPr/>
        </p:nvSpPr>
        <p:spPr bwMode="auto">
          <a:xfrm>
            <a:off x="6812083" y="1511436"/>
            <a:ext cx="53932"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4" name="Freeform 339">
            <a:extLst>
              <a:ext uri="{FF2B5EF4-FFF2-40B4-BE49-F238E27FC236}">
                <a16:creationId xmlns="" xmlns:a16="http://schemas.microsoft.com/office/drawing/2014/main" id="{2E16941D-07D5-47D8-9D29-9FF7D8018938}"/>
              </a:ext>
            </a:extLst>
          </p:cNvPr>
          <p:cNvSpPr>
            <a:spLocks/>
          </p:cNvSpPr>
          <p:nvPr/>
        </p:nvSpPr>
        <p:spPr bwMode="auto">
          <a:xfrm>
            <a:off x="6389056" y="1501324"/>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5" name="Freeform 340">
            <a:extLst>
              <a:ext uri="{FF2B5EF4-FFF2-40B4-BE49-F238E27FC236}">
                <a16:creationId xmlns="" xmlns:a16="http://schemas.microsoft.com/office/drawing/2014/main" id="{BA21C8D7-B89C-4FAB-94A8-10DD95CD4369}"/>
              </a:ext>
            </a:extLst>
          </p:cNvPr>
          <p:cNvSpPr>
            <a:spLocks/>
          </p:cNvSpPr>
          <p:nvPr/>
        </p:nvSpPr>
        <p:spPr bwMode="auto">
          <a:xfrm>
            <a:off x="6107600" y="1711995"/>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6" name="Freeform 341">
            <a:extLst>
              <a:ext uri="{FF2B5EF4-FFF2-40B4-BE49-F238E27FC236}">
                <a16:creationId xmlns="" xmlns:a16="http://schemas.microsoft.com/office/drawing/2014/main" id="{E79D7C70-0233-46F8-863C-6F8417F2C772}"/>
              </a:ext>
            </a:extLst>
          </p:cNvPr>
          <p:cNvSpPr>
            <a:spLocks/>
          </p:cNvSpPr>
          <p:nvPr/>
        </p:nvSpPr>
        <p:spPr bwMode="auto">
          <a:xfrm>
            <a:off x="5999736" y="2011990"/>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7" name="Freeform 342">
            <a:extLst>
              <a:ext uri="{FF2B5EF4-FFF2-40B4-BE49-F238E27FC236}">
                <a16:creationId xmlns="" xmlns:a16="http://schemas.microsoft.com/office/drawing/2014/main" id="{7E8F96D4-293F-44EA-B9DA-C39F8DD44315}"/>
              </a:ext>
            </a:extLst>
          </p:cNvPr>
          <p:cNvSpPr>
            <a:spLocks/>
          </p:cNvSpPr>
          <p:nvPr/>
        </p:nvSpPr>
        <p:spPr bwMode="auto">
          <a:xfrm>
            <a:off x="5512666" y="2005249"/>
            <a:ext cx="55618" cy="52247"/>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8" name="Freeform 343">
            <a:extLst>
              <a:ext uri="{FF2B5EF4-FFF2-40B4-BE49-F238E27FC236}">
                <a16:creationId xmlns="" xmlns:a16="http://schemas.microsoft.com/office/drawing/2014/main" id="{BA796178-4CC4-42CB-8EC0-455334C01737}"/>
              </a:ext>
            </a:extLst>
          </p:cNvPr>
          <p:cNvSpPr>
            <a:spLocks/>
          </p:cNvSpPr>
          <p:nvPr/>
        </p:nvSpPr>
        <p:spPr bwMode="auto">
          <a:xfrm>
            <a:off x="5217727" y="270130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9" name="Freeform 344">
            <a:extLst>
              <a:ext uri="{FF2B5EF4-FFF2-40B4-BE49-F238E27FC236}">
                <a16:creationId xmlns="" xmlns:a16="http://schemas.microsoft.com/office/drawing/2014/main" id="{F078D941-2B28-4607-8F17-0C2C34362F08}"/>
              </a:ext>
            </a:extLst>
          </p:cNvPr>
          <p:cNvSpPr>
            <a:spLocks/>
          </p:cNvSpPr>
          <p:nvPr/>
        </p:nvSpPr>
        <p:spPr bwMode="auto">
          <a:xfrm>
            <a:off x="5035707" y="2996244"/>
            <a:ext cx="52247" cy="5561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0" name="Freeform 345">
            <a:extLst>
              <a:ext uri="{FF2B5EF4-FFF2-40B4-BE49-F238E27FC236}">
                <a16:creationId xmlns="" xmlns:a16="http://schemas.microsoft.com/office/drawing/2014/main" id="{76EC1AB6-1AA9-4032-A714-C4B4EADED462}"/>
              </a:ext>
            </a:extLst>
          </p:cNvPr>
          <p:cNvSpPr>
            <a:spLocks/>
          </p:cNvSpPr>
          <p:nvPr/>
        </p:nvSpPr>
        <p:spPr bwMode="auto">
          <a:xfrm>
            <a:off x="6812083" y="1511436"/>
            <a:ext cx="53932"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1" name="Freeform 346">
            <a:extLst>
              <a:ext uri="{FF2B5EF4-FFF2-40B4-BE49-F238E27FC236}">
                <a16:creationId xmlns="" xmlns:a16="http://schemas.microsoft.com/office/drawing/2014/main" id="{DB17EF43-32A8-4826-B4C8-7412FCB4003F}"/>
              </a:ext>
            </a:extLst>
          </p:cNvPr>
          <p:cNvSpPr>
            <a:spLocks/>
          </p:cNvSpPr>
          <p:nvPr/>
        </p:nvSpPr>
        <p:spPr bwMode="auto">
          <a:xfrm>
            <a:off x="8355878" y="2025473"/>
            <a:ext cx="52247" cy="53932"/>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 name="标题 1"/>
          <p:cNvSpPr>
            <a:spLocks noGrp="1"/>
          </p:cNvSpPr>
          <p:nvPr>
            <p:ph type="title" hasCustomPrompt="1"/>
          </p:nvPr>
        </p:nvSpPr>
        <p:spPr>
          <a:xfrm>
            <a:off x="502444" y="2557694"/>
            <a:ext cx="5551994" cy="656792"/>
          </a:xfrm>
        </p:spPr>
        <p:txBody>
          <a:bodyPr anchor="ctr">
            <a:normAutofit/>
          </a:bodyPr>
          <a:lstStyle>
            <a:lvl1pPr algn="l">
              <a:defRPr sz="2400" b="1">
                <a:solidFill>
                  <a:schemeClr val="tx1"/>
                </a:solidFill>
              </a:defRPr>
            </a:lvl1pPr>
          </a:lstStyle>
          <a:p>
            <a:r>
              <a:rPr lang="zh-CN" altLang="en-US" dirty="0"/>
              <a:t>单击此处添加幻灯片章节标题</a:t>
            </a:r>
          </a:p>
        </p:txBody>
      </p:sp>
      <p:sp>
        <p:nvSpPr>
          <p:cNvPr id="21" name="文本占位符 2"/>
          <p:cNvSpPr>
            <a:spLocks noGrp="1"/>
          </p:cNvSpPr>
          <p:nvPr>
            <p:ph type="body" idx="1"/>
          </p:nvPr>
        </p:nvSpPr>
        <p:spPr>
          <a:xfrm>
            <a:off x="502444" y="3495896"/>
            <a:ext cx="5551994" cy="1015623"/>
          </a:xfrm>
        </p:spPr>
        <p:txBody>
          <a:bodyPr anchor="t">
            <a:normAutofit/>
          </a:bodyPr>
          <a:lstStyle>
            <a:lvl1pPr marL="0" indent="0" algn="l">
              <a:buNone/>
              <a:defRPr sz="1100">
                <a:solidFill>
                  <a:schemeClr val="tx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zh-CN" altLang="en-US"/>
              <a:t>单击此处编辑母版文本样式</a:t>
            </a:r>
          </a:p>
        </p:txBody>
      </p:sp>
      <p:sp>
        <p:nvSpPr>
          <p:cNvPr id="574" name="Freeform 293">
            <a:extLst>
              <a:ext uri="{FF2B5EF4-FFF2-40B4-BE49-F238E27FC236}">
                <a16:creationId xmlns="" xmlns:a16="http://schemas.microsoft.com/office/drawing/2014/main" id="{55CA15B9-5F3C-4096-8406-8303641B14F4}"/>
              </a:ext>
            </a:extLst>
          </p:cNvPr>
          <p:cNvSpPr>
            <a:spLocks/>
          </p:cNvSpPr>
          <p:nvPr userDrawn="1"/>
        </p:nvSpPr>
        <p:spPr bwMode="auto">
          <a:xfrm>
            <a:off x="476272" y="3198281"/>
            <a:ext cx="53932" cy="57302"/>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28533342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489D9C7-5DC6-4263-87FF-7C99F6FB63C3}" type="datetime1">
              <a:rPr lang="zh-CN" altLang="en-US" smtClean="0"/>
              <a:pPr/>
              <a:t>2018/4/16</a:t>
            </a:fld>
            <a:endParaRPr lang="zh-CN" altLang="en-US"/>
          </a:p>
        </p:txBody>
      </p:sp>
      <p:sp>
        <p:nvSpPr>
          <p:cNvPr id="8" name="页脚占位符 7"/>
          <p:cNvSpPr>
            <a:spLocks noGrp="1"/>
          </p:cNvSpPr>
          <p:nvPr>
            <p:ph type="ftr" sz="quarter" idx="11"/>
          </p:nvPr>
        </p:nvSpPr>
        <p:spPr/>
        <p:txBody>
          <a:bodyPr/>
          <a:lstStyle/>
          <a:p>
            <a:r>
              <a:rPr lang="en-US" altLang="zh-CN"/>
              <a:t>www.islide.cc </a:t>
            </a:r>
            <a:r>
              <a:rPr lang="zh-CN" altLang="en-US"/>
              <a:t>「 让</a:t>
            </a:r>
            <a:r>
              <a:rPr lang="en-US" altLang="zh-CN"/>
              <a:t>PPT</a:t>
            </a:r>
            <a:r>
              <a:rPr lang="zh-CN" altLang="en-US"/>
              <a:t>设计简单起来！」</a:t>
            </a:r>
          </a:p>
        </p:txBody>
      </p:sp>
      <p:sp>
        <p:nvSpPr>
          <p:cNvPr id="9" name="灯片编号占位符 8"/>
          <p:cNvSpPr>
            <a:spLocks noGrp="1"/>
          </p:cNvSpPr>
          <p:nvPr>
            <p:ph type="sldNum" sz="quarter" idx="12"/>
          </p:nvPr>
        </p:nvSpPr>
        <p:spPr/>
        <p:txBody>
          <a:bodyPr/>
          <a:lstStyle/>
          <a:p>
            <a:fld id="{5DD3DB80-B894-403A-B48E-6FDC1A72010E}" type="slidenum">
              <a:rPr lang="zh-CN" altLang="en-US" smtClean="0"/>
              <a:pPr/>
              <a:t>‹#›</a:t>
            </a:fld>
            <a:endParaRPr lang="zh-CN" altLang="en-US"/>
          </a:p>
        </p:txBody>
      </p:sp>
    </p:spTree>
    <p:extLst>
      <p:ext uri="{BB962C8B-B14F-4D97-AF65-F5344CB8AC3E}">
        <p14:creationId xmlns:p14="http://schemas.microsoft.com/office/powerpoint/2010/main" val="568967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6" name="日期占位符 5"/>
          <p:cNvSpPr>
            <a:spLocks noGrp="1"/>
          </p:cNvSpPr>
          <p:nvPr>
            <p:ph type="dt" sz="half" idx="10"/>
          </p:nvPr>
        </p:nvSpPr>
        <p:spPr/>
        <p:txBody>
          <a:bodyPr/>
          <a:lstStyle/>
          <a:p>
            <a:fld id="{6489D9C7-5DC6-4263-87FF-7C99F6FB63C3}" type="datetime1">
              <a:rPr lang="zh-CN" altLang="en-US" smtClean="0"/>
              <a:t>2018/4/16</a:t>
            </a:fld>
            <a:endParaRPr lang="zh-CN" altLang="en-US"/>
          </a:p>
        </p:txBody>
      </p:sp>
      <p:sp>
        <p:nvSpPr>
          <p:cNvPr id="7" name="页脚占位符 6"/>
          <p:cNvSpPr>
            <a:spLocks noGrp="1"/>
          </p:cNvSpPr>
          <p:nvPr>
            <p:ph type="ftr" sz="quarter" idx="11"/>
          </p:nvPr>
        </p:nvSpPr>
        <p:spPr/>
        <p:txBody>
          <a:bodyPr/>
          <a:lstStyle/>
          <a:p>
            <a:r>
              <a:rPr lang="en-US" altLang="zh-CN"/>
              <a:t>www.islide.cc </a:t>
            </a:r>
            <a:r>
              <a:rPr lang="zh-CN" altLang="en-US"/>
              <a:t>「 让</a:t>
            </a:r>
            <a:r>
              <a:rPr lang="en-US" altLang="zh-CN"/>
              <a:t>PPT</a:t>
            </a:r>
            <a:r>
              <a:rPr lang="zh-CN" altLang="en-US"/>
              <a:t>设计简单起来！」</a:t>
            </a:r>
          </a:p>
        </p:txBody>
      </p:sp>
      <p:sp>
        <p:nvSpPr>
          <p:cNvPr id="8" name="灯片编号占位符 7"/>
          <p:cNvSpPr>
            <a:spLocks noGrp="1"/>
          </p:cNvSpPr>
          <p:nvPr>
            <p:ph type="sldNum" sz="quarter" idx="12"/>
          </p:nvPr>
        </p:nvSpPr>
        <p:spPr/>
        <p:txBody>
          <a:bodyPr/>
          <a:lstStyle/>
          <a:p>
            <a:fld id="{5DD3DB80-B894-403A-B48E-6FDC1A72010E}" type="slidenum">
              <a:rPr lang="zh-CN" altLang="en-US" smtClean="0"/>
              <a:t>‹#›</a:t>
            </a:fld>
            <a:endParaRPr lang="zh-CN" altLang="en-US"/>
          </a:p>
        </p:txBody>
      </p:sp>
    </p:spTree>
    <p:extLst>
      <p:ext uri="{BB962C8B-B14F-4D97-AF65-F5344CB8AC3E}">
        <p14:creationId xmlns:p14="http://schemas.microsoft.com/office/powerpoint/2010/main" val="75817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728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297" name="矩形 296">
            <a:extLst>
              <a:ext uri="{FF2B5EF4-FFF2-40B4-BE49-F238E27FC236}">
                <a16:creationId xmlns="" xmlns:a16="http://schemas.microsoft.com/office/drawing/2014/main" id="{456CB4B5-068C-4BC9-A4CB-C69DD4C69782}"/>
              </a:ext>
            </a:extLst>
          </p:cNvPr>
          <p:cNvSpPr/>
          <p:nvPr userDrawn="1"/>
        </p:nvSpPr>
        <p:spPr>
          <a:xfrm rot="10800000">
            <a:off x="0" y="0"/>
            <a:ext cx="9144000" cy="6858000"/>
          </a:xfrm>
          <a:prstGeom prst="rect">
            <a:avLst/>
          </a:prstGeom>
          <a:blipFill>
            <a:blip r:embed="rId2"/>
            <a:srcRect/>
            <a:stretch>
              <a:fillRect t="-8797" b="-879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98" name="组合 297">
            <a:extLst>
              <a:ext uri="{FF2B5EF4-FFF2-40B4-BE49-F238E27FC236}">
                <a16:creationId xmlns="" xmlns:a16="http://schemas.microsoft.com/office/drawing/2014/main" id="{2D256B89-D4DC-4831-85D8-10585DAFE219}"/>
              </a:ext>
            </a:extLst>
          </p:cNvPr>
          <p:cNvGrpSpPr/>
          <p:nvPr userDrawn="1"/>
        </p:nvGrpSpPr>
        <p:grpSpPr>
          <a:xfrm>
            <a:off x="1026998" y="0"/>
            <a:ext cx="7770497" cy="6858000"/>
            <a:chOff x="15513050" y="-365126"/>
            <a:chExt cx="7786688" cy="6872289"/>
          </a:xfrm>
        </p:grpSpPr>
        <p:sp>
          <p:nvSpPr>
            <p:cNvPr id="299" name="Freeform 161">
              <a:extLst>
                <a:ext uri="{FF2B5EF4-FFF2-40B4-BE49-F238E27FC236}">
                  <a16:creationId xmlns="" xmlns:a16="http://schemas.microsoft.com/office/drawing/2014/main" id="{EEFBB63C-5815-4AFE-9799-36CEE7DB372D}"/>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162">
              <a:extLst>
                <a:ext uri="{FF2B5EF4-FFF2-40B4-BE49-F238E27FC236}">
                  <a16:creationId xmlns="" xmlns:a16="http://schemas.microsoft.com/office/drawing/2014/main" id="{9AE9DE0B-F021-4B05-B71B-F13EDAD0E741}"/>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163">
              <a:extLst>
                <a:ext uri="{FF2B5EF4-FFF2-40B4-BE49-F238E27FC236}">
                  <a16:creationId xmlns="" xmlns:a16="http://schemas.microsoft.com/office/drawing/2014/main" id="{8F48560F-4B01-48BE-8F78-BED2B9AFE4B7}"/>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164">
              <a:extLst>
                <a:ext uri="{FF2B5EF4-FFF2-40B4-BE49-F238E27FC236}">
                  <a16:creationId xmlns="" xmlns:a16="http://schemas.microsoft.com/office/drawing/2014/main" id="{8E91784F-A849-40A4-811E-0BFF83F56EDF}"/>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165">
              <a:extLst>
                <a:ext uri="{FF2B5EF4-FFF2-40B4-BE49-F238E27FC236}">
                  <a16:creationId xmlns="" xmlns:a16="http://schemas.microsoft.com/office/drawing/2014/main" id="{BB73A586-ED9F-48C6-A4DD-D7C8A6F1B919}"/>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166">
              <a:extLst>
                <a:ext uri="{FF2B5EF4-FFF2-40B4-BE49-F238E27FC236}">
                  <a16:creationId xmlns="" xmlns:a16="http://schemas.microsoft.com/office/drawing/2014/main" id="{2ACB9A7E-BBE9-4C2A-99C7-8F4AD03D539B}"/>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167">
              <a:extLst>
                <a:ext uri="{FF2B5EF4-FFF2-40B4-BE49-F238E27FC236}">
                  <a16:creationId xmlns="" xmlns:a16="http://schemas.microsoft.com/office/drawing/2014/main" id="{A4514EB8-C729-4E0D-B152-34A3A8C1384F}"/>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168">
              <a:extLst>
                <a:ext uri="{FF2B5EF4-FFF2-40B4-BE49-F238E27FC236}">
                  <a16:creationId xmlns="" xmlns:a16="http://schemas.microsoft.com/office/drawing/2014/main" id="{DC7CE14E-1C74-44DC-B2AE-0A3F8CAF95C6}"/>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169">
              <a:extLst>
                <a:ext uri="{FF2B5EF4-FFF2-40B4-BE49-F238E27FC236}">
                  <a16:creationId xmlns="" xmlns:a16="http://schemas.microsoft.com/office/drawing/2014/main" id="{72AC6A2E-0E08-4918-B737-9A07362C4BF6}"/>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170">
              <a:extLst>
                <a:ext uri="{FF2B5EF4-FFF2-40B4-BE49-F238E27FC236}">
                  <a16:creationId xmlns="" xmlns:a16="http://schemas.microsoft.com/office/drawing/2014/main" id="{24C5E4A7-34DF-47DA-A3ED-FDB083309B9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171">
              <a:extLst>
                <a:ext uri="{FF2B5EF4-FFF2-40B4-BE49-F238E27FC236}">
                  <a16:creationId xmlns="" xmlns:a16="http://schemas.microsoft.com/office/drawing/2014/main" id="{80F901EC-EB00-4102-BE57-CBECB7A5D7B0}"/>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172">
              <a:extLst>
                <a:ext uri="{FF2B5EF4-FFF2-40B4-BE49-F238E27FC236}">
                  <a16:creationId xmlns="" xmlns:a16="http://schemas.microsoft.com/office/drawing/2014/main" id="{7EEBC94E-DC4F-48B8-88AA-1F4669BB4E56}"/>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173">
              <a:extLst>
                <a:ext uri="{FF2B5EF4-FFF2-40B4-BE49-F238E27FC236}">
                  <a16:creationId xmlns="" xmlns:a16="http://schemas.microsoft.com/office/drawing/2014/main" id="{94270DC6-BC20-4850-B585-1D2D03099983}"/>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174">
              <a:extLst>
                <a:ext uri="{FF2B5EF4-FFF2-40B4-BE49-F238E27FC236}">
                  <a16:creationId xmlns="" xmlns:a16="http://schemas.microsoft.com/office/drawing/2014/main" id="{3F80F97B-BEF7-4835-98A0-7BC6E48CBC42}"/>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175">
              <a:extLst>
                <a:ext uri="{FF2B5EF4-FFF2-40B4-BE49-F238E27FC236}">
                  <a16:creationId xmlns="" xmlns:a16="http://schemas.microsoft.com/office/drawing/2014/main" id="{F8A8D9F6-9CF9-4284-9821-D1B7715C2868}"/>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176">
              <a:extLst>
                <a:ext uri="{FF2B5EF4-FFF2-40B4-BE49-F238E27FC236}">
                  <a16:creationId xmlns="" xmlns:a16="http://schemas.microsoft.com/office/drawing/2014/main" id="{1EAD87E0-09DD-4727-AF83-F3DA7B089FBB}"/>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177">
              <a:extLst>
                <a:ext uri="{FF2B5EF4-FFF2-40B4-BE49-F238E27FC236}">
                  <a16:creationId xmlns="" xmlns:a16="http://schemas.microsoft.com/office/drawing/2014/main" id="{D1F93F78-0E45-4422-A566-8E27EC343E7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178">
              <a:extLst>
                <a:ext uri="{FF2B5EF4-FFF2-40B4-BE49-F238E27FC236}">
                  <a16:creationId xmlns="" xmlns:a16="http://schemas.microsoft.com/office/drawing/2014/main" id="{D6A9C592-9176-42E6-A858-82EC7B9FFC2B}"/>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179">
              <a:extLst>
                <a:ext uri="{FF2B5EF4-FFF2-40B4-BE49-F238E27FC236}">
                  <a16:creationId xmlns="" xmlns:a16="http://schemas.microsoft.com/office/drawing/2014/main" id="{BF158EF3-0927-408F-90AE-26189B741D4B}"/>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180">
              <a:extLst>
                <a:ext uri="{FF2B5EF4-FFF2-40B4-BE49-F238E27FC236}">
                  <a16:creationId xmlns="" xmlns:a16="http://schemas.microsoft.com/office/drawing/2014/main" id="{FFA02428-3874-4882-B12F-08678FBD1F2D}"/>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181">
              <a:extLst>
                <a:ext uri="{FF2B5EF4-FFF2-40B4-BE49-F238E27FC236}">
                  <a16:creationId xmlns="" xmlns:a16="http://schemas.microsoft.com/office/drawing/2014/main" id="{172004FB-6996-4B37-9C51-1574F9837279}"/>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0" name="Freeform 182">
              <a:extLst>
                <a:ext uri="{FF2B5EF4-FFF2-40B4-BE49-F238E27FC236}">
                  <a16:creationId xmlns="" xmlns:a16="http://schemas.microsoft.com/office/drawing/2014/main" id="{30CE438C-B0AC-4BAA-B401-6B50DC4C2C4A}"/>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1" name="Freeform 183">
              <a:extLst>
                <a:ext uri="{FF2B5EF4-FFF2-40B4-BE49-F238E27FC236}">
                  <a16:creationId xmlns="" xmlns:a16="http://schemas.microsoft.com/office/drawing/2014/main" id="{5F5C9287-D554-48FC-B068-BB26AD9BB67F}"/>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2" name="Freeform 184">
              <a:extLst>
                <a:ext uri="{FF2B5EF4-FFF2-40B4-BE49-F238E27FC236}">
                  <a16:creationId xmlns="" xmlns:a16="http://schemas.microsoft.com/office/drawing/2014/main" id="{EEBBB394-D6B3-4CC5-8ED1-399BA6C53FF1}"/>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3" name="Freeform 185">
              <a:extLst>
                <a:ext uri="{FF2B5EF4-FFF2-40B4-BE49-F238E27FC236}">
                  <a16:creationId xmlns="" xmlns:a16="http://schemas.microsoft.com/office/drawing/2014/main" id="{4E438CAC-4CD3-4B62-B12B-85A6A4AC6E01}"/>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4" name="Freeform 186">
              <a:extLst>
                <a:ext uri="{FF2B5EF4-FFF2-40B4-BE49-F238E27FC236}">
                  <a16:creationId xmlns="" xmlns:a16="http://schemas.microsoft.com/office/drawing/2014/main" id="{CA0D672C-D3DD-4933-825A-EE0FEDD899A9}"/>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5" name="Freeform 187">
              <a:extLst>
                <a:ext uri="{FF2B5EF4-FFF2-40B4-BE49-F238E27FC236}">
                  <a16:creationId xmlns="" xmlns:a16="http://schemas.microsoft.com/office/drawing/2014/main" id="{67EC3B5B-58BC-4890-B2AD-58FEEB3A0EC2}"/>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6" name="Freeform 188">
              <a:extLst>
                <a:ext uri="{FF2B5EF4-FFF2-40B4-BE49-F238E27FC236}">
                  <a16:creationId xmlns="" xmlns:a16="http://schemas.microsoft.com/office/drawing/2014/main" id="{5023A6AA-1C0D-47F8-A833-1F28519929AA}"/>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7" name="Freeform 189">
              <a:extLst>
                <a:ext uri="{FF2B5EF4-FFF2-40B4-BE49-F238E27FC236}">
                  <a16:creationId xmlns="" xmlns:a16="http://schemas.microsoft.com/office/drawing/2014/main" id="{95019A5E-0946-4C2F-989F-24D3E9FB9CF7}"/>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8" name="Freeform 190">
              <a:extLst>
                <a:ext uri="{FF2B5EF4-FFF2-40B4-BE49-F238E27FC236}">
                  <a16:creationId xmlns="" xmlns:a16="http://schemas.microsoft.com/office/drawing/2014/main" id="{78C6A56B-4280-4762-8439-C973E0B1F645}"/>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9" name="Freeform 191">
              <a:extLst>
                <a:ext uri="{FF2B5EF4-FFF2-40B4-BE49-F238E27FC236}">
                  <a16:creationId xmlns="" xmlns:a16="http://schemas.microsoft.com/office/drawing/2014/main" id="{2400A9FA-01B7-4841-B9BB-95BC8F06E1D8}"/>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0" name="Freeform 192">
              <a:extLst>
                <a:ext uri="{FF2B5EF4-FFF2-40B4-BE49-F238E27FC236}">
                  <a16:creationId xmlns="" xmlns:a16="http://schemas.microsoft.com/office/drawing/2014/main" id="{A08C5A80-464D-4DCD-82D7-34AE13424017}"/>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1" name="Freeform 193">
              <a:extLst>
                <a:ext uri="{FF2B5EF4-FFF2-40B4-BE49-F238E27FC236}">
                  <a16:creationId xmlns="" xmlns:a16="http://schemas.microsoft.com/office/drawing/2014/main" id="{B9743C0C-45D7-4AAF-876D-6A8B14F230A2}"/>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2" name="Freeform 194">
              <a:extLst>
                <a:ext uri="{FF2B5EF4-FFF2-40B4-BE49-F238E27FC236}">
                  <a16:creationId xmlns="" xmlns:a16="http://schemas.microsoft.com/office/drawing/2014/main" id="{4D3FBE20-5A4E-4E84-BDD7-DC30DFA2CC10}"/>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3" name="Freeform 195">
              <a:extLst>
                <a:ext uri="{FF2B5EF4-FFF2-40B4-BE49-F238E27FC236}">
                  <a16:creationId xmlns="" xmlns:a16="http://schemas.microsoft.com/office/drawing/2014/main" id="{C534C273-F744-4B30-AC9A-C6D78B690946}"/>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4" name="Freeform 196">
              <a:extLst>
                <a:ext uri="{FF2B5EF4-FFF2-40B4-BE49-F238E27FC236}">
                  <a16:creationId xmlns="" xmlns:a16="http://schemas.microsoft.com/office/drawing/2014/main" id="{51337DC0-066B-428D-A719-6E26C0D55EFC}"/>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5" name="Freeform 197">
              <a:extLst>
                <a:ext uri="{FF2B5EF4-FFF2-40B4-BE49-F238E27FC236}">
                  <a16:creationId xmlns="" xmlns:a16="http://schemas.microsoft.com/office/drawing/2014/main" id="{7FEECAED-8B4C-4166-B3BD-4484730FF421}"/>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6" name="Freeform 198">
              <a:extLst>
                <a:ext uri="{FF2B5EF4-FFF2-40B4-BE49-F238E27FC236}">
                  <a16:creationId xmlns="" xmlns:a16="http://schemas.microsoft.com/office/drawing/2014/main" id="{FC1AEEEA-33CA-4A16-BF46-95C82E52F18C}"/>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7" name="Freeform 199">
              <a:extLst>
                <a:ext uri="{FF2B5EF4-FFF2-40B4-BE49-F238E27FC236}">
                  <a16:creationId xmlns="" xmlns:a16="http://schemas.microsoft.com/office/drawing/2014/main" id="{8F3A62E5-6522-4253-AFE8-EE4F0AD9BBF0}"/>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8" name="Freeform 200">
              <a:extLst>
                <a:ext uri="{FF2B5EF4-FFF2-40B4-BE49-F238E27FC236}">
                  <a16:creationId xmlns="" xmlns:a16="http://schemas.microsoft.com/office/drawing/2014/main" id="{978D923E-99A8-4EDA-B927-1096F2FB04A5}"/>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9" name="Freeform 201">
              <a:extLst>
                <a:ext uri="{FF2B5EF4-FFF2-40B4-BE49-F238E27FC236}">
                  <a16:creationId xmlns="" xmlns:a16="http://schemas.microsoft.com/office/drawing/2014/main" id="{3AE1A602-3456-46A9-BAFB-5CE57242505B}"/>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0" name="Freeform 202">
              <a:extLst>
                <a:ext uri="{FF2B5EF4-FFF2-40B4-BE49-F238E27FC236}">
                  <a16:creationId xmlns="" xmlns:a16="http://schemas.microsoft.com/office/drawing/2014/main" id="{71369BD8-2E11-4CB6-888E-B9C3E5CD2B23}"/>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1" name="Freeform 203">
              <a:extLst>
                <a:ext uri="{FF2B5EF4-FFF2-40B4-BE49-F238E27FC236}">
                  <a16:creationId xmlns="" xmlns:a16="http://schemas.microsoft.com/office/drawing/2014/main" id="{3BCF169C-91FF-4853-9EC0-D267404A02D8}"/>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2" name="Freeform 204">
              <a:extLst>
                <a:ext uri="{FF2B5EF4-FFF2-40B4-BE49-F238E27FC236}">
                  <a16:creationId xmlns="" xmlns:a16="http://schemas.microsoft.com/office/drawing/2014/main" id="{A9BE131D-83BB-4193-BDFE-73D6A510F9BA}"/>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3" name="Freeform 205">
              <a:extLst>
                <a:ext uri="{FF2B5EF4-FFF2-40B4-BE49-F238E27FC236}">
                  <a16:creationId xmlns="" xmlns:a16="http://schemas.microsoft.com/office/drawing/2014/main" id="{806D90C5-07FF-4B81-A6CE-992518A7A905}"/>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4" name="Freeform 206">
              <a:extLst>
                <a:ext uri="{FF2B5EF4-FFF2-40B4-BE49-F238E27FC236}">
                  <a16:creationId xmlns="" xmlns:a16="http://schemas.microsoft.com/office/drawing/2014/main" id="{FB15A00A-0CCA-4EDC-86AE-AB22D3F08D7C}"/>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5" name="Freeform 207">
              <a:extLst>
                <a:ext uri="{FF2B5EF4-FFF2-40B4-BE49-F238E27FC236}">
                  <a16:creationId xmlns="" xmlns:a16="http://schemas.microsoft.com/office/drawing/2014/main" id="{C775925A-F707-4C4B-8CAA-2090D591DB0F}"/>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6" name="Freeform 208">
              <a:extLst>
                <a:ext uri="{FF2B5EF4-FFF2-40B4-BE49-F238E27FC236}">
                  <a16:creationId xmlns="" xmlns:a16="http://schemas.microsoft.com/office/drawing/2014/main" id="{D68EAE5D-0310-4563-97BC-77BA2B6D741F}"/>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7" name="Freeform 209">
              <a:extLst>
                <a:ext uri="{FF2B5EF4-FFF2-40B4-BE49-F238E27FC236}">
                  <a16:creationId xmlns="" xmlns:a16="http://schemas.microsoft.com/office/drawing/2014/main" id="{B100DB7A-7D6A-4D2D-AC59-B48494C6848A}"/>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8" name="Freeform 210">
              <a:extLst>
                <a:ext uri="{FF2B5EF4-FFF2-40B4-BE49-F238E27FC236}">
                  <a16:creationId xmlns="" xmlns:a16="http://schemas.microsoft.com/office/drawing/2014/main" id="{B8512FD5-923B-4DD2-936A-26C72F90BDFA}"/>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9" name="Freeform 211">
              <a:extLst>
                <a:ext uri="{FF2B5EF4-FFF2-40B4-BE49-F238E27FC236}">
                  <a16:creationId xmlns="" xmlns:a16="http://schemas.microsoft.com/office/drawing/2014/main" id="{747286ED-ABC4-4BB9-B54B-D0C9824F4AE2}"/>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0" name="Freeform 212">
              <a:extLst>
                <a:ext uri="{FF2B5EF4-FFF2-40B4-BE49-F238E27FC236}">
                  <a16:creationId xmlns="" xmlns:a16="http://schemas.microsoft.com/office/drawing/2014/main" id="{DC72BCA1-985C-4C4B-9E12-88CAEA717BFB}"/>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1" name="Freeform 213">
              <a:extLst>
                <a:ext uri="{FF2B5EF4-FFF2-40B4-BE49-F238E27FC236}">
                  <a16:creationId xmlns="" xmlns:a16="http://schemas.microsoft.com/office/drawing/2014/main" id="{976BBD24-3A1A-42FC-A23E-20551710ADC3}"/>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2" name="Freeform 214">
              <a:extLst>
                <a:ext uri="{FF2B5EF4-FFF2-40B4-BE49-F238E27FC236}">
                  <a16:creationId xmlns="" xmlns:a16="http://schemas.microsoft.com/office/drawing/2014/main" id="{8426D637-3D93-487B-8CC7-9BC2AC481A16}"/>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3" name="Freeform 215">
              <a:extLst>
                <a:ext uri="{FF2B5EF4-FFF2-40B4-BE49-F238E27FC236}">
                  <a16:creationId xmlns="" xmlns:a16="http://schemas.microsoft.com/office/drawing/2014/main" id="{F558A1ED-9F74-403D-B9CD-CDBCF4457CBF}"/>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4" name="Freeform 216">
              <a:extLst>
                <a:ext uri="{FF2B5EF4-FFF2-40B4-BE49-F238E27FC236}">
                  <a16:creationId xmlns="" xmlns:a16="http://schemas.microsoft.com/office/drawing/2014/main" id="{2DD13CDB-B20E-4EBC-A90C-3E78142048DE}"/>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5" name="Freeform 217">
              <a:extLst>
                <a:ext uri="{FF2B5EF4-FFF2-40B4-BE49-F238E27FC236}">
                  <a16:creationId xmlns="" xmlns:a16="http://schemas.microsoft.com/office/drawing/2014/main" id="{3BE2035E-0A29-4BDB-A4C4-8AD2CA441524}"/>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6" name="Freeform 218">
              <a:extLst>
                <a:ext uri="{FF2B5EF4-FFF2-40B4-BE49-F238E27FC236}">
                  <a16:creationId xmlns="" xmlns:a16="http://schemas.microsoft.com/office/drawing/2014/main" id="{6329C2BE-4B6C-4522-9734-1E1B676854EB}"/>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7" name="Freeform 219">
              <a:extLst>
                <a:ext uri="{FF2B5EF4-FFF2-40B4-BE49-F238E27FC236}">
                  <a16:creationId xmlns="" xmlns:a16="http://schemas.microsoft.com/office/drawing/2014/main" id="{ABA2BE47-1541-4682-AB0B-992DA71F0BF6}"/>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8" name="Freeform 220">
              <a:extLst>
                <a:ext uri="{FF2B5EF4-FFF2-40B4-BE49-F238E27FC236}">
                  <a16:creationId xmlns="" xmlns:a16="http://schemas.microsoft.com/office/drawing/2014/main" id="{C19187F7-87B5-4AF7-8597-11609B4DC572}"/>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9" name="Freeform 221">
              <a:extLst>
                <a:ext uri="{FF2B5EF4-FFF2-40B4-BE49-F238E27FC236}">
                  <a16:creationId xmlns="" xmlns:a16="http://schemas.microsoft.com/office/drawing/2014/main" id="{65F36510-5EB0-4ECC-85A5-23267381995E}"/>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60" name="组合 359">
            <a:extLst>
              <a:ext uri="{FF2B5EF4-FFF2-40B4-BE49-F238E27FC236}">
                <a16:creationId xmlns="" xmlns:a16="http://schemas.microsoft.com/office/drawing/2014/main" id="{86361A6A-F884-4F64-9AD9-0E298208696D}"/>
              </a:ext>
            </a:extLst>
          </p:cNvPr>
          <p:cNvGrpSpPr/>
          <p:nvPr userDrawn="1"/>
        </p:nvGrpSpPr>
        <p:grpSpPr>
          <a:xfrm>
            <a:off x="1645101" y="459469"/>
            <a:ext cx="5853798" cy="5932196"/>
            <a:chOff x="4314825" y="1628775"/>
            <a:chExt cx="3556001" cy="3603626"/>
          </a:xfrm>
        </p:grpSpPr>
        <p:grpSp>
          <p:nvGrpSpPr>
            <p:cNvPr id="361" name="组合 360">
              <a:extLst>
                <a:ext uri="{FF2B5EF4-FFF2-40B4-BE49-F238E27FC236}">
                  <a16:creationId xmlns="" xmlns:a16="http://schemas.microsoft.com/office/drawing/2014/main" id="{CF19EDEE-69B4-4BDA-AD05-E9E467CB76B7}"/>
                </a:ext>
              </a:extLst>
            </p:cNvPr>
            <p:cNvGrpSpPr/>
            <p:nvPr/>
          </p:nvGrpSpPr>
          <p:grpSpPr>
            <a:xfrm>
              <a:off x="4338637" y="1651000"/>
              <a:ext cx="3514726" cy="3562351"/>
              <a:chOff x="4337050" y="1651000"/>
              <a:chExt cx="3514726" cy="3562351"/>
            </a:xfrm>
          </p:grpSpPr>
          <p:sp>
            <p:nvSpPr>
              <p:cNvPr id="422" name="Line 225">
                <a:extLst>
                  <a:ext uri="{FF2B5EF4-FFF2-40B4-BE49-F238E27FC236}">
                    <a16:creationId xmlns="" xmlns:a16="http://schemas.microsoft.com/office/drawing/2014/main" id="{E868E968-0D2E-4D32-B86A-266660053D85}"/>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3" name="Line 226">
                <a:extLst>
                  <a:ext uri="{FF2B5EF4-FFF2-40B4-BE49-F238E27FC236}">
                    <a16:creationId xmlns="" xmlns:a16="http://schemas.microsoft.com/office/drawing/2014/main" id="{6BDD6030-CDA5-4A90-9BAF-3E60A7AA0460}"/>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4" name="Line 227">
                <a:extLst>
                  <a:ext uri="{FF2B5EF4-FFF2-40B4-BE49-F238E27FC236}">
                    <a16:creationId xmlns="" xmlns:a16="http://schemas.microsoft.com/office/drawing/2014/main" id="{D9BF4326-C552-4A34-AD66-6070A24DC06A}"/>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5" name="Line 228">
                <a:extLst>
                  <a:ext uri="{FF2B5EF4-FFF2-40B4-BE49-F238E27FC236}">
                    <a16:creationId xmlns="" xmlns:a16="http://schemas.microsoft.com/office/drawing/2014/main" id="{71187ABE-F962-49CA-B68B-E361ADAF20EC}"/>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6" name="Line 229">
                <a:extLst>
                  <a:ext uri="{FF2B5EF4-FFF2-40B4-BE49-F238E27FC236}">
                    <a16:creationId xmlns="" xmlns:a16="http://schemas.microsoft.com/office/drawing/2014/main" id="{868B02B8-4406-4277-9987-41FEE58330B0}"/>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7" name="Line 230">
                <a:extLst>
                  <a:ext uri="{FF2B5EF4-FFF2-40B4-BE49-F238E27FC236}">
                    <a16:creationId xmlns="" xmlns:a16="http://schemas.microsoft.com/office/drawing/2014/main" id="{03C346DA-8A99-4F06-8B01-D41831C4F823}"/>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8" name="Line 231">
                <a:extLst>
                  <a:ext uri="{FF2B5EF4-FFF2-40B4-BE49-F238E27FC236}">
                    <a16:creationId xmlns="" xmlns:a16="http://schemas.microsoft.com/office/drawing/2014/main" id="{101B7DD5-C972-4376-8B61-65B100CEE104}"/>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9" name="Line 232">
                <a:extLst>
                  <a:ext uri="{FF2B5EF4-FFF2-40B4-BE49-F238E27FC236}">
                    <a16:creationId xmlns="" xmlns:a16="http://schemas.microsoft.com/office/drawing/2014/main" id="{69750A0F-664D-4D40-B595-AE7DC64AE898}"/>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0" name="Line 233">
                <a:extLst>
                  <a:ext uri="{FF2B5EF4-FFF2-40B4-BE49-F238E27FC236}">
                    <a16:creationId xmlns="" xmlns:a16="http://schemas.microsoft.com/office/drawing/2014/main" id="{B52E552A-2330-46E1-8845-10589612A58C}"/>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1" name="Line 234">
                <a:extLst>
                  <a:ext uri="{FF2B5EF4-FFF2-40B4-BE49-F238E27FC236}">
                    <a16:creationId xmlns="" xmlns:a16="http://schemas.microsoft.com/office/drawing/2014/main" id="{0F5E7908-50CD-4724-975E-4FABD53088C3}"/>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2" name="Line 235">
                <a:extLst>
                  <a:ext uri="{FF2B5EF4-FFF2-40B4-BE49-F238E27FC236}">
                    <a16:creationId xmlns="" xmlns:a16="http://schemas.microsoft.com/office/drawing/2014/main" id="{FB972F78-680B-4642-8873-265339147998}"/>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3" name="Line 236">
                <a:extLst>
                  <a:ext uri="{FF2B5EF4-FFF2-40B4-BE49-F238E27FC236}">
                    <a16:creationId xmlns="" xmlns:a16="http://schemas.microsoft.com/office/drawing/2014/main" id="{A49170E2-4EE3-4399-810B-F453CD4FE23B}"/>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4" name="Line 237">
                <a:extLst>
                  <a:ext uri="{FF2B5EF4-FFF2-40B4-BE49-F238E27FC236}">
                    <a16:creationId xmlns="" xmlns:a16="http://schemas.microsoft.com/office/drawing/2014/main" id="{45C6F8A8-AA73-4FA0-A630-320748F3E71D}"/>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5" name="Line 238">
                <a:extLst>
                  <a:ext uri="{FF2B5EF4-FFF2-40B4-BE49-F238E27FC236}">
                    <a16:creationId xmlns="" xmlns:a16="http://schemas.microsoft.com/office/drawing/2014/main" id="{210D92B5-443E-4B02-BF37-0C06DE232D27}"/>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6" name="Line 239">
                <a:extLst>
                  <a:ext uri="{FF2B5EF4-FFF2-40B4-BE49-F238E27FC236}">
                    <a16:creationId xmlns="" xmlns:a16="http://schemas.microsoft.com/office/drawing/2014/main" id="{1518ED85-3CA5-4ED0-8685-5E4E03709577}"/>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7" name="Line 240">
                <a:extLst>
                  <a:ext uri="{FF2B5EF4-FFF2-40B4-BE49-F238E27FC236}">
                    <a16:creationId xmlns="" xmlns:a16="http://schemas.microsoft.com/office/drawing/2014/main" id="{42A58B08-18AE-401E-B63A-350A6C1DFE5C}"/>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8" name="Line 241">
                <a:extLst>
                  <a:ext uri="{FF2B5EF4-FFF2-40B4-BE49-F238E27FC236}">
                    <a16:creationId xmlns="" xmlns:a16="http://schemas.microsoft.com/office/drawing/2014/main" id="{68FA03A8-A957-45EB-8D0D-9EA3F7E7D586}"/>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9" name="Line 242">
                <a:extLst>
                  <a:ext uri="{FF2B5EF4-FFF2-40B4-BE49-F238E27FC236}">
                    <a16:creationId xmlns="" xmlns:a16="http://schemas.microsoft.com/office/drawing/2014/main" id="{4B2DF845-BF75-4BAE-99DE-A2ECD9365CFB}"/>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0" name="Line 243">
                <a:extLst>
                  <a:ext uri="{FF2B5EF4-FFF2-40B4-BE49-F238E27FC236}">
                    <a16:creationId xmlns="" xmlns:a16="http://schemas.microsoft.com/office/drawing/2014/main" id="{D02CFD13-6CE8-4444-ABD8-94604601286E}"/>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1" name="Line 244">
                <a:extLst>
                  <a:ext uri="{FF2B5EF4-FFF2-40B4-BE49-F238E27FC236}">
                    <a16:creationId xmlns="" xmlns:a16="http://schemas.microsoft.com/office/drawing/2014/main" id="{36A049BD-DAAF-4CAA-83ED-EF0D9E0670F6}"/>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2" name="Line 245">
                <a:extLst>
                  <a:ext uri="{FF2B5EF4-FFF2-40B4-BE49-F238E27FC236}">
                    <a16:creationId xmlns="" xmlns:a16="http://schemas.microsoft.com/office/drawing/2014/main" id="{2725F31B-6EFC-4330-9CFD-2F8CFE2AD28B}"/>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3" name="Line 246">
                <a:extLst>
                  <a:ext uri="{FF2B5EF4-FFF2-40B4-BE49-F238E27FC236}">
                    <a16:creationId xmlns="" xmlns:a16="http://schemas.microsoft.com/office/drawing/2014/main" id="{B0B697F7-F72D-457C-885D-8EDDC2D6D09F}"/>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4" name="Line 247">
                <a:extLst>
                  <a:ext uri="{FF2B5EF4-FFF2-40B4-BE49-F238E27FC236}">
                    <a16:creationId xmlns="" xmlns:a16="http://schemas.microsoft.com/office/drawing/2014/main" id="{9E4A41C9-46B6-4A73-BD5F-B8ABC77BCCDC}"/>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5" name="Line 248">
                <a:extLst>
                  <a:ext uri="{FF2B5EF4-FFF2-40B4-BE49-F238E27FC236}">
                    <a16:creationId xmlns="" xmlns:a16="http://schemas.microsoft.com/office/drawing/2014/main" id="{1AB30078-6C9B-4954-AC2B-509BEC374A75}"/>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6" name="Line 249">
                <a:extLst>
                  <a:ext uri="{FF2B5EF4-FFF2-40B4-BE49-F238E27FC236}">
                    <a16:creationId xmlns="" xmlns:a16="http://schemas.microsoft.com/office/drawing/2014/main" id="{A91F0F22-ADC3-4246-8890-5CCCAAD9304E}"/>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7" name="Line 250">
                <a:extLst>
                  <a:ext uri="{FF2B5EF4-FFF2-40B4-BE49-F238E27FC236}">
                    <a16:creationId xmlns="" xmlns:a16="http://schemas.microsoft.com/office/drawing/2014/main" id="{C325640D-3BAB-407A-A581-C670DA0A9367}"/>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8" name="Line 251">
                <a:extLst>
                  <a:ext uri="{FF2B5EF4-FFF2-40B4-BE49-F238E27FC236}">
                    <a16:creationId xmlns="" xmlns:a16="http://schemas.microsoft.com/office/drawing/2014/main" id="{4BAE528D-3A45-4C93-84BC-43F36EE364A2}"/>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9" name="Line 252">
                <a:extLst>
                  <a:ext uri="{FF2B5EF4-FFF2-40B4-BE49-F238E27FC236}">
                    <a16:creationId xmlns="" xmlns:a16="http://schemas.microsoft.com/office/drawing/2014/main" id="{3276009C-86B2-4270-B708-8D163F9AB785}"/>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0" name="Line 253">
                <a:extLst>
                  <a:ext uri="{FF2B5EF4-FFF2-40B4-BE49-F238E27FC236}">
                    <a16:creationId xmlns="" xmlns:a16="http://schemas.microsoft.com/office/drawing/2014/main" id="{65C1D039-3F6D-4498-97DC-2F6039F10E01}"/>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1" name="Line 254">
                <a:extLst>
                  <a:ext uri="{FF2B5EF4-FFF2-40B4-BE49-F238E27FC236}">
                    <a16:creationId xmlns="" xmlns:a16="http://schemas.microsoft.com/office/drawing/2014/main" id="{40D37476-D9CD-4332-8687-E253E4E31EB3}"/>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2" name="Line 255">
                <a:extLst>
                  <a:ext uri="{FF2B5EF4-FFF2-40B4-BE49-F238E27FC236}">
                    <a16:creationId xmlns="" xmlns:a16="http://schemas.microsoft.com/office/drawing/2014/main" id="{135D4EB5-0210-42A3-A231-F74A5338AF8F}"/>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3" name="Line 256">
                <a:extLst>
                  <a:ext uri="{FF2B5EF4-FFF2-40B4-BE49-F238E27FC236}">
                    <a16:creationId xmlns="" xmlns:a16="http://schemas.microsoft.com/office/drawing/2014/main" id="{F03B1779-F337-42BA-802E-F56A24921BD2}"/>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4" name="Line 257">
                <a:extLst>
                  <a:ext uri="{FF2B5EF4-FFF2-40B4-BE49-F238E27FC236}">
                    <a16:creationId xmlns="" xmlns:a16="http://schemas.microsoft.com/office/drawing/2014/main" id="{CB3A352B-DC5C-4A44-A4E7-A57B5994F47B}"/>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5" name="Line 258">
                <a:extLst>
                  <a:ext uri="{FF2B5EF4-FFF2-40B4-BE49-F238E27FC236}">
                    <a16:creationId xmlns="" xmlns:a16="http://schemas.microsoft.com/office/drawing/2014/main" id="{E9CF8D90-941C-4191-AD57-5FFDF0F80D38}"/>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6" name="Line 259">
                <a:extLst>
                  <a:ext uri="{FF2B5EF4-FFF2-40B4-BE49-F238E27FC236}">
                    <a16:creationId xmlns="" xmlns:a16="http://schemas.microsoft.com/office/drawing/2014/main" id="{F77C07E3-6AA7-433B-B43F-05C91C470C1A}"/>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7" name="Line 260">
                <a:extLst>
                  <a:ext uri="{FF2B5EF4-FFF2-40B4-BE49-F238E27FC236}">
                    <a16:creationId xmlns="" xmlns:a16="http://schemas.microsoft.com/office/drawing/2014/main" id="{C65ABEC1-729F-43E8-B849-DAD7AE20225E}"/>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8" name="Line 261">
                <a:extLst>
                  <a:ext uri="{FF2B5EF4-FFF2-40B4-BE49-F238E27FC236}">
                    <a16:creationId xmlns="" xmlns:a16="http://schemas.microsoft.com/office/drawing/2014/main" id="{9F174C20-9185-482B-86FD-5FCF2A999F74}"/>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9" name="Line 262">
                <a:extLst>
                  <a:ext uri="{FF2B5EF4-FFF2-40B4-BE49-F238E27FC236}">
                    <a16:creationId xmlns="" xmlns:a16="http://schemas.microsoft.com/office/drawing/2014/main" id="{34DBF4B0-2850-48E0-9C4F-20FFFB13AC73}"/>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0" name="Line 263">
                <a:extLst>
                  <a:ext uri="{FF2B5EF4-FFF2-40B4-BE49-F238E27FC236}">
                    <a16:creationId xmlns="" xmlns:a16="http://schemas.microsoft.com/office/drawing/2014/main" id="{96C4AAB5-EF8B-446D-9285-469CABD46445}"/>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1" name="Line 264">
                <a:extLst>
                  <a:ext uri="{FF2B5EF4-FFF2-40B4-BE49-F238E27FC236}">
                    <a16:creationId xmlns="" xmlns:a16="http://schemas.microsoft.com/office/drawing/2014/main" id="{7C1D9159-2AB3-47F0-8E6F-CB539E6EDE80}"/>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2" name="Line 265">
                <a:extLst>
                  <a:ext uri="{FF2B5EF4-FFF2-40B4-BE49-F238E27FC236}">
                    <a16:creationId xmlns="" xmlns:a16="http://schemas.microsoft.com/office/drawing/2014/main" id="{95F8D1ED-0159-4892-BEF7-DBD90F98A3D8}"/>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3" name="Line 266">
                <a:extLst>
                  <a:ext uri="{FF2B5EF4-FFF2-40B4-BE49-F238E27FC236}">
                    <a16:creationId xmlns="" xmlns:a16="http://schemas.microsoft.com/office/drawing/2014/main" id="{2E5342BD-01DC-4EEB-989D-EA17ECE76E38}"/>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4" name="Line 267">
                <a:extLst>
                  <a:ext uri="{FF2B5EF4-FFF2-40B4-BE49-F238E27FC236}">
                    <a16:creationId xmlns="" xmlns:a16="http://schemas.microsoft.com/office/drawing/2014/main" id="{CC7323B8-20AE-48B3-BA34-39F7025A8B18}"/>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5" name="Line 268">
                <a:extLst>
                  <a:ext uri="{FF2B5EF4-FFF2-40B4-BE49-F238E27FC236}">
                    <a16:creationId xmlns="" xmlns:a16="http://schemas.microsoft.com/office/drawing/2014/main" id="{B17B0A04-E9ED-4F53-AD79-36EAC5AB5F82}"/>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6" name="Line 269">
                <a:extLst>
                  <a:ext uri="{FF2B5EF4-FFF2-40B4-BE49-F238E27FC236}">
                    <a16:creationId xmlns="" xmlns:a16="http://schemas.microsoft.com/office/drawing/2014/main" id="{A8C443B8-EBA1-46F3-A528-45C79EB5A2E7}"/>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7" name="Line 270">
                <a:extLst>
                  <a:ext uri="{FF2B5EF4-FFF2-40B4-BE49-F238E27FC236}">
                    <a16:creationId xmlns="" xmlns:a16="http://schemas.microsoft.com/office/drawing/2014/main" id="{58AC6C15-A04D-4804-8CAF-68A7CBBA2EAE}"/>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8" name="Line 271">
                <a:extLst>
                  <a:ext uri="{FF2B5EF4-FFF2-40B4-BE49-F238E27FC236}">
                    <a16:creationId xmlns="" xmlns:a16="http://schemas.microsoft.com/office/drawing/2014/main" id="{D1A68FC9-2D30-45A6-BA53-E8C4004DEA64}"/>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9" name="Line 272">
                <a:extLst>
                  <a:ext uri="{FF2B5EF4-FFF2-40B4-BE49-F238E27FC236}">
                    <a16:creationId xmlns="" xmlns:a16="http://schemas.microsoft.com/office/drawing/2014/main" id="{C1DEDDC3-23B0-4FAB-9724-856C35CA7BC9}"/>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0" name="Line 273">
                <a:extLst>
                  <a:ext uri="{FF2B5EF4-FFF2-40B4-BE49-F238E27FC236}">
                    <a16:creationId xmlns="" xmlns:a16="http://schemas.microsoft.com/office/drawing/2014/main" id="{505EBFC8-75A6-481F-B671-63943ECA9EDE}"/>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1" name="Line 274">
                <a:extLst>
                  <a:ext uri="{FF2B5EF4-FFF2-40B4-BE49-F238E27FC236}">
                    <a16:creationId xmlns="" xmlns:a16="http://schemas.microsoft.com/office/drawing/2014/main" id="{1C7A25A8-F1B1-42C2-93B8-2FAB8489FCD8}"/>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2" name="Line 275">
                <a:extLst>
                  <a:ext uri="{FF2B5EF4-FFF2-40B4-BE49-F238E27FC236}">
                    <a16:creationId xmlns="" xmlns:a16="http://schemas.microsoft.com/office/drawing/2014/main" id="{BAEA95FA-E384-4588-9229-0EDDCEFEDFE3}"/>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3" name="Line 276">
                <a:extLst>
                  <a:ext uri="{FF2B5EF4-FFF2-40B4-BE49-F238E27FC236}">
                    <a16:creationId xmlns="" xmlns:a16="http://schemas.microsoft.com/office/drawing/2014/main" id="{A302CCD0-4B59-4C08-905F-1FDB8EBC901D}"/>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4" name="Line 277">
                <a:extLst>
                  <a:ext uri="{FF2B5EF4-FFF2-40B4-BE49-F238E27FC236}">
                    <a16:creationId xmlns="" xmlns:a16="http://schemas.microsoft.com/office/drawing/2014/main" id="{03F96AD8-089B-4EA3-ABA9-C5CB7409075E}"/>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5" name="Line 278">
                <a:extLst>
                  <a:ext uri="{FF2B5EF4-FFF2-40B4-BE49-F238E27FC236}">
                    <a16:creationId xmlns="" xmlns:a16="http://schemas.microsoft.com/office/drawing/2014/main" id="{77BE524A-9143-40A7-9960-D627FC6047DB}"/>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6" name="Line 279">
                <a:extLst>
                  <a:ext uri="{FF2B5EF4-FFF2-40B4-BE49-F238E27FC236}">
                    <a16:creationId xmlns="" xmlns:a16="http://schemas.microsoft.com/office/drawing/2014/main" id="{BDD4E1E6-0E0E-4C25-B211-27F06284C1F2}"/>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7" name="Line 280">
                <a:extLst>
                  <a:ext uri="{FF2B5EF4-FFF2-40B4-BE49-F238E27FC236}">
                    <a16:creationId xmlns="" xmlns:a16="http://schemas.microsoft.com/office/drawing/2014/main" id="{72D8397A-BB3A-46A4-8DAB-F3092DCC6E1D}"/>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8" name="Line 281">
                <a:extLst>
                  <a:ext uri="{FF2B5EF4-FFF2-40B4-BE49-F238E27FC236}">
                    <a16:creationId xmlns="" xmlns:a16="http://schemas.microsoft.com/office/drawing/2014/main" id="{95A97C34-8E14-49CB-AFDD-1E220DDE4623}"/>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9" name="Line 282">
                <a:extLst>
                  <a:ext uri="{FF2B5EF4-FFF2-40B4-BE49-F238E27FC236}">
                    <a16:creationId xmlns="" xmlns:a16="http://schemas.microsoft.com/office/drawing/2014/main" id="{4AD0B6CF-6557-4225-BB73-8822A137A966}"/>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0" name="Line 283">
                <a:extLst>
                  <a:ext uri="{FF2B5EF4-FFF2-40B4-BE49-F238E27FC236}">
                    <a16:creationId xmlns="" xmlns:a16="http://schemas.microsoft.com/office/drawing/2014/main" id="{3619B1E4-9834-4E05-9741-2BA792BF8D7E}"/>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1" name="Line 284">
                <a:extLst>
                  <a:ext uri="{FF2B5EF4-FFF2-40B4-BE49-F238E27FC236}">
                    <a16:creationId xmlns="" xmlns:a16="http://schemas.microsoft.com/office/drawing/2014/main" id="{7431BD21-C482-4E7C-AB2D-E3C4C0F041A3}"/>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62" name="组合 361">
              <a:extLst>
                <a:ext uri="{FF2B5EF4-FFF2-40B4-BE49-F238E27FC236}">
                  <a16:creationId xmlns="" xmlns:a16="http://schemas.microsoft.com/office/drawing/2014/main" id="{710FB370-4C90-4772-AD19-3A37F326BC7D}"/>
                </a:ext>
              </a:extLst>
            </p:cNvPr>
            <p:cNvGrpSpPr/>
            <p:nvPr/>
          </p:nvGrpSpPr>
          <p:grpSpPr>
            <a:xfrm>
              <a:off x="4314825" y="1628775"/>
              <a:ext cx="3556001" cy="3603626"/>
              <a:chOff x="4314825" y="1628775"/>
              <a:chExt cx="3556001" cy="3603626"/>
            </a:xfrm>
            <a:solidFill>
              <a:srgbClr val="161714">
                <a:alpha val="81000"/>
              </a:srgbClr>
            </a:solidFill>
          </p:grpSpPr>
          <p:sp>
            <p:nvSpPr>
              <p:cNvPr id="363" name="Freeform 288">
                <a:extLst>
                  <a:ext uri="{FF2B5EF4-FFF2-40B4-BE49-F238E27FC236}">
                    <a16:creationId xmlns="" xmlns:a16="http://schemas.microsoft.com/office/drawing/2014/main" id="{76A42AF0-8BB5-40BE-AE6F-61DABC45ED7D}"/>
                  </a:ext>
                </a:extLst>
              </p:cNvPr>
              <p:cNvSpPr>
                <a:spLocks/>
              </p:cNvSpPr>
              <p:nvPr/>
            </p:nvSpPr>
            <p:spPr bwMode="auto">
              <a:xfrm>
                <a:off x="5711825" y="1895475"/>
                <a:ext cx="49213" cy="5238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4" name="Freeform 289">
                <a:extLst>
                  <a:ext uri="{FF2B5EF4-FFF2-40B4-BE49-F238E27FC236}">
                    <a16:creationId xmlns="" xmlns:a16="http://schemas.microsoft.com/office/drawing/2014/main" id="{4DBE54BC-80A5-4D9B-979E-A6ED6BD7F1B9}"/>
                  </a:ext>
                </a:extLst>
              </p:cNvPr>
              <p:cNvSpPr>
                <a:spLocks/>
              </p:cNvSpPr>
              <p:nvPr/>
            </p:nvSpPr>
            <p:spPr bwMode="auto">
              <a:xfrm>
                <a:off x="5480050" y="21097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5" name="Freeform 290">
                <a:extLst>
                  <a:ext uri="{FF2B5EF4-FFF2-40B4-BE49-F238E27FC236}">
                    <a16:creationId xmlns="" xmlns:a16="http://schemas.microsoft.com/office/drawing/2014/main" id="{2FB34B15-27B1-401D-BEAC-9B4E36D55897}"/>
                  </a:ext>
                </a:extLst>
              </p:cNvPr>
              <p:cNvSpPr>
                <a:spLocks/>
              </p:cNvSpPr>
              <p:nvPr/>
            </p:nvSpPr>
            <p:spPr bwMode="auto">
              <a:xfrm>
                <a:off x="4810125" y="2409825"/>
                <a:ext cx="49213" cy="49213"/>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6" name="Freeform 291">
                <a:extLst>
                  <a:ext uri="{FF2B5EF4-FFF2-40B4-BE49-F238E27FC236}">
                    <a16:creationId xmlns="" xmlns:a16="http://schemas.microsoft.com/office/drawing/2014/main" id="{6C1C7C55-FFB6-4965-A557-588979B894FB}"/>
                  </a:ext>
                </a:extLst>
              </p:cNvPr>
              <p:cNvSpPr>
                <a:spLocks/>
              </p:cNvSpPr>
              <p:nvPr/>
            </p:nvSpPr>
            <p:spPr bwMode="auto">
              <a:xfrm>
                <a:off x="5051425" y="2605088"/>
                <a:ext cx="52388" cy="49213"/>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7" name="Freeform 292">
                <a:extLst>
                  <a:ext uri="{FF2B5EF4-FFF2-40B4-BE49-F238E27FC236}">
                    <a16:creationId xmlns="" xmlns:a16="http://schemas.microsoft.com/office/drawing/2014/main" id="{6367888F-BE95-4B11-A0FB-CD835161B915}"/>
                  </a:ext>
                </a:extLst>
              </p:cNvPr>
              <p:cNvSpPr>
                <a:spLocks/>
              </p:cNvSpPr>
              <p:nvPr/>
            </p:nvSpPr>
            <p:spPr bwMode="auto">
              <a:xfrm>
                <a:off x="4595813" y="3065463"/>
                <a:ext cx="49213" cy="50800"/>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8" name="Freeform 293">
                <a:extLst>
                  <a:ext uri="{FF2B5EF4-FFF2-40B4-BE49-F238E27FC236}">
                    <a16:creationId xmlns="" xmlns:a16="http://schemas.microsoft.com/office/drawing/2014/main" id="{DDF0D87A-E883-4A77-9B96-75295DAFC4E0}"/>
                  </a:ext>
                </a:extLst>
              </p:cNvPr>
              <p:cNvSpPr>
                <a:spLocks/>
              </p:cNvSpPr>
              <p:nvPr/>
            </p:nvSpPr>
            <p:spPr bwMode="auto">
              <a:xfrm>
                <a:off x="4416425" y="3236913"/>
                <a:ext cx="50800" cy="53975"/>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9" name="Freeform 294">
                <a:extLst>
                  <a:ext uri="{FF2B5EF4-FFF2-40B4-BE49-F238E27FC236}">
                    <a16:creationId xmlns="" xmlns:a16="http://schemas.microsoft.com/office/drawing/2014/main" id="{8B23169D-0300-490E-B020-73D196CEFA0A}"/>
                  </a:ext>
                </a:extLst>
              </p:cNvPr>
              <p:cNvSpPr>
                <a:spLocks/>
              </p:cNvSpPr>
              <p:nvPr/>
            </p:nvSpPr>
            <p:spPr bwMode="auto">
              <a:xfrm>
                <a:off x="4660900" y="325437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0" name="Freeform 295">
                <a:extLst>
                  <a:ext uri="{FF2B5EF4-FFF2-40B4-BE49-F238E27FC236}">
                    <a16:creationId xmlns="" xmlns:a16="http://schemas.microsoft.com/office/drawing/2014/main" id="{EF2EEE8C-B412-451D-AFD8-AB88CAA741C3}"/>
                  </a:ext>
                </a:extLst>
              </p:cNvPr>
              <p:cNvSpPr>
                <a:spLocks/>
              </p:cNvSpPr>
              <p:nvPr/>
            </p:nvSpPr>
            <p:spPr bwMode="auto">
              <a:xfrm>
                <a:off x="4565650" y="3432175"/>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1" name="Freeform 296">
                <a:extLst>
                  <a:ext uri="{FF2B5EF4-FFF2-40B4-BE49-F238E27FC236}">
                    <a16:creationId xmlns="" xmlns:a16="http://schemas.microsoft.com/office/drawing/2014/main" id="{2DEFF2DF-2364-4131-B6AC-A13B150EF803}"/>
                  </a:ext>
                </a:extLst>
              </p:cNvPr>
              <p:cNvSpPr>
                <a:spLocks/>
              </p:cNvSpPr>
              <p:nvPr/>
            </p:nvSpPr>
            <p:spPr bwMode="auto">
              <a:xfrm>
                <a:off x="4364038" y="37988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2" name="Freeform 297">
                <a:extLst>
                  <a:ext uri="{FF2B5EF4-FFF2-40B4-BE49-F238E27FC236}">
                    <a16:creationId xmlns="" xmlns:a16="http://schemas.microsoft.com/office/drawing/2014/main" id="{CEDB1EFC-DEFA-46D3-906D-84F5F5451600}"/>
                  </a:ext>
                </a:extLst>
              </p:cNvPr>
              <p:cNvSpPr>
                <a:spLocks/>
              </p:cNvSpPr>
              <p:nvPr/>
            </p:nvSpPr>
            <p:spPr bwMode="auto">
              <a:xfrm>
                <a:off x="4727575" y="363378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3" name="Freeform 298">
                <a:extLst>
                  <a:ext uri="{FF2B5EF4-FFF2-40B4-BE49-F238E27FC236}">
                    <a16:creationId xmlns="" xmlns:a16="http://schemas.microsoft.com/office/drawing/2014/main" id="{F7B717D0-2D95-4538-B94A-E75774B405B3}"/>
                  </a:ext>
                </a:extLst>
              </p:cNvPr>
              <p:cNvSpPr>
                <a:spLocks/>
              </p:cNvSpPr>
              <p:nvPr/>
            </p:nvSpPr>
            <p:spPr bwMode="auto">
              <a:xfrm>
                <a:off x="4562475" y="3913188"/>
                <a:ext cx="49213" cy="49213"/>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4" name="Freeform 299">
                <a:extLst>
                  <a:ext uri="{FF2B5EF4-FFF2-40B4-BE49-F238E27FC236}">
                    <a16:creationId xmlns="" xmlns:a16="http://schemas.microsoft.com/office/drawing/2014/main" id="{6DBBC2BA-9121-4DCA-AAF9-34BEF21E79B6}"/>
                  </a:ext>
                </a:extLst>
              </p:cNvPr>
              <p:cNvSpPr>
                <a:spLocks/>
              </p:cNvSpPr>
              <p:nvPr/>
            </p:nvSpPr>
            <p:spPr bwMode="auto">
              <a:xfrm>
                <a:off x="4473575" y="4068763"/>
                <a:ext cx="49213"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5" name="Freeform 300">
                <a:extLst>
                  <a:ext uri="{FF2B5EF4-FFF2-40B4-BE49-F238E27FC236}">
                    <a16:creationId xmlns="" xmlns:a16="http://schemas.microsoft.com/office/drawing/2014/main" id="{3976520A-72C5-40FA-B6D6-373A2808D6F4}"/>
                  </a:ext>
                </a:extLst>
              </p:cNvPr>
              <p:cNvSpPr>
                <a:spLocks/>
              </p:cNvSpPr>
              <p:nvPr/>
            </p:nvSpPr>
            <p:spPr bwMode="auto">
              <a:xfrm>
                <a:off x="4767263" y="4032250"/>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6" name="Freeform 301">
                <a:extLst>
                  <a:ext uri="{FF2B5EF4-FFF2-40B4-BE49-F238E27FC236}">
                    <a16:creationId xmlns="" xmlns:a16="http://schemas.microsoft.com/office/drawing/2014/main" id="{E1C82443-AB0A-436A-9541-371D9497F7CC}"/>
                  </a:ext>
                </a:extLst>
              </p:cNvPr>
              <p:cNvSpPr>
                <a:spLocks/>
              </p:cNvSpPr>
              <p:nvPr/>
            </p:nvSpPr>
            <p:spPr bwMode="auto">
              <a:xfrm>
                <a:off x="5091113" y="4081463"/>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7" name="Freeform 302">
                <a:extLst>
                  <a:ext uri="{FF2B5EF4-FFF2-40B4-BE49-F238E27FC236}">
                    <a16:creationId xmlns="" xmlns:a16="http://schemas.microsoft.com/office/drawing/2014/main" id="{654524B3-FCBE-4713-9D74-51A3BC2379BF}"/>
                  </a:ext>
                </a:extLst>
              </p:cNvPr>
              <p:cNvSpPr>
                <a:spLocks/>
              </p:cNvSpPr>
              <p:nvPr/>
            </p:nvSpPr>
            <p:spPr bwMode="auto">
              <a:xfrm>
                <a:off x="4776788" y="4687888"/>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8" name="Freeform 303">
                <a:extLst>
                  <a:ext uri="{FF2B5EF4-FFF2-40B4-BE49-F238E27FC236}">
                    <a16:creationId xmlns="" xmlns:a16="http://schemas.microsoft.com/office/drawing/2014/main" id="{A7781413-FF9E-45D1-8B86-360449052D94}"/>
                  </a:ext>
                </a:extLst>
              </p:cNvPr>
              <p:cNvSpPr>
                <a:spLocks/>
              </p:cNvSpPr>
              <p:nvPr/>
            </p:nvSpPr>
            <p:spPr bwMode="auto">
              <a:xfrm>
                <a:off x="5378450" y="45989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9" name="Freeform 304">
                <a:extLst>
                  <a:ext uri="{FF2B5EF4-FFF2-40B4-BE49-F238E27FC236}">
                    <a16:creationId xmlns="" xmlns:a16="http://schemas.microsoft.com/office/drawing/2014/main" id="{B1F2AB65-948E-4B5D-96C9-DC83FAAAD2B9}"/>
                  </a:ext>
                </a:extLst>
              </p:cNvPr>
              <p:cNvSpPr>
                <a:spLocks/>
              </p:cNvSpPr>
              <p:nvPr/>
            </p:nvSpPr>
            <p:spPr bwMode="auto">
              <a:xfrm>
                <a:off x="5783263" y="4699000"/>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0" name="Freeform 305">
                <a:extLst>
                  <a:ext uri="{FF2B5EF4-FFF2-40B4-BE49-F238E27FC236}">
                    <a16:creationId xmlns="" xmlns:a16="http://schemas.microsoft.com/office/drawing/2014/main" id="{D72DE597-CD32-4383-A3A9-249A2C9F66A7}"/>
                  </a:ext>
                </a:extLst>
              </p:cNvPr>
              <p:cNvSpPr>
                <a:spLocks/>
              </p:cNvSpPr>
              <p:nvPr/>
            </p:nvSpPr>
            <p:spPr bwMode="auto">
              <a:xfrm>
                <a:off x="6203950" y="500856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1" name="Freeform 306">
                <a:extLst>
                  <a:ext uri="{FF2B5EF4-FFF2-40B4-BE49-F238E27FC236}">
                    <a16:creationId xmlns="" xmlns:a16="http://schemas.microsoft.com/office/drawing/2014/main" id="{62CAE3D3-A430-45B9-8E31-9740508FC645}"/>
                  </a:ext>
                </a:extLst>
              </p:cNvPr>
              <p:cNvSpPr>
                <a:spLocks/>
              </p:cNvSpPr>
              <p:nvPr/>
            </p:nvSpPr>
            <p:spPr bwMode="auto">
              <a:xfrm>
                <a:off x="6200775" y="51831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2" name="Freeform 307">
                <a:extLst>
                  <a:ext uri="{FF2B5EF4-FFF2-40B4-BE49-F238E27FC236}">
                    <a16:creationId xmlns="" xmlns:a16="http://schemas.microsoft.com/office/drawing/2014/main" id="{42F1303A-BC24-41FE-9FB4-7BE188CE3BB4}"/>
                  </a:ext>
                </a:extLst>
              </p:cNvPr>
              <p:cNvSpPr>
                <a:spLocks/>
              </p:cNvSpPr>
              <p:nvPr/>
            </p:nvSpPr>
            <p:spPr bwMode="auto">
              <a:xfrm>
                <a:off x="6289675" y="46878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3" name="Freeform 308">
                <a:extLst>
                  <a:ext uri="{FF2B5EF4-FFF2-40B4-BE49-F238E27FC236}">
                    <a16:creationId xmlns="" xmlns:a16="http://schemas.microsoft.com/office/drawing/2014/main" id="{5F70273B-F17C-41E0-BA1F-810AD322D469}"/>
                  </a:ext>
                </a:extLst>
              </p:cNvPr>
              <p:cNvSpPr>
                <a:spLocks/>
              </p:cNvSpPr>
              <p:nvPr/>
            </p:nvSpPr>
            <p:spPr bwMode="auto">
              <a:xfrm>
                <a:off x="6497638" y="450373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4" name="Freeform 309">
                <a:extLst>
                  <a:ext uri="{FF2B5EF4-FFF2-40B4-BE49-F238E27FC236}">
                    <a16:creationId xmlns="" xmlns:a16="http://schemas.microsoft.com/office/drawing/2014/main" id="{1321DED2-3883-4A89-8203-E61D8DDC9837}"/>
                  </a:ext>
                </a:extLst>
              </p:cNvPr>
              <p:cNvSpPr>
                <a:spLocks/>
              </p:cNvSpPr>
              <p:nvPr/>
            </p:nvSpPr>
            <p:spPr bwMode="auto">
              <a:xfrm>
                <a:off x="7072313" y="4659313"/>
                <a:ext cx="49213" cy="49213"/>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5" name="Freeform 310">
                <a:extLst>
                  <a:ext uri="{FF2B5EF4-FFF2-40B4-BE49-F238E27FC236}">
                    <a16:creationId xmlns="" xmlns:a16="http://schemas.microsoft.com/office/drawing/2014/main" id="{6531DFB0-6F8B-402E-87D0-A93A75CC7F24}"/>
                  </a:ext>
                </a:extLst>
              </p:cNvPr>
              <p:cNvSpPr>
                <a:spLocks/>
              </p:cNvSpPr>
              <p:nvPr/>
            </p:nvSpPr>
            <p:spPr bwMode="auto">
              <a:xfrm>
                <a:off x="7005638" y="47180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6" name="Freeform 311">
                <a:extLst>
                  <a:ext uri="{FF2B5EF4-FFF2-40B4-BE49-F238E27FC236}">
                    <a16:creationId xmlns="" xmlns:a16="http://schemas.microsoft.com/office/drawing/2014/main" id="{EBC099E5-3FB3-4268-BDEF-0738E1A5E3F2}"/>
                  </a:ext>
                </a:extLst>
              </p:cNvPr>
              <p:cNvSpPr>
                <a:spLocks/>
              </p:cNvSpPr>
              <p:nvPr/>
            </p:nvSpPr>
            <p:spPr bwMode="auto">
              <a:xfrm>
                <a:off x="7246938" y="4167188"/>
                <a:ext cx="49213" cy="5238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7" name="Freeform 312">
                <a:extLst>
                  <a:ext uri="{FF2B5EF4-FFF2-40B4-BE49-F238E27FC236}">
                    <a16:creationId xmlns="" xmlns:a16="http://schemas.microsoft.com/office/drawing/2014/main" id="{EC077030-D06A-496E-B2B6-CE7665671CC6}"/>
                  </a:ext>
                </a:extLst>
              </p:cNvPr>
              <p:cNvSpPr>
                <a:spLocks/>
              </p:cNvSpPr>
              <p:nvPr/>
            </p:nvSpPr>
            <p:spPr bwMode="auto">
              <a:xfrm>
                <a:off x="7583488" y="39798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8" name="Freeform 313">
                <a:extLst>
                  <a:ext uri="{FF2B5EF4-FFF2-40B4-BE49-F238E27FC236}">
                    <a16:creationId xmlns="" xmlns:a16="http://schemas.microsoft.com/office/drawing/2014/main" id="{3361AE12-F60D-40E7-B90A-0B9A6E938B3C}"/>
                  </a:ext>
                </a:extLst>
              </p:cNvPr>
              <p:cNvSpPr>
                <a:spLocks/>
              </p:cNvSpPr>
              <p:nvPr/>
            </p:nvSpPr>
            <p:spPr bwMode="auto">
              <a:xfrm>
                <a:off x="7229475" y="3517900"/>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9" name="Freeform 314">
                <a:extLst>
                  <a:ext uri="{FF2B5EF4-FFF2-40B4-BE49-F238E27FC236}">
                    <a16:creationId xmlns="" xmlns:a16="http://schemas.microsoft.com/office/drawing/2014/main" id="{C8C1F2C9-67D3-4EC6-82B2-5E160AA285C2}"/>
                  </a:ext>
                </a:extLst>
              </p:cNvPr>
              <p:cNvSpPr>
                <a:spLocks/>
              </p:cNvSpPr>
              <p:nvPr/>
            </p:nvSpPr>
            <p:spPr bwMode="auto">
              <a:xfrm>
                <a:off x="7632700" y="3765550"/>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0" name="Freeform 315">
                <a:extLst>
                  <a:ext uri="{FF2B5EF4-FFF2-40B4-BE49-F238E27FC236}">
                    <a16:creationId xmlns="" xmlns:a16="http://schemas.microsoft.com/office/drawing/2014/main" id="{87E03330-FF2B-4C39-ACD9-FFF9A60A83B3}"/>
                  </a:ext>
                </a:extLst>
              </p:cNvPr>
              <p:cNvSpPr>
                <a:spLocks/>
              </p:cNvSpPr>
              <p:nvPr/>
            </p:nvSpPr>
            <p:spPr bwMode="auto">
              <a:xfrm>
                <a:off x="7385050" y="3273425"/>
                <a:ext cx="49213" cy="53975"/>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1" name="Freeform 316">
                <a:extLst>
                  <a:ext uri="{FF2B5EF4-FFF2-40B4-BE49-F238E27FC236}">
                    <a16:creationId xmlns="" xmlns:a16="http://schemas.microsoft.com/office/drawing/2014/main" id="{CBBE423B-35E2-4EDF-9315-99A845E8F2FB}"/>
                  </a:ext>
                </a:extLst>
              </p:cNvPr>
              <p:cNvSpPr>
                <a:spLocks/>
              </p:cNvSpPr>
              <p:nvPr/>
            </p:nvSpPr>
            <p:spPr bwMode="auto">
              <a:xfrm>
                <a:off x="7821613" y="3119438"/>
                <a:ext cx="49213" cy="49213"/>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2" name="Freeform 317">
                <a:extLst>
                  <a:ext uri="{FF2B5EF4-FFF2-40B4-BE49-F238E27FC236}">
                    <a16:creationId xmlns="" xmlns:a16="http://schemas.microsoft.com/office/drawing/2014/main" id="{EA91A2C7-F423-4E16-A46D-44B5428FE97E}"/>
                  </a:ext>
                </a:extLst>
              </p:cNvPr>
              <p:cNvSpPr>
                <a:spLocks/>
              </p:cNvSpPr>
              <p:nvPr/>
            </p:nvSpPr>
            <p:spPr bwMode="auto">
              <a:xfrm>
                <a:off x="7272338" y="2970213"/>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3" name="Freeform 318">
                <a:extLst>
                  <a:ext uri="{FF2B5EF4-FFF2-40B4-BE49-F238E27FC236}">
                    <a16:creationId xmlns="" xmlns:a16="http://schemas.microsoft.com/office/drawing/2014/main" id="{612D56BE-3625-4734-BEE6-BC85811F3248}"/>
                  </a:ext>
                </a:extLst>
              </p:cNvPr>
              <p:cNvSpPr>
                <a:spLocks/>
              </p:cNvSpPr>
              <p:nvPr/>
            </p:nvSpPr>
            <p:spPr bwMode="auto">
              <a:xfrm>
                <a:off x="7748588" y="2762250"/>
                <a:ext cx="49213" cy="50800"/>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4" name="Freeform 319">
                <a:extLst>
                  <a:ext uri="{FF2B5EF4-FFF2-40B4-BE49-F238E27FC236}">
                    <a16:creationId xmlns="" xmlns:a16="http://schemas.microsoft.com/office/drawing/2014/main" id="{4E05D166-149F-4C17-A26B-69FCABF3833B}"/>
                  </a:ext>
                </a:extLst>
              </p:cNvPr>
              <p:cNvSpPr>
                <a:spLocks/>
              </p:cNvSpPr>
              <p:nvPr/>
            </p:nvSpPr>
            <p:spPr bwMode="auto">
              <a:xfrm>
                <a:off x="7672388" y="2565400"/>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5" name="Freeform 320">
                <a:extLst>
                  <a:ext uri="{FF2B5EF4-FFF2-40B4-BE49-F238E27FC236}">
                    <a16:creationId xmlns="" xmlns:a16="http://schemas.microsoft.com/office/drawing/2014/main" id="{F3C8B4F4-B412-4DD8-9E14-6F97F2CFE0A4}"/>
                  </a:ext>
                </a:extLst>
              </p:cNvPr>
              <p:cNvSpPr>
                <a:spLocks/>
              </p:cNvSpPr>
              <p:nvPr/>
            </p:nvSpPr>
            <p:spPr bwMode="auto">
              <a:xfrm>
                <a:off x="7312025" y="2641600"/>
                <a:ext cx="50800" cy="5238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6" name="Freeform 321">
                <a:extLst>
                  <a:ext uri="{FF2B5EF4-FFF2-40B4-BE49-F238E27FC236}">
                    <a16:creationId xmlns="" xmlns:a16="http://schemas.microsoft.com/office/drawing/2014/main" id="{81F1D934-BF9F-43AD-859B-8FAD9B21062E}"/>
                  </a:ext>
                </a:extLst>
              </p:cNvPr>
              <p:cNvSpPr>
                <a:spLocks/>
              </p:cNvSpPr>
              <p:nvPr/>
            </p:nvSpPr>
            <p:spPr bwMode="auto">
              <a:xfrm>
                <a:off x="7553325" y="285591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7" name="Freeform 322">
                <a:extLst>
                  <a:ext uri="{FF2B5EF4-FFF2-40B4-BE49-F238E27FC236}">
                    <a16:creationId xmlns="" xmlns:a16="http://schemas.microsoft.com/office/drawing/2014/main" id="{7A55EC88-235A-47C4-89AD-AD28E8413B98}"/>
                  </a:ext>
                </a:extLst>
              </p:cNvPr>
              <p:cNvSpPr>
                <a:spLocks/>
              </p:cNvSpPr>
              <p:nvPr/>
            </p:nvSpPr>
            <p:spPr bwMode="auto">
              <a:xfrm>
                <a:off x="7289800" y="252571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8" name="Freeform 323">
                <a:extLst>
                  <a:ext uri="{FF2B5EF4-FFF2-40B4-BE49-F238E27FC236}">
                    <a16:creationId xmlns="" xmlns:a16="http://schemas.microsoft.com/office/drawing/2014/main" id="{FE277A76-EFB3-4A9D-AA0E-F65D51DFA143}"/>
                  </a:ext>
                </a:extLst>
              </p:cNvPr>
              <p:cNvSpPr>
                <a:spLocks/>
              </p:cNvSpPr>
              <p:nvPr/>
            </p:nvSpPr>
            <p:spPr bwMode="auto">
              <a:xfrm>
                <a:off x="6962775" y="2341563"/>
                <a:ext cx="49213" cy="49213"/>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9" name="Freeform 324">
                <a:extLst>
                  <a:ext uri="{FF2B5EF4-FFF2-40B4-BE49-F238E27FC236}">
                    <a16:creationId xmlns="" xmlns:a16="http://schemas.microsoft.com/office/drawing/2014/main" id="{3A9D8887-E425-482A-8269-BDAF512D7E09}"/>
                  </a:ext>
                </a:extLst>
              </p:cNvPr>
              <p:cNvSpPr>
                <a:spLocks/>
              </p:cNvSpPr>
              <p:nvPr/>
            </p:nvSpPr>
            <p:spPr bwMode="auto">
              <a:xfrm>
                <a:off x="7234238" y="1978025"/>
                <a:ext cx="49213" cy="49213"/>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0" name="Freeform 325">
                <a:extLst>
                  <a:ext uri="{FF2B5EF4-FFF2-40B4-BE49-F238E27FC236}">
                    <a16:creationId xmlns="" xmlns:a16="http://schemas.microsoft.com/office/drawing/2014/main" id="{D2922308-FC12-4C0F-8D18-863E2AF5E924}"/>
                  </a:ext>
                </a:extLst>
              </p:cNvPr>
              <p:cNvSpPr>
                <a:spLocks/>
              </p:cNvSpPr>
              <p:nvPr/>
            </p:nvSpPr>
            <p:spPr bwMode="auto">
              <a:xfrm>
                <a:off x="6605588" y="2127250"/>
                <a:ext cx="50800"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1" name="Freeform 326">
                <a:extLst>
                  <a:ext uri="{FF2B5EF4-FFF2-40B4-BE49-F238E27FC236}">
                    <a16:creationId xmlns="" xmlns:a16="http://schemas.microsoft.com/office/drawing/2014/main" id="{0716F237-914B-4BF5-B35A-C1DC08FD3FA7}"/>
                  </a:ext>
                </a:extLst>
              </p:cNvPr>
              <p:cNvSpPr>
                <a:spLocks/>
              </p:cNvSpPr>
              <p:nvPr/>
            </p:nvSpPr>
            <p:spPr bwMode="auto">
              <a:xfrm>
                <a:off x="6480175" y="190182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2" name="Freeform 327">
                <a:extLst>
                  <a:ext uri="{FF2B5EF4-FFF2-40B4-BE49-F238E27FC236}">
                    <a16:creationId xmlns="" xmlns:a16="http://schemas.microsoft.com/office/drawing/2014/main" id="{3A48BFB9-F2A8-4F35-95E9-24323D25F753}"/>
                  </a:ext>
                </a:extLst>
              </p:cNvPr>
              <p:cNvSpPr>
                <a:spLocks/>
              </p:cNvSpPr>
              <p:nvPr/>
            </p:nvSpPr>
            <p:spPr bwMode="auto">
              <a:xfrm>
                <a:off x="6345238" y="16446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3" name="Freeform 328">
                <a:extLst>
                  <a:ext uri="{FF2B5EF4-FFF2-40B4-BE49-F238E27FC236}">
                    <a16:creationId xmlns="" xmlns:a16="http://schemas.microsoft.com/office/drawing/2014/main" id="{5BC5A177-72B5-4898-AD3A-6AE7335B1F97}"/>
                  </a:ext>
                </a:extLst>
              </p:cNvPr>
              <p:cNvSpPr>
                <a:spLocks/>
              </p:cNvSpPr>
              <p:nvPr/>
            </p:nvSpPr>
            <p:spPr bwMode="auto">
              <a:xfrm>
                <a:off x="5770563" y="20240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4" name="Freeform 329">
                <a:extLst>
                  <a:ext uri="{FF2B5EF4-FFF2-40B4-BE49-F238E27FC236}">
                    <a16:creationId xmlns="" xmlns:a16="http://schemas.microsoft.com/office/drawing/2014/main" id="{21EDE099-0F6C-47FC-B7B0-69C65630A512}"/>
                  </a:ext>
                </a:extLst>
              </p:cNvPr>
              <p:cNvSpPr>
                <a:spLocks/>
              </p:cNvSpPr>
              <p:nvPr/>
            </p:nvSpPr>
            <p:spPr bwMode="auto">
              <a:xfrm>
                <a:off x="5883275" y="1928813"/>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5" name="Freeform 330">
                <a:extLst>
                  <a:ext uri="{FF2B5EF4-FFF2-40B4-BE49-F238E27FC236}">
                    <a16:creationId xmlns="" xmlns:a16="http://schemas.microsoft.com/office/drawing/2014/main" id="{714CAC6D-61BF-4876-9189-069E3712177A}"/>
                  </a:ext>
                </a:extLst>
              </p:cNvPr>
              <p:cNvSpPr>
                <a:spLocks/>
              </p:cNvSpPr>
              <p:nvPr/>
            </p:nvSpPr>
            <p:spPr bwMode="auto">
              <a:xfrm>
                <a:off x="5711825" y="4945063"/>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6" name="Freeform 331">
                <a:extLst>
                  <a:ext uri="{FF2B5EF4-FFF2-40B4-BE49-F238E27FC236}">
                    <a16:creationId xmlns="" xmlns:a16="http://schemas.microsoft.com/office/drawing/2014/main" id="{DAD87E20-AFBD-4957-A0E0-B5DA93A8FDF4}"/>
                  </a:ext>
                </a:extLst>
              </p:cNvPr>
              <p:cNvSpPr>
                <a:spLocks/>
              </p:cNvSpPr>
              <p:nvPr/>
            </p:nvSpPr>
            <p:spPr bwMode="auto">
              <a:xfrm>
                <a:off x="5507038" y="485616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7" name="Freeform 332">
                <a:extLst>
                  <a:ext uri="{FF2B5EF4-FFF2-40B4-BE49-F238E27FC236}">
                    <a16:creationId xmlns="" xmlns:a16="http://schemas.microsoft.com/office/drawing/2014/main" id="{F76EFB3C-BF44-4415-9D98-245D88288282}"/>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8" name="Freeform 333">
                <a:extLst>
                  <a:ext uri="{FF2B5EF4-FFF2-40B4-BE49-F238E27FC236}">
                    <a16:creationId xmlns="" xmlns:a16="http://schemas.microsoft.com/office/drawing/2014/main" id="{F58545A2-E13D-446D-A6A8-B4A87CE707E6}"/>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9" name="Freeform 334">
                <a:extLst>
                  <a:ext uri="{FF2B5EF4-FFF2-40B4-BE49-F238E27FC236}">
                    <a16:creationId xmlns="" xmlns:a16="http://schemas.microsoft.com/office/drawing/2014/main" id="{9072B708-116F-454F-9DF1-EF4FFD4F394E}"/>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0" name="Freeform 335">
                <a:extLst>
                  <a:ext uri="{FF2B5EF4-FFF2-40B4-BE49-F238E27FC236}">
                    <a16:creationId xmlns="" xmlns:a16="http://schemas.microsoft.com/office/drawing/2014/main" id="{402903C9-61F4-42A5-A998-36B616A3FBBA}"/>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1" name="Freeform 336">
                <a:extLst>
                  <a:ext uri="{FF2B5EF4-FFF2-40B4-BE49-F238E27FC236}">
                    <a16:creationId xmlns="" xmlns:a16="http://schemas.microsoft.com/office/drawing/2014/main" id="{8B9D58B4-7238-4A8A-A278-F03058288D53}"/>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2" name="Freeform 337">
                <a:extLst>
                  <a:ext uri="{FF2B5EF4-FFF2-40B4-BE49-F238E27FC236}">
                    <a16:creationId xmlns="" xmlns:a16="http://schemas.microsoft.com/office/drawing/2014/main" id="{E25C1985-2E41-40D3-9359-7CF27BA85B42}"/>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3" name="Freeform 338">
                <a:extLst>
                  <a:ext uri="{FF2B5EF4-FFF2-40B4-BE49-F238E27FC236}">
                    <a16:creationId xmlns="" xmlns:a16="http://schemas.microsoft.com/office/drawing/2014/main" id="{878AE346-2D61-4C42-BDA3-C6D08AF26326}"/>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4" name="Freeform 339">
                <a:extLst>
                  <a:ext uri="{FF2B5EF4-FFF2-40B4-BE49-F238E27FC236}">
                    <a16:creationId xmlns="" xmlns:a16="http://schemas.microsoft.com/office/drawing/2014/main" id="{A376B0A8-6A9A-4C70-9B6C-24673AFF370F}"/>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5" name="Freeform 340">
                <a:extLst>
                  <a:ext uri="{FF2B5EF4-FFF2-40B4-BE49-F238E27FC236}">
                    <a16:creationId xmlns="" xmlns:a16="http://schemas.microsoft.com/office/drawing/2014/main" id="{1CE8CDA4-65E9-43BE-96A4-6515477B0D09}"/>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6" name="Freeform 341">
                <a:extLst>
                  <a:ext uri="{FF2B5EF4-FFF2-40B4-BE49-F238E27FC236}">
                    <a16:creationId xmlns="" xmlns:a16="http://schemas.microsoft.com/office/drawing/2014/main" id="{B416E909-483B-4A41-954A-C268FC6B534A}"/>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7" name="Freeform 342">
                <a:extLst>
                  <a:ext uri="{FF2B5EF4-FFF2-40B4-BE49-F238E27FC236}">
                    <a16:creationId xmlns="" xmlns:a16="http://schemas.microsoft.com/office/drawing/2014/main" id="{280A840C-93BB-40A7-AD68-82A156CBF705}"/>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8" name="Freeform 343">
                <a:extLst>
                  <a:ext uri="{FF2B5EF4-FFF2-40B4-BE49-F238E27FC236}">
                    <a16:creationId xmlns="" xmlns:a16="http://schemas.microsoft.com/office/drawing/2014/main" id="{F8C02F2D-BD61-4D6C-8C7B-6F8DB541410C}"/>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9" name="Freeform 344">
                <a:extLst>
                  <a:ext uri="{FF2B5EF4-FFF2-40B4-BE49-F238E27FC236}">
                    <a16:creationId xmlns="" xmlns:a16="http://schemas.microsoft.com/office/drawing/2014/main" id="{54074F99-BB42-498C-8C67-F1AEA584E4AF}"/>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0" name="Freeform 345">
                <a:extLst>
                  <a:ext uri="{FF2B5EF4-FFF2-40B4-BE49-F238E27FC236}">
                    <a16:creationId xmlns="" xmlns:a16="http://schemas.microsoft.com/office/drawing/2014/main" id="{DFE0180C-91F5-42C6-A73E-1000B7B3ACF1}"/>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1" name="Freeform 346">
                <a:extLst>
                  <a:ext uri="{FF2B5EF4-FFF2-40B4-BE49-F238E27FC236}">
                    <a16:creationId xmlns="" xmlns:a16="http://schemas.microsoft.com/office/drawing/2014/main" id="{7D1F9FAA-8C35-49F4-8187-528B8C4611C8}"/>
                  </a:ext>
                </a:extLst>
              </p:cNvPr>
              <p:cNvSpPr>
                <a:spLocks/>
              </p:cNvSpPr>
              <p:nvPr/>
            </p:nvSpPr>
            <p:spPr bwMode="auto">
              <a:xfrm>
                <a:off x="7442200" y="2122488"/>
                <a:ext cx="49213" cy="50800"/>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cxnSp>
        <p:nvCxnSpPr>
          <p:cNvPr id="295" name="直接连接符 294">
            <a:extLst>
              <a:ext uri="{FF2B5EF4-FFF2-40B4-BE49-F238E27FC236}">
                <a16:creationId xmlns="" xmlns:a16="http://schemas.microsoft.com/office/drawing/2014/main" id="{7929A4A1-687C-4660-9894-FF9CDB77D103}"/>
              </a:ext>
            </a:extLst>
          </p:cNvPr>
          <p:cNvCxnSpPr>
            <a:cxnSpLocks/>
          </p:cNvCxnSpPr>
          <p:nvPr userDrawn="1"/>
        </p:nvCxnSpPr>
        <p:spPr>
          <a:xfrm rot="5400000">
            <a:off x="4572000" y="3277033"/>
            <a:ext cx="0" cy="1683327"/>
          </a:xfrm>
          <a:prstGeom prst="line">
            <a:avLst/>
          </a:prstGeom>
          <a:ln>
            <a:solidFill>
              <a:schemeClr val="tx1">
                <a:alpha val="50000"/>
              </a:schemeClr>
            </a:solidFill>
          </a:ln>
        </p:spPr>
        <p:style>
          <a:lnRef idx="1">
            <a:schemeClr val="accent1"/>
          </a:lnRef>
          <a:fillRef idx="0">
            <a:schemeClr val="accent1"/>
          </a:fillRef>
          <a:effectRef idx="0">
            <a:schemeClr val="accent1"/>
          </a:effectRef>
          <a:fontRef idx="minor">
            <a:schemeClr val="tx1"/>
          </a:fontRef>
        </p:style>
      </p:cxnSp>
      <p:sp>
        <p:nvSpPr>
          <p:cNvPr id="13" name="标题 1"/>
          <p:cNvSpPr>
            <a:spLocks noGrp="1"/>
          </p:cNvSpPr>
          <p:nvPr>
            <p:ph type="ctrTitle" hasCustomPrompt="1"/>
          </p:nvPr>
        </p:nvSpPr>
        <p:spPr>
          <a:xfrm>
            <a:off x="2654877" y="3168504"/>
            <a:ext cx="3834245" cy="655784"/>
          </a:xfrm>
        </p:spPr>
        <p:txBody>
          <a:bodyPr anchor="ctr">
            <a:normAutofit/>
          </a:bodyPr>
          <a:lstStyle>
            <a:lvl1pPr marL="0" indent="0" algn="ctr">
              <a:buFont typeface="Arial" panose="020B0604020202020204" pitchFamily="34" charset="0"/>
              <a:buNone/>
              <a:defRPr sz="3200">
                <a:solidFill>
                  <a:schemeClr val="tx1"/>
                </a:solidFill>
              </a:defRPr>
            </a:lvl1pPr>
          </a:lstStyle>
          <a:p>
            <a:r>
              <a:rPr lang="zh-CN" altLang="en-US" dirty="0"/>
              <a:t>结束语</a:t>
            </a:r>
          </a:p>
        </p:txBody>
      </p:sp>
      <p:sp>
        <p:nvSpPr>
          <p:cNvPr id="14" name="文本占位符 62"/>
          <p:cNvSpPr>
            <a:spLocks noGrp="1"/>
          </p:cNvSpPr>
          <p:nvPr>
            <p:ph type="body" sz="quarter" idx="17" hasCustomPrompt="1"/>
          </p:nvPr>
        </p:nvSpPr>
        <p:spPr>
          <a:xfrm>
            <a:off x="3577937" y="4432670"/>
            <a:ext cx="1988127"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r>
              <a:rPr lang="zh-CN" altLang="en-US" dirty="0"/>
              <a:t>署名</a:t>
            </a:r>
            <a:endParaRPr lang="en-US" altLang="zh-CN" dirty="0"/>
          </a:p>
        </p:txBody>
      </p:sp>
      <p:sp>
        <p:nvSpPr>
          <p:cNvPr id="15" name="文本占位符 62"/>
          <p:cNvSpPr>
            <a:spLocks noGrp="1"/>
          </p:cNvSpPr>
          <p:nvPr>
            <p:ph type="body" sz="quarter" idx="18" hasCustomPrompt="1"/>
          </p:nvPr>
        </p:nvSpPr>
        <p:spPr>
          <a:xfrm>
            <a:off x="3577937" y="4748304"/>
            <a:ext cx="1988127"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r>
              <a:rPr lang="zh-CN" altLang="en-US" dirty="0"/>
              <a:t>时间日期</a:t>
            </a:r>
            <a:endParaRPr lang="en-US" altLang="zh-CN" dirty="0"/>
          </a:p>
        </p:txBody>
      </p:sp>
    </p:spTree>
    <p:extLst>
      <p:ext uri="{BB962C8B-B14F-4D97-AF65-F5344CB8AC3E}">
        <p14:creationId xmlns:p14="http://schemas.microsoft.com/office/powerpoint/2010/main" val="2378658405"/>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333375"/>
            <a:ext cx="8137525"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773238"/>
            <a:ext cx="3951288" cy="43132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941888" y="1773238"/>
            <a:ext cx="3951287" cy="43132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86D0A8D-E025-4E3E-9874-2FC082C752C7}" type="slidenum">
              <a:rPr lang="zh-CN" altLang="en-US"/>
              <a:pPr>
                <a:defRPr/>
              </a:pPr>
              <a:t>‹#›</a:t>
            </a:fld>
            <a:endParaRPr lang="en-US"/>
          </a:p>
        </p:txBody>
      </p:sp>
    </p:spTree>
    <p:extLst>
      <p:ext uri="{BB962C8B-B14F-4D97-AF65-F5344CB8AC3E}">
        <p14:creationId xmlns:p14="http://schemas.microsoft.com/office/powerpoint/2010/main" val="344072751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02444" y="2"/>
            <a:ext cx="8137922" cy="1028699"/>
          </a:xfrm>
          <a:prstGeom prst="rect">
            <a:avLst/>
          </a:prstGeom>
        </p:spPr>
        <p:txBody>
          <a:bodyPr vert="horz" lIns="91440" tIns="45720" rIns="91440" bIns="45720" rtlCol="0" anchor="b">
            <a:normAutofit/>
          </a:bodyPr>
          <a:lstStyle/>
          <a:p>
            <a:r>
              <a:rPr lang="zh-CN" altLang="en-US" dirty="0"/>
              <a:t>单击此处编辑母版标题样式</a:t>
            </a:r>
          </a:p>
        </p:txBody>
      </p:sp>
      <p:sp>
        <p:nvSpPr>
          <p:cNvPr id="3" name="文本占位符 2"/>
          <p:cNvSpPr>
            <a:spLocks noGrp="1"/>
          </p:cNvSpPr>
          <p:nvPr>
            <p:ph type="body" idx="1"/>
          </p:nvPr>
        </p:nvSpPr>
        <p:spPr>
          <a:xfrm>
            <a:off x="502444" y="1123951"/>
            <a:ext cx="8137922" cy="5019675"/>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4051299" y="6240464"/>
            <a:ext cx="1041402" cy="206381"/>
          </a:xfrm>
          <a:prstGeom prst="rect">
            <a:avLst/>
          </a:prstGeom>
        </p:spPr>
        <p:txBody>
          <a:bodyPr vert="horz" lIns="91440" tIns="45720" rIns="91440" bIns="45720" rtlCol="0" anchor="ctr"/>
          <a:lstStyle>
            <a:lvl1pPr algn="ctr">
              <a:defRPr sz="1000">
                <a:solidFill>
                  <a:schemeClr val="tx1">
                    <a:tint val="75000"/>
                  </a:schemeClr>
                </a:solidFill>
              </a:defRPr>
            </a:lvl1pPr>
          </a:lstStyle>
          <a:p>
            <a:fld id="{6489D9C7-5DC6-4263-87FF-7C99F6FB63C3}" type="datetime1">
              <a:rPr lang="zh-CN" altLang="en-US" smtClean="0"/>
              <a:pPr/>
              <a:t>2018/4/16</a:t>
            </a:fld>
            <a:endParaRPr lang="zh-CN" altLang="en-US"/>
          </a:p>
        </p:txBody>
      </p:sp>
      <p:sp>
        <p:nvSpPr>
          <p:cNvPr id="5" name="页脚占位符 4"/>
          <p:cNvSpPr>
            <a:spLocks noGrp="1"/>
          </p:cNvSpPr>
          <p:nvPr>
            <p:ph type="ftr" sz="quarter" idx="3"/>
          </p:nvPr>
        </p:nvSpPr>
        <p:spPr>
          <a:xfrm>
            <a:off x="502443" y="6240464"/>
            <a:ext cx="3105151" cy="20638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ltLang="zh-CN" dirty="0"/>
              <a:t>www.islide.cc </a:t>
            </a:r>
            <a:r>
              <a:rPr lang="zh-CN" altLang="en-US" dirty="0"/>
              <a:t>「 让</a:t>
            </a:r>
            <a:r>
              <a:rPr lang="en-US" altLang="zh-CN" dirty="0"/>
              <a:t>PPT</a:t>
            </a:r>
            <a:r>
              <a:rPr lang="zh-CN" altLang="en-US" dirty="0"/>
              <a:t>设计简单起来！」</a:t>
            </a:r>
          </a:p>
        </p:txBody>
      </p:sp>
      <p:sp>
        <p:nvSpPr>
          <p:cNvPr id="6" name="灯片编号占位符 5"/>
          <p:cNvSpPr>
            <a:spLocks noGrp="1"/>
          </p:cNvSpPr>
          <p:nvPr>
            <p:ph type="sldNum" sz="quarter" idx="4"/>
          </p:nvPr>
        </p:nvSpPr>
        <p:spPr>
          <a:xfrm>
            <a:off x="6457949" y="6240464"/>
            <a:ext cx="2182416" cy="206381"/>
          </a:xfrm>
          <a:prstGeom prst="rect">
            <a:avLst/>
          </a:prstGeom>
        </p:spPr>
        <p:txBody>
          <a:bodyPr vert="horz" lIns="91440" tIns="45720" rIns="91440" bIns="45720" rtlCol="0" anchor="ctr"/>
          <a:lstStyle>
            <a:lvl1pPr algn="r">
              <a:defRPr sz="1000">
                <a:solidFill>
                  <a:schemeClr val="tx1">
                    <a:tint val="75000"/>
                  </a:schemeClr>
                </a:solidFill>
              </a:defRPr>
            </a:lvl1pPr>
          </a:lstStyle>
          <a:p>
            <a:fld id="{5DD3DB80-B894-403A-B48E-6FDC1A72010E}" type="slidenum">
              <a:rPr lang="zh-CN" altLang="en-US" smtClean="0"/>
              <a:pPr/>
              <a:t>‹#›</a:t>
            </a:fld>
            <a:endParaRPr lang="zh-CN" altLang="en-US"/>
          </a:p>
        </p:txBody>
      </p:sp>
      <p:cxnSp>
        <p:nvCxnSpPr>
          <p:cNvPr id="7" name="直接连接符 6"/>
          <p:cNvCxnSpPr/>
          <p:nvPr userDrawn="1"/>
        </p:nvCxnSpPr>
        <p:spPr>
          <a:xfrm>
            <a:off x="502444" y="1028700"/>
            <a:ext cx="8137922"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4027784"/>
      </p:ext>
    </p:extLst>
  </p:cSld>
  <p:clrMap bg1="lt1" tx1="dk1" bg2="lt2" tx2="dk2" accent1="accent1" accent2="accent2" accent3="accent3" accent4="accent4" accent5="accent5" accent6="accent6" hlink="hlink" folHlink="folHlink"/>
  <p:sldLayoutIdLst>
    <p:sldLayoutId id="2147483660" r:id="rId1"/>
    <p:sldLayoutId id="2147483651" r:id="rId2"/>
    <p:sldLayoutId id="2147483650" r:id="rId3"/>
    <p:sldLayoutId id="2147483654" r:id="rId4"/>
    <p:sldLayoutId id="2147483655" r:id="rId5"/>
    <p:sldLayoutId id="2147483661" r:id="rId6"/>
    <p:sldLayoutId id="2147483662" r:id="rId7"/>
  </p:sldLayoutIdLst>
  <p:hf hdr="0" dt="0"/>
  <p:txStyles>
    <p:title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289" userDrawn="1">
          <p15:clr>
            <a:srgbClr val="F26B43"/>
          </p15:clr>
        </p15:guide>
        <p15:guide id="2" pos="2880" userDrawn="1">
          <p15:clr>
            <a:srgbClr val="F26B43"/>
          </p15:clr>
        </p15:guide>
        <p15:guide id="3" pos="317" userDrawn="1">
          <p15:clr>
            <a:srgbClr val="F26B43"/>
          </p15:clr>
        </p15:guide>
        <p15:guide id="4" pos="5443" userDrawn="1">
          <p15:clr>
            <a:srgbClr val="F26B43"/>
          </p15:clr>
        </p15:guide>
        <p15:guide id="5" orient="horz" pos="648" userDrawn="1">
          <p15:clr>
            <a:srgbClr val="F26B43"/>
          </p15:clr>
        </p15:guide>
        <p15:guide id="6" orient="horz" pos="712" userDrawn="1">
          <p15:clr>
            <a:srgbClr val="F26B43"/>
          </p15:clr>
        </p15:guide>
        <p15:guide id="7" orient="horz" pos="3931" userDrawn="1">
          <p15:clr>
            <a:srgbClr val="F26B43"/>
          </p15:clr>
        </p15:guide>
        <p15:guide id="8" orient="horz" pos="386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914400" y="3429000"/>
            <a:ext cx="7315200" cy="558799"/>
          </a:xfrm>
        </p:spPr>
        <p:txBody>
          <a:bodyPr>
            <a:noAutofit/>
          </a:bodyPr>
          <a:lstStyle/>
          <a:p>
            <a:r>
              <a:rPr lang="zh-CN" altLang="en-US" sz="4000" b="1" dirty="0" smtClean="0">
                <a:latin typeface="黑体" panose="02010609060101010101" pitchFamily="49" charset="-122"/>
                <a:ea typeface="黑体" panose="02010609060101010101" pitchFamily="49" charset="-122"/>
              </a:rPr>
              <a:t>行政事业单位专场</a:t>
            </a:r>
            <a:endParaRPr lang="zh-CN" altLang="en-US" sz="4000" b="1" dirty="0">
              <a:latin typeface="黑体" panose="02010609060101010101" pitchFamily="49" charset="-122"/>
              <a:ea typeface="黑体" panose="02010609060101010101" pitchFamily="49" charset="-122"/>
            </a:endParaRPr>
          </a:p>
        </p:txBody>
      </p:sp>
      <p:sp>
        <p:nvSpPr>
          <p:cNvPr id="4" name="标题 3"/>
          <p:cNvSpPr>
            <a:spLocks noGrp="1"/>
          </p:cNvSpPr>
          <p:nvPr>
            <p:ph type="ctrTitle"/>
          </p:nvPr>
        </p:nvSpPr>
        <p:spPr>
          <a:xfrm>
            <a:off x="636814" y="1747157"/>
            <a:ext cx="7870372" cy="2247584"/>
          </a:xfrm>
        </p:spPr>
        <p:txBody>
          <a:bodyPr>
            <a:noAutofit/>
          </a:bodyPr>
          <a:lstStyle/>
          <a:p>
            <a:r>
              <a:rPr lang="zh-CN" altLang="en-US" sz="6000" dirty="0">
                <a:latin typeface="叶根友毛笔行书2.0版" panose="02010601030101010101" pitchFamily="2" charset="-122"/>
                <a:ea typeface="叶根友毛笔行书2.0版" panose="02010601030101010101" pitchFamily="2" charset="-122"/>
              </a:rPr>
              <a:t>投入产出调查方案培训</a:t>
            </a:r>
          </a:p>
        </p:txBody>
      </p:sp>
      <p:sp>
        <p:nvSpPr>
          <p:cNvPr id="6" name="文本占位符 5"/>
          <p:cNvSpPr>
            <a:spLocks noGrp="1"/>
          </p:cNvSpPr>
          <p:nvPr>
            <p:ph type="body" sz="quarter" idx="10"/>
          </p:nvPr>
        </p:nvSpPr>
        <p:spPr>
          <a:xfrm>
            <a:off x="3668045" y="4729646"/>
            <a:ext cx="1807910" cy="643075"/>
          </a:xfrm>
        </p:spPr>
        <p:txBody>
          <a:bodyPr>
            <a:normAutofit/>
          </a:bodyPr>
          <a:lstStyle/>
          <a:p>
            <a:r>
              <a:rPr lang="zh-CN" altLang="en-US" sz="1600" dirty="0" smtClean="0">
                <a:latin typeface="黑体" panose="02010609060101010101" pitchFamily="49" charset="-122"/>
                <a:ea typeface="黑体" panose="02010609060101010101" pitchFamily="49" charset="-122"/>
              </a:rPr>
              <a:t>上海市统计局</a:t>
            </a:r>
            <a:endParaRPr lang="zh-CN" altLang="en-US" sz="1600" dirty="0">
              <a:latin typeface="黑体" panose="02010609060101010101" pitchFamily="49" charset="-122"/>
              <a:ea typeface="黑体" panose="02010609060101010101" pitchFamily="49" charset="-122"/>
            </a:endParaRPr>
          </a:p>
        </p:txBody>
      </p:sp>
      <p:sp>
        <p:nvSpPr>
          <p:cNvPr id="7" name="文本占位符 6"/>
          <p:cNvSpPr>
            <a:spLocks noGrp="1"/>
          </p:cNvSpPr>
          <p:nvPr>
            <p:ph type="body" sz="quarter" idx="11"/>
          </p:nvPr>
        </p:nvSpPr>
        <p:spPr>
          <a:xfrm>
            <a:off x="3668045" y="5051184"/>
            <a:ext cx="1807910" cy="467873"/>
          </a:xfrm>
        </p:spPr>
        <p:txBody>
          <a:bodyPr>
            <a:normAutofit/>
          </a:bodyPr>
          <a:lstStyle/>
          <a:p>
            <a:r>
              <a:rPr lang="en-US" altLang="zh-CN" sz="1600" dirty="0" smtClean="0">
                <a:latin typeface="黑体" panose="02010609060101010101" pitchFamily="49" charset="-122"/>
                <a:ea typeface="黑体" panose="02010609060101010101" pitchFamily="49" charset="-122"/>
              </a:rPr>
              <a:t>2018</a:t>
            </a:r>
            <a:r>
              <a:rPr lang="zh-CN" altLang="en-US" sz="1600" dirty="0" smtClean="0">
                <a:latin typeface="黑体" panose="02010609060101010101" pitchFamily="49" charset="-122"/>
                <a:ea typeface="黑体" panose="02010609060101010101" pitchFamily="49" charset="-122"/>
              </a:rPr>
              <a:t>年</a:t>
            </a:r>
            <a:r>
              <a:rPr lang="en-US" altLang="zh-CN" sz="1600" dirty="0" smtClean="0">
                <a:latin typeface="黑体" panose="02010609060101010101" pitchFamily="49" charset="-122"/>
                <a:ea typeface="黑体" panose="02010609060101010101" pitchFamily="49" charset="-122"/>
              </a:rPr>
              <a:t>4</a:t>
            </a:r>
            <a:r>
              <a:rPr lang="zh-CN" altLang="en-US" sz="1600" dirty="0" smtClean="0">
                <a:latin typeface="黑体" panose="02010609060101010101" pitchFamily="49" charset="-122"/>
                <a:ea typeface="黑体" panose="02010609060101010101" pitchFamily="49" charset="-122"/>
              </a:rPr>
              <a:t>月</a:t>
            </a:r>
            <a:endParaRPr lang="en-US" altLang="en-US" sz="1600" dirty="0">
              <a:latin typeface="黑体" panose="02010609060101010101" pitchFamily="49" charset="-122"/>
              <a:ea typeface="黑体" panose="02010609060101010101" pitchFamily="49" charset="-122"/>
            </a:endParaRPr>
          </a:p>
        </p:txBody>
      </p:sp>
      <p:cxnSp>
        <p:nvCxnSpPr>
          <p:cNvPr id="8" name="直接连接符 7">
            <a:extLst>
              <a:ext uri="{FF2B5EF4-FFF2-40B4-BE49-F238E27FC236}">
                <a16:creationId xmlns="" xmlns:a16="http://schemas.microsoft.com/office/drawing/2014/main" id="{A7472014-B3EA-461D-8140-7BA0CEFC622F}"/>
              </a:ext>
            </a:extLst>
          </p:cNvPr>
          <p:cNvCxnSpPr>
            <a:cxnSpLocks/>
          </p:cNvCxnSpPr>
          <p:nvPr/>
        </p:nvCxnSpPr>
        <p:spPr>
          <a:xfrm flipH="1">
            <a:off x="1490869" y="3953596"/>
            <a:ext cx="6162261" cy="0"/>
          </a:xfrm>
          <a:prstGeom prst="line">
            <a:avLst/>
          </a:prstGeom>
          <a:ln>
            <a:solidFill>
              <a:schemeClr val="tx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1741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89232" y="2456222"/>
            <a:ext cx="5551994" cy="656792"/>
          </a:xfrm>
        </p:spPr>
        <p:txBody>
          <a:bodyPr>
            <a:noAutofit/>
          </a:bodyPr>
          <a:lstStyle/>
          <a:p>
            <a:r>
              <a:rPr lang="zh-CN" altLang="en-US" sz="2800" b="0" dirty="0" smtClean="0">
                <a:latin typeface="+mn-ea"/>
                <a:ea typeface="+mn-ea"/>
              </a:rPr>
              <a:t>行政事业单位收入和支出构成</a:t>
            </a:r>
            <a:endParaRPr lang="zh-CN" altLang="en-US" sz="2800" b="0" dirty="0">
              <a:latin typeface="+mn-ea"/>
              <a:ea typeface="+mn-ea"/>
            </a:endParaRPr>
          </a:p>
        </p:txBody>
      </p:sp>
      <p:sp>
        <p:nvSpPr>
          <p:cNvPr id="6" name="文本占位符 5"/>
          <p:cNvSpPr>
            <a:spLocks noGrp="1"/>
          </p:cNvSpPr>
          <p:nvPr>
            <p:ph type="body" idx="1"/>
          </p:nvPr>
        </p:nvSpPr>
        <p:spPr/>
        <p:txBody>
          <a:bodyPr>
            <a:noAutofit/>
          </a:bodyPr>
          <a:lstStyle/>
          <a:p>
            <a:pPr lvl="0"/>
            <a:r>
              <a:rPr lang="en-US" altLang="zh-CN" sz="2000" dirty="0">
                <a:latin typeface="黑体" panose="02010609060101010101" pitchFamily="49" charset="-122"/>
                <a:ea typeface="黑体" panose="02010609060101010101" pitchFamily="49" charset="-122"/>
              </a:rPr>
              <a:t>1</a:t>
            </a:r>
            <a:r>
              <a:rPr lang="zh-CN" altLang="en-US" sz="2000" dirty="0">
                <a:latin typeface="黑体" panose="02010609060101010101" pitchFamily="49" charset="-122"/>
                <a:ea typeface="黑体" panose="02010609060101010101" pitchFamily="49" charset="-122"/>
              </a:rPr>
              <a:t>、填报方法</a:t>
            </a:r>
          </a:p>
          <a:p>
            <a:pPr lvl="0"/>
            <a:r>
              <a:rPr lang="en-US" altLang="zh-CN" sz="2000" dirty="0" smtClean="0">
                <a:latin typeface="黑体" panose="02010609060101010101" pitchFamily="49" charset="-122"/>
                <a:ea typeface="黑体" panose="02010609060101010101" pitchFamily="49" charset="-122"/>
              </a:rPr>
              <a:t>2</a:t>
            </a:r>
            <a:r>
              <a:rPr lang="zh-CN" altLang="en-US" sz="2000" dirty="0">
                <a:latin typeface="黑体" panose="02010609060101010101" pitchFamily="49" charset="-122"/>
                <a:ea typeface="黑体" panose="02010609060101010101" pitchFamily="49" charset="-122"/>
              </a:rPr>
              <a:t>、主要指标</a:t>
            </a:r>
            <a:r>
              <a:rPr lang="zh-CN" altLang="en-US" sz="2000" dirty="0" smtClean="0">
                <a:latin typeface="黑体" panose="02010609060101010101" pitchFamily="49" charset="-122"/>
                <a:ea typeface="黑体" panose="02010609060101010101" pitchFamily="49" charset="-122"/>
              </a:rPr>
              <a:t>解释</a:t>
            </a:r>
            <a:endParaRPr lang="en-US" altLang="zh-CN" sz="2000" dirty="0" smtClean="0">
              <a:latin typeface="黑体" panose="02010609060101010101" pitchFamily="49" charset="-122"/>
              <a:ea typeface="黑体" panose="02010609060101010101" pitchFamily="49" charset="-122"/>
            </a:endParaRPr>
          </a:p>
          <a:p>
            <a:pPr lvl="0"/>
            <a:r>
              <a:rPr lang="en-US" altLang="zh-CN" sz="2000" dirty="0" smtClean="0">
                <a:latin typeface="黑体" panose="02010609060101010101" pitchFamily="49" charset="-122"/>
                <a:ea typeface="黑体" panose="02010609060101010101" pitchFamily="49" charset="-122"/>
              </a:rPr>
              <a:t>3</a:t>
            </a:r>
            <a:r>
              <a:rPr lang="zh-CN" altLang="en-US" sz="2000" dirty="0" smtClean="0">
                <a:latin typeface="黑体" panose="02010609060101010101" pitchFamily="49" charset="-122"/>
                <a:ea typeface="黑体" panose="02010609060101010101" pitchFamily="49" charset="-122"/>
              </a:rPr>
              <a:t>、主要审核关系</a:t>
            </a:r>
            <a:endParaRPr lang="zh-CN" altLang="en-US" sz="2000" dirty="0">
              <a:latin typeface="黑体" panose="02010609060101010101" pitchFamily="49" charset="-122"/>
              <a:ea typeface="黑体" panose="02010609060101010101" pitchFamily="49" charset="-122"/>
            </a:endParaRPr>
          </a:p>
        </p:txBody>
      </p:sp>
      <p:sp>
        <p:nvSpPr>
          <p:cNvPr id="8" name="文本框 7">
            <a:extLst>
              <a:ext uri="{FF2B5EF4-FFF2-40B4-BE49-F238E27FC236}">
                <a16:creationId xmlns="" xmlns:a16="http://schemas.microsoft.com/office/drawing/2014/main" id="{22EF1B0E-0F23-4A40-96C5-FECBF81F5141}"/>
              </a:ext>
            </a:extLst>
          </p:cNvPr>
          <p:cNvSpPr txBox="1"/>
          <p:nvPr/>
        </p:nvSpPr>
        <p:spPr>
          <a:xfrm>
            <a:off x="6067535" y="2532906"/>
            <a:ext cx="1459092" cy="1359932"/>
          </a:xfrm>
          <a:prstGeom prst="rect">
            <a:avLst/>
          </a:prstGeom>
          <a:noFill/>
        </p:spPr>
        <p:txBody>
          <a:bodyPr wrap="none" rtlCol="0">
            <a:prstTxWarp prst="textPlain">
              <a:avLst/>
            </a:prstTxWarp>
            <a:spAutoFit/>
          </a:bodyPr>
          <a:lstStyle/>
          <a:p>
            <a:r>
              <a:rPr lang="en-US" altLang="zh-CN" dirty="0">
                <a:solidFill>
                  <a:schemeClr val="tx1">
                    <a:alpha val="40000"/>
                  </a:schemeClr>
                </a:solidFill>
                <a:latin typeface="Impact" panose="020B0806030902050204" pitchFamily="34" charset="0"/>
              </a:rPr>
              <a:t>02</a:t>
            </a:r>
            <a:endParaRPr lang="zh-CN" altLang="en-US" dirty="0">
              <a:solidFill>
                <a:schemeClr val="tx1">
                  <a:alpha val="40000"/>
                </a:schemeClr>
              </a:solidFill>
              <a:latin typeface="Impact" panose="020B0806030902050204" pitchFamily="34" charset="0"/>
            </a:endParaRPr>
          </a:p>
        </p:txBody>
      </p:sp>
    </p:spTree>
    <p:extLst>
      <p:ext uri="{BB962C8B-B14F-4D97-AF65-F5344CB8AC3E}">
        <p14:creationId xmlns:p14="http://schemas.microsoft.com/office/powerpoint/2010/main" val="4232615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836712"/>
            <a:ext cx="9144000" cy="5473700"/>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sp>
        <p:nvSpPr>
          <p:cNvPr id="4" name="内容占位符 2"/>
          <p:cNvSpPr>
            <a:spLocks noGrp="1"/>
          </p:cNvSpPr>
          <p:nvPr>
            <p:ph idx="1"/>
          </p:nvPr>
        </p:nvSpPr>
        <p:spPr>
          <a:xfrm>
            <a:off x="610518" y="1177301"/>
            <a:ext cx="7922964" cy="4965853"/>
          </a:xfrm>
        </p:spPr>
        <p:txBody>
          <a:bodyPr>
            <a:normAutofit/>
          </a:bodyPr>
          <a:lstStyle/>
          <a:p>
            <a:pPr marL="0" indent="0">
              <a:lnSpc>
                <a:spcPct val="130000"/>
              </a:lnSpc>
              <a:buNone/>
            </a:pPr>
            <a:r>
              <a:rPr lang="zh-CN" altLang="en-US" sz="2400" dirty="0" smtClean="0">
                <a:latin typeface="黑体" panose="02010609060101010101" pitchFamily="49" charset="-122"/>
                <a:ea typeface="黑体" panose="02010609060101010101" pitchFamily="49" charset="-122"/>
              </a:rPr>
              <a:t>    </a:t>
            </a:r>
            <a:r>
              <a:rPr lang="zh-CN" altLang="en-US" sz="2400" dirty="0" smtClean="0">
                <a:latin typeface="黑体" panose="02010609060101010101" pitchFamily="49" charset="-122"/>
                <a:ea typeface="黑体" panose="02010609060101010101" pitchFamily="49" charset="-122"/>
              </a:rPr>
              <a:t>本</a:t>
            </a:r>
            <a:r>
              <a:rPr lang="zh-CN" altLang="en-US" sz="2400" dirty="0">
                <a:latin typeface="黑体" panose="02010609060101010101" pitchFamily="49" charset="-122"/>
                <a:ea typeface="黑体" panose="02010609060101010101" pitchFamily="49" charset="-122"/>
              </a:rPr>
              <a:t>调查表严格按照各被调查单位会计核算中实际使用的费用划分方法和核算方法进行填报，做到</a:t>
            </a:r>
            <a:r>
              <a:rPr lang="zh-CN" altLang="en-US" sz="2400" dirty="0">
                <a:solidFill>
                  <a:srgbClr val="FF0000"/>
                </a:solidFill>
                <a:latin typeface="黑体" panose="02010609060101010101" pitchFamily="49" charset="-122"/>
                <a:ea typeface="黑体" panose="02010609060101010101" pitchFamily="49" charset="-122"/>
              </a:rPr>
              <a:t>“</a:t>
            </a:r>
            <a:r>
              <a:rPr lang="zh-CN" altLang="en-US" sz="2400" b="1" dirty="0">
                <a:solidFill>
                  <a:srgbClr val="FF0000"/>
                </a:solidFill>
                <a:latin typeface="黑体" panose="02010609060101010101" pitchFamily="49" charset="-122"/>
                <a:ea typeface="黑体" panose="02010609060101010101" pitchFamily="49" charset="-122"/>
              </a:rPr>
              <a:t>不重不漏</a:t>
            </a:r>
            <a:r>
              <a:rPr lang="zh-CN" altLang="en-US" sz="2400" dirty="0">
                <a:solidFill>
                  <a:srgbClr val="FF0000"/>
                </a:solidFill>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，即单位在开展管理业务活动过程中发生的每笔收入和</a:t>
            </a:r>
            <a:r>
              <a:rPr lang="zh-CN" altLang="en-US" sz="2400" dirty="0" smtClean="0">
                <a:latin typeface="黑体" panose="02010609060101010101" pitchFamily="49" charset="-122"/>
                <a:ea typeface="黑体" panose="02010609060101010101" pitchFamily="49" charset="-122"/>
              </a:rPr>
              <a:t>支出都应</a:t>
            </a:r>
            <a:r>
              <a:rPr lang="zh-CN" altLang="en-US" sz="2400" dirty="0">
                <a:latin typeface="黑体" panose="02010609060101010101" pitchFamily="49" charset="-122"/>
                <a:ea typeface="黑体" panose="02010609060101010101" pitchFamily="49" charset="-122"/>
              </a:rPr>
              <a:t>填入本调查表，而且在本调查表中只能填写一次。</a:t>
            </a:r>
          </a:p>
          <a:p>
            <a:pPr marL="0" indent="0">
              <a:lnSpc>
                <a:spcPct val="130000"/>
              </a:lnSpc>
              <a:buNone/>
            </a:pPr>
            <a:r>
              <a:rPr lang="zh-CN" altLang="en-US" sz="2400" dirty="0" smtClean="0">
                <a:latin typeface="黑体" panose="02010609060101010101" pitchFamily="49" charset="-122"/>
                <a:ea typeface="黑体" panose="02010609060101010101" pitchFamily="49" charset="-122"/>
              </a:rPr>
              <a:t>    调查表</a:t>
            </a:r>
            <a:r>
              <a:rPr lang="zh-CN" altLang="en-US" sz="2400" dirty="0">
                <a:latin typeface="黑体" panose="02010609060101010101" pitchFamily="49" charset="-122"/>
                <a:ea typeface="黑体" panose="02010609060101010101" pitchFamily="49" charset="-122"/>
              </a:rPr>
              <a:t>各项指标根据行政、事业单位财务会计核算资料中</a:t>
            </a:r>
            <a:r>
              <a:rPr lang="zh-CN" altLang="en-US" sz="2400" b="1" dirty="0">
                <a:latin typeface="黑体" panose="02010609060101010101" pitchFamily="49" charset="-122"/>
                <a:ea typeface="黑体" panose="02010609060101010101" pitchFamily="49" charset="-122"/>
              </a:rPr>
              <a:t>“收入支出表”、“经费支出明细表”、“事业支出明细表”、“经营支出明细表”，以及相应的明细核算资料和会计台账填报。</a:t>
            </a:r>
          </a:p>
          <a:p>
            <a:pPr marL="0" indent="0">
              <a:buNone/>
            </a:pPr>
            <a:endParaRPr lang="zh-CN" altLang="en-US" sz="2400" dirty="0">
              <a:latin typeface="微软雅黑" panose="020B0503020204020204" pitchFamily="34" charset="-122"/>
              <a:ea typeface="微软雅黑" panose="020B0503020204020204" pitchFamily="34" charset="-122"/>
            </a:endParaRPr>
          </a:p>
        </p:txBody>
      </p:sp>
      <p:sp>
        <p:nvSpPr>
          <p:cNvPr id="6" name="TextBox 7"/>
          <p:cNvSpPr>
            <a:spLocks noChangeArrowheads="1"/>
          </p:cNvSpPr>
          <p:nvPr/>
        </p:nvSpPr>
        <p:spPr bwMode="auto">
          <a:xfrm>
            <a:off x="95800" y="435978"/>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smtClean="0">
                <a:solidFill>
                  <a:srgbClr val="FFFFFF"/>
                </a:solidFill>
                <a:ea typeface="微软雅黑"/>
                <a:sym typeface="宋体" pitchFamily="2" charset="-122"/>
              </a:rPr>
              <a:t>1. </a:t>
            </a:r>
            <a:r>
              <a:rPr lang="zh-CN" altLang="en-US" sz="2800" b="1" kern="0" dirty="0" smtClean="0">
                <a:solidFill>
                  <a:srgbClr val="FFFFFF"/>
                </a:solidFill>
                <a:ea typeface="微软雅黑"/>
                <a:sym typeface="宋体" pitchFamily="2" charset="-122"/>
              </a:rPr>
              <a:t>填报</a:t>
            </a:r>
            <a:r>
              <a:rPr lang="zh-CN" altLang="en-US" sz="2800" b="1" kern="0" dirty="0">
                <a:solidFill>
                  <a:srgbClr val="FFFFFF"/>
                </a:solidFill>
                <a:ea typeface="微软雅黑"/>
                <a:sym typeface="宋体" pitchFamily="2" charset="-122"/>
              </a:rPr>
              <a:t>方法</a:t>
            </a:r>
          </a:p>
        </p:txBody>
      </p:sp>
    </p:spTree>
    <p:extLst>
      <p:ext uri="{BB962C8B-B14F-4D97-AF65-F5344CB8AC3E}">
        <p14:creationId xmlns:p14="http://schemas.microsoft.com/office/powerpoint/2010/main" val="236367685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1798068"/>
            <a:ext cx="9144000" cy="4461426"/>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graphicFrame>
        <p:nvGraphicFramePr>
          <p:cNvPr id="3" name="表格 2"/>
          <p:cNvGraphicFramePr>
            <a:graphicFrameLocks noGrp="1"/>
          </p:cNvGraphicFramePr>
          <p:nvPr>
            <p:extLst/>
          </p:nvPr>
        </p:nvGraphicFramePr>
        <p:xfrm>
          <a:off x="179512" y="1988839"/>
          <a:ext cx="8856984" cy="4104460"/>
        </p:xfrm>
        <a:graphic>
          <a:graphicData uri="http://schemas.openxmlformats.org/drawingml/2006/table">
            <a:tbl>
              <a:tblPr/>
              <a:tblGrid>
                <a:gridCol w="4932548"/>
                <a:gridCol w="1152129"/>
                <a:gridCol w="2772307"/>
              </a:tblGrid>
              <a:tr h="779644">
                <a:tc gridSpan="3">
                  <a:txBody>
                    <a:bodyPr/>
                    <a:lstStyle/>
                    <a:p>
                      <a:pPr algn="ctr" fontAlgn="ctr"/>
                      <a:r>
                        <a:rPr lang="zh-CN" altLang="en-US" sz="3200" b="0" i="0" u="none" strike="noStrike" dirty="0">
                          <a:solidFill>
                            <a:srgbClr val="000000"/>
                          </a:solidFill>
                          <a:effectLst/>
                          <a:latin typeface="微软雅黑" panose="020B0503020204020204" pitchFamily="34" charset="-122"/>
                          <a:ea typeface="微软雅黑" panose="020B0503020204020204" pitchFamily="34" charset="-122"/>
                        </a:rPr>
                        <a:t>行政事业单位收入和支出构成   </a:t>
                      </a:r>
                    </a:p>
                  </a:txBody>
                  <a:tcPr marL="9525" marR="9525" marT="9525" marB="0" anchor="ctr">
                    <a:lnL>
                      <a:noFill/>
                    </a:lnL>
                    <a:lnR>
                      <a:noFill/>
                    </a:lnR>
                    <a:lnT>
                      <a:noFill/>
                    </a:lnT>
                    <a:lnB>
                      <a:noFill/>
                    </a:lnB>
                  </a:tcPr>
                </a:tc>
                <a:tc hMerge="1">
                  <a:txBody>
                    <a:bodyPr/>
                    <a:lstStyle/>
                    <a:p>
                      <a:endParaRPr lang="zh-CN" altLang="en-US"/>
                    </a:p>
                  </a:txBody>
                  <a:tcPr/>
                </a:tc>
                <a:tc hMerge="1">
                  <a:txBody>
                    <a:bodyPr/>
                    <a:lstStyle/>
                    <a:p>
                      <a:endParaRPr lang="zh-CN" altLang="en-US"/>
                    </a:p>
                  </a:txBody>
                  <a:tcPr/>
                </a:tc>
              </a:tr>
              <a:tr h="435912">
                <a:tc>
                  <a:txBody>
                    <a:bodyPr/>
                    <a:lstStyle/>
                    <a:p>
                      <a:pPr algn="l" fontAlgn="ctr"/>
                      <a:r>
                        <a:rPr lang="zh-CN" altLang="en-US" sz="1400" b="0" i="0" u="none" strike="noStrike" dirty="0">
                          <a:solidFill>
                            <a:srgbClr val="000000"/>
                          </a:solidFill>
                          <a:effectLst/>
                          <a:latin typeface="微软雅黑" panose="020B0503020204020204" pitchFamily="34" charset="-122"/>
                          <a:ea typeface="微软雅黑" panose="020B0503020204020204" pitchFamily="34" charset="-122"/>
                        </a:rPr>
                        <a:t>组织机构代码：□□□□□□□□－□</a:t>
                      </a:r>
                    </a:p>
                  </a:txBody>
                  <a:tcPr marL="9525" marR="9525" marT="9525" marB="0" anchor="ctr">
                    <a:lnL>
                      <a:noFill/>
                    </a:lnL>
                    <a:lnR>
                      <a:noFill/>
                    </a:lnR>
                    <a:lnT>
                      <a:noFill/>
                    </a:lnT>
                    <a:lnB>
                      <a:noFill/>
                    </a:lnB>
                  </a:tcPr>
                </a:tc>
                <a:tc>
                  <a:txBody>
                    <a:bodyPr/>
                    <a:lstStyle/>
                    <a:p>
                      <a:pPr algn="l" fontAlgn="ctr"/>
                      <a:endParaRPr lang="zh-CN" altLang="en-US" sz="1400" b="0" i="0" u="none" strike="noStrike">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c>
                  <a:txBody>
                    <a:bodyPr/>
                    <a:lstStyle/>
                    <a:p>
                      <a:pPr algn="l" fontAlgn="ctr"/>
                      <a:endParaRPr lang="zh-CN" altLang="en-US" sz="20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r>
              <a:tr h="421852">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统一社会信用代码：□□□□□□□□□□□□□□□□□□</a:t>
                      </a:r>
                    </a:p>
                  </a:txBody>
                  <a:tcPr marL="9525" marR="9525" marT="9525" marB="0" anchor="ctr">
                    <a:lnL>
                      <a:noFill/>
                    </a:lnL>
                    <a:lnR>
                      <a:noFill/>
                    </a:lnR>
                    <a:lnT>
                      <a:noFill/>
                    </a:lnT>
                    <a:lnB>
                      <a:noFill/>
                    </a:lnB>
                  </a:tcPr>
                </a:tc>
                <a:tc>
                  <a:txBody>
                    <a:bodyPr/>
                    <a:lstStyle/>
                    <a:p>
                      <a:pPr algn="l" fontAlgn="ctr"/>
                      <a:endParaRPr lang="zh-CN" altLang="en-US" sz="1400" b="0" i="0" u="none" strike="noStrike">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表    号：投      </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165      </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表</a:t>
                      </a:r>
                    </a:p>
                  </a:txBody>
                  <a:tcPr marL="9525" marR="9525" marT="9525" marB="0" anchor="ctr">
                    <a:lnL>
                      <a:noFill/>
                    </a:lnL>
                    <a:lnR>
                      <a:noFill/>
                    </a:lnR>
                    <a:lnT>
                      <a:noFill/>
                    </a:lnT>
                    <a:lnB>
                      <a:noFill/>
                    </a:lnB>
                  </a:tcPr>
                </a:tc>
              </a:tr>
              <a:tr h="421852">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单位详细名称：</a:t>
                      </a:r>
                    </a:p>
                  </a:txBody>
                  <a:tcPr marL="9525" marR="9525" marT="9525" marB="0" anchor="ctr">
                    <a:lnL>
                      <a:noFill/>
                    </a:lnL>
                    <a:lnR>
                      <a:noFill/>
                    </a:lnR>
                    <a:lnT>
                      <a:noFill/>
                    </a:lnT>
                    <a:lnB>
                      <a:noFill/>
                    </a:lnB>
                  </a:tcPr>
                </a:tc>
                <a:tc>
                  <a:txBody>
                    <a:bodyPr/>
                    <a:lstStyle/>
                    <a:p>
                      <a:pPr algn="l" fontAlgn="ctr"/>
                      <a:endParaRPr lang="zh-CN" altLang="en-US" sz="1400" b="0" i="0" u="none" strike="noStrike">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制表机关：国  家  统  计   局</a:t>
                      </a:r>
                    </a:p>
                  </a:txBody>
                  <a:tcPr marL="9525" marR="9525" marT="9525" marB="0" anchor="ctr">
                    <a:lnL>
                      <a:noFill/>
                    </a:lnL>
                    <a:lnR>
                      <a:noFill/>
                    </a:lnR>
                    <a:lnT>
                      <a:noFill/>
                    </a:lnT>
                    <a:lnB>
                      <a:noFill/>
                    </a:lnB>
                  </a:tcPr>
                </a:tc>
              </a:tr>
              <a:tr h="421852">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登记注册类型：□□□</a:t>
                      </a:r>
                    </a:p>
                  </a:txBody>
                  <a:tcPr marL="9525" marR="9525" marT="9525" marB="0" anchor="ctr">
                    <a:lnL>
                      <a:noFill/>
                    </a:lnL>
                    <a:lnR>
                      <a:noFill/>
                    </a:lnR>
                    <a:lnT>
                      <a:noFill/>
                    </a:lnT>
                    <a:lnB>
                      <a:noFill/>
                    </a:lnB>
                  </a:tcPr>
                </a:tc>
                <a:tc>
                  <a:txBody>
                    <a:bodyPr/>
                    <a:lstStyle/>
                    <a:p>
                      <a:pPr algn="l" fontAlgn="ctr"/>
                      <a:endParaRPr lang="zh-CN" altLang="en-US" sz="1400" b="0" i="0" u="none" strike="noStrike">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文    号：国统字（</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2017</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165</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号</a:t>
                      </a:r>
                    </a:p>
                  </a:txBody>
                  <a:tcPr marL="9525" marR="9525" marT="9525" marB="0" anchor="ctr">
                    <a:lnL>
                      <a:noFill/>
                    </a:lnL>
                    <a:lnR>
                      <a:noFill/>
                    </a:lnR>
                    <a:lnT>
                      <a:noFill/>
                    </a:lnT>
                    <a:lnB>
                      <a:noFill/>
                    </a:lnB>
                  </a:tcPr>
                </a:tc>
              </a:tr>
              <a:tr h="421852">
                <a:tc>
                  <a:txBody>
                    <a:bodyPr/>
                    <a:lstStyle/>
                    <a:p>
                      <a:pPr algn="l" fontAlgn="ctr"/>
                      <a:r>
                        <a:rPr lang="zh-CN" altLang="en-US" sz="1400" b="0" i="0" u="none" strike="noStrike" dirty="0">
                          <a:solidFill>
                            <a:srgbClr val="000000"/>
                          </a:solidFill>
                          <a:effectLst/>
                          <a:latin typeface="微软雅黑" panose="020B0503020204020204" pitchFamily="34" charset="-122"/>
                          <a:ea typeface="微软雅黑" panose="020B0503020204020204" pitchFamily="34" charset="-122"/>
                        </a:rPr>
                        <a:t>行业代码：□□□□</a:t>
                      </a:r>
                    </a:p>
                  </a:txBody>
                  <a:tcPr marL="9525" marR="9525" marT="9525" marB="0" anchor="ctr">
                    <a:lnL>
                      <a:noFill/>
                    </a:lnL>
                    <a:lnR>
                      <a:noFill/>
                    </a:lnR>
                    <a:lnT>
                      <a:noFill/>
                    </a:lnT>
                    <a:lnB>
                      <a:noFill/>
                    </a:lnB>
                  </a:tcPr>
                </a:tc>
                <a:tc>
                  <a:txBody>
                    <a:bodyPr/>
                    <a:lstStyle/>
                    <a:p>
                      <a:pPr algn="l" fontAlgn="ctr"/>
                      <a:endParaRPr lang="zh-CN" altLang="en-US" sz="1400" b="0" i="0" u="none" strike="noStrike">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a:noFill/>
                    </a:lnR>
                    <a:lnT>
                      <a:noFill/>
                    </a:lnT>
                    <a:lnB>
                      <a:noFill/>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有效期至：</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2018   </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年   </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8    </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月</a:t>
                      </a:r>
                    </a:p>
                  </a:txBody>
                  <a:tcPr marL="9525" marR="9525" marT="9525" marB="0" anchor="ctr">
                    <a:lnL>
                      <a:noFill/>
                    </a:lnL>
                    <a:lnR>
                      <a:noFill/>
                    </a:lnR>
                    <a:lnT>
                      <a:noFill/>
                    </a:lnT>
                    <a:lnB>
                      <a:noFill/>
                    </a:lnB>
                  </a:tcPr>
                </a:tc>
              </a:tr>
              <a:tr h="421852">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是否有新经济活动：□   </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1 </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是   </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2 </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否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400" b="0" i="0" u="none" strike="noStrike">
                          <a:solidFill>
                            <a:srgbClr val="000000"/>
                          </a:solidFill>
                          <a:effectLst/>
                          <a:latin typeface="微软雅黑" panose="020B0503020204020204" pitchFamily="34" charset="-122"/>
                          <a:ea typeface="微软雅黑" panose="020B0503020204020204" pitchFamily="34" charset="-122"/>
                        </a:rPr>
                        <a:t>2017</a:t>
                      </a: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年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计量单位：千    元（保留整数）</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r>
              <a:tr h="779644">
                <a:tc>
                  <a:txBody>
                    <a:bodyPr/>
                    <a:lstStyle/>
                    <a:p>
                      <a:pPr algn="ctr"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　指  标  名  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400" b="0" i="0" u="none" strike="noStrike">
                          <a:solidFill>
                            <a:srgbClr val="000000"/>
                          </a:solidFill>
                          <a:effectLst/>
                          <a:latin typeface="微软雅黑" panose="020B0503020204020204" pitchFamily="34" charset="-122"/>
                          <a:ea typeface="微软雅黑" panose="020B0503020204020204" pitchFamily="34" charset="-122"/>
                        </a:rPr>
                        <a:t>代 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400" b="0" i="0" u="none" strike="noStrike" dirty="0">
                          <a:solidFill>
                            <a:srgbClr val="000000"/>
                          </a:solidFill>
                          <a:effectLst/>
                          <a:latin typeface="微软雅黑" panose="020B0503020204020204" pitchFamily="34" charset="-122"/>
                          <a:ea typeface="微软雅黑" panose="020B0503020204020204" pitchFamily="34" charset="-122"/>
                        </a:rPr>
                        <a:t>金 额</a:t>
                      </a:r>
                    </a:p>
                  </a:txBody>
                  <a:tcPr marL="9525" marR="9525" marT="9525"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8" name="AutoShape 5"/>
          <p:cNvSpPr>
            <a:spLocks noChangeArrowheads="1"/>
          </p:cNvSpPr>
          <p:nvPr/>
        </p:nvSpPr>
        <p:spPr bwMode="auto">
          <a:xfrm>
            <a:off x="3571868" y="4362994"/>
            <a:ext cx="2933886" cy="1376698"/>
          </a:xfrm>
          <a:prstGeom prst="wedgeRoundRectCallout">
            <a:avLst>
              <a:gd name="adj1" fmla="val -80630"/>
              <a:gd name="adj2" fmla="val 51264"/>
              <a:gd name="adj3" fmla="val 16667"/>
            </a:avLst>
          </a:prstGeom>
          <a:solidFill>
            <a:srgbClr val="0099FF">
              <a:alpha val="79608"/>
            </a:srgbClr>
          </a:solidFill>
          <a:ln w="9525" algn="ctr">
            <a:noFill/>
            <a:miter lim="800000"/>
            <a:headEnd/>
            <a:tailEnd/>
          </a:ln>
        </p:spPr>
        <p:txBody>
          <a:bodyPr/>
          <a:lstStyle/>
          <a:p>
            <a:pPr>
              <a:lnSpc>
                <a:spcPct val="130000"/>
              </a:lnSpc>
            </a:pPr>
            <a:r>
              <a:rPr lang="zh-CN" altLang="en-US" sz="2000" b="1" dirty="0">
                <a:solidFill>
                  <a:srgbClr val="FFFF00"/>
                </a:solidFill>
                <a:latin typeface="黑体" panose="02010609060101010101" pitchFamily="49" charset="-122"/>
                <a:ea typeface="黑体" panose="02010609060101010101" pitchFamily="49" charset="-122"/>
              </a:rPr>
              <a:t>主栏</a:t>
            </a:r>
            <a:r>
              <a:rPr lang="zh-CN" altLang="en-US" sz="2000" b="1" dirty="0" smtClean="0">
                <a:solidFill>
                  <a:srgbClr val="FFFF00"/>
                </a:solidFill>
                <a:latin typeface="黑体" panose="02010609060101010101" pitchFamily="49" charset="-122"/>
                <a:ea typeface="黑体" panose="02010609060101010101" pitchFamily="49" charset="-122"/>
              </a:rPr>
              <a:t>指标</a:t>
            </a:r>
            <a:r>
              <a:rPr lang="zh-CN" altLang="en-US" sz="2000" b="1" dirty="0">
                <a:solidFill>
                  <a:srgbClr val="FFFF00"/>
                </a:solidFill>
                <a:latin typeface="黑体" panose="02010609060101010101" pitchFamily="49" charset="-122"/>
                <a:ea typeface="黑体" panose="02010609060101010101" pitchFamily="49" charset="-122"/>
              </a:rPr>
              <a:t>。</a:t>
            </a:r>
            <a:r>
              <a:rPr lang="zh-CN" altLang="en-US" sz="2000" dirty="0" smtClean="0">
                <a:solidFill>
                  <a:srgbClr val="FFFF00"/>
                </a:solidFill>
                <a:latin typeface="黑体" panose="02010609060101010101" pitchFamily="49" charset="-122"/>
                <a:ea typeface="黑体" panose="02010609060101010101" pitchFamily="49" charset="-122"/>
              </a:rPr>
              <a:t>为</a:t>
            </a:r>
            <a:r>
              <a:rPr lang="zh-CN" altLang="en-US" sz="2000" dirty="0">
                <a:solidFill>
                  <a:srgbClr val="FFFF00"/>
                </a:solidFill>
                <a:latin typeface="黑体" panose="02010609060101010101" pitchFamily="49" charset="-122"/>
                <a:ea typeface="黑体" panose="02010609060101010101" pitchFamily="49" charset="-122"/>
              </a:rPr>
              <a:t>单位开展业务活动获得的各项收入和发生的各项支出</a:t>
            </a:r>
            <a:r>
              <a:rPr lang="zh-CN" altLang="en-US" sz="2000" dirty="0" smtClean="0">
                <a:solidFill>
                  <a:srgbClr val="FFFF00"/>
                </a:solidFill>
                <a:latin typeface="黑体" panose="02010609060101010101" pitchFamily="49" charset="-122"/>
                <a:ea typeface="黑体" panose="02010609060101010101" pitchFamily="49" charset="-122"/>
              </a:rPr>
              <a:t>。</a:t>
            </a:r>
            <a:endParaRPr lang="zh-CN" altLang="en-US" sz="2000" dirty="0">
              <a:solidFill>
                <a:srgbClr val="FFFF00"/>
              </a:solidFill>
              <a:latin typeface="黑体" panose="02010609060101010101" pitchFamily="49" charset="-122"/>
              <a:ea typeface="黑体" panose="02010609060101010101" pitchFamily="49" charset="-122"/>
            </a:endParaRPr>
          </a:p>
        </p:txBody>
      </p:sp>
      <p:sp>
        <p:nvSpPr>
          <p:cNvPr id="19" name="AutoShape 5"/>
          <p:cNvSpPr>
            <a:spLocks noChangeArrowheads="1"/>
          </p:cNvSpPr>
          <p:nvPr/>
        </p:nvSpPr>
        <p:spPr bwMode="auto">
          <a:xfrm>
            <a:off x="6383416" y="3598748"/>
            <a:ext cx="2321736" cy="1662483"/>
          </a:xfrm>
          <a:prstGeom prst="wedgeRoundRectCallout">
            <a:avLst>
              <a:gd name="adj1" fmla="val 17071"/>
              <a:gd name="adj2" fmla="val 80051"/>
              <a:gd name="adj3" fmla="val 16667"/>
            </a:avLst>
          </a:prstGeom>
          <a:solidFill>
            <a:srgbClr val="9933FF">
              <a:alpha val="79608"/>
            </a:srgbClr>
          </a:solidFill>
          <a:ln w="9525" algn="ctr">
            <a:noFill/>
            <a:miter lim="800000"/>
            <a:headEnd/>
            <a:tailEnd/>
          </a:ln>
        </p:spPr>
        <p:txBody>
          <a:bodyPr/>
          <a:lstStyle/>
          <a:p>
            <a:pPr>
              <a:lnSpc>
                <a:spcPct val="90000"/>
              </a:lnSpc>
              <a:spcBef>
                <a:spcPct val="20000"/>
              </a:spcBef>
            </a:pPr>
            <a:r>
              <a:rPr lang="zh-CN" altLang="en-US" sz="2000" b="1" dirty="0">
                <a:latin typeface="黑体" panose="02010609060101010101" pitchFamily="49" charset="-122"/>
                <a:ea typeface="黑体" panose="02010609060101010101" pitchFamily="49" charset="-122"/>
              </a:rPr>
              <a:t>宾栏指标</a:t>
            </a:r>
            <a:r>
              <a:rPr lang="zh-CN" altLang="en-US" sz="2000" b="1" dirty="0" smtClean="0">
                <a:latin typeface="黑体" panose="02010609060101010101" pitchFamily="49" charset="-122"/>
                <a:ea typeface="黑体" panose="02010609060101010101" pitchFamily="49" charset="-122"/>
              </a:rPr>
              <a:t>。</a:t>
            </a:r>
            <a:r>
              <a:rPr lang="zh-CN" altLang="en-US" sz="2000" dirty="0" smtClean="0">
                <a:latin typeface="黑体" panose="02010609060101010101" pitchFamily="49" charset="-122"/>
                <a:ea typeface="黑体" panose="02010609060101010101" pitchFamily="49" charset="-122"/>
              </a:rPr>
              <a:t>为“金额”</a:t>
            </a:r>
            <a:r>
              <a:rPr lang="zh-CN" altLang="en-US" sz="2000" dirty="0">
                <a:latin typeface="黑体" panose="02010609060101010101" pitchFamily="49" charset="-122"/>
                <a:ea typeface="黑体" panose="02010609060101010101" pitchFamily="49" charset="-122"/>
              </a:rPr>
              <a:t>指标，反映主栏各项指标对应的本年累计发生额</a:t>
            </a:r>
            <a:r>
              <a:rPr lang="zh-CN" altLang="en-US" sz="2000" dirty="0" smtClean="0">
                <a:latin typeface="黑体" panose="02010609060101010101" pitchFamily="49" charset="-122"/>
                <a:ea typeface="黑体" panose="02010609060101010101" pitchFamily="49" charset="-122"/>
              </a:rPr>
              <a:t>。</a:t>
            </a:r>
            <a:endParaRPr lang="zh-CN" altLang="en-US" sz="2000" dirty="0">
              <a:latin typeface="黑体" panose="02010609060101010101" pitchFamily="49" charset="-122"/>
              <a:ea typeface="黑体" panose="02010609060101010101" pitchFamily="49" charset="-122"/>
            </a:endParaRPr>
          </a:p>
        </p:txBody>
      </p:sp>
      <p:sp>
        <p:nvSpPr>
          <p:cNvPr id="13" name="TextBox 7"/>
          <p:cNvSpPr>
            <a:spLocks noChangeArrowheads="1"/>
          </p:cNvSpPr>
          <p:nvPr/>
        </p:nvSpPr>
        <p:spPr bwMode="auto">
          <a:xfrm>
            <a:off x="179512" y="406164"/>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a:solidFill>
                  <a:srgbClr val="FFFFFF"/>
                </a:solidFill>
                <a:ea typeface="微软雅黑"/>
                <a:sym typeface="宋体" pitchFamily="2" charset="-122"/>
              </a:rPr>
              <a:t>1. </a:t>
            </a:r>
            <a:r>
              <a:rPr lang="zh-CN" altLang="en-US" sz="2800" b="1" kern="0" dirty="0">
                <a:solidFill>
                  <a:srgbClr val="FFFFFF"/>
                </a:solidFill>
                <a:ea typeface="微软雅黑"/>
                <a:sym typeface="宋体" pitchFamily="2" charset="-122"/>
              </a:rPr>
              <a:t>填报方法</a:t>
            </a:r>
          </a:p>
        </p:txBody>
      </p:sp>
      <p:sp>
        <p:nvSpPr>
          <p:cNvPr id="14" name="AutoShape 7"/>
          <p:cNvSpPr>
            <a:spLocks noChangeArrowheads="1"/>
          </p:cNvSpPr>
          <p:nvPr/>
        </p:nvSpPr>
        <p:spPr bwMode="auto">
          <a:xfrm>
            <a:off x="1908669" y="2955806"/>
            <a:ext cx="4143404" cy="1285884"/>
          </a:xfrm>
          <a:prstGeom prst="wedgeRoundRectCallout">
            <a:avLst>
              <a:gd name="adj1" fmla="val -71551"/>
              <a:gd name="adj2" fmla="val -47954"/>
              <a:gd name="adj3" fmla="val 16667"/>
            </a:avLst>
          </a:prstGeom>
          <a:blipFill>
            <a:blip r:embed="rId2"/>
            <a:tile tx="0" ty="0" sx="100000" sy="100000" flip="none" algn="tl"/>
          </a:blipFill>
          <a:ln w="9525" algn="ctr">
            <a:noFill/>
            <a:miter lim="800000"/>
            <a:headEnd/>
            <a:tailEnd/>
          </a:ln>
        </p:spPr>
        <p:txBody>
          <a:bodyPr/>
          <a:lstStyle/>
          <a:p>
            <a:pPr marL="342900" indent="-342900" algn="just"/>
            <a:r>
              <a:rPr lang="zh-CN" altLang="en-US" dirty="0" smtClean="0">
                <a:solidFill>
                  <a:srgbClr val="FF0000"/>
                </a:solidFill>
                <a:latin typeface="微软雅黑" pitchFamily="34" charset="-122"/>
                <a:ea typeface="微软雅黑" pitchFamily="34" charset="-122"/>
              </a:rPr>
              <a:t>表</a:t>
            </a:r>
            <a:r>
              <a:rPr lang="zh-CN" altLang="en-US" dirty="0">
                <a:solidFill>
                  <a:srgbClr val="FF0000"/>
                </a:solidFill>
                <a:latin typeface="微软雅黑" pitchFamily="34" charset="-122"/>
                <a:ea typeface="微软雅黑" pitchFamily="34" charset="-122"/>
              </a:rPr>
              <a:t>头</a:t>
            </a:r>
            <a:r>
              <a:rPr lang="zh-CN" altLang="en-US" dirty="0" smtClean="0">
                <a:solidFill>
                  <a:srgbClr val="FF0000"/>
                </a:solidFill>
                <a:latin typeface="微软雅黑" pitchFamily="34" charset="-122"/>
                <a:ea typeface="微软雅黑" pitchFamily="34" charset="-122"/>
              </a:rPr>
              <a:t>指标。包括</a:t>
            </a:r>
            <a:r>
              <a:rPr lang="zh-CN" altLang="en-US" dirty="0">
                <a:solidFill>
                  <a:srgbClr val="FF0000"/>
                </a:solidFill>
                <a:latin typeface="微软雅黑" pitchFamily="34" charset="-122"/>
                <a:ea typeface="微软雅黑" pitchFamily="34" charset="-122"/>
              </a:rPr>
              <a:t>组织机构代码</a:t>
            </a:r>
            <a:r>
              <a:rPr lang="zh-CN" altLang="en-US" dirty="0" smtClean="0">
                <a:solidFill>
                  <a:srgbClr val="FF0000"/>
                </a:solidFill>
                <a:latin typeface="微软雅黑" pitchFamily="34" charset="-122"/>
                <a:ea typeface="微软雅黑" pitchFamily="34" charset="-122"/>
              </a:rPr>
              <a:t>、统一</a:t>
            </a:r>
            <a:r>
              <a:rPr lang="zh-CN" altLang="en-US" dirty="0">
                <a:solidFill>
                  <a:srgbClr val="FF0000"/>
                </a:solidFill>
                <a:latin typeface="微软雅黑" pitchFamily="34" charset="-122"/>
                <a:ea typeface="微软雅黑" pitchFamily="34" charset="-122"/>
              </a:rPr>
              <a:t>社会信用代码、单位详细名称、登记注册类型、行业代码（大类）</a:t>
            </a:r>
            <a:r>
              <a:rPr lang="zh-CN" altLang="en-US" dirty="0" smtClean="0">
                <a:solidFill>
                  <a:srgbClr val="FF0000"/>
                </a:solidFill>
                <a:latin typeface="微软雅黑" pitchFamily="34" charset="-122"/>
                <a:ea typeface="微软雅黑" pitchFamily="34" charset="-122"/>
              </a:rPr>
              <a:t>、是否有</a:t>
            </a:r>
            <a:r>
              <a:rPr lang="zh-CN" altLang="en-US" dirty="0">
                <a:solidFill>
                  <a:srgbClr val="FF0000"/>
                </a:solidFill>
                <a:latin typeface="微软雅黑" pitchFamily="34" charset="-122"/>
                <a:ea typeface="微软雅黑" pitchFamily="34" charset="-122"/>
              </a:rPr>
              <a:t>新经济活动</a:t>
            </a:r>
            <a:r>
              <a:rPr lang="zh-CN" altLang="en-US" dirty="0">
                <a:solidFill>
                  <a:srgbClr val="FF0000"/>
                </a:solidFill>
                <a:latin typeface="Times New Roman" pitchFamily="18" charset="0"/>
              </a:rPr>
              <a:t>。</a:t>
            </a:r>
            <a:r>
              <a:rPr lang="zh-CN" altLang="en-US" sz="1400" dirty="0">
                <a:latin typeface="Times New Roman" pitchFamily="18" charset="0"/>
              </a:rPr>
              <a:t> </a:t>
            </a:r>
          </a:p>
        </p:txBody>
      </p:sp>
    </p:spTree>
    <p:extLst>
      <p:ext uri="{BB962C8B-B14F-4D97-AF65-F5344CB8AC3E}">
        <p14:creationId xmlns:p14="http://schemas.microsoft.com/office/powerpoint/2010/main" val="319566222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836712"/>
            <a:ext cx="9144000" cy="5473700"/>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1883317137"/>
              </p:ext>
            </p:extLst>
          </p:nvPr>
        </p:nvGraphicFramePr>
        <p:xfrm>
          <a:off x="0" y="1268759"/>
          <a:ext cx="9144000" cy="4722744"/>
        </p:xfrm>
        <a:graphic>
          <a:graphicData uri="http://schemas.openxmlformats.org/drawingml/2006/table">
            <a:tbl>
              <a:tblPr/>
              <a:tblGrid>
                <a:gridCol w="5092390"/>
                <a:gridCol w="1189463"/>
                <a:gridCol w="2862147"/>
              </a:tblGrid>
              <a:tr h="363288">
                <a:tc>
                  <a:txBody>
                    <a:bodyPr/>
                    <a:lstStyle/>
                    <a:p>
                      <a:pPr algn="ctr"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甲</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一、固定资产原价</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二、本年收入合计</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其中：财政拨款</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事业收入</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经营收入</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三、本年支出合计</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工资福利支出</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基本工资</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(2)</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津贴补贴</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(3)</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奖金</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smtClean="0">
                          <a:solidFill>
                            <a:srgbClr val="000000"/>
                          </a:solidFill>
                          <a:effectLst/>
                          <a:latin typeface="微软雅黑" panose="020B0503020204020204" pitchFamily="34" charset="-122"/>
                          <a:ea typeface="微软雅黑" panose="020B0503020204020204" pitchFamily="34" charset="-122"/>
                        </a:rPr>
                        <a:t>……</a:t>
                      </a:r>
                      <a:endParaRPr lang="zh-CN" altLang="en-US" sz="20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dirty="0" smtClean="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smtClean="0">
                          <a:solidFill>
                            <a:srgbClr val="000000"/>
                          </a:solidFill>
                          <a:effectLst/>
                          <a:latin typeface="微软雅黑" panose="020B0503020204020204" pitchFamily="34" charset="-122"/>
                          <a:ea typeface="微软雅黑" panose="020B0503020204020204" pitchFamily="34" charset="-122"/>
                        </a:rPr>
                        <a:t>……</a:t>
                      </a:r>
                      <a:endParaRPr lang="en-US" altLang="zh-CN" sz="20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328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其他工资福利支出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9" name="AutoShape 5"/>
          <p:cNvSpPr>
            <a:spLocks noChangeArrowheads="1"/>
          </p:cNvSpPr>
          <p:nvPr/>
        </p:nvSpPr>
        <p:spPr bwMode="auto">
          <a:xfrm>
            <a:off x="3370217" y="454626"/>
            <a:ext cx="2551611" cy="1368152"/>
          </a:xfrm>
          <a:prstGeom prst="wedgeRoundRectCallout">
            <a:avLst>
              <a:gd name="adj1" fmla="val -141456"/>
              <a:gd name="adj2" fmla="val 47401"/>
              <a:gd name="adj3" fmla="val 16667"/>
            </a:avLst>
          </a:prstGeom>
          <a:solidFill>
            <a:srgbClr val="9999FF">
              <a:alpha val="79608"/>
            </a:srgbClr>
          </a:solidFill>
          <a:ln w="9525" algn="ctr">
            <a:noFill/>
            <a:miter lim="800000"/>
            <a:headEnd/>
            <a:tailEnd/>
          </a:ln>
        </p:spPr>
        <p:txBody>
          <a:bodyPr/>
          <a:lstStyle/>
          <a:p>
            <a:pPr>
              <a:lnSpc>
                <a:spcPct val="130000"/>
              </a:lnSpc>
            </a:pPr>
            <a:r>
              <a:rPr lang="zh-CN" altLang="en-US" sz="2000" dirty="0" smtClean="0">
                <a:latin typeface="黑体" panose="02010609060101010101" pitchFamily="49" charset="-122"/>
                <a:ea typeface="黑体" panose="02010609060101010101" pitchFamily="49" charset="-122"/>
              </a:rPr>
              <a:t>取自资产负债表（简表）资产合计中的固定资产原价。</a:t>
            </a:r>
            <a:endParaRPr lang="zh-CN" altLang="en-US" sz="2000" dirty="0">
              <a:latin typeface="黑体" panose="02010609060101010101" pitchFamily="49" charset="-122"/>
              <a:ea typeface="黑体" panose="02010609060101010101" pitchFamily="49" charset="-122"/>
            </a:endParaRPr>
          </a:p>
        </p:txBody>
      </p:sp>
      <p:sp>
        <p:nvSpPr>
          <p:cNvPr id="10" name="AutoShape 5"/>
          <p:cNvSpPr>
            <a:spLocks noChangeArrowheads="1"/>
          </p:cNvSpPr>
          <p:nvPr/>
        </p:nvSpPr>
        <p:spPr bwMode="auto">
          <a:xfrm>
            <a:off x="5644912" y="1063653"/>
            <a:ext cx="3499088" cy="1276140"/>
          </a:xfrm>
          <a:prstGeom prst="wedgeRoundRectCallout">
            <a:avLst>
              <a:gd name="adj1" fmla="val -141456"/>
              <a:gd name="adj2" fmla="val 47401"/>
              <a:gd name="adj3" fmla="val 16667"/>
            </a:avLst>
          </a:prstGeom>
          <a:solidFill>
            <a:srgbClr val="66CCFF">
              <a:alpha val="79608"/>
            </a:srgbClr>
          </a:solidFill>
          <a:ln w="9525" algn="ctr">
            <a:noFill/>
            <a:miter lim="800000"/>
            <a:headEnd/>
            <a:tailEnd/>
          </a:ln>
        </p:spPr>
        <p:txBody>
          <a:bodyPr/>
          <a:lstStyle/>
          <a:p>
            <a:pPr>
              <a:lnSpc>
                <a:spcPct val="130000"/>
              </a:lnSpc>
            </a:pPr>
            <a:r>
              <a:rPr lang="zh-CN" altLang="en-US" sz="2000" dirty="0" smtClean="0">
                <a:latin typeface="微软雅黑" pitchFamily="34" charset="-122"/>
                <a:ea typeface="微软雅黑" pitchFamily="34" charset="-122"/>
              </a:rPr>
              <a:t>取自收入决算表中的本年收入合计、财政拨款、事业收入、经营收入。</a:t>
            </a:r>
            <a:endParaRPr lang="zh-CN" altLang="en-US" sz="2000" dirty="0">
              <a:latin typeface="微软雅黑" pitchFamily="34" charset="-122"/>
              <a:ea typeface="微软雅黑" pitchFamily="34" charset="-122"/>
            </a:endParaRPr>
          </a:p>
        </p:txBody>
      </p:sp>
      <p:sp>
        <p:nvSpPr>
          <p:cNvPr id="12" name="AutoShape 5"/>
          <p:cNvSpPr>
            <a:spLocks noChangeArrowheads="1"/>
          </p:cNvSpPr>
          <p:nvPr/>
        </p:nvSpPr>
        <p:spPr bwMode="auto">
          <a:xfrm>
            <a:off x="4646022" y="2819456"/>
            <a:ext cx="3168352" cy="1005380"/>
          </a:xfrm>
          <a:prstGeom prst="wedgeRoundRectCallout">
            <a:avLst>
              <a:gd name="adj1" fmla="val -141456"/>
              <a:gd name="adj2" fmla="val 47401"/>
              <a:gd name="adj3" fmla="val 16667"/>
            </a:avLst>
          </a:prstGeom>
          <a:solidFill>
            <a:srgbClr val="0066FF">
              <a:alpha val="79608"/>
            </a:srgbClr>
          </a:solidFill>
          <a:ln w="9525" algn="ctr">
            <a:noFill/>
            <a:miter lim="800000"/>
            <a:headEnd/>
            <a:tailEnd/>
          </a:ln>
        </p:spPr>
        <p:txBody>
          <a:bodyPr/>
          <a:lstStyle/>
          <a:p>
            <a:pPr>
              <a:lnSpc>
                <a:spcPct val="130000"/>
              </a:lnSpc>
            </a:pPr>
            <a:r>
              <a:rPr lang="zh-CN" altLang="en-US" sz="2000" dirty="0" smtClean="0">
                <a:solidFill>
                  <a:srgbClr val="FFFF00"/>
                </a:solidFill>
                <a:latin typeface="微软雅黑" pitchFamily="34" charset="-122"/>
                <a:ea typeface="微软雅黑" pitchFamily="34" charset="-122"/>
              </a:rPr>
              <a:t>取自支出明细决算总表中的本年支出合计决算数。</a:t>
            </a:r>
            <a:endParaRPr lang="zh-CN" altLang="en-US" sz="2000" dirty="0">
              <a:solidFill>
                <a:srgbClr val="FFFF00"/>
              </a:solidFill>
              <a:latin typeface="微软雅黑" pitchFamily="34" charset="-122"/>
              <a:ea typeface="微软雅黑" pitchFamily="34" charset="-122"/>
            </a:endParaRPr>
          </a:p>
        </p:txBody>
      </p:sp>
      <p:sp>
        <p:nvSpPr>
          <p:cNvPr id="13" name="TextBox 7"/>
          <p:cNvSpPr>
            <a:spLocks noChangeArrowheads="1"/>
          </p:cNvSpPr>
          <p:nvPr/>
        </p:nvSpPr>
        <p:spPr bwMode="auto">
          <a:xfrm>
            <a:off x="0" y="357049"/>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a:solidFill>
                  <a:srgbClr val="FFFFFF"/>
                </a:solidFill>
                <a:ea typeface="微软雅黑"/>
                <a:sym typeface="宋体" pitchFamily="2" charset="-122"/>
              </a:rPr>
              <a:t>1. </a:t>
            </a:r>
            <a:r>
              <a:rPr lang="zh-CN" altLang="en-US" sz="2800" b="1" kern="0" dirty="0">
                <a:solidFill>
                  <a:srgbClr val="FFFFFF"/>
                </a:solidFill>
                <a:ea typeface="微软雅黑"/>
                <a:sym typeface="宋体" pitchFamily="2" charset="-122"/>
              </a:rPr>
              <a:t>填报方法</a:t>
            </a:r>
          </a:p>
        </p:txBody>
      </p:sp>
      <p:sp>
        <p:nvSpPr>
          <p:cNvPr id="18" name="AutoShape 7"/>
          <p:cNvSpPr>
            <a:spLocks noChangeArrowheads="1"/>
          </p:cNvSpPr>
          <p:nvPr/>
        </p:nvSpPr>
        <p:spPr bwMode="auto">
          <a:xfrm>
            <a:off x="1601787" y="4471636"/>
            <a:ext cx="2264229" cy="1337956"/>
          </a:xfrm>
          <a:prstGeom prst="wedgeRoundRectCallout">
            <a:avLst>
              <a:gd name="adj1" fmla="val -33238"/>
              <a:gd name="adj2" fmla="val -78467"/>
              <a:gd name="adj3" fmla="val 16667"/>
            </a:avLst>
          </a:prstGeom>
          <a:blipFill>
            <a:blip r:embed="rId2"/>
            <a:tile tx="0" ty="0" sx="100000" sy="100000" flip="none" algn="tl"/>
          </a:blipFill>
          <a:ln w="9525" algn="ctr">
            <a:noFill/>
            <a:miter lim="800000"/>
            <a:headEnd/>
            <a:tailEnd/>
          </a:ln>
        </p:spPr>
        <p:txBody>
          <a:bodyPr/>
          <a:lstStyle/>
          <a:p>
            <a:pPr>
              <a:lnSpc>
                <a:spcPct val="130000"/>
              </a:lnSpc>
            </a:pPr>
            <a:r>
              <a:rPr lang="zh-CN" altLang="en-US" sz="2000" dirty="0">
                <a:solidFill>
                  <a:srgbClr val="FF0000"/>
                </a:solidFill>
                <a:latin typeface="微软雅黑" pitchFamily="34" charset="-122"/>
                <a:ea typeface="微软雅黑" pitchFamily="34" charset="-122"/>
              </a:rPr>
              <a:t>取自支出决算明细表中的工资福利支出。</a:t>
            </a:r>
          </a:p>
        </p:txBody>
      </p:sp>
    </p:spTree>
    <p:extLst>
      <p:ext uri="{BB962C8B-B14F-4D97-AF65-F5344CB8AC3E}">
        <p14:creationId xmlns:p14="http://schemas.microsoft.com/office/powerpoint/2010/main" val="394926251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17672" y="836702"/>
            <a:ext cx="9144000" cy="5473700"/>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graphicFrame>
        <p:nvGraphicFramePr>
          <p:cNvPr id="3" name="表格 2"/>
          <p:cNvGraphicFramePr>
            <a:graphicFrameLocks noGrp="1"/>
          </p:cNvGraphicFramePr>
          <p:nvPr>
            <p:extLst/>
          </p:nvPr>
        </p:nvGraphicFramePr>
        <p:xfrm>
          <a:off x="0" y="1039994"/>
          <a:ext cx="9108657" cy="5270408"/>
        </p:xfrm>
        <a:graphic>
          <a:graphicData uri="http://schemas.openxmlformats.org/drawingml/2006/table">
            <a:tbl>
              <a:tblPr/>
              <a:tblGrid>
                <a:gridCol w="5072707"/>
                <a:gridCol w="1184866"/>
                <a:gridCol w="2851084"/>
              </a:tblGrid>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2.</a:t>
                      </a: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商品和服务支出</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17</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(7)</a:t>
                      </a: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邮政通信费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24</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其中：邮政费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25</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互联网费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26</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(8)</a:t>
                      </a: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取暖费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27</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其中：取暖用燃料费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28</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热力费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29</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职工宿舍取暖费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30</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5090">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其他</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31</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(13)</a:t>
                      </a: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租赁费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36</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其中：房屋租赁费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37</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smtClean="0">
                          <a:solidFill>
                            <a:srgbClr val="000000"/>
                          </a:solidFill>
                          <a:effectLst/>
                          <a:latin typeface="微软雅黑" panose="020B0503020204020204" pitchFamily="34" charset="-122"/>
                          <a:ea typeface="微软雅黑" panose="020B0503020204020204" pitchFamily="34" charset="-122"/>
                        </a:rPr>
                        <a:t>……</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smtClean="0">
                          <a:solidFill>
                            <a:srgbClr val="000000"/>
                          </a:solidFill>
                          <a:effectLst/>
                          <a:latin typeface="微软雅黑" panose="020B0503020204020204" pitchFamily="34" charset="-122"/>
                          <a:ea typeface="微软雅黑" panose="020B0503020204020204" pitchFamily="34" charset="-122"/>
                        </a:rPr>
                        <a:t>……</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(17)</a:t>
                      </a: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专用材料费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41</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其中：药品及医疗耗材</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42</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农用材料</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43</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兽医用品</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44</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实验室用品</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45</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专用服装</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46</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消耗性体育用品</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47</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专用工具和仪器</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48</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艺术部门专用材料和用品</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49</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广播电视台发射台发射机的电力、材料</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50</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(20)</a:t>
                      </a: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劳务费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53</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①劳务派遣费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54</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工资、 社保费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55</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劳务管理费</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56</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743">
                <a:tc>
                  <a:txBody>
                    <a:bodyPr/>
                    <a:lstStyle/>
                    <a:p>
                      <a:pPr algn="l" fontAlgn="ctr"/>
                      <a:r>
                        <a:rPr lang="zh-CN" altLang="en-US" sz="1200" b="0" i="0" u="none" strike="noStrike">
                          <a:solidFill>
                            <a:srgbClr val="000000"/>
                          </a:solidFill>
                          <a:effectLst/>
                          <a:latin typeface="微软雅黑" panose="020B0503020204020204" pitchFamily="34" charset="-122"/>
                          <a:ea typeface="微软雅黑" panose="020B0503020204020204" pitchFamily="34" charset="-122"/>
                        </a:rPr>
                        <a:t>              ②劳务工资</a:t>
                      </a:r>
                    </a:p>
                  </a:txBody>
                  <a:tcPr marL="5238" marR="5238" marT="52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effectLst/>
                          <a:latin typeface="微软雅黑" panose="020B0503020204020204" pitchFamily="34" charset="-122"/>
                          <a:ea typeface="微软雅黑" panose="020B0503020204020204" pitchFamily="34" charset="-122"/>
                        </a:rPr>
                        <a:t>57</a:t>
                      </a:r>
                    </a:p>
                  </a:txBody>
                  <a:tcPr marL="5238" marR="5238" marT="52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12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5238" marR="5238" marT="52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AutoShape 5"/>
          <p:cNvSpPr>
            <a:spLocks noChangeArrowheads="1"/>
          </p:cNvSpPr>
          <p:nvPr/>
        </p:nvSpPr>
        <p:spPr bwMode="auto">
          <a:xfrm>
            <a:off x="4949203" y="1039984"/>
            <a:ext cx="3498111" cy="936953"/>
          </a:xfrm>
          <a:prstGeom prst="wedgeRoundRectCallout">
            <a:avLst>
              <a:gd name="adj1" fmla="val -151882"/>
              <a:gd name="adj2" fmla="val -41511"/>
              <a:gd name="adj3" fmla="val 16667"/>
            </a:avLst>
          </a:prstGeom>
          <a:solidFill>
            <a:srgbClr val="9933FF">
              <a:alpha val="79608"/>
            </a:srgbClr>
          </a:solidFill>
          <a:ln w="9525" algn="ctr">
            <a:noFill/>
            <a:miter lim="800000"/>
            <a:headEnd/>
            <a:tailEnd/>
          </a:ln>
        </p:spPr>
        <p:txBody>
          <a:bodyPr/>
          <a:lstStyle/>
          <a:p>
            <a:pPr>
              <a:lnSpc>
                <a:spcPct val="130000"/>
              </a:lnSpc>
            </a:pPr>
            <a:r>
              <a:rPr lang="zh-CN" altLang="en-US" sz="2000" dirty="0" smtClean="0">
                <a:solidFill>
                  <a:srgbClr val="FFFF00"/>
                </a:solidFill>
                <a:latin typeface="微软雅黑" pitchFamily="34" charset="-122"/>
                <a:ea typeface="微软雅黑" pitchFamily="34" charset="-122"/>
              </a:rPr>
              <a:t>取自支出决算明细表中的商品和服务支出中的各项</a:t>
            </a:r>
            <a:endParaRPr lang="zh-CN" altLang="en-US" sz="2000" dirty="0">
              <a:solidFill>
                <a:srgbClr val="FFFF00"/>
              </a:solidFill>
              <a:latin typeface="微软雅黑" pitchFamily="34" charset="-122"/>
              <a:ea typeface="微软雅黑" pitchFamily="34" charset="-122"/>
            </a:endParaRPr>
          </a:p>
        </p:txBody>
      </p:sp>
      <p:sp>
        <p:nvSpPr>
          <p:cNvPr id="10" name="AutoShape 5"/>
          <p:cNvSpPr>
            <a:spLocks noChangeArrowheads="1"/>
          </p:cNvSpPr>
          <p:nvPr/>
        </p:nvSpPr>
        <p:spPr bwMode="auto">
          <a:xfrm>
            <a:off x="6035040" y="2180219"/>
            <a:ext cx="2778034" cy="3500846"/>
          </a:xfrm>
          <a:prstGeom prst="wedgeRoundRectCallout">
            <a:avLst>
              <a:gd name="adj1" fmla="val -136145"/>
              <a:gd name="adj2" fmla="val 30759"/>
              <a:gd name="adj3" fmla="val 16667"/>
            </a:avLst>
          </a:prstGeom>
          <a:solidFill>
            <a:srgbClr val="6699FF">
              <a:alpha val="80000"/>
            </a:srgbClr>
          </a:solidFill>
          <a:ln w="9525" algn="ctr">
            <a:noFill/>
            <a:miter lim="800000"/>
            <a:headEnd/>
            <a:tailEnd/>
          </a:ln>
        </p:spPr>
        <p:txBody>
          <a:bodyPr/>
          <a:lstStyle/>
          <a:p>
            <a:pPr>
              <a:lnSpc>
                <a:spcPct val="130000"/>
              </a:lnSpc>
            </a:pPr>
            <a:r>
              <a:rPr lang="zh-CN" altLang="en-US" sz="2000" dirty="0" smtClean="0">
                <a:latin typeface="微软雅黑" pitchFamily="34" charset="-122"/>
                <a:ea typeface="微软雅黑" pitchFamily="34" charset="-122"/>
              </a:rPr>
              <a:t>支出决算明细表中没有的小项需要查阅相应的台账资料或原始凭证进行填报。</a:t>
            </a:r>
            <a:endParaRPr lang="en-US" altLang="zh-CN" sz="2000" dirty="0" smtClean="0">
              <a:latin typeface="微软雅黑" pitchFamily="34" charset="-122"/>
              <a:ea typeface="微软雅黑" pitchFamily="34" charset="-122"/>
            </a:endParaRPr>
          </a:p>
          <a:p>
            <a:pPr>
              <a:lnSpc>
                <a:spcPct val="130000"/>
              </a:lnSpc>
              <a:spcBef>
                <a:spcPts val="50"/>
              </a:spcBef>
            </a:pPr>
            <a:r>
              <a:rPr lang="zh-CN" altLang="en-US" sz="2000" dirty="0" smtClean="0">
                <a:latin typeface="微软雅黑" pitchFamily="34" charset="-122"/>
                <a:ea typeface="微软雅黑" pitchFamily="34" charset="-122"/>
              </a:rPr>
              <a:t>原始凭证过多的单位可根据抽取具有代表性的时间段推算比例进行填报。</a:t>
            </a:r>
            <a:endParaRPr lang="zh-CN" altLang="en-US" sz="2000" dirty="0">
              <a:latin typeface="微软雅黑" pitchFamily="34" charset="-122"/>
              <a:ea typeface="微软雅黑" pitchFamily="34" charset="-122"/>
            </a:endParaRPr>
          </a:p>
        </p:txBody>
      </p:sp>
      <p:sp>
        <p:nvSpPr>
          <p:cNvPr id="11" name="TextBox 7"/>
          <p:cNvSpPr>
            <a:spLocks noChangeArrowheads="1"/>
          </p:cNvSpPr>
          <p:nvPr/>
        </p:nvSpPr>
        <p:spPr bwMode="auto">
          <a:xfrm>
            <a:off x="179512" y="406164"/>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a:solidFill>
                  <a:srgbClr val="FFFFFF"/>
                </a:solidFill>
                <a:ea typeface="微软雅黑"/>
                <a:sym typeface="宋体" pitchFamily="2" charset="-122"/>
              </a:rPr>
              <a:t>1. </a:t>
            </a:r>
            <a:r>
              <a:rPr lang="zh-CN" altLang="en-US" sz="2800" b="1" kern="0" dirty="0">
                <a:solidFill>
                  <a:srgbClr val="FFFFFF"/>
                </a:solidFill>
                <a:ea typeface="微软雅黑"/>
                <a:sym typeface="宋体" pitchFamily="2" charset="-122"/>
              </a:rPr>
              <a:t>填报方法</a:t>
            </a:r>
          </a:p>
        </p:txBody>
      </p:sp>
      <p:sp>
        <p:nvSpPr>
          <p:cNvPr id="12" name="矩形 11"/>
          <p:cNvSpPr/>
          <p:nvPr/>
        </p:nvSpPr>
        <p:spPr>
          <a:xfrm>
            <a:off x="278674" y="3408987"/>
            <a:ext cx="3344092" cy="1998312"/>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78674" y="1236616"/>
            <a:ext cx="1828800" cy="1602377"/>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606094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748439"/>
            <a:ext cx="9144000" cy="4711835"/>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graphicFrame>
        <p:nvGraphicFramePr>
          <p:cNvPr id="4" name="表格 3"/>
          <p:cNvGraphicFramePr>
            <a:graphicFrameLocks noGrp="1"/>
          </p:cNvGraphicFramePr>
          <p:nvPr>
            <p:extLst/>
          </p:nvPr>
        </p:nvGraphicFramePr>
        <p:xfrm>
          <a:off x="0" y="1124735"/>
          <a:ext cx="9144000" cy="3457575"/>
        </p:xfrm>
        <a:graphic>
          <a:graphicData uri="http://schemas.openxmlformats.org/drawingml/2006/table">
            <a:tbl>
              <a:tblPr/>
              <a:tblGrid>
                <a:gridCol w="5092390"/>
                <a:gridCol w="1189464"/>
                <a:gridCol w="2862146"/>
              </a:tblGrid>
              <a:tr h="204023">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3.</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对个人和家庭的补助</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(1)</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离休费</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(15)</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物业服务补贴</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(16)</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其他对个人和家庭的补助支出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4.</a:t>
                      </a: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对企事业单位的补贴</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5.</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转移性支出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6.</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债务利息支出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7.</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债务还本支出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dirty="0">
                          <a:solidFill>
                            <a:srgbClr val="000000"/>
                          </a:solidFill>
                          <a:effectLst/>
                          <a:latin typeface="微软雅黑" panose="020B0503020204020204" pitchFamily="34" charset="-122"/>
                          <a:ea typeface="微软雅黑" panose="020B0503020204020204" pitchFamily="34" charset="-122"/>
                        </a:rPr>
                        <a:t>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基本建设支出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其他资本性支出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4023">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10.</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其他支出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AutoShape 5"/>
          <p:cNvSpPr>
            <a:spLocks noChangeArrowheads="1"/>
          </p:cNvSpPr>
          <p:nvPr/>
        </p:nvSpPr>
        <p:spPr bwMode="auto">
          <a:xfrm>
            <a:off x="4572000" y="929372"/>
            <a:ext cx="1943446" cy="1095951"/>
          </a:xfrm>
          <a:prstGeom prst="wedgeRoundRectCallout">
            <a:avLst>
              <a:gd name="adj1" fmla="val -138710"/>
              <a:gd name="adj2" fmla="val -13795"/>
              <a:gd name="adj3" fmla="val 16667"/>
            </a:avLst>
          </a:prstGeom>
          <a:solidFill>
            <a:srgbClr val="6600CC">
              <a:alpha val="80000"/>
            </a:srgbClr>
          </a:solidFill>
          <a:ln w="9525" algn="ctr">
            <a:noFill/>
            <a:miter lim="800000"/>
            <a:headEnd/>
            <a:tailEnd/>
          </a:ln>
        </p:spPr>
        <p:txBody>
          <a:bodyPr/>
          <a:lstStyle/>
          <a:p>
            <a:pPr>
              <a:lnSpc>
                <a:spcPct val="130000"/>
              </a:lnSpc>
            </a:pPr>
            <a:r>
              <a:rPr lang="zh-CN" altLang="en-US" sz="2000" dirty="0" smtClean="0">
                <a:solidFill>
                  <a:srgbClr val="FFFF00"/>
                </a:solidFill>
                <a:latin typeface="黑体" panose="02010609060101010101" pitchFamily="49" charset="-122"/>
                <a:ea typeface="黑体" panose="02010609060101010101" pitchFamily="49" charset="-122"/>
              </a:rPr>
              <a:t>取自支出决算明细表</a:t>
            </a:r>
            <a:endParaRPr lang="zh-CN" altLang="en-US" sz="2000" dirty="0">
              <a:solidFill>
                <a:srgbClr val="FFFF00"/>
              </a:solidFill>
              <a:latin typeface="黑体" panose="02010609060101010101" pitchFamily="49" charset="-122"/>
              <a:ea typeface="黑体" panose="02010609060101010101" pitchFamily="49" charset="-122"/>
            </a:endParaRPr>
          </a:p>
        </p:txBody>
      </p:sp>
      <p:sp>
        <p:nvSpPr>
          <p:cNvPr id="6" name="AutoShape 5"/>
          <p:cNvSpPr>
            <a:spLocks noChangeArrowheads="1"/>
          </p:cNvSpPr>
          <p:nvPr/>
        </p:nvSpPr>
        <p:spPr bwMode="auto">
          <a:xfrm>
            <a:off x="3314976" y="4284386"/>
            <a:ext cx="2624269" cy="1019133"/>
          </a:xfrm>
          <a:prstGeom prst="wedgeRoundRectCallout">
            <a:avLst>
              <a:gd name="adj1" fmla="val -127515"/>
              <a:gd name="adj2" fmla="val -35469"/>
              <a:gd name="adj3" fmla="val 16667"/>
            </a:avLst>
          </a:prstGeom>
          <a:solidFill>
            <a:srgbClr val="3399FF">
              <a:alpha val="80000"/>
            </a:srgbClr>
          </a:solidFill>
          <a:ln w="9525" algn="ctr">
            <a:noFill/>
            <a:miter lim="800000"/>
            <a:headEnd/>
            <a:tailEnd/>
          </a:ln>
        </p:spPr>
        <p:txBody>
          <a:bodyPr/>
          <a:lstStyle/>
          <a:p>
            <a:pPr>
              <a:lnSpc>
                <a:spcPct val="130000"/>
              </a:lnSpc>
            </a:pPr>
            <a:r>
              <a:rPr lang="zh-CN" altLang="en-US" sz="2000" dirty="0" smtClean="0">
                <a:latin typeface="黑体" panose="02010609060101010101" pitchFamily="49" charset="-122"/>
                <a:ea typeface="黑体" panose="02010609060101010101" pitchFamily="49" charset="-122"/>
              </a:rPr>
              <a:t>超过本年支出的</a:t>
            </a:r>
            <a:r>
              <a:rPr lang="en-US" altLang="zh-CN" sz="2000" dirty="0" smtClean="0">
                <a:latin typeface="黑体" panose="02010609060101010101" pitchFamily="49" charset="-122"/>
                <a:ea typeface="黑体" panose="02010609060101010101" pitchFamily="49" charset="-122"/>
              </a:rPr>
              <a:t>20%</a:t>
            </a:r>
            <a:r>
              <a:rPr lang="zh-CN" altLang="en-US" sz="2000" dirty="0" smtClean="0">
                <a:latin typeface="黑体" panose="02010609060101010101" pitchFamily="49" charset="-122"/>
                <a:ea typeface="黑体" panose="02010609060101010101" pitchFamily="49" charset="-122"/>
              </a:rPr>
              <a:t>需要填写情况说明</a:t>
            </a:r>
            <a:endParaRPr lang="zh-CN" altLang="en-US" sz="2000" dirty="0">
              <a:latin typeface="黑体" panose="02010609060101010101" pitchFamily="49" charset="-122"/>
              <a:ea typeface="黑体" panose="02010609060101010101" pitchFamily="49" charset="-122"/>
            </a:endParaRPr>
          </a:p>
        </p:txBody>
      </p:sp>
      <p:sp>
        <p:nvSpPr>
          <p:cNvPr id="10" name="TextBox 7"/>
          <p:cNvSpPr>
            <a:spLocks noChangeArrowheads="1"/>
          </p:cNvSpPr>
          <p:nvPr/>
        </p:nvSpPr>
        <p:spPr bwMode="auto">
          <a:xfrm>
            <a:off x="179512" y="406164"/>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a:solidFill>
                  <a:srgbClr val="FFFFFF"/>
                </a:solidFill>
                <a:ea typeface="微软雅黑"/>
                <a:sym typeface="宋体" pitchFamily="2" charset="-122"/>
              </a:rPr>
              <a:t>1. </a:t>
            </a:r>
            <a:r>
              <a:rPr lang="zh-CN" altLang="en-US" sz="2800" b="1" kern="0" dirty="0">
                <a:solidFill>
                  <a:srgbClr val="FFFFFF"/>
                </a:solidFill>
                <a:ea typeface="微软雅黑"/>
                <a:sym typeface="宋体" pitchFamily="2" charset="-122"/>
              </a:rPr>
              <a:t>填报方法</a:t>
            </a:r>
          </a:p>
        </p:txBody>
      </p:sp>
    </p:spTree>
    <p:extLst>
      <p:ext uri="{BB962C8B-B14F-4D97-AF65-F5344CB8AC3E}">
        <p14:creationId xmlns:p14="http://schemas.microsoft.com/office/powerpoint/2010/main" val="24219055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1175656"/>
            <a:ext cx="9144000" cy="5134755"/>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graphicFrame>
        <p:nvGraphicFramePr>
          <p:cNvPr id="3" name="表格 2"/>
          <p:cNvGraphicFramePr>
            <a:graphicFrameLocks noGrp="1"/>
          </p:cNvGraphicFramePr>
          <p:nvPr>
            <p:extLst/>
          </p:nvPr>
        </p:nvGraphicFramePr>
        <p:xfrm>
          <a:off x="251520" y="1988838"/>
          <a:ext cx="8568952" cy="3240362"/>
        </p:xfrm>
        <a:graphic>
          <a:graphicData uri="http://schemas.openxmlformats.org/drawingml/2006/table">
            <a:tbl>
              <a:tblPr/>
              <a:tblGrid>
                <a:gridCol w="4772140"/>
                <a:gridCol w="1114661"/>
                <a:gridCol w="2682151"/>
              </a:tblGrid>
              <a:tr h="459264">
                <a:tc>
                  <a:txBody>
                    <a:bodyPr/>
                    <a:lstStyle/>
                    <a:p>
                      <a:pPr algn="l" fontAlgn="ctr"/>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四、经营税金</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9264">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五、本年收支结余</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9264">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六、补充指标</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9264">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1.</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从业人员平均人数（人）</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9264">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2.</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应付职工薪酬（本年贷方累计发生额）</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9264">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3.</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应交增值税</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4778">
                <a:tc>
                  <a:txBody>
                    <a:bodyPr/>
                    <a:lstStyle/>
                    <a:p>
                      <a:pPr algn="l" fontAlgn="ct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4.</a:t>
                      </a:r>
                      <a:r>
                        <a:rPr lang="zh-CN" altLang="en-US" sz="2000" b="0" i="0" u="none" strike="noStrike">
                          <a:solidFill>
                            <a:srgbClr val="000000"/>
                          </a:solidFill>
                          <a:effectLst/>
                          <a:latin typeface="微软雅黑" panose="020B0503020204020204" pitchFamily="34" charset="-122"/>
                          <a:ea typeface="微软雅黑" panose="020B0503020204020204" pitchFamily="34" charset="-122"/>
                        </a:rPr>
                        <a:t>新经济活动营业收入</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2000" b="0" i="0" u="none" strike="noStrike">
                          <a:solidFill>
                            <a:srgbClr val="000000"/>
                          </a:solidFill>
                          <a:effectLst/>
                          <a:latin typeface="微软雅黑" panose="020B0503020204020204" pitchFamily="34" charset="-122"/>
                          <a:ea typeface="微软雅黑" panose="020B0503020204020204" pitchFamily="34" charset="-122"/>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zh-CN" altLang="en-US" sz="200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AutoShape 5"/>
          <p:cNvSpPr>
            <a:spLocks noChangeArrowheads="1"/>
          </p:cNvSpPr>
          <p:nvPr/>
        </p:nvSpPr>
        <p:spPr bwMode="auto">
          <a:xfrm>
            <a:off x="4769768" y="2637458"/>
            <a:ext cx="2808312" cy="936104"/>
          </a:xfrm>
          <a:prstGeom prst="wedgeRoundRectCallout">
            <a:avLst>
              <a:gd name="adj1" fmla="val -140581"/>
              <a:gd name="adj2" fmla="val -34005"/>
              <a:gd name="adj3" fmla="val 16667"/>
            </a:avLst>
          </a:prstGeom>
          <a:solidFill>
            <a:srgbClr val="6600CC">
              <a:alpha val="80000"/>
            </a:srgbClr>
          </a:solidFill>
          <a:ln w="9525" algn="ctr">
            <a:noFill/>
            <a:miter lim="800000"/>
            <a:headEnd/>
            <a:tailEnd/>
          </a:ln>
        </p:spPr>
        <p:txBody>
          <a:bodyPr/>
          <a:lstStyle/>
          <a:p>
            <a:pPr>
              <a:lnSpc>
                <a:spcPct val="130000"/>
              </a:lnSpc>
            </a:pPr>
            <a:r>
              <a:rPr lang="zh-CN" altLang="en-US" sz="2000" dirty="0" smtClean="0">
                <a:solidFill>
                  <a:srgbClr val="FFFF00"/>
                </a:solidFill>
                <a:latin typeface="微软雅黑" pitchFamily="34" charset="-122"/>
                <a:ea typeface="微软雅黑" pitchFamily="34" charset="-122"/>
              </a:rPr>
              <a:t>取自收入支出决算总表中年末结转和结余</a:t>
            </a:r>
            <a:endParaRPr lang="zh-CN" altLang="en-US" sz="2000" dirty="0">
              <a:solidFill>
                <a:srgbClr val="FFFF00"/>
              </a:solidFill>
              <a:latin typeface="微软雅黑" pitchFamily="34" charset="-122"/>
              <a:ea typeface="微软雅黑" pitchFamily="34" charset="-122"/>
            </a:endParaRPr>
          </a:p>
        </p:txBody>
      </p:sp>
      <p:sp>
        <p:nvSpPr>
          <p:cNvPr id="12" name="AutoShape 5"/>
          <p:cNvSpPr>
            <a:spLocks noChangeArrowheads="1"/>
          </p:cNvSpPr>
          <p:nvPr/>
        </p:nvSpPr>
        <p:spPr bwMode="auto">
          <a:xfrm>
            <a:off x="5669868" y="3854151"/>
            <a:ext cx="2195736" cy="502749"/>
          </a:xfrm>
          <a:prstGeom prst="wedgeRoundRectCallout">
            <a:avLst>
              <a:gd name="adj1" fmla="val -128439"/>
              <a:gd name="adj2" fmla="val -2336"/>
              <a:gd name="adj3" fmla="val 16667"/>
            </a:avLst>
          </a:prstGeom>
          <a:solidFill>
            <a:srgbClr val="3399FF">
              <a:alpha val="80000"/>
            </a:srgbClr>
          </a:solidFill>
          <a:ln w="9525" algn="ctr">
            <a:noFill/>
            <a:miter lim="800000"/>
            <a:headEnd/>
            <a:tailEnd/>
          </a:ln>
        </p:spPr>
        <p:txBody>
          <a:bodyPr/>
          <a:lstStyle/>
          <a:p>
            <a:pPr>
              <a:lnSpc>
                <a:spcPct val="130000"/>
              </a:lnSpc>
            </a:pPr>
            <a:r>
              <a:rPr lang="zh-CN" altLang="en-US" sz="2000" dirty="0" smtClean="0">
                <a:latin typeface="微软雅黑" pitchFamily="34" charset="-122"/>
                <a:ea typeface="微软雅黑" pitchFamily="34" charset="-122"/>
              </a:rPr>
              <a:t>取自科目明细表</a:t>
            </a:r>
            <a:endParaRPr lang="zh-CN" altLang="en-US" sz="2000" dirty="0">
              <a:latin typeface="微软雅黑" pitchFamily="34" charset="-122"/>
              <a:ea typeface="微软雅黑" pitchFamily="34" charset="-122"/>
            </a:endParaRPr>
          </a:p>
        </p:txBody>
      </p:sp>
      <p:sp>
        <p:nvSpPr>
          <p:cNvPr id="13" name="AutoShape 5"/>
          <p:cNvSpPr>
            <a:spLocks noChangeArrowheads="1"/>
          </p:cNvSpPr>
          <p:nvPr/>
        </p:nvSpPr>
        <p:spPr bwMode="auto">
          <a:xfrm>
            <a:off x="4171406" y="4493260"/>
            <a:ext cx="1916792" cy="872300"/>
          </a:xfrm>
          <a:prstGeom prst="wedgeRoundRectCallout">
            <a:avLst>
              <a:gd name="adj1" fmla="val -130008"/>
              <a:gd name="adj2" fmla="val 5594"/>
              <a:gd name="adj3" fmla="val 16667"/>
            </a:avLst>
          </a:prstGeom>
          <a:solidFill>
            <a:srgbClr val="FFFF00">
              <a:alpha val="80000"/>
            </a:srgbClr>
          </a:solidFill>
          <a:ln w="9525" algn="ctr">
            <a:noFill/>
            <a:miter lim="800000"/>
            <a:headEnd/>
            <a:tailEnd/>
          </a:ln>
        </p:spPr>
        <p:txBody>
          <a:bodyPr/>
          <a:lstStyle/>
          <a:p>
            <a:pPr>
              <a:lnSpc>
                <a:spcPct val="130000"/>
              </a:lnSpc>
            </a:pPr>
            <a:r>
              <a:rPr lang="zh-CN" altLang="en-US" sz="2000" dirty="0" smtClean="0">
                <a:latin typeface="微软雅黑" pitchFamily="34" charset="-122"/>
                <a:ea typeface="微软雅黑" pitchFamily="34" charset="-122"/>
              </a:rPr>
              <a:t>新经济活动产生的营业收入</a:t>
            </a:r>
            <a:endParaRPr lang="zh-CN" altLang="en-US" sz="2000" dirty="0">
              <a:latin typeface="微软雅黑" pitchFamily="34" charset="-122"/>
              <a:ea typeface="微软雅黑" pitchFamily="34" charset="-122"/>
            </a:endParaRPr>
          </a:p>
        </p:txBody>
      </p:sp>
      <p:sp>
        <p:nvSpPr>
          <p:cNvPr id="11" name="AutoShape 5"/>
          <p:cNvSpPr>
            <a:spLocks noChangeArrowheads="1"/>
          </p:cNvSpPr>
          <p:nvPr/>
        </p:nvSpPr>
        <p:spPr bwMode="auto">
          <a:xfrm>
            <a:off x="3415831" y="2066374"/>
            <a:ext cx="2344809" cy="627541"/>
          </a:xfrm>
          <a:prstGeom prst="wedgeRoundRectCallout">
            <a:avLst>
              <a:gd name="adj1" fmla="val -140581"/>
              <a:gd name="adj2" fmla="val -34005"/>
              <a:gd name="adj3" fmla="val 16667"/>
            </a:avLst>
          </a:prstGeom>
          <a:solidFill>
            <a:srgbClr val="00B050">
              <a:alpha val="80000"/>
            </a:srgbClr>
          </a:solidFill>
          <a:ln w="9525" algn="ctr">
            <a:noFill/>
            <a:miter lim="800000"/>
            <a:headEnd/>
            <a:tailEnd/>
          </a:ln>
        </p:spPr>
        <p:txBody>
          <a:bodyPr/>
          <a:lstStyle/>
          <a:p>
            <a:pPr>
              <a:lnSpc>
                <a:spcPct val="130000"/>
              </a:lnSpc>
            </a:pPr>
            <a:r>
              <a:rPr lang="zh-CN" altLang="en-US" sz="2000" dirty="0" smtClean="0">
                <a:latin typeface="微软雅黑" pitchFamily="34" charset="-122"/>
                <a:ea typeface="微软雅黑" pitchFamily="34" charset="-122"/>
              </a:rPr>
              <a:t>取自财务状况表</a:t>
            </a:r>
            <a:endParaRPr lang="zh-CN" altLang="en-US" sz="2000" dirty="0">
              <a:latin typeface="微软雅黑" pitchFamily="34" charset="-122"/>
              <a:ea typeface="微软雅黑" pitchFamily="34" charset="-122"/>
            </a:endParaRPr>
          </a:p>
        </p:txBody>
      </p:sp>
      <p:sp>
        <p:nvSpPr>
          <p:cNvPr id="14" name="TextBox 7"/>
          <p:cNvSpPr>
            <a:spLocks noChangeArrowheads="1"/>
          </p:cNvSpPr>
          <p:nvPr/>
        </p:nvSpPr>
        <p:spPr bwMode="auto">
          <a:xfrm>
            <a:off x="179512" y="406164"/>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a:solidFill>
                  <a:srgbClr val="FFFFFF"/>
                </a:solidFill>
                <a:ea typeface="微软雅黑"/>
                <a:sym typeface="宋体" pitchFamily="2" charset="-122"/>
              </a:rPr>
              <a:t>1. </a:t>
            </a:r>
            <a:r>
              <a:rPr lang="zh-CN" altLang="en-US" sz="2800" b="1" kern="0" dirty="0">
                <a:solidFill>
                  <a:srgbClr val="FFFFFF"/>
                </a:solidFill>
                <a:ea typeface="微软雅黑"/>
                <a:sym typeface="宋体" pitchFamily="2" charset="-122"/>
              </a:rPr>
              <a:t>填报方法</a:t>
            </a:r>
          </a:p>
        </p:txBody>
      </p:sp>
    </p:spTree>
    <p:extLst>
      <p:ext uri="{BB962C8B-B14F-4D97-AF65-F5344CB8AC3E}">
        <p14:creationId xmlns:p14="http://schemas.microsoft.com/office/powerpoint/2010/main" val="385290643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79673" y="1298667"/>
            <a:ext cx="8400881" cy="4444807"/>
          </a:xfrm>
          <a:prstGeom prst="rect">
            <a:avLst/>
          </a:prstGeom>
        </p:spPr>
        <p:txBody>
          <a:bodyPr wrap="square">
            <a:spAutoFit/>
          </a:bodyPr>
          <a:lstStyle/>
          <a:p>
            <a:pPr>
              <a:lnSpc>
                <a:spcPct val="150000"/>
              </a:lnSpc>
              <a:spcAft>
                <a:spcPts val="0"/>
              </a:spcAft>
            </a:pPr>
            <a:r>
              <a:rPr lang="en-US" altLang="zh-CN" b="1" kern="100" dirty="0" smtClean="0">
                <a:latin typeface="黑体" panose="02010609060101010101" pitchFamily="49" charset="-122"/>
                <a:ea typeface="黑体" panose="02010609060101010101" pitchFamily="49" charset="-122"/>
                <a:cs typeface="Courier New" panose="02070309020205020404" pitchFamily="49" charset="0"/>
              </a:rPr>
              <a:t>  </a:t>
            </a:r>
            <a:r>
              <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rPr>
              <a:t>1.</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从业人员</a:t>
            </a:r>
            <a:r>
              <a:rPr lang="zh-CN" altLang="zh-CN" sz="2400" b="1" kern="100" dirty="0">
                <a:latin typeface="黑体" panose="02010609060101010101" pitchFamily="49" charset="-122"/>
                <a:ea typeface="黑体" panose="02010609060101010101" pitchFamily="49" charset="-122"/>
                <a:cs typeface="Courier New" panose="02070309020205020404" pitchFamily="49" charset="0"/>
              </a:rPr>
              <a:t>平均人数（人</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a:t>
            </a:r>
            <a:endPar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endParaRPr>
          </a:p>
          <a:p>
            <a:pPr>
              <a:lnSpc>
                <a:spcPct val="150000"/>
              </a:lnSpc>
              <a:spcAft>
                <a:spcPts val="0"/>
              </a:spcAft>
            </a:pPr>
            <a:r>
              <a:rPr lang="en-US" altLang="zh-CN" sz="2000" b="1" kern="100" dirty="0">
                <a:latin typeface="黑体" panose="02010609060101010101" pitchFamily="49" charset="-122"/>
                <a:ea typeface="黑体" panose="02010609060101010101" pitchFamily="49" charset="-122"/>
                <a:cs typeface="Courier New" panose="02070309020205020404" pitchFamily="49" charset="0"/>
              </a:rPr>
              <a:t> </a:t>
            </a:r>
            <a:r>
              <a:rPr lang="en-US" altLang="zh-CN" sz="2000" b="1" kern="100" dirty="0" smtClean="0">
                <a:latin typeface="黑体" panose="02010609060101010101" pitchFamily="49" charset="-122"/>
                <a:ea typeface="黑体" panose="02010609060101010101" pitchFamily="49" charset="-122"/>
                <a:cs typeface="Courier New" panose="02070309020205020404" pitchFamily="49" charset="0"/>
              </a:rPr>
              <a:t>  </a:t>
            </a: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指</a:t>
            </a:r>
            <a:r>
              <a:rPr lang="zh-CN" altLang="zh-CN" sz="2000" kern="100" dirty="0">
                <a:latin typeface="黑体" panose="02010609060101010101" pitchFamily="49" charset="-122"/>
                <a:ea typeface="黑体" panose="02010609060101010101" pitchFamily="49" charset="-122"/>
                <a:cs typeface="Courier New" panose="02070309020205020404" pitchFamily="49" charset="0"/>
              </a:rPr>
              <a:t>报告期内（年度）平均拥有的从业人员数。计算公式为：</a:t>
            </a:r>
            <a:r>
              <a:rPr lang="zh-CN" altLang="zh-CN" sz="2000" b="1" kern="100" dirty="0">
                <a:latin typeface="黑体" panose="02010609060101010101" pitchFamily="49" charset="-122"/>
                <a:ea typeface="黑体" panose="02010609060101010101" pitchFamily="49" charset="-122"/>
                <a:cs typeface="Courier New" panose="02070309020205020404" pitchFamily="49" charset="0"/>
              </a:rPr>
              <a:t>从业人员平均人数＝（年初从业人员数</a:t>
            </a:r>
            <a:r>
              <a:rPr lang="en-US" altLang="zh-CN" sz="2000" b="1" kern="100" dirty="0">
                <a:latin typeface="黑体" panose="02010609060101010101" pitchFamily="49" charset="-122"/>
                <a:ea typeface="黑体" panose="02010609060101010101" pitchFamily="49" charset="-122"/>
                <a:cs typeface="Courier New" panose="02070309020205020404" pitchFamily="49" charset="0"/>
              </a:rPr>
              <a:t>+</a:t>
            </a:r>
            <a:r>
              <a:rPr lang="zh-CN" altLang="zh-CN" sz="2000" b="1" kern="100" dirty="0">
                <a:latin typeface="黑体" panose="02010609060101010101" pitchFamily="49" charset="-122"/>
                <a:ea typeface="黑体" panose="02010609060101010101" pitchFamily="49" charset="-122"/>
                <a:cs typeface="Courier New" panose="02070309020205020404" pitchFamily="49" charset="0"/>
              </a:rPr>
              <a:t>年末从业人员数）÷ </a:t>
            </a:r>
            <a:r>
              <a:rPr lang="en-US" altLang="zh-CN" sz="2000" b="1" kern="100" dirty="0">
                <a:latin typeface="黑体" panose="02010609060101010101" pitchFamily="49" charset="-122"/>
                <a:ea typeface="黑体" panose="02010609060101010101" pitchFamily="49" charset="-122"/>
                <a:cs typeface="Courier New" panose="02070309020205020404" pitchFamily="49" charset="0"/>
              </a:rPr>
              <a:t>2</a:t>
            </a:r>
            <a:r>
              <a:rPr lang="zh-CN" altLang="zh-CN" sz="2000" b="1" kern="100" dirty="0" smtClean="0">
                <a:latin typeface="黑体" panose="02010609060101010101" pitchFamily="49" charset="-122"/>
                <a:ea typeface="黑体" panose="02010609060101010101" pitchFamily="49" charset="-122"/>
                <a:cs typeface="Courier New" panose="02070309020205020404" pitchFamily="49" charset="0"/>
              </a:rPr>
              <a:t>。</a:t>
            </a:r>
            <a:endParaRPr lang="zh-CN" altLang="zh-CN" sz="2000" kern="100" dirty="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Bef>
                <a:spcPts val="50"/>
              </a:spcBef>
              <a:spcAft>
                <a:spcPts val="0"/>
              </a:spcAft>
            </a:pPr>
            <a:r>
              <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rPr>
              <a:t>2.</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应付</a:t>
            </a:r>
            <a:r>
              <a:rPr lang="zh-CN" altLang="zh-CN" sz="2400" b="1" kern="100" dirty="0">
                <a:latin typeface="黑体" panose="02010609060101010101" pitchFamily="49" charset="-122"/>
                <a:ea typeface="黑体" panose="02010609060101010101" pitchFamily="49" charset="-122"/>
                <a:cs typeface="Courier New" panose="02070309020205020404" pitchFamily="49" charset="0"/>
              </a:rPr>
              <a:t>职工薪酬（本年贷方累计发生额</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a:t>
            </a:r>
            <a:endPar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Aft>
                <a:spcPts val="0"/>
              </a:spcAft>
            </a:pP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指</a:t>
            </a:r>
            <a:r>
              <a:rPr lang="zh-CN" altLang="zh-CN" sz="2000" kern="100" dirty="0">
                <a:latin typeface="黑体" panose="02010609060101010101" pitchFamily="49" charset="-122"/>
                <a:ea typeface="黑体" panose="02010609060101010101" pitchFamily="49" charset="-122"/>
                <a:cs typeface="Courier New" panose="02070309020205020404" pitchFamily="49" charset="0"/>
              </a:rPr>
              <a:t>企业为获得职工提供的服务而给予各种形式的报酬以及其他相关支出。包括职工工资、奖金、津贴和补贴，职工福利费，医疗保险费、养老保险费、失业保险费、工伤保险费和生育保险费等社会保险费，住房公积金，工会经费和职工教育经费，非货币性福利，因解除与职工的劳动关系给予的补偿，其他与获得职工提供的服务相关的支出</a:t>
            </a: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a:t>
            </a:r>
            <a:endParaRPr lang="zh-CN" altLang="zh-CN" sz="2000" kern="100" dirty="0">
              <a:latin typeface="黑体" panose="02010609060101010101" pitchFamily="49" charset="-122"/>
              <a:ea typeface="黑体" panose="02010609060101010101" pitchFamily="49" charset="-122"/>
              <a:cs typeface="Courier New" panose="02070309020205020404" pitchFamily="49" charset="0"/>
            </a:endParaRPr>
          </a:p>
        </p:txBody>
      </p:sp>
      <p:sp>
        <p:nvSpPr>
          <p:cNvPr id="5" name="TextBox 7"/>
          <p:cNvSpPr>
            <a:spLocks noChangeArrowheads="1"/>
          </p:cNvSpPr>
          <p:nvPr/>
        </p:nvSpPr>
        <p:spPr bwMode="auto">
          <a:xfrm>
            <a:off x="449477" y="427462"/>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smtClean="0">
                <a:solidFill>
                  <a:srgbClr val="FFFFFF"/>
                </a:solidFill>
                <a:ea typeface="微软雅黑"/>
                <a:sym typeface="宋体" pitchFamily="2" charset="-122"/>
              </a:rPr>
              <a:t>2. </a:t>
            </a:r>
            <a:r>
              <a:rPr lang="zh-CN" altLang="en-US" sz="2800" b="1" kern="0" dirty="0" smtClean="0">
                <a:solidFill>
                  <a:srgbClr val="FFFFFF"/>
                </a:solidFill>
                <a:ea typeface="微软雅黑"/>
                <a:sym typeface="宋体" pitchFamily="2" charset="-122"/>
              </a:rPr>
              <a:t>主要指标解释</a:t>
            </a:r>
            <a:endParaRPr lang="zh-CN" altLang="en-US" sz="2800" b="1" kern="0" dirty="0">
              <a:solidFill>
                <a:srgbClr val="FFFFFF"/>
              </a:solidFill>
              <a:ea typeface="微软雅黑"/>
              <a:sym typeface="宋体" pitchFamily="2" charset="-122"/>
            </a:endParaRPr>
          </a:p>
        </p:txBody>
      </p:sp>
    </p:spTree>
    <p:extLst>
      <p:ext uri="{BB962C8B-B14F-4D97-AF65-F5344CB8AC3E}">
        <p14:creationId xmlns:p14="http://schemas.microsoft.com/office/powerpoint/2010/main" val="3563252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13360" y="1041023"/>
            <a:ext cx="8808720" cy="5816977"/>
          </a:xfrm>
          <a:prstGeom prst="rect">
            <a:avLst/>
          </a:prstGeom>
        </p:spPr>
        <p:txBody>
          <a:bodyPr wrap="square">
            <a:spAutoFit/>
          </a:bodyPr>
          <a:lstStyle/>
          <a:p>
            <a:pPr indent="279400">
              <a:lnSpc>
                <a:spcPct val="150000"/>
              </a:lnSpc>
              <a:spcAft>
                <a:spcPts val="0"/>
              </a:spcAft>
            </a:pPr>
            <a:r>
              <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rPr>
              <a:t>3</a:t>
            </a:r>
            <a:r>
              <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rPr>
              <a:t>.</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应</a:t>
            </a:r>
            <a:r>
              <a:rPr lang="zh-CN" altLang="zh-CN" sz="2400" b="1" kern="100" dirty="0">
                <a:latin typeface="黑体" panose="02010609060101010101" pitchFamily="49" charset="-122"/>
                <a:ea typeface="黑体" panose="02010609060101010101" pitchFamily="49" charset="-122"/>
                <a:cs typeface="Courier New" panose="02070309020205020404" pitchFamily="49" charset="0"/>
              </a:rPr>
              <a:t>交</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增值税</a:t>
            </a:r>
            <a:endPar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Aft>
                <a:spcPts val="0"/>
              </a:spcAft>
            </a:pP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指</a:t>
            </a:r>
            <a:r>
              <a:rPr lang="zh-CN" altLang="zh-CN" sz="2000" kern="100" dirty="0">
                <a:latin typeface="黑体" panose="02010609060101010101" pitchFamily="49" charset="-122"/>
                <a:ea typeface="黑体" panose="02010609060101010101" pitchFamily="49" charset="-122"/>
                <a:cs typeface="Courier New" panose="02070309020205020404" pitchFamily="49" charset="0"/>
              </a:rPr>
              <a:t>按照税法规定，以销售货物、服务、无形资产、不动产或提供加工服务、修理修配劳务的增值额和货物进口金额为计税依据而课征的一种流转税。填报本指标时</a:t>
            </a: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a:t>
            </a:r>
            <a:r>
              <a:rPr lang="zh-CN" altLang="zh-CN" sz="2000" b="1" kern="100" dirty="0" smtClean="0">
                <a:latin typeface="黑体" panose="02010609060101010101" pitchFamily="49" charset="-122"/>
                <a:ea typeface="黑体" panose="02010609060101010101" pitchFamily="49" charset="-122"/>
                <a:cs typeface="Courier New" panose="02070309020205020404" pitchFamily="49" charset="0"/>
              </a:rPr>
              <a:t>按</a:t>
            </a:r>
            <a:r>
              <a:rPr lang="zh-CN" altLang="zh-CN" sz="2000" b="1" kern="100" dirty="0">
                <a:latin typeface="黑体" panose="02010609060101010101" pitchFamily="49" charset="-122"/>
                <a:ea typeface="黑体" panose="02010609060101010101" pitchFamily="49" charset="-122"/>
                <a:cs typeface="Courier New" panose="02070309020205020404" pitchFamily="49" charset="0"/>
              </a:rPr>
              <a:t>权责发生制核算企业</a:t>
            </a:r>
            <a:r>
              <a:rPr lang="en-US" altLang="zh-CN" sz="2000" b="1" kern="100" dirty="0">
                <a:latin typeface="黑体" panose="02010609060101010101" pitchFamily="49" charset="-122"/>
                <a:ea typeface="黑体" panose="02010609060101010101" pitchFamily="49" charset="-122"/>
                <a:cs typeface="Courier New" panose="02070309020205020404" pitchFamily="49" charset="0"/>
              </a:rPr>
              <a:t>2017</a:t>
            </a:r>
            <a:r>
              <a:rPr lang="zh-CN" altLang="zh-CN" sz="2000" b="1" kern="100" dirty="0">
                <a:latin typeface="黑体" panose="02010609060101010101" pitchFamily="49" charset="-122"/>
                <a:ea typeface="黑体" panose="02010609060101010101" pitchFamily="49" charset="-122"/>
                <a:cs typeface="Courier New" panose="02070309020205020404" pitchFamily="49" charset="0"/>
              </a:rPr>
              <a:t>年应缴纳</a:t>
            </a:r>
            <a:r>
              <a:rPr lang="zh-CN" altLang="zh-CN" sz="2000" kern="100" dirty="0">
                <a:latin typeface="黑体" panose="02010609060101010101" pitchFamily="49" charset="-122"/>
                <a:ea typeface="黑体" panose="02010609060101010101" pitchFamily="49" charset="-122"/>
                <a:cs typeface="Courier New" panose="02070309020205020404" pitchFamily="49" charset="0"/>
              </a:rPr>
              <a:t>的增值税</a:t>
            </a: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a:t>
            </a:r>
            <a:endParaRPr lang="en-US" altLang="zh-CN" sz="2000"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pPr>
            <a:r>
              <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rPr>
              <a:t>4.</a:t>
            </a:r>
            <a:r>
              <a:rPr lang="zh-CN" altLang="zh-CN" sz="2400" b="1" kern="100" dirty="0" smtClean="0">
                <a:latin typeface="黑体" panose="02010609060101010101" pitchFamily="49" charset="-122"/>
                <a:ea typeface="黑体" panose="02010609060101010101" pitchFamily="49" charset="-122"/>
                <a:cs typeface="Courier New" panose="02070309020205020404" pitchFamily="49" charset="0"/>
              </a:rPr>
              <a:t>新经济活动</a:t>
            </a:r>
            <a:endParaRPr lang="en-US" altLang="zh-CN" sz="2400" b="1"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pPr>
            <a:r>
              <a:rPr lang="zh-CN" altLang="zh-CN" sz="2000" kern="100" dirty="0" smtClean="0">
                <a:latin typeface="黑体" panose="02010609060101010101" pitchFamily="49" charset="-122"/>
                <a:ea typeface="黑体" panose="02010609060101010101" pitchFamily="49" charset="-122"/>
                <a:cs typeface="Courier New" panose="02070309020205020404" pitchFamily="49" charset="0"/>
              </a:rPr>
              <a:t>指</a:t>
            </a:r>
            <a:r>
              <a:rPr lang="zh-CN" altLang="zh-CN" sz="2000" kern="100" dirty="0">
                <a:latin typeface="黑体" panose="02010609060101010101" pitchFamily="49" charset="-122"/>
                <a:ea typeface="黑体" panose="02010609060101010101" pitchFamily="49" charset="-122"/>
                <a:cs typeface="Courier New" panose="02070309020205020404" pitchFamily="49" charset="0"/>
              </a:rPr>
              <a:t>在新常态下，以科技创新和信息技术革命为先导，以新技术为支撑，以新产业、新业态、新商业模式为核心内容，推动我国经济持续发展的经济活动。包括现代农林牧渔业、先进制造业、新型能源活动、节能环保活动、互联网与现代信息技术服务、新技术与创新服务活动、现代生产性服务活动、新型生活性服务活动、现代综合管理活动。</a:t>
            </a:r>
          </a:p>
          <a:p>
            <a:pPr indent="279400">
              <a:lnSpc>
                <a:spcPct val="150000"/>
              </a:lnSpc>
              <a:spcAft>
                <a:spcPts val="0"/>
              </a:spcAft>
            </a:pPr>
            <a:endParaRPr lang="en-US" altLang="zh-CN" sz="2000"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Aft>
                <a:spcPts val="0"/>
              </a:spcAft>
            </a:pPr>
            <a:endParaRPr lang="zh-CN" altLang="zh-CN" sz="2000" kern="100" dirty="0">
              <a:effectLst/>
              <a:latin typeface="黑体" panose="02010609060101010101" pitchFamily="49" charset="-122"/>
              <a:ea typeface="黑体" panose="02010609060101010101" pitchFamily="49" charset="-122"/>
              <a:cs typeface="Courier New" panose="02070309020205020404" pitchFamily="49" charset="0"/>
            </a:endParaRPr>
          </a:p>
        </p:txBody>
      </p:sp>
      <p:sp>
        <p:nvSpPr>
          <p:cNvPr id="4" name="TextBox 7"/>
          <p:cNvSpPr>
            <a:spLocks noChangeArrowheads="1"/>
          </p:cNvSpPr>
          <p:nvPr/>
        </p:nvSpPr>
        <p:spPr bwMode="auto">
          <a:xfrm>
            <a:off x="449477" y="427462"/>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800" b="1" kern="0" dirty="0">
                <a:solidFill>
                  <a:srgbClr val="FFFFFF"/>
                </a:solidFill>
                <a:ea typeface="微软雅黑"/>
                <a:sym typeface="宋体" pitchFamily="2" charset="-122"/>
              </a:rPr>
              <a:t>主要</a:t>
            </a:r>
            <a:r>
              <a:rPr lang="zh-CN" altLang="en-US" sz="2800" b="1" kern="0" dirty="0" smtClean="0">
                <a:solidFill>
                  <a:srgbClr val="FFFFFF"/>
                </a:solidFill>
                <a:ea typeface="微软雅黑"/>
                <a:sym typeface="宋体" pitchFamily="2" charset="-122"/>
              </a:rPr>
              <a:t>指标解释</a:t>
            </a:r>
            <a:endParaRPr lang="zh-CN" altLang="en-US" sz="2800" b="1" kern="0" dirty="0">
              <a:solidFill>
                <a:srgbClr val="FFFFFF"/>
              </a:solidFill>
              <a:ea typeface="微软雅黑"/>
              <a:sym typeface="宋体" pitchFamily="2" charset="-122"/>
            </a:endParaRPr>
          </a:p>
        </p:txBody>
      </p:sp>
    </p:spTree>
    <p:extLst>
      <p:ext uri="{BB962C8B-B14F-4D97-AF65-F5344CB8AC3E}">
        <p14:creationId xmlns:p14="http://schemas.microsoft.com/office/powerpoint/2010/main" val="17252499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13360" y="1041023"/>
            <a:ext cx="8808720" cy="6863417"/>
          </a:xfrm>
          <a:prstGeom prst="rect">
            <a:avLst/>
          </a:prstGeom>
        </p:spPr>
        <p:txBody>
          <a:bodyPr wrap="square">
            <a:spAutoFit/>
          </a:bodyPr>
          <a:lstStyle/>
          <a:p>
            <a:r>
              <a:rPr lang="zh-CN" altLang="zh-CN" sz="2000" b="1" dirty="0">
                <a:latin typeface="黑体" panose="02010609060101010101" pitchFamily="49" charset="-122"/>
                <a:ea typeface="黑体" panose="02010609060101010101" pitchFamily="49" charset="-122"/>
              </a:rPr>
              <a:t>（一）本年收入合计</a:t>
            </a:r>
            <a:endParaRPr lang="zh-CN" altLang="zh-CN" sz="2000" dirty="0">
              <a:latin typeface="黑体" panose="02010609060101010101" pitchFamily="49" charset="-122"/>
              <a:ea typeface="黑体" panose="02010609060101010101" pitchFamily="49" charset="-122"/>
            </a:endParaRPr>
          </a:p>
          <a:p>
            <a:r>
              <a:rPr lang="zh-CN" altLang="zh-CN" sz="2000" dirty="0">
                <a:latin typeface="黑体" panose="02010609060101010101" pitchFamily="49" charset="-122"/>
                <a:ea typeface="黑体" panose="02010609060101010101" pitchFamily="49" charset="-122"/>
              </a:rPr>
              <a:t>本年收入合计≥财政拨款＋事业收入＋经营</a:t>
            </a:r>
            <a:r>
              <a:rPr lang="zh-CN" altLang="zh-CN" sz="2000" dirty="0" smtClean="0">
                <a:latin typeface="黑体" panose="02010609060101010101" pitchFamily="49" charset="-122"/>
                <a:ea typeface="黑体" panose="02010609060101010101" pitchFamily="49" charset="-122"/>
              </a:rPr>
              <a:t>收入</a:t>
            </a:r>
            <a:endParaRPr lang="en-US" altLang="zh-CN" sz="2000" dirty="0" smtClean="0">
              <a:latin typeface="黑体" panose="02010609060101010101" pitchFamily="49" charset="-122"/>
              <a:ea typeface="黑体" panose="02010609060101010101" pitchFamily="49" charset="-122"/>
            </a:endParaRPr>
          </a:p>
          <a:p>
            <a:endParaRPr lang="zh-CN" altLang="zh-CN" sz="2000" dirty="0">
              <a:latin typeface="黑体" panose="02010609060101010101" pitchFamily="49" charset="-122"/>
              <a:ea typeface="黑体" panose="02010609060101010101" pitchFamily="49" charset="-122"/>
            </a:endParaRPr>
          </a:p>
          <a:p>
            <a:r>
              <a:rPr lang="zh-CN" altLang="zh-CN" sz="2000" b="1" dirty="0">
                <a:latin typeface="黑体" panose="02010609060101010101" pitchFamily="49" charset="-122"/>
                <a:ea typeface="黑体" panose="02010609060101010101" pitchFamily="49" charset="-122"/>
              </a:rPr>
              <a:t>（二）本年支出合计</a:t>
            </a:r>
            <a:endParaRPr lang="zh-CN" altLang="zh-CN" sz="2000" dirty="0">
              <a:latin typeface="黑体" panose="02010609060101010101" pitchFamily="49" charset="-122"/>
              <a:ea typeface="黑体" panose="02010609060101010101" pitchFamily="49" charset="-122"/>
            </a:endParaRPr>
          </a:p>
          <a:p>
            <a:r>
              <a:rPr lang="en-US" altLang="zh-CN" sz="2000" dirty="0">
                <a:latin typeface="黑体" panose="02010609060101010101" pitchFamily="49" charset="-122"/>
                <a:ea typeface="黑体" panose="02010609060101010101" pitchFamily="49" charset="-122"/>
              </a:rPr>
              <a:t>1. </a:t>
            </a:r>
            <a:r>
              <a:rPr lang="zh-CN" altLang="zh-CN" sz="2000" dirty="0" smtClean="0">
                <a:latin typeface="黑体" panose="02010609060101010101" pitchFamily="49" charset="-122"/>
                <a:ea typeface="黑体" panose="02010609060101010101" pitchFamily="49" charset="-122"/>
              </a:rPr>
              <a:t>本年</a:t>
            </a:r>
            <a:r>
              <a:rPr lang="zh-CN" altLang="zh-CN" sz="2000" dirty="0">
                <a:latin typeface="黑体" panose="02010609060101010101" pitchFamily="49" charset="-122"/>
                <a:ea typeface="黑体" panose="02010609060101010101" pitchFamily="49" charset="-122"/>
              </a:rPr>
              <a:t>支出合计＝工资福利支出＋商品和服务支出＋对个人和家庭的补助＋对企事业单位的补贴＋转移性支出＋债务利息支出＋债务还本支出＋基本建设支出＋其他资本性支出＋其他支出</a:t>
            </a:r>
          </a:p>
          <a:p>
            <a:r>
              <a:rPr lang="en-US" altLang="zh-CN" sz="2000" dirty="0">
                <a:latin typeface="黑体" panose="02010609060101010101" pitchFamily="49" charset="-122"/>
                <a:ea typeface="黑体" panose="02010609060101010101" pitchFamily="49" charset="-122"/>
              </a:rPr>
              <a:t>2. </a:t>
            </a:r>
            <a:r>
              <a:rPr lang="zh-CN" altLang="zh-CN" sz="2000" dirty="0" smtClean="0">
                <a:latin typeface="黑体" panose="02010609060101010101" pitchFamily="49" charset="-122"/>
                <a:ea typeface="黑体" panose="02010609060101010101" pitchFamily="49" charset="-122"/>
              </a:rPr>
              <a:t>工资</a:t>
            </a:r>
            <a:r>
              <a:rPr lang="zh-CN" altLang="zh-CN" sz="2000" dirty="0">
                <a:latin typeface="黑体" panose="02010609060101010101" pitchFamily="49" charset="-122"/>
                <a:ea typeface="黑体" panose="02010609060101010101" pitchFamily="49" charset="-122"/>
              </a:rPr>
              <a:t>福利支出＝基本工资＋津贴补贴＋奖金＋其他社会保障缴费＋伙食补助费＋绩效</a:t>
            </a:r>
            <a:r>
              <a:rPr lang="zh-CN" altLang="zh-CN" sz="2000" dirty="0" smtClean="0">
                <a:latin typeface="黑体" panose="02010609060101010101" pitchFamily="49" charset="-122"/>
                <a:ea typeface="黑体" panose="02010609060101010101" pitchFamily="49" charset="-122"/>
              </a:rPr>
              <a:t>工资＋</a:t>
            </a:r>
            <a:r>
              <a:rPr lang="zh-CN" altLang="zh-CN" sz="2000" dirty="0">
                <a:latin typeface="黑体" panose="02010609060101010101" pitchFamily="49" charset="-122"/>
                <a:ea typeface="黑体" panose="02010609060101010101" pitchFamily="49" charset="-122"/>
              </a:rPr>
              <a:t>机关事业单位基本养老保险缴费＋职业年金缴费＋其他工资福利支出</a:t>
            </a:r>
          </a:p>
          <a:p>
            <a:r>
              <a:rPr lang="en-US" altLang="zh-CN" sz="2000" dirty="0">
                <a:latin typeface="黑体" panose="02010609060101010101" pitchFamily="49" charset="-122"/>
                <a:ea typeface="黑体" panose="02010609060101010101" pitchFamily="49" charset="-122"/>
              </a:rPr>
              <a:t>3</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商品</a:t>
            </a:r>
            <a:r>
              <a:rPr lang="zh-CN" altLang="zh-CN" sz="2000" dirty="0">
                <a:latin typeface="黑体" panose="02010609060101010101" pitchFamily="49" charset="-122"/>
                <a:ea typeface="黑体" panose="02010609060101010101" pitchFamily="49" charset="-122"/>
              </a:rPr>
              <a:t>和服务支出＝各种一级商品和服务支出项目之和</a:t>
            </a:r>
          </a:p>
          <a:p>
            <a:r>
              <a:rPr lang="en-US" altLang="zh-CN" sz="2000" dirty="0">
                <a:latin typeface="黑体" panose="02010609060101010101" pitchFamily="49" charset="-122"/>
                <a:ea typeface="黑体" panose="02010609060101010101" pitchFamily="49" charset="-122"/>
              </a:rPr>
              <a:t>4</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邮政</a:t>
            </a:r>
            <a:r>
              <a:rPr lang="zh-CN" altLang="zh-CN" sz="2000" dirty="0">
                <a:latin typeface="黑体" panose="02010609060101010101" pitchFamily="49" charset="-122"/>
                <a:ea typeface="黑体" panose="02010609060101010101" pitchFamily="49" charset="-122"/>
              </a:rPr>
              <a:t>通信费≥邮政费＋互联网费</a:t>
            </a:r>
          </a:p>
          <a:p>
            <a:r>
              <a:rPr lang="en-US" altLang="zh-CN" sz="2000" dirty="0">
                <a:latin typeface="黑体" panose="02010609060101010101" pitchFamily="49" charset="-122"/>
                <a:ea typeface="黑体" panose="02010609060101010101" pitchFamily="49" charset="-122"/>
              </a:rPr>
              <a:t>5</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取暖费</a:t>
            </a:r>
            <a:r>
              <a:rPr lang="zh-CN" altLang="zh-CN" sz="2000" dirty="0">
                <a:latin typeface="黑体" panose="02010609060101010101" pitchFamily="49" charset="-122"/>
                <a:ea typeface="黑体" panose="02010609060101010101" pitchFamily="49" charset="-122"/>
              </a:rPr>
              <a:t>＝取暖用燃料费＋热力费＋职工宿舍取暖费＋其他</a:t>
            </a:r>
          </a:p>
          <a:p>
            <a:r>
              <a:rPr lang="en-US" altLang="zh-CN" sz="2000" dirty="0">
                <a:latin typeface="黑体" panose="02010609060101010101" pitchFamily="49" charset="-122"/>
                <a:ea typeface="黑体" panose="02010609060101010101" pitchFamily="49" charset="-122"/>
              </a:rPr>
              <a:t>6</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租赁费</a:t>
            </a:r>
            <a:r>
              <a:rPr lang="zh-CN" altLang="zh-CN" sz="2000" dirty="0">
                <a:latin typeface="黑体" panose="02010609060101010101" pitchFamily="49" charset="-122"/>
                <a:ea typeface="黑体" panose="02010609060101010101" pitchFamily="49" charset="-122"/>
              </a:rPr>
              <a:t>≥房屋</a:t>
            </a:r>
            <a:r>
              <a:rPr lang="zh-CN" altLang="zh-CN" sz="2000" dirty="0" smtClean="0">
                <a:latin typeface="黑体" panose="02010609060101010101" pitchFamily="49" charset="-122"/>
                <a:ea typeface="黑体" panose="02010609060101010101" pitchFamily="49" charset="-122"/>
              </a:rPr>
              <a:t>租赁费</a:t>
            </a:r>
            <a:endParaRPr lang="en-US" altLang="zh-CN" sz="2000" dirty="0" smtClean="0">
              <a:latin typeface="黑体" panose="02010609060101010101" pitchFamily="49" charset="-122"/>
              <a:ea typeface="黑体" panose="02010609060101010101" pitchFamily="49" charset="-122"/>
            </a:endParaRPr>
          </a:p>
          <a:p>
            <a:r>
              <a:rPr lang="en-US" altLang="zh-CN" sz="2000" dirty="0">
                <a:latin typeface="黑体" panose="02010609060101010101" pitchFamily="49" charset="-122"/>
                <a:ea typeface="黑体" panose="02010609060101010101" pitchFamily="49" charset="-122"/>
              </a:rPr>
              <a:t>7. </a:t>
            </a:r>
            <a:r>
              <a:rPr lang="zh-CN" altLang="en-US" sz="2000" dirty="0" smtClean="0">
                <a:latin typeface="黑体" panose="02010609060101010101" pitchFamily="49" charset="-122"/>
                <a:ea typeface="黑体" panose="02010609060101010101" pitchFamily="49" charset="-122"/>
              </a:rPr>
              <a:t>专用</a:t>
            </a:r>
            <a:r>
              <a:rPr lang="zh-CN" altLang="en-US" sz="2000" dirty="0">
                <a:latin typeface="黑体" panose="02010609060101010101" pitchFamily="49" charset="-122"/>
                <a:ea typeface="黑体" panose="02010609060101010101" pitchFamily="49" charset="-122"/>
              </a:rPr>
              <a:t>材料费≥药品及医疗耗材＋农用材料＋兽医用品＋实验室用品＋专用服装＋消耗性体育用品＋专用工具和仪器＋艺术部门专用材料和用品＋广播电视台发射台发射机的电力、材料</a:t>
            </a:r>
          </a:p>
          <a:p>
            <a:endParaRPr lang="en-US" altLang="zh-CN" sz="2000" dirty="0" smtClean="0">
              <a:latin typeface="黑体" panose="02010609060101010101" pitchFamily="49" charset="-122"/>
              <a:ea typeface="黑体" panose="02010609060101010101" pitchFamily="49" charset="-122"/>
            </a:endParaRPr>
          </a:p>
          <a:p>
            <a:endParaRPr lang="zh-CN" altLang="zh-CN" sz="2000" dirty="0">
              <a:latin typeface="黑体" panose="02010609060101010101" pitchFamily="49" charset="-122"/>
              <a:ea typeface="黑体" panose="02010609060101010101" pitchFamily="49" charset="-122"/>
            </a:endParaRPr>
          </a:p>
          <a:p>
            <a:pPr indent="279400">
              <a:lnSpc>
                <a:spcPct val="150000"/>
              </a:lnSpc>
              <a:spcAft>
                <a:spcPts val="0"/>
              </a:spcAft>
            </a:pPr>
            <a:endParaRPr lang="en-US" altLang="zh-CN" sz="2000"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Aft>
                <a:spcPts val="0"/>
              </a:spcAft>
            </a:pPr>
            <a:endParaRPr lang="zh-CN" altLang="zh-CN" sz="2000" kern="100" dirty="0">
              <a:effectLst/>
              <a:latin typeface="黑体" panose="02010609060101010101" pitchFamily="49" charset="-122"/>
              <a:ea typeface="黑体" panose="02010609060101010101" pitchFamily="49" charset="-122"/>
              <a:cs typeface="Courier New" panose="02070309020205020404" pitchFamily="49" charset="0"/>
            </a:endParaRPr>
          </a:p>
        </p:txBody>
      </p:sp>
      <p:sp>
        <p:nvSpPr>
          <p:cNvPr id="4" name="TextBox 7"/>
          <p:cNvSpPr>
            <a:spLocks noChangeArrowheads="1"/>
          </p:cNvSpPr>
          <p:nvPr/>
        </p:nvSpPr>
        <p:spPr bwMode="auto">
          <a:xfrm>
            <a:off x="449477" y="427462"/>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smtClean="0">
                <a:solidFill>
                  <a:srgbClr val="FFFFFF"/>
                </a:solidFill>
                <a:ea typeface="微软雅黑"/>
                <a:sym typeface="宋体" pitchFamily="2" charset="-122"/>
              </a:rPr>
              <a:t>3. </a:t>
            </a:r>
            <a:r>
              <a:rPr lang="zh-CN" altLang="en-US" sz="2800" b="1" kern="0" dirty="0" smtClean="0">
                <a:solidFill>
                  <a:srgbClr val="FFFFFF"/>
                </a:solidFill>
                <a:ea typeface="微软雅黑"/>
                <a:sym typeface="宋体" pitchFamily="2" charset="-122"/>
              </a:rPr>
              <a:t>主要审核关系</a:t>
            </a:r>
            <a:endParaRPr lang="zh-CN" altLang="en-US" sz="2800" b="1" kern="0" dirty="0">
              <a:solidFill>
                <a:srgbClr val="FFFFFF"/>
              </a:solidFill>
              <a:ea typeface="微软雅黑"/>
              <a:sym typeface="宋体" pitchFamily="2" charset="-122"/>
            </a:endParaRPr>
          </a:p>
        </p:txBody>
      </p:sp>
    </p:spTree>
    <p:extLst>
      <p:ext uri="{BB962C8B-B14F-4D97-AF65-F5344CB8AC3E}">
        <p14:creationId xmlns:p14="http://schemas.microsoft.com/office/powerpoint/2010/main" val="527151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圆角矩形 11"/>
          <p:cNvSpPr/>
          <p:nvPr/>
        </p:nvSpPr>
        <p:spPr>
          <a:xfrm>
            <a:off x="1042988" y="730250"/>
            <a:ext cx="711200" cy="174625"/>
          </a:xfrm>
          <a:custGeom>
            <a:avLst/>
            <a:gdLst/>
            <a:ahLst/>
            <a:cxnLst/>
            <a:rect l="l" t="t" r="r" b="b"/>
            <a:pathLst>
              <a:path w="711052" h="174096">
                <a:moveTo>
                  <a:pt x="87048" y="0"/>
                </a:moveTo>
                <a:lnTo>
                  <a:pt x="711052" y="0"/>
                </a:lnTo>
                <a:lnTo>
                  <a:pt x="711052" y="174096"/>
                </a:lnTo>
                <a:lnTo>
                  <a:pt x="87048" y="174096"/>
                </a:lnTo>
                <a:cubicBezTo>
                  <a:pt x="38973" y="174096"/>
                  <a:pt x="0" y="135123"/>
                  <a:pt x="0" y="87048"/>
                </a:cubicBezTo>
                <a:cubicBezTo>
                  <a:pt x="0" y="38973"/>
                  <a:pt x="38973" y="0"/>
                  <a:pt x="87048" y="0"/>
                </a:cubicBezTo>
                <a:close/>
              </a:path>
            </a:pathLst>
          </a:custGeom>
          <a:gradFill flip="none" rotWithShape="1">
            <a:gsLst>
              <a:gs pos="0">
                <a:sysClr val="windowText" lastClr="000000">
                  <a:lumMod val="50000"/>
                  <a:lumOff val="50000"/>
                  <a:shade val="30000"/>
                  <a:satMod val="115000"/>
                </a:sysClr>
              </a:gs>
              <a:gs pos="100000">
                <a:sysClr val="windowText" lastClr="000000">
                  <a:lumMod val="50000"/>
                  <a:lumOff val="50000"/>
                  <a:shade val="67500"/>
                  <a:satMod val="115000"/>
                </a:sysClr>
              </a:gs>
              <a:gs pos="89000">
                <a:srgbClr val="9D9D9D"/>
              </a:gs>
              <a:gs pos="60000">
                <a:sysClr val="window" lastClr="FFFFFF">
                  <a:lumMod val="65000"/>
                </a:sysClr>
              </a:gs>
            </a:gsLst>
            <a:lin ang="0" scaled="1"/>
            <a:tileRect/>
          </a:gradFill>
          <a:ln w="25400" cap="flat" cmpd="sng" algn="ctr">
            <a:noFill/>
            <a:prstDash val="solid"/>
          </a:ln>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1229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l="57680" t="7205" b="2766"/>
          <a:stretch>
            <a:fillRect/>
          </a:stretch>
        </p:blipFill>
        <p:spPr bwMode="auto">
          <a:xfrm>
            <a:off x="1692275" y="173038"/>
            <a:ext cx="61913"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圆角矩形 4"/>
          <p:cNvSpPr/>
          <p:nvPr/>
        </p:nvSpPr>
        <p:spPr>
          <a:xfrm>
            <a:off x="1331913" y="820738"/>
            <a:ext cx="1655762" cy="1023937"/>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pattFill prst="trellis">
            <a:fgClr>
              <a:sysClr val="window" lastClr="FFFFFF">
                <a:lumMod val="95000"/>
              </a:sysClr>
            </a:fgClr>
            <a:bgClr>
              <a:srgbClr val="C7C7C7"/>
            </a:bgClr>
          </a:pattFill>
          <a:ln w="25400" cap="flat" cmpd="sng" algn="ctr">
            <a:solidFill>
              <a:sysClr val="window" lastClr="FFFFFF">
                <a:lumMod val="95000"/>
              </a:sysClr>
            </a:solidFill>
            <a:prstDash val="solid"/>
          </a:ln>
          <a:effectLst>
            <a:outerShdw blurRad="127000" dist="38100" dir="5400000" algn="t" rotWithShape="0">
              <a:prstClr val="black">
                <a:alpha val="31000"/>
              </a:prstClr>
            </a:outerShdw>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36" name="图片 35"/>
          <p:cNvPicPr>
            <a:picLocks noChangeAspect="1"/>
          </p:cNvPicPr>
          <p:nvPr/>
        </p:nvPicPr>
        <p:blipFill>
          <a:blip r:embed="rId4" cstate="print">
            <a:extLst/>
          </a:blip>
          <a:stretch>
            <a:fillRect/>
          </a:stretch>
        </p:blipFill>
        <p:spPr>
          <a:xfrm>
            <a:off x="1850916" y="793921"/>
            <a:ext cx="1118387" cy="1148210"/>
          </a:xfrm>
          <a:prstGeom prst="rect">
            <a:avLst/>
          </a:prstGeom>
          <a:effectLst>
            <a:innerShdw blurRad="114300">
              <a:srgbClr val="004D86"/>
            </a:innerShdw>
          </a:effectLst>
        </p:spPr>
      </p:pic>
      <p:sp>
        <p:nvSpPr>
          <p:cNvPr id="38" name="TextBox 37"/>
          <p:cNvSpPr txBox="1"/>
          <p:nvPr/>
        </p:nvSpPr>
        <p:spPr>
          <a:xfrm>
            <a:off x="2041525" y="1141094"/>
            <a:ext cx="930024" cy="535531"/>
          </a:xfrm>
          <a:prstGeom prst="rect">
            <a:avLst/>
          </a:prstGeom>
          <a:noFill/>
        </p:spPr>
        <p:txBody>
          <a:bodyPr>
            <a:spAutoFit/>
          </a:bodyPr>
          <a:lstStyle/>
          <a:p>
            <a:pPr>
              <a:lnSpc>
                <a:spcPct val="80000"/>
              </a:lnSpc>
              <a:defRPr/>
            </a:pPr>
            <a:r>
              <a:rPr lang="zh-CN" altLang="en-US" sz="3600" kern="0" dirty="0">
                <a:ln w="18415" cmpd="sng">
                  <a:solidFill>
                    <a:srgbClr val="FFFFFF"/>
                  </a:solidFill>
                  <a:prstDash val="solid"/>
                </a:ln>
                <a:solidFill>
                  <a:srgbClr val="FFFFFF"/>
                </a:solidFill>
                <a:effectLst>
                  <a:outerShdw blurRad="38100" dist="38100" dir="2700000" algn="tl">
                    <a:srgbClr val="000000">
                      <a:alpha val="43137"/>
                    </a:srgbClr>
                  </a:outerShdw>
                </a:effectLst>
                <a:latin typeface="Agency FB" pitchFamily="34" charset="0"/>
                <a:ea typeface="微软雅黑" pitchFamily="34" charset="-122"/>
              </a:rPr>
              <a:t>一</a:t>
            </a:r>
          </a:p>
        </p:txBody>
      </p:sp>
      <p:sp>
        <p:nvSpPr>
          <p:cNvPr id="39" name="TextBox 38"/>
          <p:cNvSpPr txBox="1"/>
          <p:nvPr/>
        </p:nvSpPr>
        <p:spPr>
          <a:xfrm>
            <a:off x="3132138" y="1125538"/>
            <a:ext cx="4248150" cy="522287"/>
          </a:xfrm>
          <a:prstGeom prst="rect">
            <a:avLst/>
          </a:prstGeom>
          <a:noFill/>
        </p:spPr>
        <p:txBody>
          <a:bodyPr>
            <a:spAutoFit/>
          </a:bodyPr>
          <a:lstStyle/>
          <a:p>
            <a:pPr algn="just" fontAlgn="auto">
              <a:spcBef>
                <a:spcPts val="0"/>
              </a:spcBef>
              <a:spcAft>
                <a:spcPts val="0"/>
              </a:spcAft>
              <a:buFontTx/>
              <a:buNone/>
              <a:defRPr/>
            </a:pPr>
            <a:r>
              <a:rPr lang="zh-CN" altLang="en-US" sz="2800" b="1" kern="0" dirty="0" smtClean="0">
                <a:effectLst>
                  <a:outerShdw blurRad="50800" dist="38100" dir="5400000" algn="t" rotWithShape="0">
                    <a:sysClr val="window" lastClr="FFFFFF"/>
                  </a:outerShdw>
                </a:effectLst>
                <a:latin typeface="黑体" panose="02010609060101010101" pitchFamily="49" charset="-122"/>
                <a:ea typeface="黑体" panose="02010609060101010101" pitchFamily="49" charset="-122"/>
              </a:rPr>
              <a:t>总体说明</a:t>
            </a:r>
            <a:endParaRPr lang="en-US" altLang="zh-CN"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endParaRPr>
          </a:p>
        </p:txBody>
      </p:sp>
      <p:sp>
        <p:nvSpPr>
          <p:cNvPr id="40" name="圆角矩形 11"/>
          <p:cNvSpPr/>
          <p:nvPr/>
        </p:nvSpPr>
        <p:spPr>
          <a:xfrm>
            <a:off x="1042988" y="2117725"/>
            <a:ext cx="711200" cy="173038"/>
          </a:xfrm>
          <a:custGeom>
            <a:avLst/>
            <a:gdLst/>
            <a:ahLst/>
            <a:cxnLst/>
            <a:rect l="l" t="t" r="r" b="b"/>
            <a:pathLst>
              <a:path w="711052" h="174096">
                <a:moveTo>
                  <a:pt x="87048" y="0"/>
                </a:moveTo>
                <a:lnTo>
                  <a:pt x="711052" y="0"/>
                </a:lnTo>
                <a:lnTo>
                  <a:pt x="711052" y="174096"/>
                </a:lnTo>
                <a:lnTo>
                  <a:pt x="87048" y="174096"/>
                </a:lnTo>
                <a:cubicBezTo>
                  <a:pt x="38973" y="174096"/>
                  <a:pt x="0" y="135123"/>
                  <a:pt x="0" y="87048"/>
                </a:cubicBezTo>
                <a:cubicBezTo>
                  <a:pt x="0" y="38973"/>
                  <a:pt x="38973" y="0"/>
                  <a:pt x="87048" y="0"/>
                </a:cubicBezTo>
                <a:close/>
              </a:path>
            </a:pathLst>
          </a:custGeom>
          <a:gradFill flip="none" rotWithShape="1">
            <a:gsLst>
              <a:gs pos="0">
                <a:sysClr val="windowText" lastClr="000000">
                  <a:lumMod val="50000"/>
                  <a:lumOff val="50000"/>
                  <a:shade val="30000"/>
                  <a:satMod val="115000"/>
                </a:sysClr>
              </a:gs>
              <a:gs pos="100000">
                <a:sysClr val="windowText" lastClr="000000">
                  <a:lumMod val="50000"/>
                  <a:lumOff val="50000"/>
                  <a:shade val="67500"/>
                  <a:satMod val="115000"/>
                </a:sysClr>
              </a:gs>
              <a:gs pos="89000">
                <a:srgbClr val="9D9D9D"/>
              </a:gs>
              <a:gs pos="60000">
                <a:sysClr val="window" lastClr="FFFFFF">
                  <a:lumMod val="65000"/>
                </a:sysClr>
              </a:gs>
            </a:gsLst>
            <a:lin ang="0" scaled="1"/>
            <a:tileRect/>
          </a:gradFill>
          <a:ln w="25400" cap="flat" cmpd="sng" algn="ctr">
            <a:noFill/>
            <a:prstDash val="solid"/>
          </a:ln>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1229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l="57680" t="7205" b="2766"/>
          <a:stretch>
            <a:fillRect/>
          </a:stretch>
        </p:blipFill>
        <p:spPr bwMode="auto">
          <a:xfrm>
            <a:off x="1692275" y="1892300"/>
            <a:ext cx="61913"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圆角矩形 4"/>
          <p:cNvSpPr/>
          <p:nvPr/>
        </p:nvSpPr>
        <p:spPr>
          <a:xfrm>
            <a:off x="1331913" y="2206625"/>
            <a:ext cx="1655762" cy="862013"/>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pattFill prst="trellis">
            <a:fgClr>
              <a:sysClr val="window" lastClr="FFFFFF">
                <a:lumMod val="95000"/>
              </a:sysClr>
            </a:fgClr>
            <a:bgClr>
              <a:srgbClr val="C7C7C7"/>
            </a:bgClr>
          </a:pattFill>
          <a:ln w="25400" cap="flat" cmpd="sng" algn="ctr">
            <a:solidFill>
              <a:sysClr val="window" lastClr="FFFFFF">
                <a:lumMod val="95000"/>
              </a:sysClr>
            </a:solidFill>
            <a:prstDash val="solid"/>
          </a:ln>
          <a:effectLst>
            <a:outerShdw blurRad="127000" dist="38100" dir="5400000" algn="t" rotWithShape="0">
              <a:prstClr val="black">
                <a:alpha val="31000"/>
              </a:prstClr>
            </a:outerShdw>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43" name="图片 42"/>
          <p:cNvPicPr>
            <a:picLocks noChangeAspect="1"/>
          </p:cNvPicPr>
          <p:nvPr/>
        </p:nvPicPr>
        <p:blipFill>
          <a:blip r:embed="rId4" cstate="print">
            <a:extLst/>
          </a:blip>
          <a:stretch>
            <a:fillRect/>
          </a:stretch>
        </p:blipFill>
        <p:spPr>
          <a:xfrm>
            <a:off x="1907815" y="2204915"/>
            <a:ext cx="1118387" cy="1148210"/>
          </a:xfrm>
          <a:prstGeom prst="rect">
            <a:avLst/>
          </a:prstGeom>
          <a:effectLst>
            <a:innerShdw blurRad="114300">
              <a:srgbClr val="004D86"/>
            </a:innerShdw>
          </a:effectLst>
        </p:spPr>
      </p:pic>
      <p:sp>
        <p:nvSpPr>
          <p:cNvPr id="44" name="TextBox 43"/>
          <p:cNvSpPr txBox="1"/>
          <p:nvPr/>
        </p:nvSpPr>
        <p:spPr>
          <a:xfrm>
            <a:off x="1093788" y="2387600"/>
            <a:ext cx="898525" cy="635000"/>
          </a:xfrm>
          <a:prstGeom prst="rect">
            <a:avLst/>
          </a:prstGeom>
          <a:noFill/>
        </p:spPr>
        <p:txBody>
          <a:bodyPr>
            <a:spAutoFit/>
          </a:bodyPr>
          <a:lstStyle>
            <a:defPPr>
              <a:defRPr lang="en-US"/>
            </a:defPPr>
            <a:lvl1pPr marR="0" lvl="0" indent="0" fontAlgn="auto">
              <a:lnSpc>
                <a:spcPct val="80000"/>
              </a:lnSpc>
              <a:spcBef>
                <a:spcPts val="0"/>
              </a:spcBef>
              <a:spcAft>
                <a:spcPts val="0"/>
              </a:spcAft>
              <a:buClrTx/>
              <a:buSzTx/>
              <a:buFontTx/>
              <a:buNone/>
              <a:tabLst/>
              <a:defRPr kumimoji="0" sz="4800" b="1" i="0" u="none" strike="noStrike" kern="0" cap="none" spc="0" normalizeH="0" baseline="0">
                <a:ln>
                  <a:noFill/>
                </a:ln>
                <a:solidFill>
                  <a:schemeClr val="tx1">
                    <a:lumMod val="65000"/>
                    <a:lumOff val="35000"/>
                  </a:schemeClr>
                </a:solidFill>
                <a:effectLst>
                  <a:outerShdw blurRad="228600" dist="50800" dir="5400000" algn="t" rotWithShape="0">
                    <a:schemeClr val="bg1"/>
                  </a:outerShdw>
                </a:effectLst>
                <a:uLnTx/>
                <a:uFillTx/>
                <a:latin typeface="Adidas Unity" pitchFamily="2" charset="0"/>
                <a:ea typeface="Gungsuh" pitchFamily="18" charset="-127"/>
              </a:defRPr>
            </a:lvl1pPr>
          </a:lstStyle>
          <a:p>
            <a:pPr>
              <a:defRPr/>
            </a:pPr>
            <a:endParaRPr lang="zh-CN" altLang="en-US" sz="4400" dirty="0">
              <a:solidFill>
                <a:sysClr val="windowText" lastClr="000000">
                  <a:lumMod val="65000"/>
                  <a:lumOff val="35000"/>
                </a:sysClr>
              </a:solidFill>
              <a:effectLst>
                <a:outerShdw blurRad="228600" dist="50800" dir="5400000" algn="t" rotWithShape="0">
                  <a:sysClr val="window" lastClr="FFFFFF"/>
                </a:outerShdw>
              </a:effectLst>
            </a:endParaRPr>
          </a:p>
        </p:txBody>
      </p:sp>
      <p:sp>
        <p:nvSpPr>
          <p:cNvPr id="45" name="TextBox 44"/>
          <p:cNvSpPr txBox="1"/>
          <p:nvPr/>
        </p:nvSpPr>
        <p:spPr>
          <a:xfrm>
            <a:off x="1997824" y="2553663"/>
            <a:ext cx="930024" cy="535531"/>
          </a:xfrm>
          <a:prstGeom prst="rect">
            <a:avLst/>
          </a:prstGeom>
          <a:noFill/>
        </p:spPr>
        <p:txBody>
          <a:bodyPr>
            <a:spAutoFit/>
          </a:bodyPr>
          <a:lstStyle/>
          <a:p>
            <a:pPr>
              <a:lnSpc>
                <a:spcPct val="80000"/>
              </a:lnSpc>
              <a:defRPr/>
            </a:pPr>
            <a:r>
              <a:rPr lang="zh-CN" altLang="en-US" sz="3600" kern="0" dirty="0">
                <a:ln w="18415" cmpd="sng">
                  <a:solidFill>
                    <a:srgbClr val="FFFFFF"/>
                  </a:solidFill>
                  <a:prstDash val="solid"/>
                </a:ln>
                <a:solidFill>
                  <a:srgbClr val="FFFFFF"/>
                </a:solidFill>
                <a:effectLst>
                  <a:outerShdw blurRad="38100" dist="38100" dir="2700000" algn="tl">
                    <a:srgbClr val="000000">
                      <a:alpha val="43137"/>
                    </a:srgbClr>
                  </a:outerShdw>
                </a:effectLst>
                <a:latin typeface="Agency FB" pitchFamily="34" charset="0"/>
                <a:ea typeface="微软雅黑" pitchFamily="34" charset="-122"/>
              </a:rPr>
              <a:t> 二</a:t>
            </a:r>
          </a:p>
        </p:txBody>
      </p:sp>
      <p:sp>
        <p:nvSpPr>
          <p:cNvPr id="46" name="圆角矩形 11"/>
          <p:cNvSpPr/>
          <p:nvPr/>
        </p:nvSpPr>
        <p:spPr>
          <a:xfrm>
            <a:off x="1042988" y="3497263"/>
            <a:ext cx="711200" cy="173037"/>
          </a:xfrm>
          <a:custGeom>
            <a:avLst/>
            <a:gdLst/>
            <a:ahLst/>
            <a:cxnLst/>
            <a:rect l="l" t="t" r="r" b="b"/>
            <a:pathLst>
              <a:path w="711052" h="174096">
                <a:moveTo>
                  <a:pt x="87048" y="0"/>
                </a:moveTo>
                <a:lnTo>
                  <a:pt x="711052" y="0"/>
                </a:lnTo>
                <a:lnTo>
                  <a:pt x="711052" y="174096"/>
                </a:lnTo>
                <a:lnTo>
                  <a:pt x="87048" y="174096"/>
                </a:lnTo>
                <a:cubicBezTo>
                  <a:pt x="38973" y="174096"/>
                  <a:pt x="0" y="135123"/>
                  <a:pt x="0" y="87048"/>
                </a:cubicBezTo>
                <a:cubicBezTo>
                  <a:pt x="0" y="38973"/>
                  <a:pt x="38973" y="0"/>
                  <a:pt x="87048" y="0"/>
                </a:cubicBezTo>
                <a:close/>
              </a:path>
            </a:pathLst>
          </a:custGeom>
          <a:gradFill flip="none" rotWithShape="1">
            <a:gsLst>
              <a:gs pos="0">
                <a:sysClr val="windowText" lastClr="000000">
                  <a:lumMod val="50000"/>
                  <a:lumOff val="50000"/>
                  <a:shade val="30000"/>
                  <a:satMod val="115000"/>
                </a:sysClr>
              </a:gs>
              <a:gs pos="100000">
                <a:sysClr val="windowText" lastClr="000000">
                  <a:lumMod val="50000"/>
                  <a:lumOff val="50000"/>
                  <a:shade val="67500"/>
                  <a:satMod val="115000"/>
                </a:sysClr>
              </a:gs>
              <a:gs pos="89000">
                <a:srgbClr val="9D9D9D"/>
              </a:gs>
              <a:gs pos="60000">
                <a:sysClr val="window" lastClr="FFFFFF">
                  <a:lumMod val="65000"/>
                </a:sysClr>
              </a:gs>
            </a:gsLst>
            <a:lin ang="0" scaled="1"/>
            <a:tileRect/>
          </a:gradFill>
          <a:ln w="25400" cap="flat" cmpd="sng" algn="ctr">
            <a:noFill/>
            <a:prstDash val="solid"/>
          </a:ln>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1230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l="57680" t="7205" b="2766"/>
          <a:stretch>
            <a:fillRect/>
          </a:stretch>
        </p:blipFill>
        <p:spPr bwMode="auto">
          <a:xfrm>
            <a:off x="1692275" y="2938463"/>
            <a:ext cx="61913"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圆角矩形 4"/>
          <p:cNvSpPr/>
          <p:nvPr/>
        </p:nvSpPr>
        <p:spPr>
          <a:xfrm>
            <a:off x="1331913" y="3586163"/>
            <a:ext cx="1655762" cy="922337"/>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pattFill prst="trellis">
            <a:fgClr>
              <a:sysClr val="window" lastClr="FFFFFF">
                <a:lumMod val="95000"/>
              </a:sysClr>
            </a:fgClr>
            <a:bgClr>
              <a:srgbClr val="C7C7C7"/>
            </a:bgClr>
          </a:pattFill>
          <a:ln w="25400" cap="flat" cmpd="sng" algn="ctr">
            <a:solidFill>
              <a:sysClr val="window" lastClr="FFFFFF">
                <a:lumMod val="95000"/>
              </a:sysClr>
            </a:solidFill>
            <a:prstDash val="solid"/>
          </a:ln>
          <a:effectLst>
            <a:outerShdw blurRad="127000" dist="38100" dir="5400000" algn="t" rotWithShape="0">
              <a:prstClr val="black">
                <a:alpha val="31000"/>
              </a:prstClr>
            </a:outerShdw>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49" name="图片 48"/>
          <p:cNvPicPr>
            <a:picLocks noChangeAspect="1"/>
          </p:cNvPicPr>
          <p:nvPr/>
        </p:nvPicPr>
        <p:blipFill>
          <a:blip r:embed="rId4" cstate="print">
            <a:extLst/>
          </a:blip>
          <a:stretch>
            <a:fillRect/>
          </a:stretch>
        </p:blipFill>
        <p:spPr>
          <a:xfrm>
            <a:off x="1850916" y="3559720"/>
            <a:ext cx="1118387" cy="1148210"/>
          </a:xfrm>
          <a:prstGeom prst="rect">
            <a:avLst/>
          </a:prstGeom>
          <a:effectLst>
            <a:innerShdw blurRad="114300">
              <a:srgbClr val="004D86"/>
            </a:innerShdw>
          </a:effectLst>
        </p:spPr>
      </p:pic>
      <p:sp>
        <p:nvSpPr>
          <p:cNvPr id="50" name="TextBox 49"/>
          <p:cNvSpPr txBox="1"/>
          <p:nvPr/>
        </p:nvSpPr>
        <p:spPr>
          <a:xfrm>
            <a:off x="1093788" y="3767138"/>
            <a:ext cx="898525" cy="635000"/>
          </a:xfrm>
          <a:prstGeom prst="rect">
            <a:avLst/>
          </a:prstGeom>
          <a:noFill/>
        </p:spPr>
        <p:txBody>
          <a:bodyPr>
            <a:spAutoFit/>
          </a:bodyPr>
          <a:lstStyle>
            <a:defPPr>
              <a:defRPr lang="en-US"/>
            </a:defPPr>
            <a:lvl1pPr marR="0" lvl="0" indent="0" fontAlgn="auto">
              <a:lnSpc>
                <a:spcPct val="80000"/>
              </a:lnSpc>
              <a:spcBef>
                <a:spcPts val="0"/>
              </a:spcBef>
              <a:spcAft>
                <a:spcPts val="0"/>
              </a:spcAft>
              <a:buClrTx/>
              <a:buSzTx/>
              <a:buFontTx/>
              <a:buNone/>
              <a:tabLst/>
              <a:defRPr kumimoji="0" sz="4800" b="1" i="0" u="none" strike="noStrike" kern="0" cap="none" spc="0" normalizeH="0" baseline="0">
                <a:ln>
                  <a:noFill/>
                </a:ln>
                <a:solidFill>
                  <a:schemeClr val="tx1">
                    <a:lumMod val="65000"/>
                    <a:lumOff val="35000"/>
                  </a:schemeClr>
                </a:solidFill>
                <a:effectLst>
                  <a:outerShdw blurRad="228600" dist="50800" dir="5400000" algn="t" rotWithShape="0">
                    <a:schemeClr val="bg1"/>
                  </a:outerShdw>
                </a:effectLst>
                <a:uLnTx/>
                <a:uFillTx/>
                <a:latin typeface="Adidas Unity" pitchFamily="2" charset="0"/>
                <a:ea typeface="Gungsuh" pitchFamily="18" charset="-127"/>
              </a:defRPr>
            </a:lvl1pPr>
          </a:lstStyle>
          <a:p>
            <a:pPr>
              <a:defRPr/>
            </a:pPr>
            <a:endParaRPr lang="zh-CN" altLang="en-US" sz="4400" dirty="0">
              <a:solidFill>
                <a:sysClr val="windowText" lastClr="000000">
                  <a:lumMod val="65000"/>
                  <a:lumOff val="35000"/>
                </a:sysClr>
              </a:solidFill>
              <a:effectLst>
                <a:outerShdw blurRad="228600" dist="50800" dir="5400000" algn="t" rotWithShape="0">
                  <a:sysClr val="window" lastClr="FFFFFF"/>
                </a:outerShdw>
              </a:effectLst>
            </a:endParaRPr>
          </a:p>
        </p:txBody>
      </p:sp>
      <p:sp>
        <p:nvSpPr>
          <p:cNvPr id="51" name="TextBox 50"/>
          <p:cNvSpPr txBox="1"/>
          <p:nvPr/>
        </p:nvSpPr>
        <p:spPr>
          <a:xfrm>
            <a:off x="2096178" y="3906023"/>
            <a:ext cx="930024" cy="535531"/>
          </a:xfrm>
          <a:prstGeom prst="rect">
            <a:avLst/>
          </a:prstGeom>
          <a:noFill/>
        </p:spPr>
        <p:txBody>
          <a:bodyPr>
            <a:spAutoFit/>
          </a:bodyPr>
          <a:lstStyle/>
          <a:p>
            <a:pPr>
              <a:lnSpc>
                <a:spcPct val="80000"/>
              </a:lnSpc>
              <a:defRPr/>
            </a:pPr>
            <a:r>
              <a:rPr lang="zh-CN" altLang="en-US" sz="3600" kern="0" dirty="0">
                <a:ln w="18415" cmpd="sng">
                  <a:solidFill>
                    <a:srgbClr val="FFFFFF"/>
                  </a:solidFill>
                  <a:prstDash val="solid"/>
                </a:ln>
                <a:solidFill>
                  <a:srgbClr val="FFFFFF"/>
                </a:solidFill>
                <a:effectLst>
                  <a:outerShdw blurRad="38100" dist="38100" dir="2700000" algn="tl">
                    <a:srgbClr val="000000">
                      <a:alpha val="43137"/>
                    </a:srgbClr>
                  </a:outerShdw>
                </a:effectLst>
                <a:latin typeface="Agency FB" pitchFamily="34" charset="0"/>
                <a:ea typeface="微软雅黑" pitchFamily="34" charset="-122"/>
              </a:rPr>
              <a:t>三</a:t>
            </a:r>
          </a:p>
        </p:txBody>
      </p:sp>
      <p:sp>
        <p:nvSpPr>
          <p:cNvPr id="52" name="圆角矩形 13"/>
          <p:cNvSpPr/>
          <p:nvPr/>
        </p:nvSpPr>
        <p:spPr>
          <a:xfrm>
            <a:off x="7667625" y="908050"/>
            <a:ext cx="1476375" cy="5089525"/>
          </a:xfrm>
          <a:custGeom>
            <a:avLst/>
            <a:gdLst/>
            <a:ahLst/>
            <a:cxnLst/>
            <a:rect l="l" t="t" r="r" b="b"/>
            <a:pathLst>
              <a:path w="1475656" h="4177670">
                <a:moveTo>
                  <a:pt x="371648" y="0"/>
                </a:moveTo>
                <a:lnTo>
                  <a:pt x="1475656" y="0"/>
                </a:lnTo>
                <a:lnTo>
                  <a:pt x="1475656" y="4177670"/>
                </a:lnTo>
                <a:lnTo>
                  <a:pt x="371648" y="4177670"/>
                </a:lnTo>
                <a:cubicBezTo>
                  <a:pt x="166392" y="4177670"/>
                  <a:pt x="0" y="4011278"/>
                  <a:pt x="0" y="3806022"/>
                </a:cubicBezTo>
                <a:lnTo>
                  <a:pt x="0" y="371648"/>
                </a:lnTo>
                <a:cubicBezTo>
                  <a:pt x="0" y="166392"/>
                  <a:pt x="166392" y="0"/>
                  <a:pt x="371648" y="0"/>
                </a:cubicBezTo>
                <a:close/>
              </a:path>
            </a:pathLst>
          </a:custGeom>
          <a:pattFill prst="trellis">
            <a:fgClr>
              <a:sysClr val="window" lastClr="FFFFFF">
                <a:lumMod val="95000"/>
              </a:sysClr>
            </a:fgClr>
            <a:bgClr>
              <a:srgbClr val="C7C7C7"/>
            </a:bgClr>
          </a:pattFill>
          <a:ln w="25400" cap="flat" cmpd="sng" algn="ctr">
            <a:solidFill>
              <a:sysClr val="window" lastClr="FFFFFF">
                <a:lumMod val="95000"/>
              </a:sysClr>
            </a:solidFill>
            <a:prstDash val="solid"/>
          </a:ln>
          <a:effectLst>
            <a:outerShdw blurRad="127000" dist="38100" dir="5400000" algn="t" rotWithShape="0">
              <a:prstClr val="black">
                <a:alpha val="31000"/>
              </a:prstClr>
            </a:outerShdw>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12309" name="Picture 3"/>
          <p:cNvPicPr>
            <a:picLocks noChangeAspect="1" noChangeArrowheads="1"/>
          </p:cNvPicPr>
          <p:nvPr/>
        </p:nvPicPr>
        <p:blipFill>
          <a:blip r:embed="rId3">
            <a:extLst>
              <a:ext uri="{28A0092B-C50C-407E-A947-70E740481C1C}">
                <a14:useLocalDpi xmlns:a14="http://schemas.microsoft.com/office/drawing/2010/main" val="0"/>
              </a:ext>
            </a:extLst>
          </a:blip>
          <a:srcRect l="57680" t="7205" b="2766"/>
          <a:stretch>
            <a:fillRect/>
          </a:stretch>
        </p:blipFill>
        <p:spPr bwMode="auto">
          <a:xfrm>
            <a:off x="7812088" y="1196975"/>
            <a:ext cx="127000" cy="469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Box 53"/>
          <p:cNvSpPr txBox="1"/>
          <p:nvPr/>
        </p:nvSpPr>
        <p:spPr>
          <a:xfrm>
            <a:off x="8036004" y="1628775"/>
            <a:ext cx="1107996" cy="3921125"/>
          </a:xfrm>
          <a:prstGeom prst="rect">
            <a:avLst/>
          </a:prstGeom>
          <a:noFill/>
        </p:spPr>
        <p:txBody>
          <a:bodyPr vert="eaVert">
            <a:spAutoFit/>
          </a:bodyPr>
          <a:lstStyle/>
          <a:p>
            <a:pPr fontAlgn="auto">
              <a:spcBef>
                <a:spcPts val="0"/>
              </a:spcBef>
              <a:spcAft>
                <a:spcPts val="0"/>
              </a:spcAft>
              <a:buFontTx/>
              <a:buNone/>
              <a:defRPr/>
            </a:pPr>
            <a:r>
              <a:rPr lang="zh-CN" altLang="en-US" sz="6000" b="1" kern="0" dirty="0">
                <a:solidFill>
                  <a:srgbClr val="0033CC"/>
                </a:solidFill>
                <a:effectLst>
                  <a:outerShdw blurRad="50800" dist="38100" dir="5400000" algn="t" rotWithShape="0">
                    <a:sysClr val="window" lastClr="FFFFFF"/>
                  </a:outerShdw>
                </a:effectLst>
                <a:latin typeface="Agency FB" pitchFamily="34" charset="0"/>
              </a:rPr>
              <a:t>主要内容</a:t>
            </a:r>
          </a:p>
        </p:txBody>
      </p:sp>
      <p:sp>
        <p:nvSpPr>
          <p:cNvPr id="55" name="TextBox 54"/>
          <p:cNvSpPr txBox="1"/>
          <p:nvPr/>
        </p:nvSpPr>
        <p:spPr>
          <a:xfrm>
            <a:off x="3132138" y="2260600"/>
            <a:ext cx="4103687" cy="954107"/>
          </a:xfrm>
          <a:prstGeom prst="rect">
            <a:avLst/>
          </a:prstGeom>
          <a:noFill/>
        </p:spPr>
        <p:txBody>
          <a:bodyPr>
            <a:spAutoFit/>
          </a:bodyPr>
          <a:lstStyle/>
          <a:p>
            <a:pPr algn="just" fontAlgn="auto">
              <a:spcBef>
                <a:spcPts val="0"/>
              </a:spcBef>
              <a:spcAft>
                <a:spcPts val="0"/>
              </a:spcAft>
              <a:defRPr/>
            </a:pPr>
            <a:r>
              <a:rPr lang="zh-CN" altLang="en-US"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rPr>
              <a:t>行政事业单位收入和支出构成填报方法</a:t>
            </a:r>
            <a:endParaRPr lang="en-US" altLang="zh-CN"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endParaRPr>
          </a:p>
        </p:txBody>
      </p:sp>
      <p:sp>
        <p:nvSpPr>
          <p:cNvPr id="56" name="TextBox 55"/>
          <p:cNvSpPr txBox="1"/>
          <p:nvPr/>
        </p:nvSpPr>
        <p:spPr>
          <a:xfrm>
            <a:off x="3203575" y="3838903"/>
            <a:ext cx="4103687" cy="523220"/>
          </a:xfrm>
          <a:prstGeom prst="rect">
            <a:avLst/>
          </a:prstGeom>
          <a:noFill/>
        </p:spPr>
        <p:txBody>
          <a:bodyPr>
            <a:spAutoFit/>
          </a:bodyPr>
          <a:lstStyle/>
          <a:p>
            <a:pPr algn="just" fontAlgn="auto">
              <a:spcBef>
                <a:spcPts val="0"/>
              </a:spcBef>
              <a:spcAft>
                <a:spcPts val="0"/>
              </a:spcAft>
              <a:defRPr/>
            </a:pPr>
            <a:r>
              <a:rPr lang="zh-CN" altLang="en-US"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rPr>
              <a:t>典型调查表填报方法</a:t>
            </a:r>
            <a:endParaRPr lang="en-US" altLang="zh-CN"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endParaRPr>
          </a:p>
        </p:txBody>
      </p:sp>
      <p:sp>
        <p:nvSpPr>
          <p:cNvPr id="57" name="圆角矩形 11"/>
          <p:cNvSpPr/>
          <p:nvPr/>
        </p:nvSpPr>
        <p:spPr>
          <a:xfrm>
            <a:off x="1042988" y="4910138"/>
            <a:ext cx="711200" cy="173037"/>
          </a:xfrm>
          <a:custGeom>
            <a:avLst/>
            <a:gdLst/>
            <a:ahLst/>
            <a:cxnLst/>
            <a:rect l="l" t="t" r="r" b="b"/>
            <a:pathLst>
              <a:path w="711052" h="174096">
                <a:moveTo>
                  <a:pt x="87048" y="0"/>
                </a:moveTo>
                <a:lnTo>
                  <a:pt x="711052" y="0"/>
                </a:lnTo>
                <a:lnTo>
                  <a:pt x="711052" y="174096"/>
                </a:lnTo>
                <a:lnTo>
                  <a:pt x="87048" y="174096"/>
                </a:lnTo>
                <a:cubicBezTo>
                  <a:pt x="38973" y="174096"/>
                  <a:pt x="0" y="135123"/>
                  <a:pt x="0" y="87048"/>
                </a:cubicBezTo>
                <a:cubicBezTo>
                  <a:pt x="0" y="38973"/>
                  <a:pt x="38973" y="0"/>
                  <a:pt x="87048" y="0"/>
                </a:cubicBezTo>
                <a:close/>
              </a:path>
            </a:pathLst>
          </a:custGeom>
          <a:gradFill flip="none" rotWithShape="1">
            <a:gsLst>
              <a:gs pos="0">
                <a:sysClr val="windowText" lastClr="000000">
                  <a:lumMod val="50000"/>
                  <a:lumOff val="50000"/>
                  <a:shade val="30000"/>
                  <a:satMod val="115000"/>
                </a:sysClr>
              </a:gs>
              <a:gs pos="100000">
                <a:sysClr val="windowText" lastClr="000000">
                  <a:lumMod val="50000"/>
                  <a:lumOff val="50000"/>
                  <a:shade val="67500"/>
                  <a:satMod val="115000"/>
                </a:sysClr>
              </a:gs>
              <a:gs pos="89000">
                <a:srgbClr val="9D9D9D"/>
              </a:gs>
              <a:gs pos="60000">
                <a:sysClr val="window" lastClr="FFFFFF">
                  <a:lumMod val="65000"/>
                </a:sysClr>
              </a:gs>
            </a:gsLst>
            <a:lin ang="0" scaled="1"/>
            <a:tileRect/>
          </a:gradFill>
          <a:ln w="25400" cap="flat" cmpd="sng" algn="ctr">
            <a:noFill/>
            <a:prstDash val="solid"/>
          </a:ln>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1231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l="57680" t="7205" b="2766"/>
          <a:stretch>
            <a:fillRect/>
          </a:stretch>
        </p:blipFill>
        <p:spPr bwMode="auto">
          <a:xfrm>
            <a:off x="1692275" y="4300538"/>
            <a:ext cx="61913"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圆角矩形 4"/>
          <p:cNvSpPr/>
          <p:nvPr/>
        </p:nvSpPr>
        <p:spPr>
          <a:xfrm>
            <a:off x="1331913" y="5000625"/>
            <a:ext cx="1655762" cy="949325"/>
          </a:xfrm>
          <a:custGeom>
            <a:avLst/>
            <a:gdLst/>
            <a:ahLst/>
            <a:cxnLst/>
            <a:rect l="l" t="t" r="r" b="b"/>
            <a:pathLst>
              <a:path w="1944216" h="1080120">
                <a:moveTo>
                  <a:pt x="0" y="0"/>
                </a:moveTo>
                <a:lnTo>
                  <a:pt x="1404156" y="0"/>
                </a:lnTo>
                <a:cubicBezTo>
                  <a:pt x="1702423" y="0"/>
                  <a:pt x="1944216" y="241793"/>
                  <a:pt x="1944216" y="540060"/>
                </a:cubicBezTo>
                <a:cubicBezTo>
                  <a:pt x="1944216" y="838327"/>
                  <a:pt x="1702423" y="1080120"/>
                  <a:pt x="1404156" y="1080120"/>
                </a:cubicBezTo>
                <a:lnTo>
                  <a:pt x="0" y="1080120"/>
                </a:lnTo>
                <a:close/>
              </a:path>
            </a:pathLst>
          </a:custGeom>
          <a:pattFill prst="trellis">
            <a:fgClr>
              <a:sysClr val="window" lastClr="FFFFFF">
                <a:lumMod val="95000"/>
              </a:sysClr>
            </a:fgClr>
            <a:bgClr>
              <a:srgbClr val="C7C7C7"/>
            </a:bgClr>
          </a:pattFill>
          <a:ln w="25400" cap="flat" cmpd="sng" algn="ctr">
            <a:solidFill>
              <a:sysClr val="window" lastClr="FFFFFF">
                <a:lumMod val="95000"/>
              </a:sysClr>
            </a:solidFill>
            <a:prstDash val="solid"/>
          </a:ln>
          <a:effectLst>
            <a:outerShdw blurRad="127000" dist="38100" dir="5400000" algn="t" rotWithShape="0">
              <a:prstClr val="black">
                <a:alpha val="31000"/>
              </a:prstClr>
            </a:outerShdw>
          </a:effectLst>
        </p:spPr>
        <p:txBody>
          <a:bodyPr anchor="ctr"/>
          <a:lstStyle/>
          <a:p>
            <a:pPr algn="ctr" fontAlgn="auto">
              <a:spcBef>
                <a:spcPts val="0"/>
              </a:spcBef>
              <a:spcAft>
                <a:spcPts val="0"/>
              </a:spcAft>
              <a:buFontTx/>
              <a:buNone/>
              <a:defRPr/>
            </a:pPr>
            <a:endParaRPr lang="en-US" sz="1800" kern="0">
              <a:solidFill>
                <a:sysClr val="window" lastClr="FFFFFF"/>
              </a:solidFill>
              <a:latin typeface="Calibri"/>
              <a:ea typeface="+mn-ea"/>
            </a:endParaRPr>
          </a:p>
        </p:txBody>
      </p:sp>
      <p:pic>
        <p:nvPicPr>
          <p:cNvPr id="60" name="图片 59"/>
          <p:cNvPicPr>
            <a:picLocks noChangeAspect="1"/>
          </p:cNvPicPr>
          <p:nvPr/>
        </p:nvPicPr>
        <p:blipFill>
          <a:blip r:embed="rId4" cstate="print">
            <a:extLst/>
          </a:blip>
          <a:stretch>
            <a:fillRect/>
          </a:stretch>
        </p:blipFill>
        <p:spPr>
          <a:xfrm>
            <a:off x="1850916" y="4972850"/>
            <a:ext cx="1118387" cy="1148210"/>
          </a:xfrm>
          <a:prstGeom prst="rect">
            <a:avLst/>
          </a:prstGeom>
          <a:effectLst>
            <a:innerShdw blurRad="114300">
              <a:srgbClr val="004D86"/>
            </a:innerShdw>
          </a:effectLst>
        </p:spPr>
      </p:pic>
      <p:sp>
        <p:nvSpPr>
          <p:cNvPr id="61" name="TextBox 60"/>
          <p:cNvSpPr txBox="1"/>
          <p:nvPr/>
        </p:nvSpPr>
        <p:spPr>
          <a:xfrm>
            <a:off x="1093788" y="5180013"/>
            <a:ext cx="898525" cy="635000"/>
          </a:xfrm>
          <a:prstGeom prst="rect">
            <a:avLst/>
          </a:prstGeom>
          <a:noFill/>
        </p:spPr>
        <p:txBody>
          <a:bodyPr>
            <a:spAutoFit/>
          </a:bodyPr>
          <a:lstStyle>
            <a:defPPr>
              <a:defRPr lang="en-US"/>
            </a:defPPr>
            <a:lvl1pPr marR="0" lvl="0" indent="0" fontAlgn="auto">
              <a:lnSpc>
                <a:spcPct val="80000"/>
              </a:lnSpc>
              <a:spcBef>
                <a:spcPts val="0"/>
              </a:spcBef>
              <a:spcAft>
                <a:spcPts val="0"/>
              </a:spcAft>
              <a:buClrTx/>
              <a:buSzTx/>
              <a:buFontTx/>
              <a:buNone/>
              <a:tabLst/>
              <a:defRPr kumimoji="0" sz="4800" b="1" i="0" u="none" strike="noStrike" kern="0" cap="none" spc="0" normalizeH="0" baseline="0">
                <a:ln>
                  <a:noFill/>
                </a:ln>
                <a:solidFill>
                  <a:schemeClr val="tx1">
                    <a:lumMod val="65000"/>
                    <a:lumOff val="35000"/>
                  </a:schemeClr>
                </a:solidFill>
                <a:effectLst>
                  <a:outerShdw blurRad="228600" dist="50800" dir="5400000" algn="t" rotWithShape="0">
                    <a:schemeClr val="bg1"/>
                  </a:outerShdw>
                </a:effectLst>
                <a:uLnTx/>
                <a:uFillTx/>
                <a:latin typeface="Adidas Unity" pitchFamily="2" charset="0"/>
                <a:ea typeface="Gungsuh" pitchFamily="18" charset="-127"/>
              </a:defRPr>
            </a:lvl1pPr>
          </a:lstStyle>
          <a:p>
            <a:pPr>
              <a:defRPr/>
            </a:pPr>
            <a:endParaRPr lang="zh-CN" altLang="en-US" sz="4400" dirty="0">
              <a:solidFill>
                <a:sysClr val="windowText" lastClr="000000">
                  <a:lumMod val="65000"/>
                  <a:lumOff val="35000"/>
                </a:sysClr>
              </a:solidFill>
              <a:effectLst>
                <a:outerShdw blurRad="228600" dist="50800" dir="5400000" algn="t" rotWithShape="0">
                  <a:sysClr val="window" lastClr="FFFFFF"/>
                </a:outerShdw>
              </a:effectLst>
            </a:endParaRPr>
          </a:p>
        </p:txBody>
      </p:sp>
      <p:sp>
        <p:nvSpPr>
          <p:cNvPr id="62" name="TextBox 61"/>
          <p:cNvSpPr txBox="1"/>
          <p:nvPr/>
        </p:nvSpPr>
        <p:spPr>
          <a:xfrm>
            <a:off x="2103798" y="5355682"/>
            <a:ext cx="930024" cy="535531"/>
          </a:xfrm>
          <a:prstGeom prst="rect">
            <a:avLst/>
          </a:prstGeom>
          <a:noFill/>
        </p:spPr>
        <p:txBody>
          <a:bodyPr>
            <a:spAutoFit/>
          </a:bodyPr>
          <a:lstStyle/>
          <a:p>
            <a:pPr>
              <a:lnSpc>
                <a:spcPct val="80000"/>
              </a:lnSpc>
              <a:defRPr/>
            </a:pPr>
            <a:r>
              <a:rPr lang="zh-CN" altLang="en-US" sz="3600" kern="0" dirty="0">
                <a:ln w="18415" cmpd="sng">
                  <a:solidFill>
                    <a:srgbClr val="FFFFFF"/>
                  </a:solidFill>
                  <a:prstDash val="solid"/>
                </a:ln>
                <a:solidFill>
                  <a:srgbClr val="FFFFFF"/>
                </a:solidFill>
                <a:effectLst>
                  <a:outerShdw blurRad="38100" dist="38100" dir="2700000" algn="tl">
                    <a:srgbClr val="000000">
                      <a:alpha val="43137"/>
                    </a:srgbClr>
                  </a:outerShdw>
                </a:effectLst>
                <a:latin typeface="Agency FB" pitchFamily="34" charset="0"/>
                <a:ea typeface="微软雅黑" pitchFamily="34" charset="-122"/>
              </a:rPr>
              <a:t>四</a:t>
            </a:r>
          </a:p>
        </p:txBody>
      </p:sp>
      <p:sp>
        <p:nvSpPr>
          <p:cNvPr id="63" name="TextBox 62"/>
          <p:cNvSpPr txBox="1"/>
          <p:nvPr/>
        </p:nvSpPr>
        <p:spPr>
          <a:xfrm>
            <a:off x="3203575" y="5213349"/>
            <a:ext cx="3889375" cy="523875"/>
          </a:xfrm>
          <a:prstGeom prst="rect">
            <a:avLst/>
          </a:prstGeom>
          <a:noFill/>
        </p:spPr>
        <p:txBody>
          <a:bodyPr>
            <a:spAutoFit/>
          </a:bodyPr>
          <a:lstStyle/>
          <a:p>
            <a:pPr algn="just" fontAlgn="auto">
              <a:spcBef>
                <a:spcPts val="0"/>
              </a:spcBef>
              <a:spcAft>
                <a:spcPts val="0"/>
              </a:spcAft>
              <a:defRPr/>
            </a:pPr>
            <a:r>
              <a:rPr lang="zh-CN" altLang="en-US" sz="2800" b="1" kern="0" dirty="0" smtClean="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rPr>
              <a:t>注意事项</a:t>
            </a:r>
            <a:endParaRPr lang="en-US" altLang="zh-CN" sz="2800" b="1" kern="0" dirty="0">
              <a:effectLst>
                <a:outerShdw blurRad="50800" dist="38100" dir="5400000" algn="t" rotWithShape="0">
                  <a:sysClr val="window" lastClr="FFFFFF"/>
                </a:outerShdw>
              </a:effectLst>
              <a:latin typeface="黑体" panose="02010609060101010101" pitchFamily="49" charset="-122"/>
              <a:ea typeface="黑体" panose="02010609060101010101" pitchFamily="49" charset="-122"/>
              <a:sym typeface="Arial" pitchFamily="34" charset="0"/>
            </a:endParaRPr>
          </a:p>
        </p:txBody>
      </p:sp>
    </p:spTree>
    <p:extLst>
      <p:ext uri="{BB962C8B-B14F-4D97-AF65-F5344CB8AC3E}">
        <p14:creationId xmlns:p14="http://schemas.microsoft.com/office/powerpoint/2010/main" val="1545407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49477" y="1225689"/>
            <a:ext cx="8181703" cy="5632311"/>
          </a:xfrm>
          <a:prstGeom prst="rect">
            <a:avLst/>
          </a:prstGeom>
        </p:spPr>
        <p:txBody>
          <a:bodyPr wrap="square">
            <a:spAutoFit/>
          </a:bodyPr>
          <a:lstStyle/>
          <a:p>
            <a:r>
              <a:rPr lang="zh-CN" altLang="zh-CN" sz="2000" b="1" dirty="0">
                <a:latin typeface="黑体" panose="02010609060101010101" pitchFamily="49" charset="-122"/>
                <a:ea typeface="黑体" panose="02010609060101010101" pitchFamily="49" charset="-122"/>
              </a:rPr>
              <a:t>（二）本年支出</a:t>
            </a:r>
            <a:r>
              <a:rPr lang="zh-CN" altLang="zh-CN" sz="2000" b="1" dirty="0" smtClean="0">
                <a:latin typeface="黑体" panose="02010609060101010101" pitchFamily="49" charset="-122"/>
                <a:ea typeface="黑体" panose="02010609060101010101" pitchFamily="49" charset="-122"/>
              </a:rPr>
              <a:t>合计</a:t>
            </a:r>
            <a:endParaRPr lang="en-US" altLang="zh-CN" sz="2000" dirty="0" smtClean="0"/>
          </a:p>
          <a:p>
            <a:r>
              <a:rPr lang="en-US" altLang="zh-CN" sz="2000" dirty="0" smtClean="0">
                <a:latin typeface="黑体" panose="02010609060101010101" pitchFamily="49" charset="-122"/>
                <a:ea typeface="黑体" panose="02010609060101010101" pitchFamily="49" charset="-122"/>
              </a:rPr>
              <a:t>8. </a:t>
            </a:r>
            <a:r>
              <a:rPr lang="zh-CN" altLang="zh-CN" sz="2000" dirty="0" smtClean="0">
                <a:latin typeface="黑体" panose="02010609060101010101" pitchFamily="49" charset="-122"/>
                <a:ea typeface="黑体" panose="02010609060101010101" pitchFamily="49" charset="-122"/>
              </a:rPr>
              <a:t>劳务费</a:t>
            </a:r>
            <a:r>
              <a:rPr lang="zh-CN" altLang="zh-CN" sz="2000" dirty="0">
                <a:latin typeface="黑体" panose="02010609060101010101" pitchFamily="49" charset="-122"/>
                <a:ea typeface="黑体" panose="02010609060101010101" pitchFamily="49" charset="-122"/>
              </a:rPr>
              <a:t>＝劳务派遣费＋劳务工资</a:t>
            </a:r>
          </a:p>
          <a:p>
            <a:r>
              <a:rPr lang="en-US" altLang="zh-CN" sz="2000" dirty="0">
                <a:latin typeface="黑体" panose="02010609060101010101" pitchFamily="49" charset="-122"/>
                <a:ea typeface="黑体" panose="02010609060101010101" pitchFamily="49" charset="-122"/>
              </a:rPr>
              <a:t>9</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劳务</a:t>
            </a:r>
            <a:r>
              <a:rPr lang="zh-CN" altLang="zh-CN" sz="2000" dirty="0">
                <a:latin typeface="黑体" panose="02010609060101010101" pitchFamily="49" charset="-122"/>
                <a:ea typeface="黑体" panose="02010609060101010101" pitchFamily="49" charset="-122"/>
              </a:rPr>
              <a:t>派遣费＝工资、社保费＋劳务管理费</a:t>
            </a:r>
          </a:p>
          <a:p>
            <a:r>
              <a:rPr lang="en-US" altLang="zh-CN" sz="2000" dirty="0" smtClean="0">
                <a:latin typeface="黑体" panose="02010609060101010101" pitchFamily="49" charset="-122"/>
                <a:ea typeface="黑体" panose="02010609060101010101" pitchFamily="49" charset="-122"/>
              </a:rPr>
              <a:t>10.</a:t>
            </a:r>
            <a:r>
              <a:rPr lang="zh-CN" altLang="zh-CN" sz="2000" dirty="0" smtClean="0">
                <a:latin typeface="黑体" panose="02010609060101010101" pitchFamily="49" charset="-122"/>
                <a:ea typeface="黑体" panose="02010609060101010101" pitchFamily="49" charset="-122"/>
              </a:rPr>
              <a:t>对</a:t>
            </a:r>
            <a:r>
              <a:rPr lang="zh-CN" altLang="zh-CN" sz="2000" dirty="0">
                <a:latin typeface="黑体" panose="02010609060101010101" pitchFamily="49" charset="-122"/>
                <a:ea typeface="黑体" panose="02010609060101010101" pitchFamily="49" charset="-122"/>
              </a:rPr>
              <a:t>个人和家庭的补助＝离休费＋退休费＋退职（役）费＋抚恤金＋生活补助＋救济费＋医疗费＋助学金＋奖励金＋生产补贴＋住房公积金＋提租补贴＋购房补贴＋采暖补贴＋物业服务补贴＋其他对个人和家庭的补助</a:t>
            </a:r>
            <a:r>
              <a:rPr lang="zh-CN" altLang="zh-CN" sz="2000" dirty="0" smtClean="0">
                <a:latin typeface="黑体" panose="02010609060101010101" pitchFamily="49" charset="-122"/>
                <a:ea typeface="黑体" panose="02010609060101010101" pitchFamily="49" charset="-122"/>
              </a:rPr>
              <a:t>支出</a:t>
            </a:r>
            <a:endParaRPr lang="en-US" altLang="zh-CN" sz="2000" dirty="0" smtClean="0">
              <a:latin typeface="黑体" panose="02010609060101010101" pitchFamily="49" charset="-122"/>
              <a:ea typeface="黑体" panose="02010609060101010101" pitchFamily="49" charset="-122"/>
            </a:endParaRPr>
          </a:p>
          <a:p>
            <a:endParaRPr lang="zh-CN" altLang="zh-CN" sz="2000" dirty="0"/>
          </a:p>
          <a:p>
            <a:r>
              <a:rPr lang="en-US" altLang="zh-CN" sz="2000" b="1" dirty="0">
                <a:latin typeface="黑体" panose="02010609060101010101" pitchFamily="49" charset="-122"/>
                <a:ea typeface="黑体" panose="02010609060101010101" pitchFamily="49" charset="-122"/>
              </a:rPr>
              <a:t>(</a:t>
            </a:r>
            <a:r>
              <a:rPr lang="zh-CN" altLang="zh-CN" sz="2000" b="1" dirty="0">
                <a:latin typeface="黑体" panose="02010609060101010101" pitchFamily="49" charset="-122"/>
                <a:ea typeface="黑体" panose="02010609060101010101" pitchFamily="49" charset="-122"/>
              </a:rPr>
              <a:t>三</a:t>
            </a:r>
            <a:r>
              <a:rPr lang="en-US" altLang="zh-CN" sz="2000" b="1" dirty="0">
                <a:latin typeface="黑体" panose="02010609060101010101" pitchFamily="49" charset="-122"/>
                <a:ea typeface="黑体" panose="02010609060101010101" pitchFamily="49" charset="-122"/>
              </a:rPr>
              <a:t>) </a:t>
            </a:r>
            <a:r>
              <a:rPr lang="zh-CN" altLang="zh-CN" sz="2000" b="1" dirty="0">
                <a:latin typeface="黑体" panose="02010609060101010101" pitchFamily="49" charset="-122"/>
                <a:ea typeface="黑体" panose="02010609060101010101" pitchFamily="49" charset="-122"/>
              </a:rPr>
              <a:t>其他项</a:t>
            </a:r>
            <a:r>
              <a:rPr lang="zh-CN" altLang="zh-CN" sz="2000" b="1" u="dbl" dirty="0">
                <a:latin typeface="黑体" panose="02010609060101010101" pitchFamily="49" charset="-122"/>
                <a:ea typeface="黑体" panose="02010609060101010101" pitchFamily="49" charset="-122"/>
              </a:rPr>
              <a:t>（如其他项比重＞</a:t>
            </a:r>
            <a:r>
              <a:rPr lang="en-US" altLang="zh-CN" sz="2000" b="1" u="dbl" dirty="0">
                <a:latin typeface="黑体" panose="02010609060101010101" pitchFamily="49" charset="-122"/>
                <a:ea typeface="黑体" panose="02010609060101010101" pitchFamily="49" charset="-122"/>
              </a:rPr>
              <a:t>20%</a:t>
            </a:r>
            <a:r>
              <a:rPr lang="zh-CN" altLang="zh-CN" sz="2000" b="1" u="dbl" dirty="0">
                <a:latin typeface="黑体" panose="02010609060101010101" pitchFamily="49" charset="-122"/>
                <a:ea typeface="黑体" panose="02010609060101010101" pitchFamily="49" charset="-122"/>
              </a:rPr>
              <a:t>，请填写说明，列出其中主要项目的名称和金额，确保不能细分的其他项比重不超过</a:t>
            </a:r>
            <a:r>
              <a:rPr lang="en-US" altLang="zh-CN" sz="2000" b="1" u="dbl" dirty="0">
                <a:latin typeface="黑体" panose="02010609060101010101" pitchFamily="49" charset="-122"/>
                <a:ea typeface="黑体" panose="02010609060101010101" pitchFamily="49" charset="-122"/>
              </a:rPr>
              <a:t>20%</a:t>
            </a:r>
            <a:r>
              <a:rPr lang="zh-CN" altLang="zh-CN" sz="2000" b="1" u="dbl" dirty="0" smtClean="0">
                <a:latin typeface="黑体" panose="02010609060101010101" pitchFamily="49" charset="-122"/>
                <a:ea typeface="黑体" panose="02010609060101010101" pitchFamily="49" charset="-122"/>
              </a:rPr>
              <a:t>）</a:t>
            </a:r>
            <a:endParaRPr lang="en-US" altLang="zh-CN" sz="2000" dirty="0">
              <a:latin typeface="黑体" panose="02010609060101010101" pitchFamily="49" charset="-122"/>
              <a:ea typeface="黑体" panose="02010609060101010101" pitchFamily="49" charset="-122"/>
            </a:endParaRPr>
          </a:p>
          <a:p>
            <a:r>
              <a:rPr lang="en-US" altLang="zh-CN" sz="2000" dirty="0" smtClean="0">
                <a:latin typeface="黑体" panose="02010609060101010101" pitchFamily="49" charset="-122"/>
                <a:ea typeface="黑体" panose="02010609060101010101" pitchFamily="49" charset="-122"/>
              </a:rPr>
              <a:t>1.  </a:t>
            </a:r>
            <a:r>
              <a:rPr lang="zh-CN" altLang="zh-CN" sz="2000" dirty="0" smtClean="0">
                <a:latin typeface="黑体" panose="02010609060101010101" pitchFamily="49" charset="-122"/>
                <a:ea typeface="黑体" panose="02010609060101010101" pitchFamily="49" charset="-122"/>
              </a:rPr>
              <a:t>其他</a:t>
            </a:r>
            <a:r>
              <a:rPr lang="zh-CN" altLang="zh-CN" sz="2000" dirty="0">
                <a:latin typeface="黑体" panose="02010609060101010101" pitchFamily="49" charset="-122"/>
                <a:ea typeface="黑体" panose="02010609060101010101" pitchFamily="49" charset="-122"/>
              </a:rPr>
              <a:t>工资福利支出≤</a:t>
            </a:r>
            <a:r>
              <a:rPr lang="en-US" altLang="zh-CN" sz="2000" dirty="0">
                <a:latin typeface="黑体" panose="02010609060101010101" pitchFamily="49" charset="-122"/>
                <a:ea typeface="黑体" panose="02010609060101010101" pitchFamily="49" charset="-122"/>
              </a:rPr>
              <a:t>20%</a:t>
            </a:r>
            <a:r>
              <a:rPr lang="zh-CN" altLang="zh-CN" sz="2000" dirty="0">
                <a:latin typeface="黑体" panose="02010609060101010101" pitchFamily="49" charset="-122"/>
                <a:ea typeface="黑体" panose="02010609060101010101" pitchFamily="49" charset="-122"/>
              </a:rPr>
              <a:t>×工资福利支出</a:t>
            </a:r>
          </a:p>
          <a:p>
            <a:r>
              <a:rPr lang="en-US" altLang="zh-CN" sz="2000" dirty="0" smtClean="0">
                <a:latin typeface="黑体" panose="02010609060101010101" pitchFamily="49" charset="-122"/>
                <a:ea typeface="黑体" panose="02010609060101010101" pitchFamily="49" charset="-122"/>
              </a:rPr>
              <a:t>2.  </a:t>
            </a:r>
            <a:r>
              <a:rPr lang="zh-CN" altLang="zh-CN" sz="2000" dirty="0" smtClean="0">
                <a:latin typeface="黑体" panose="02010609060101010101" pitchFamily="49" charset="-122"/>
                <a:ea typeface="黑体" panose="02010609060101010101" pitchFamily="49" charset="-122"/>
              </a:rPr>
              <a:t>其他</a:t>
            </a:r>
            <a:r>
              <a:rPr lang="zh-CN" altLang="zh-CN" sz="2000" dirty="0">
                <a:latin typeface="黑体" panose="02010609060101010101" pitchFamily="49" charset="-122"/>
                <a:ea typeface="黑体" panose="02010609060101010101" pitchFamily="49" charset="-122"/>
              </a:rPr>
              <a:t>≤</a:t>
            </a:r>
            <a:r>
              <a:rPr lang="en-US" altLang="zh-CN" sz="2000" dirty="0">
                <a:latin typeface="黑体" panose="02010609060101010101" pitchFamily="49" charset="-122"/>
                <a:ea typeface="黑体" panose="02010609060101010101" pitchFamily="49" charset="-122"/>
              </a:rPr>
              <a:t>20%</a:t>
            </a:r>
            <a:r>
              <a:rPr lang="zh-CN" altLang="zh-CN" sz="2000" dirty="0">
                <a:latin typeface="黑体" panose="02010609060101010101" pitchFamily="49" charset="-122"/>
                <a:ea typeface="黑体" panose="02010609060101010101" pitchFamily="49" charset="-122"/>
              </a:rPr>
              <a:t>×取暖费</a:t>
            </a:r>
          </a:p>
          <a:p>
            <a:r>
              <a:rPr lang="en-US" altLang="zh-CN" sz="2000" dirty="0" smtClean="0">
                <a:latin typeface="黑体" panose="02010609060101010101" pitchFamily="49" charset="-122"/>
                <a:ea typeface="黑体" panose="02010609060101010101" pitchFamily="49" charset="-122"/>
              </a:rPr>
              <a:t>3.  </a:t>
            </a:r>
            <a:r>
              <a:rPr lang="zh-CN" altLang="zh-CN" sz="2000" dirty="0" smtClean="0">
                <a:latin typeface="黑体" panose="02010609060101010101" pitchFamily="49" charset="-122"/>
                <a:ea typeface="黑体" panose="02010609060101010101" pitchFamily="49" charset="-122"/>
              </a:rPr>
              <a:t>其他</a:t>
            </a:r>
            <a:r>
              <a:rPr lang="zh-CN" altLang="zh-CN" sz="2000" dirty="0">
                <a:latin typeface="黑体" panose="02010609060101010101" pitchFamily="49" charset="-122"/>
                <a:ea typeface="黑体" panose="02010609060101010101" pitchFamily="49" charset="-122"/>
              </a:rPr>
              <a:t>商品和服务支出≤</a:t>
            </a:r>
            <a:r>
              <a:rPr lang="en-US" altLang="zh-CN" sz="2000" dirty="0">
                <a:latin typeface="黑体" panose="02010609060101010101" pitchFamily="49" charset="-122"/>
                <a:ea typeface="黑体" panose="02010609060101010101" pitchFamily="49" charset="-122"/>
              </a:rPr>
              <a:t>20%</a:t>
            </a:r>
            <a:r>
              <a:rPr lang="zh-CN" altLang="zh-CN" sz="2000" dirty="0">
                <a:latin typeface="黑体" panose="02010609060101010101" pitchFamily="49" charset="-122"/>
                <a:ea typeface="黑体" panose="02010609060101010101" pitchFamily="49" charset="-122"/>
              </a:rPr>
              <a:t>×商品和服务支出</a:t>
            </a:r>
          </a:p>
          <a:p>
            <a:r>
              <a:rPr lang="en-US" altLang="zh-CN" sz="2000" dirty="0">
                <a:latin typeface="黑体" panose="02010609060101010101" pitchFamily="49" charset="-122"/>
                <a:ea typeface="黑体" panose="02010609060101010101" pitchFamily="49" charset="-122"/>
              </a:rPr>
              <a:t>4</a:t>
            </a:r>
            <a:r>
              <a:rPr lang="en-US" altLang="zh-CN" sz="2000" dirty="0" smtClean="0">
                <a:latin typeface="黑体" panose="02010609060101010101" pitchFamily="49" charset="-122"/>
                <a:ea typeface="黑体" panose="02010609060101010101" pitchFamily="49" charset="-122"/>
              </a:rPr>
              <a:t>.  </a:t>
            </a:r>
            <a:r>
              <a:rPr lang="zh-CN" altLang="zh-CN" sz="2000" dirty="0" smtClean="0">
                <a:latin typeface="黑体" panose="02010609060101010101" pitchFamily="49" charset="-122"/>
                <a:ea typeface="黑体" panose="02010609060101010101" pitchFamily="49" charset="-122"/>
              </a:rPr>
              <a:t>其他</a:t>
            </a:r>
            <a:r>
              <a:rPr lang="zh-CN" altLang="zh-CN" sz="2000" dirty="0">
                <a:latin typeface="黑体" panose="02010609060101010101" pitchFamily="49" charset="-122"/>
                <a:ea typeface="黑体" panose="02010609060101010101" pitchFamily="49" charset="-122"/>
              </a:rPr>
              <a:t>对个人和家庭的补助支出≤</a:t>
            </a:r>
            <a:r>
              <a:rPr lang="en-US" altLang="zh-CN" sz="2000" dirty="0">
                <a:latin typeface="黑体" panose="02010609060101010101" pitchFamily="49" charset="-122"/>
                <a:ea typeface="黑体" panose="02010609060101010101" pitchFamily="49" charset="-122"/>
              </a:rPr>
              <a:t>20%</a:t>
            </a:r>
            <a:r>
              <a:rPr lang="zh-CN" altLang="zh-CN" sz="2000" dirty="0">
                <a:latin typeface="黑体" panose="02010609060101010101" pitchFamily="49" charset="-122"/>
                <a:ea typeface="黑体" panose="02010609060101010101" pitchFamily="49" charset="-122"/>
              </a:rPr>
              <a:t>×对个人和家庭的补助</a:t>
            </a:r>
          </a:p>
          <a:p>
            <a:r>
              <a:rPr lang="en-US" altLang="zh-CN" sz="2000" dirty="0" smtClean="0">
                <a:latin typeface="黑体" panose="02010609060101010101" pitchFamily="49" charset="-122"/>
                <a:ea typeface="黑体" panose="02010609060101010101" pitchFamily="49" charset="-122"/>
              </a:rPr>
              <a:t>5.  </a:t>
            </a:r>
            <a:r>
              <a:rPr lang="zh-CN" altLang="zh-CN" sz="2000" dirty="0" smtClean="0">
                <a:latin typeface="黑体" panose="02010609060101010101" pitchFamily="49" charset="-122"/>
                <a:ea typeface="黑体" panose="02010609060101010101" pitchFamily="49" charset="-122"/>
              </a:rPr>
              <a:t>其他</a:t>
            </a:r>
            <a:r>
              <a:rPr lang="zh-CN" altLang="zh-CN" sz="2000" dirty="0">
                <a:latin typeface="黑体" panose="02010609060101010101" pitchFamily="49" charset="-122"/>
                <a:ea typeface="黑体" panose="02010609060101010101" pitchFamily="49" charset="-122"/>
              </a:rPr>
              <a:t>支出≤</a:t>
            </a:r>
            <a:r>
              <a:rPr lang="en-US" altLang="zh-CN" sz="2000" dirty="0">
                <a:latin typeface="黑体" panose="02010609060101010101" pitchFamily="49" charset="-122"/>
                <a:ea typeface="黑体" panose="02010609060101010101" pitchFamily="49" charset="-122"/>
              </a:rPr>
              <a:t>20%</a:t>
            </a:r>
            <a:r>
              <a:rPr lang="zh-CN" altLang="zh-CN" sz="2000" dirty="0">
                <a:latin typeface="黑体" panose="02010609060101010101" pitchFamily="49" charset="-122"/>
                <a:ea typeface="黑体" panose="02010609060101010101" pitchFamily="49" charset="-122"/>
              </a:rPr>
              <a:t>×本年支出合计</a:t>
            </a:r>
          </a:p>
          <a:p>
            <a:pPr indent="279400">
              <a:lnSpc>
                <a:spcPct val="150000"/>
              </a:lnSpc>
              <a:spcAft>
                <a:spcPts val="0"/>
              </a:spcAft>
            </a:pPr>
            <a:endParaRPr lang="en-US" altLang="zh-CN" sz="2000" kern="100" dirty="0" smtClean="0">
              <a:latin typeface="黑体" panose="02010609060101010101" pitchFamily="49" charset="-122"/>
              <a:ea typeface="黑体" panose="02010609060101010101" pitchFamily="49" charset="-122"/>
              <a:cs typeface="Courier New" panose="02070309020205020404" pitchFamily="49" charset="0"/>
            </a:endParaRPr>
          </a:p>
          <a:p>
            <a:pPr indent="279400">
              <a:lnSpc>
                <a:spcPct val="150000"/>
              </a:lnSpc>
              <a:spcAft>
                <a:spcPts val="0"/>
              </a:spcAft>
            </a:pPr>
            <a:endParaRPr lang="zh-CN" altLang="zh-CN" sz="2000" kern="100" dirty="0">
              <a:effectLst/>
              <a:latin typeface="黑体" panose="02010609060101010101" pitchFamily="49" charset="-122"/>
              <a:ea typeface="黑体" panose="02010609060101010101" pitchFamily="49" charset="-122"/>
              <a:cs typeface="Courier New" panose="02070309020205020404" pitchFamily="49" charset="0"/>
            </a:endParaRPr>
          </a:p>
        </p:txBody>
      </p:sp>
      <p:sp>
        <p:nvSpPr>
          <p:cNvPr id="4" name="TextBox 7"/>
          <p:cNvSpPr>
            <a:spLocks noChangeArrowheads="1"/>
          </p:cNvSpPr>
          <p:nvPr/>
        </p:nvSpPr>
        <p:spPr bwMode="auto">
          <a:xfrm>
            <a:off x="449477" y="427462"/>
            <a:ext cx="3203575" cy="523208"/>
          </a:xfrm>
          <a:prstGeom prst="rect">
            <a:avLst/>
          </a:prstGeom>
          <a:solidFill>
            <a:srgbClr val="E36C0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en-US" altLang="zh-CN" sz="2800" b="1" kern="0" dirty="0" smtClean="0">
                <a:solidFill>
                  <a:srgbClr val="FFFFFF"/>
                </a:solidFill>
                <a:ea typeface="微软雅黑"/>
                <a:sym typeface="宋体" pitchFamily="2" charset="-122"/>
              </a:rPr>
              <a:t>3. </a:t>
            </a:r>
            <a:r>
              <a:rPr lang="zh-CN" altLang="en-US" sz="2800" b="1" kern="0" dirty="0" smtClean="0">
                <a:solidFill>
                  <a:srgbClr val="FFFFFF"/>
                </a:solidFill>
                <a:ea typeface="微软雅黑"/>
                <a:sym typeface="宋体" pitchFamily="2" charset="-122"/>
              </a:rPr>
              <a:t>主要审核关系</a:t>
            </a:r>
            <a:endParaRPr lang="zh-CN" altLang="en-US" sz="2800" b="1" kern="0" dirty="0">
              <a:solidFill>
                <a:srgbClr val="FFFFFF"/>
              </a:solidFill>
              <a:ea typeface="微软雅黑"/>
              <a:sym typeface="宋体" pitchFamily="2" charset="-122"/>
            </a:endParaRPr>
          </a:p>
        </p:txBody>
      </p:sp>
    </p:spTree>
    <p:extLst>
      <p:ext uri="{BB962C8B-B14F-4D97-AF65-F5344CB8AC3E}">
        <p14:creationId xmlns:p14="http://schemas.microsoft.com/office/powerpoint/2010/main" val="24617564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502444" y="2464930"/>
            <a:ext cx="5551994" cy="656792"/>
          </a:xfrm>
        </p:spPr>
        <p:txBody>
          <a:bodyPr>
            <a:noAutofit/>
          </a:bodyPr>
          <a:lstStyle/>
          <a:p>
            <a:r>
              <a:rPr lang="zh-CN" altLang="en-US" sz="2800" b="0" dirty="0" smtClean="0">
                <a:latin typeface="+mn-ea"/>
                <a:ea typeface="+mn-ea"/>
              </a:rPr>
              <a:t>典型调查表</a:t>
            </a:r>
            <a:endParaRPr lang="zh-CN" altLang="en-US" sz="2800" b="0" dirty="0">
              <a:latin typeface="+mn-ea"/>
              <a:ea typeface="+mn-ea"/>
            </a:endParaRPr>
          </a:p>
        </p:txBody>
      </p:sp>
      <p:sp>
        <p:nvSpPr>
          <p:cNvPr id="6" name="文本占位符 5"/>
          <p:cNvSpPr>
            <a:spLocks noGrp="1"/>
          </p:cNvSpPr>
          <p:nvPr>
            <p:ph type="body" idx="1"/>
          </p:nvPr>
        </p:nvSpPr>
        <p:spPr/>
        <p:txBody>
          <a:bodyPr>
            <a:noAutofit/>
          </a:bodyPr>
          <a:lstStyle/>
          <a:p>
            <a:r>
              <a:rPr lang="en-US" altLang="zh-CN" sz="2400" dirty="0" smtClean="0">
                <a:latin typeface="黑体" panose="02010609060101010101" pitchFamily="49" charset="-122"/>
                <a:ea typeface="黑体" panose="02010609060101010101" pitchFamily="49" charset="-122"/>
              </a:rPr>
              <a:t>1</a:t>
            </a:r>
            <a:r>
              <a:rPr lang="zh-CN" altLang="en-US" sz="2400" dirty="0" smtClean="0">
                <a:latin typeface="黑体" panose="02010609060101010101" pitchFamily="49" charset="-122"/>
                <a:ea typeface="黑体" panose="02010609060101010101" pitchFamily="49" charset="-122"/>
              </a:rPr>
              <a:t>、典型调查表式</a:t>
            </a:r>
            <a:endParaRPr lang="en-US" altLang="zh-CN" sz="2400" dirty="0" smtClean="0">
              <a:latin typeface="黑体" panose="02010609060101010101" pitchFamily="49" charset="-122"/>
              <a:ea typeface="黑体" panose="02010609060101010101" pitchFamily="49" charset="-122"/>
            </a:endParaRPr>
          </a:p>
          <a:p>
            <a:pPr lvl="0"/>
            <a:r>
              <a:rPr lang="en-US" altLang="zh-CN" sz="2400" dirty="0" smtClean="0">
                <a:latin typeface="黑体" panose="02010609060101010101" pitchFamily="49" charset="-122"/>
                <a:ea typeface="黑体" panose="02010609060101010101" pitchFamily="49" charset="-122"/>
              </a:rPr>
              <a:t>2</a:t>
            </a:r>
            <a:r>
              <a:rPr lang="zh-CN" altLang="en-US" sz="2400" dirty="0" smtClean="0">
                <a:latin typeface="黑体" panose="02010609060101010101" pitchFamily="49" charset="-122"/>
                <a:ea typeface="黑体" panose="02010609060101010101" pitchFamily="49" charset="-122"/>
              </a:rPr>
              <a:t>、填报方法</a:t>
            </a:r>
            <a:endParaRPr lang="en-US" altLang="zh-CN" sz="2400" dirty="0" smtClean="0">
              <a:latin typeface="黑体" panose="02010609060101010101" pitchFamily="49" charset="-122"/>
              <a:ea typeface="黑体" panose="02010609060101010101" pitchFamily="49" charset="-122"/>
            </a:endParaRPr>
          </a:p>
          <a:p>
            <a:pPr lvl="0"/>
            <a:endParaRPr lang="en-US" altLang="zh-CN" sz="2400" dirty="0" smtClean="0">
              <a:latin typeface="黑体" panose="02010609060101010101" pitchFamily="49" charset="-122"/>
              <a:ea typeface="黑体" panose="02010609060101010101" pitchFamily="49" charset="-122"/>
            </a:endParaRPr>
          </a:p>
        </p:txBody>
      </p:sp>
      <p:sp>
        <p:nvSpPr>
          <p:cNvPr id="8" name="文本框 7">
            <a:extLst>
              <a:ext uri="{FF2B5EF4-FFF2-40B4-BE49-F238E27FC236}">
                <a16:creationId xmlns="" xmlns:a16="http://schemas.microsoft.com/office/drawing/2014/main" id="{22EF1B0E-0F23-4A40-96C5-FECBF81F5141}"/>
              </a:ext>
            </a:extLst>
          </p:cNvPr>
          <p:cNvSpPr txBox="1"/>
          <p:nvPr/>
        </p:nvSpPr>
        <p:spPr>
          <a:xfrm>
            <a:off x="6067535" y="2532906"/>
            <a:ext cx="1459092" cy="1359932"/>
          </a:xfrm>
          <a:prstGeom prst="rect">
            <a:avLst/>
          </a:prstGeom>
          <a:noFill/>
        </p:spPr>
        <p:txBody>
          <a:bodyPr wrap="none" rtlCol="0">
            <a:prstTxWarp prst="textPlain">
              <a:avLst/>
            </a:prstTxWarp>
            <a:spAutoFit/>
          </a:bodyPr>
          <a:lstStyle/>
          <a:p>
            <a:r>
              <a:rPr lang="en-US" altLang="zh-CN" dirty="0">
                <a:solidFill>
                  <a:schemeClr val="tx1">
                    <a:alpha val="40000"/>
                  </a:schemeClr>
                </a:solidFill>
                <a:latin typeface="Impact" panose="020B0806030902050204" pitchFamily="34" charset="0"/>
              </a:rPr>
              <a:t>03</a:t>
            </a:r>
            <a:endParaRPr lang="zh-CN" altLang="en-US" dirty="0">
              <a:solidFill>
                <a:schemeClr val="tx1">
                  <a:alpha val="40000"/>
                </a:schemeClr>
              </a:solidFill>
              <a:latin typeface="Impact" panose="020B0806030902050204" pitchFamily="34" charset="0"/>
            </a:endParaRPr>
          </a:p>
        </p:txBody>
      </p:sp>
    </p:spTree>
    <p:extLst>
      <p:ext uri="{BB962C8B-B14F-4D97-AF65-F5344CB8AC3E}">
        <p14:creationId xmlns:p14="http://schemas.microsoft.com/office/powerpoint/2010/main" val="35729947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1. </a:t>
            </a:r>
            <a:r>
              <a:rPr lang="zh-CN" altLang="en-US" dirty="0" smtClean="0"/>
              <a:t>典型调查表式</a:t>
            </a:r>
            <a:r>
              <a:rPr lang="en-US" altLang="zh-CN" dirty="0" smtClean="0"/>
              <a:t>—</a:t>
            </a:r>
            <a:r>
              <a:rPr lang="zh-CN" altLang="en-US" dirty="0" smtClean="0"/>
              <a:t>差旅费构成</a:t>
            </a:r>
            <a:endParaRPr lang="zh-CN" altLang="en-US" dirty="0"/>
          </a:p>
        </p:txBody>
      </p:sp>
      <p:pic>
        <p:nvPicPr>
          <p:cNvPr id="8" name="图片 7"/>
          <p:cNvPicPr>
            <a:picLocks noChangeAspect="1"/>
          </p:cNvPicPr>
          <p:nvPr/>
        </p:nvPicPr>
        <p:blipFill>
          <a:blip r:embed="rId2"/>
          <a:stretch>
            <a:fillRect/>
          </a:stretch>
        </p:blipFill>
        <p:spPr>
          <a:xfrm>
            <a:off x="1767283" y="1201782"/>
            <a:ext cx="5591460" cy="5638093"/>
          </a:xfrm>
          <a:prstGeom prst="rect">
            <a:avLst/>
          </a:prstGeom>
        </p:spPr>
      </p:pic>
    </p:spTree>
    <p:extLst>
      <p:ext uri="{BB962C8B-B14F-4D97-AF65-F5344CB8AC3E}">
        <p14:creationId xmlns:p14="http://schemas.microsoft.com/office/powerpoint/2010/main" val="38939787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 </a:t>
            </a:r>
            <a:r>
              <a:rPr lang="zh-CN" altLang="en-US" dirty="0"/>
              <a:t>典型调查表</a:t>
            </a:r>
            <a:r>
              <a:rPr lang="zh-CN" altLang="en-US" dirty="0" smtClean="0"/>
              <a:t>式</a:t>
            </a:r>
            <a:r>
              <a:rPr lang="en-US" altLang="zh-CN" dirty="0" smtClean="0"/>
              <a:t>—</a:t>
            </a:r>
            <a:r>
              <a:rPr lang="zh-CN" altLang="en-US" dirty="0" smtClean="0"/>
              <a:t>研究与开发费用构成</a:t>
            </a:r>
            <a:endParaRPr lang="zh-CN" altLang="en-US" dirty="0"/>
          </a:p>
        </p:txBody>
      </p:sp>
      <p:pic>
        <p:nvPicPr>
          <p:cNvPr id="4" name="图片 3"/>
          <p:cNvPicPr>
            <a:picLocks noChangeAspect="1"/>
          </p:cNvPicPr>
          <p:nvPr/>
        </p:nvPicPr>
        <p:blipFill>
          <a:blip r:embed="rId2"/>
          <a:stretch>
            <a:fillRect/>
          </a:stretch>
        </p:blipFill>
        <p:spPr>
          <a:xfrm>
            <a:off x="1586300" y="1106396"/>
            <a:ext cx="5694065" cy="5751604"/>
          </a:xfrm>
          <a:prstGeom prst="rect">
            <a:avLst/>
          </a:prstGeom>
        </p:spPr>
      </p:pic>
    </p:spTree>
    <p:extLst>
      <p:ext uri="{BB962C8B-B14F-4D97-AF65-F5344CB8AC3E}">
        <p14:creationId xmlns:p14="http://schemas.microsoft.com/office/powerpoint/2010/main" val="28695578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 </a:t>
            </a:r>
            <a:r>
              <a:rPr lang="zh-CN" altLang="en-US" dirty="0"/>
              <a:t>典型调查表</a:t>
            </a:r>
            <a:r>
              <a:rPr lang="zh-CN" altLang="en-US" dirty="0" smtClean="0"/>
              <a:t>式</a:t>
            </a:r>
            <a:r>
              <a:rPr lang="en-US" altLang="zh-CN" dirty="0" smtClean="0"/>
              <a:t>—</a:t>
            </a:r>
            <a:r>
              <a:rPr lang="zh-CN" altLang="en-US" dirty="0" smtClean="0"/>
              <a:t>低值易耗品摊销构成</a:t>
            </a:r>
            <a:endParaRPr lang="zh-CN" altLang="en-US" dirty="0"/>
          </a:p>
        </p:txBody>
      </p:sp>
      <p:pic>
        <p:nvPicPr>
          <p:cNvPr id="4" name="图片 3"/>
          <p:cNvPicPr>
            <a:picLocks noChangeAspect="1"/>
          </p:cNvPicPr>
          <p:nvPr/>
        </p:nvPicPr>
        <p:blipFill>
          <a:blip r:embed="rId2"/>
          <a:stretch>
            <a:fillRect/>
          </a:stretch>
        </p:blipFill>
        <p:spPr>
          <a:xfrm>
            <a:off x="2151016" y="1116744"/>
            <a:ext cx="5103223" cy="5728092"/>
          </a:xfrm>
          <a:prstGeom prst="rect">
            <a:avLst/>
          </a:prstGeom>
        </p:spPr>
      </p:pic>
    </p:spTree>
    <p:extLst>
      <p:ext uri="{BB962C8B-B14F-4D97-AF65-F5344CB8AC3E}">
        <p14:creationId xmlns:p14="http://schemas.microsoft.com/office/powerpoint/2010/main" val="2288871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en-US" altLang="zh-CN" dirty="0" smtClean="0">
                <a:latin typeface="+mn-ea"/>
              </a:rPr>
              <a:t>1. </a:t>
            </a:r>
            <a:r>
              <a:rPr lang="zh-CN" altLang="en-US" dirty="0" smtClean="0">
                <a:latin typeface="+mn-ea"/>
              </a:rPr>
              <a:t>填报</a:t>
            </a:r>
            <a:r>
              <a:rPr lang="zh-CN" altLang="en-US" dirty="0">
                <a:latin typeface="+mn-ea"/>
              </a:rPr>
              <a:t>原则及方法</a:t>
            </a:r>
            <a:endParaRPr lang="zh-CN" altLang="en-US" dirty="0"/>
          </a:p>
        </p:txBody>
      </p:sp>
      <p:sp>
        <p:nvSpPr>
          <p:cNvPr id="3" name="object 29">
            <a:extLst>
              <a:ext uri="{FF2B5EF4-FFF2-40B4-BE49-F238E27FC236}">
                <a16:creationId xmlns="" xmlns:a16="http://schemas.microsoft.com/office/drawing/2014/main" id="{6D0D3EB2-1D05-4771-A90F-11F1076CDE34}"/>
              </a:ext>
            </a:extLst>
          </p:cNvPr>
          <p:cNvSpPr txBox="1"/>
          <p:nvPr/>
        </p:nvSpPr>
        <p:spPr>
          <a:xfrm>
            <a:off x="502444" y="1285228"/>
            <a:ext cx="8137922" cy="5104603"/>
          </a:xfrm>
          <a:prstGeom prst="rect">
            <a:avLst/>
          </a:prstGeom>
        </p:spPr>
        <p:txBody>
          <a:bodyPr vert="horz" wrap="square" lIns="0" tIns="13335" rIns="0" bIns="0" rtlCol="0">
            <a:spAutoFit/>
          </a:bodyPr>
          <a:lstStyle/>
          <a:p>
            <a:pPr marL="12700" marR="5080">
              <a:lnSpc>
                <a:spcPct val="100000"/>
              </a:lnSpc>
              <a:spcBef>
                <a:spcPts val="105"/>
              </a:spcBef>
              <a:buSzPct val="60000"/>
              <a:tabLst>
                <a:tab pos="299085" algn="l"/>
                <a:tab pos="299720" algn="l"/>
              </a:tabLst>
            </a:pPr>
            <a:r>
              <a:rPr sz="2000" b="1" dirty="0" err="1" smtClean="0">
                <a:latin typeface="黑体" panose="02010609060101010101" pitchFamily="49" charset="-122"/>
                <a:ea typeface="黑体" panose="02010609060101010101" pitchFamily="49" charset="-122"/>
                <a:cs typeface="Microsoft JhengHei"/>
              </a:rPr>
              <a:t>可</a:t>
            </a:r>
            <a:r>
              <a:rPr sz="2000" b="1" spc="0" dirty="0" err="1" smtClean="0">
                <a:latin typeface="黑体" panose="02010609060101010101" pitchFamily="49" charset="-122"/>
                <a:ea typeface="黑体" panose="02010609060101010101" pitchFamily="49" charset="-122"/>
                <a:cs typeface="Microsoft JhengHei"/>
              </a:rPr>
              <a:t>抽取有</a:t>
            </a:r>
            <a:r>
              <a:rPr sz="2000" b="1" dirty="0" err="1" smtClean="0">
                <a:latin typeface="黑体" panose="02010609060101010101" pitchFamily="49" charset="-122"/>
                <a:ea typeface="黑体" panose="02010609060101010101" pitchFamily="49" charset="-122"/>
                <a:cs typeface="Microsoft JhengHei"/>
              </a:rPr>
              <a:t>代</a:t>
            </a:r>
            <a:r>
              <a:rPr sz="2000" b="1" spc="0" dirty="0" err="1" smtClean="0">
                <a:latin typeface="黑体" panose="02010609060101010101" pitchFamily="49" charset="-122"/>
                <a:ea typeface="黑体" panose="02010609060101010101" pitchFamily="49" charset="-122"/>
                <a:cs typeface="Microsoft JhengHei"/>
              </a:rPr>
              <a:t>表性</a:t>
            </a:r>
            <a:r>
              <a:rPr sz="2000" b="1" dirty="0" err="1" smtClean="0">
                <a:latin typeface="黑体" panose="02010609060101010101" pitchFamily="49" charset="-122"/>
                <a:ea typeface="黑体" panose="02010609060101010101" pitchFamily="49" charset="-122"/>
                <a:cs typeface="Microsoft JhengHei"/>
              </a:rPr>
              <a:t>的</a:t>
            </a:r>
            <a:r>
              <a:rPr sz="2000" b="1" spc="0" dirty="0" err="1" smtClean="0">
                <a:latin typeface="黑体" panose="02010609060101010101" pitchFamily="49" charset="-122"/>
                <a:ea typeface="黑体" panose="02010609060101010101" pitchFamily="49" charset="-122"/>
                <a:cs typeface="Microsoft JhengHei"/>
              </a:rPr>
              <a:t>时期</a:t>
            </a:r>
            <a:r>
              <a:rPr sz="2000" b="1" spc="0" dirty="0" err="1">
                <a:latin typeface="黑体" panose="02010609060101010101" pitchFamily="49" charset="-122"/>
                <a:ea typeface="黑体" panose="02010609060101010101" pitchFamily="49" charset="-122"/>
                <a:cs typeface="Microsoft JhengHei"/>
              </a:rPr>
              <a:t>（</a:t>
            </a:r>
            <a:r>
              <a:rPr sz="2000" b="1" dirty="0" err="1">
                <a:latin typeface="黑体" panose="02010609060101010101" pitchFamily="49" charset="-122"/>
                <a:ea typeface="黑体" panose="02010609060101010101" pitchFamily="49" charset="-122"/>
                <a:cs typeface="Microsoft JhengHei"/>
              </a:rPr>
              <a:t>如</a:t>
            </a:r>
            <a:r>
              <a:rPr sz="2000" b="1" spc="0" dirty="0" err="1">
                <a:latin typeface="黑体" panose="02010609060101010101" pitchFamily="49" charset="-122"/>
                <a:ea typeface="黑体" panose="02010609060101010101" pitchFamily="49" charset="-122"/>
                <a:cs typeface="Microsoft JhengHei"/>
              </a:rPr>
              <a:t>若干</a:t>
            </a:r>
            <a:r>
              <a:rPr sz="2000" b="1" dirty="0" err="1">
                <a:latin typeface="黑体" panose="02010609060101010101" pitchFamily="49" charset="-122"/>
                <a:ea typeface="黑体" panose="02010609060101010101" pitchFamily="49" charset="-122"/>
                <a:cs typeface="Microsoft JhengHei"/>
              </a:rPr>
              <a:t>季度</a:t>
            </a:r>
            <a:r>
              <a:rPr sz="2000" b="1" spc="0" dirty="0" err="1">
                <a:latin typeface="黑体" panose="02010609060101010101" pitchFamily="49" charset="-122"/>
                <a:ea typeface="黑体" panose="02010609060101010101" pitchFamily="49" charset="-122"/>
                <a:cs typeface="Microsoft JhengHei"/>
              </a:rPr>
              <a:t>或月度）</a:t>
            </a:r>
            <a:r>
              <a:rPr sz="2000" b="1" dirty="0" err="1">
                <a:latin typeface="黑体" panose="02010609060101010101" pitchFamily="49" charset="-122"/>
                <a:ea typeface="黑体" panose="02010609060101010101" pitchFamily="49" charset="-122"/>
                <a:cs typeface="Microsoft JhengHei"/>
              </a:rPr>
              <a:t>的资</a:t>
            </a:r>
            <a:r>
              <a:rPr sz="2000" b="1" spc="0" dirty="0" err="1">
                <a:latin typeface="黑体" panose="02010609060101010101" pitchFamily="49" charset="-122"/>
                <a:ea typeface="黑体" panose="02010609060101010101" pitchFamily="49" charset="-122"/>
                <a:cs typeface="Microsoft JhengHei"/>
              </a:rPr>
              <a:t>料填</a:t>
            </a:r>
            <a:r>
              <a:rPr sz="2000" b="1" dirty="0" err="1">
                <a:latin typeface="黑体" panose="02010609060101010101" pitchFamily="49" charset="-122"/>
                <a:ea typeface="黑体" panose="02010609060101010101" pitchFamily="49" charset="-122"/>
                <a:cs typeface="Microsoft JhengHei"/>
              </a:rPr>
              <a:t>报</a:t>
            </a:r>
            <a:endParaRPr sz="2000" dirty="0">
              <a:latin typeface="黑体" panose="02010609060101010101" pitchFamily="49" charset="-122"/>
              <a:ea typeface="黑体" panose="02010609060101010101" pitchFamily="49" charset="-122"/>
              <a:cs typeface="Microsoft JhengHei"/>
            </a:endParaRPr>
          </a:p>
          <a:p>
            <a:pPr marL="697865" lvl="1" indent="-228600">
              <a:lnSpc>
                <a:spcPct val="100000"/>
              </a:lnSpc>
              <a:spcBef>
                <a:spcPts val="480"/>
              </a:spcBef>
              <a:buClr>
                <a:srgbClr val="6E88F7"/>
              </a:buClr>
              <a:buSzPct val="95000"/>
              <a:buFont typeface="Wingdings"/>
              <a:buChar char=""/>
              <a:tabLst>
                <a:tab pos="698500" algn="l"/>
              </a:tabLst>
            </a:pPr>
            <a:r>
              <a:rPr sz="2000" dirty="0">
                <a:latin typeface="黑体" panose="02010609060101010101" pitchFamily="49" charset="-122"/>
                <a:ea typeface="黑体" panose="02010609060101010101" pitchFamily="49" charset="-122"/>
                <a:cs typeface="SimSun"/>
              </a:rPr>
              <a:t>尽量填</a:t>
            </a:r>
            <a:r>
              <a:rPr sz="2000" spc="-15" dirty="0">
                <a:latin typeface="黑体" panose="02010609060101010101" pitchFamily="49" charset="-122"/>
                <a:ea typeface="黑体" panose="02010609060101010101" pitchFamily="49" charset="-122"/>
                <a:cs typeface="SimSun"/>
              </a:rPr>
              <a:t>报</a:t>
            </a:r>
            <a:r>
              <a:rPr sz="2000" dirty="0">
                <a:latin typeface="黑体" panose="02010609060101010101" pitchFamily="49" charset="-122"/>
                <a:ea typeface="黑体" panose="02010609060101010101" pitchFamily="49" charset="-122"/>
                <a:cs typeface="SimSun"/>
              </a:rPr>
              <a:t>全</a:t>
            </a:r>
            <a:r>
              <a:rPr sz="2000" spc="-15" dirty="0">
                <a:latin typeface="黑体" panose="02010609060101010101" pitchFamily="49" charset="-122"/>
                <a:ea typeface="黑体" panose="02010609060101010101" pitchFamily="49" charset="-122"/>
                <a:cs typeface="SimSun"/>
              </a:rPr>
              <a:t>年</a:t>
            </a:r>
            <a:r>
              <a:rPr sz="2000" dirty="0">
                <a:latin typeface="黑体" panose="02010609060101010101" pitchFamily="49" charset="-122"/>
                <a:ea typeface="黑体" panose="02010609060101010101" pitchFamily="49" charset="-122"/>
                <a:cs typeface="SimSun"/>
              </a:rPr>
              <a:t>数据</a:t>
            </a:r>
          </a:p>
          <a:p>
            <a:pPr marL="697865" lvl="1" indent="-228600">
              <a:lnSpc>
                <a:spcPts val="2370"/>
              </a:lnSpc>
              <a:spcBef>
                <a:spcPts val="540"/>
              </a:spcBef>
              <a:buClr>
                <a:srgbClr val="6E88F7"/>
              </a:buClr>
              <a:buSzPct val="95000"/>
              <a:buFont typeface="Wingdings"/>
              <a:buChar char=""/>
              <a:tabLst>
                <a:tab pos="698500" algn="l"/>
              </a:tabLst>
            </a:pPr>
            <a:r>
              <a:rPr sz="2000" spc="0" dirty="0" err="1">
                <a:latin typeface="黑体" panose="02010609060101010101" pitchFamily="49" charset="-122"/>
                <a:ea typeface="黑体" panose="02010609060101010101" pitchFamily="49" charset="-122"/>
                <a:cs typeface="SimSun"/>
              </a:rPr>
              <a:t>如困</a:t>
            </a:r>
            <a:r>
              <a:rPr sz="2000" spc="-5" dirty="0" err="1">
                <a:latin typeface="黑体" panose="02010609060101010101" pitchFamily="49" charset="-122"/>
                <a:ea typeface="黑体" panose="02010609060101010101" pitchFamily="49" charset="-122"/>
                <a:cs typeface="SimSun"/>
              </a:rPr>
              <a:t>难</a:t>
            </a:r>
            <a:r>
              <a:rPr sz="2000" spc="-10" dirty="0" err="1">
                <a:latin typeface="黑体" panose="02010609060101010101" pitchFamily="49" charset="-122"/>
                <a:ea typeface="黑体" panose="02010609060101010101" pitchFamily="49" charset="-122"/>
                <a:cs typeface="SimSun"/>
              </a:rPr>
              <a:t>较</a:t>
            </a:r>
            <a:r>
              <a:rPr sz="2000" spc="0" dirty="0" err="1">
                <a:latin typeface="黑体" panose="02010609060101010101" pitchFamily="49" charset="-122"/>
                <a:ea typeface="黑体" panose="02010609060101010101" pitchFamily="49" charset="-122"/>
                <a:cs typeface="SimSun"/>
              </a:rPr>
              <a:t>大</a:t>
            </a:r>
            <a:r>
              <a:rPr sz="2000" spc="-15" dirty="0" err="1">
                <a:latin typeface="黑体" panose="02010609060101010101" pitchFamily="49" charset="-122"/>
                <a:ea typeface="黑体" panose="02010609060101010101" pitchFamily="49" charset="-122"/>
                <a:cs typeface="SimSun"/>
              </a:rPr>
              <a:t>，</a:t>
            </a:r>
            <a:r>
              <a:rPr sz="2000" spc="0" dirty="0" err="1">
                <a:latin typeface="黑体" panose="02010609060101010101" pitchFamily="49" charset="-122"/>
                <a:ea typeface="黑体" panose="02010609060101010101" pitchFamily="49" charset="-122"/>
                <a:cs typeface="SimSun"/>
              </a:rPr>
              <a:t>可从</a:t>
            </a:r>
            <a:r>
              <a:rPr sz="2000" spc="-5" dirty="0" err="1">
                <a:latin typeface="黑体" panose="02010609060101010101" pitchFamily="49" charset="-122"/>
                <a:ea typeface="黑体" panose="02010609060101010101" pitchFamily="49" charset="-122"/>
                <a:cs typeface="SimSun"/>
              </a:rPr>
              <a:t>全</a:t>
            </a:r>
            <a:r>
              <a:rPr sz="2000" spc="-10" dirty="0" err="1">
                <a:latin typeface="黑体" panose="02010609060101010101" pitchFamily="49" charset="-122"/>
                <a:ea typeface="黑体" panose="02010609060101010101" pitchFamily="49" charset="-122"/>
                <a:cs typeface="SimSun"/>
              </a:rPr>
              <a:t>年</a:t>
            </a:r>
            <a:r>
              <a:rPr sz="2000" spc="0" dirty="0" err="1">
                <a:latin typeface="黑体" panose="02010609060101010101" pitchFamily="49" charset="-122"/>
                <a:ea typeface="黑体" panose="02010609060101010101" pitchFamily="49" charset="-122"/>
                <a:cs typeface="SimSun"/>
              </a:rPr>
              <a:t>资</a:t>
            </a:r>
            <a:r>
              <a:rPr sz="2000" spc="-15" dirty="0" err="1">
                <a:latin typeface="黑体" panose="02010609060101010101" pitchFamily="49" charset="-122"/>
                <a:ea typeface="黑体" panose="02010609060101010101" pitchFamily="49" charset="-122"/>
                <a:cs typeface="SimSun"/>
              </a:rPr>
              <a:t>料</a:t>
            </a:r>
            <a:r>
              <a:rPr sz="2000" spc="0" dirty="0" err="1">
                <a:latin typeface="黑体" panose="02010609060101010101" pitchFamily="49" charset="-122"/>
                <a:ea typeface="黑体" panose="02010609060101010101" pitchFamily="49" charset="-122"/>
                <a:cs typeface="SimSun"/>
              </a:rPr>
              <a:t>中抽</a:t>
            </a:r>
            <a:r>
              <a:rPr sz="2000" spc="-5" dirty="0" err="1">
                <a:latin typeface="黑体" panose="02010609060101010101" pitchFamily="49" charset="-122"/>
                <a:ea typeface="黑体" panose="02010609060101010101" pitchFamily="49" charset="-122"/>
                <a:cs typeface="SimSun"/>
              </a:rPr>
              <a:t>取</a:t>
            </a:r>
            <a:r>
              <a:rPr sz="2000" spc="-10" dirty="0" err="1">
                <a:latin typeface="黑体" panose="02010609060101010101" pitchFamily="49" charset="-122"/>
                <a:ea typeface="黑体" panose="02010609060101010101" pitchFamily="49" charset="-122"/>
                <a:cs typeface="SimSun"/>
              </a:rPr>
              <a:t>有</a:t>
            </a:r>
            <a:r>
              <a:rPr sz="2000" spc="0" dirty="0" err="1">
                <a:latin typeface="黑体" panose="02010609060101010101" pitchFamily="49" charset="-122"/>
                <a:ea typeface="黑体" panose="02010609060101010101" pitchFamily="49" charset="-122"/>
                <a:cs typeface="SimSun"/>
              </a:rPr>
              <a:t>代</a:t>
            </a:r>
            <a:r>
              <a:rPr sz="2000" spc="-15" dirty="0" err="1">
                <a:latin typeface="黑体" panose="02010609060101010101" pitchFamily="49" charset="-122"/>
                <a:ea typeface="黑体" panose="02010609060101010101" pitchFamily="49" charset="-122"/>
                <a:cs typeface="SimSun"/>
              </a:rPr>
              <a:t>表</a:t>
            </a:r>
            <a:r>
              <a:rPr sz="2000" spc="0" dirty="0" err="1">
                <a:latin typeface="黑体" panose="02010609060101010101" pitchFamily="49" charset="-122"/>
                <a:ea typeface="黑体" panose="02010609060101010101" pitchFamily="49" charset="-122"/>
                <a:cs typeface="SimSun"/>
              </a:rPr>
              <a:t>性的</a:t>
            </a:r>
            <a:r>
              <a:rPr sz="2000" spc="-5" dirty="0" err="1">
                <a:latin typeface="黑体" panose="02010609060101010101" pitchFamily="49" charset="-122"/>
                <a:ea typeface="黑体" panose="02010609060101010101" pitchFamily="49" charset="-122"/>
                <a:cs typeface="SimSun"/>
              </a:rPr>
              <a:t>时</a:t>
            </a:r>
            <a:r>
              <a:rPr sz="2000" spc="-10" dirty="0" err="1">
                <a:latin typeface="黑体" panose="02010609060101010101" pitchFamily="49" charset="-122"/>
                <a:ea typeface="黑体" panose="02010609060101010101" pitchFamily="49" charset="-122"/>
                <a:cs typeface="SimSun"/>
              </a:rPr>
              <a:t>期</a:t>
            </a:r>
            <a:r>
              <a:rPr sz="2000" spc="0" dirty="0" err="1">
                <a:latin typeface="黑体" panose="02010609060101010101" pitchFamily="49" charset="-122"/>
                <a:ea typeface="黑体" panose="02010609060101010101" pitchFamily="49" charset="-122"/>
                <a:cs typeface="SimSun"/>
              </a:rPr>
              <a:t>（</a:t>
            </a:r>
            <a:r>
              <a:rPr sz="2000" dirty="0" err="1">
                <a:latin typeface="黑体" panose="02010609060101010101" pitchFamily="49" charset="-122"/>
                <a:ea typeface="黑体" panose="02010609060101010101" pitchFamily="49" charset="-122"/>
                <a:cs typeface="SimSun"/>
              </a:rPr>
              <a:t>如若干</a:t>
            </a:r>
            <a:r>
              <a:rPr sz="2000" spc="-15" dirty="0" err="1">
                <a:latin typeface="黑体" panose="02010609060101010101" pitchFamily="49" charset="-122"/>
                <a:ea typeface="黑体" panose="02010609060101010101" pitchFamily="49" charset="-122"/>
                <a:cs typeface="SimSun"/>
              </a:rPr>
              <a:t>季</a:t>
            </a:r>
            <a:r>
              <a:rPr sz="2000" dirty="0" err="1">
                <a:latin typeface="黑体" panose="02010609060101010101" pitchFamily="49" charset="-122"/>
                <a:ea typeface="黑体" panose="02010609060101010101" pitchFamily="49" charset="-122"/>
                <a:cs typeface="SimSun"/>
              </a:rPr>
              <a:t>度</a:t>
            </a:r>
            <a:r>
              <a:rPr sz="2000" spc="-15" dirty="0" err="1">
                <a:latin typeface="黑体" panose="02010609060101010101" pitchFamily="49" charset="-122"/>
                <a:ea typeface="黑体" panose="02010609060101010101" pitchFamily="49" charset="-122"/>
                <a:cs typeface="SimSun"/>
              </a:rPr>
              <a:t>或</a:t>
            </a:r>
            <a:r>
              <a:rPr sz="2000" dirty="0" err="1">
                <a:latin typeface="黑体" panose="02010609060101010101" pitchFamily="49" charset="-122"/>
                <a:ea typeface="黑体" panose="02010609060101010101" pitchFamily="49" charset="-122"/>
                <a:cs typeface="SimSun"/>
              </a:rPr>
              <a:t>月度）</a:t>
            </a:r>
            <a:r>
              <a:rPr sz="2000" spc="-15" dirty="0" err="1">
                <a:latin typeface="黑体" panose="02010609060101010101" pitchFamily="49" charset="-122"/>
                <a:ea typeface="黑体" panose="02010609060101010101" pitchFamily="49" charset="-122"/>
                <a:cs typeface="SimSun"/>
              </a:rPr>
              <a:t>的</a:t>
            </a:r>
            <a:r>
              <a:rPr sz="2000" dirty="0" err="1">
                <a:latin typeface="黑体" panose="02010609060101010101" pitchFamily="49" charset="-122"/>
                <a:ea typeface="黑体" panose="02010609060101010101" pitchFamily="49" charset="-122"/>
                <a:cs typeface="SimSun"/>
              </a:rPr>
              <a:t>资</a:t>
            </a:r>
            <a:r>
              <a:rPr sz="2000" spc="-15" dirty="0" err="1">
                <a:latin typeface="黑体" panose="02010609060101010101" pitchFamily="49" charset="-122"/>
                <a:ea typeface="黑体" panose="02010609060101010101" pitchFamily="49" charset="-122"/>
                <a:cs typeface="SimSun"/>
              </a:rPr>
              <a:t>料</a:t>
            </a:r>
            <a:r>
              <a:rPr sz="2000" dirty="0" err="1">
                <a:latin typeface="黑体" panose="02010609060101010101" pitchFamily="49" charset="-122"/>
                <a:ea typeface="黑体" panose="02010609060101010101" pitchFamily="49" charset="-122"/>
                <a:cs typeface="SimSun"/>
              </a:rPr>
              <a:t>填报</a:t>
            </a:r>
            <a:r>
              <a:rPr sz="2000" dirty="0">
                <a:latin typeface="黑体" panose="02010609060101010101" pitchFamily="49" charset="-122"/>
                <a:ea typeface="黑体" panose="02010609060101010101" pitchFamily="49" charset="-122"/>
                <a:cs typeface="SimSun"/>
              </a:rPr>
              <a:t>。</a:t>
            </a:r>
          </a:p>
          <a:p>
            <a:pPr marL="697865" marR="217804" lvl="1" indent="-228600">
              <a:lnSpc>
                <a:spcPct val="100000"/>
              </a:lnSpc>
              <a:spcBef>
                <a:spcPts val="480"/>
              </a:spcBef>
              <a:buClr>
                <a:srgbClr val="6E88F7"/>
              </a:buClr>
              <a:buSzPct val="95000"/>
              <a:buFont typeface="Wingdings"/>
              <a:buChar char=""/>
              <a:tabLst>
                <a:tab pos="698500" algn="l"/>
              </a:tabLst>
            </a:pPr>
            <a:r>
              <a:rPr sz="2000" spc="0" dirty="0">
                <a:latin typeface="黑体" panose="02010609060101010101" pitchFamily="49" charset="-122"/>
                <a:ea typeface="黑体" panose="02010609060101010101" pitchFamily="49" charset="-122"/>
                <a:cs typeface="SimSun"/>
              </a:rPr>
              <a:t>要满</a:t>
            </a:r>
            <a:r>
              <a:rPr sz="2000" dirty="0">
                <a:latin typeface="黑体" panose="02010609060101010101" pitchFamily="49" charset="-122"/>
                <a:ea typeface="黑体" panose="02010609060101010101" pitchFamily="49" charset="-122"/>
                <a:cs typeface="SimSun"/>
              </a:rPr>
              <a:t>足代</a:t>
            </a:r>
            <a:r>
              <a:rPr sz="2000" spc="-15" dirty="0">
                <a:latin typeface="黑体" panose="02010609060101010101" pitchFamily="49" charset="-122"/>
                <a:ea typeface="黑体" panose="02010609060101010101" pitchFamily="49" charset="-122"/>
                <a:cs typeface="SimSun"/>
              </a:rPr>
              <a:t>表</a:t>
            </a:r>
            <a:r>
              <a:rPr sz="2000" dirty="0">
                <a:latin typeface="黑体" panose="02010609060101010101" pitchFamily="49" charset="-122"/>
                <a:ea typeface="黑体" panose="02010609060101010101" pitchFamily="49" charset="-122"/>
                <a:cs typeface="SimSun"/>
              </a:rPr>
              <a:t>性，</a:t>
            </a:r>
            <a:r>
              <a:rPr sz="2000" spc="-15" dirty="0">
                <a:latin typeface="黑体" panose="02010609060101010101" pitchFamily="49" charset="-122"/>
                <a:ea typeface="黑体" panose="02010609060101010101" pitchFamily="49" charset="-122"/>
                <a:cs typeface="SimSun"/>
              </a:rPr>
              <a:t>不</a:t>
            </a:r>
            <a:r>
              <a:rPr sz="2000" dirty="0">
                <a:latin typeface="黑体" panose="02010609060101010101" pitchFamily="49" charset="-122"/>
                <a:ea typeface="黑体" panose="02010609060101010101" pitchFamily="49" charset="-122"/>
                <a:cs typeface="SimSun"/>
              </a:rPr>
              <a:t>能挑</a:t>
            </a:r>
            <a:r>
              <a:rPr sz="2000" spc="-15" dirty="0">
                <a:latin typeface="黑体" panose="02010609060101010101" pitchFamily="49" charset="-122"/>
                <a:ea typeface="黑体" panose="02010609060101010101" pitchFamily="49" charset="-122"/>
                <a:cs typeface="SimSun"/>
              </a:rPr>
              <a:t>选</a:t>
            </a:r>
            <a:r>
              <a:rPr sz="2000" dirty="0">
                <a:latin typeface="黑体" panose="02010609060101010101" pitchFamily="49" charset="-122"/>
                <a:ea typeface="黑体" panose="02010609060101010101" pitchFamily="49" charset="-122"/>
                <a:cs typeface="SimSun"/>
              </a:rPr>
              <a:t>无法</a:t>
            </a:r>
            <a:r>
              <a:rPr sz="2000" spc="-15" dirty="0">
                <a:latin typeface="黑体" panose="02010609060101010101" pitchFamily="49" charset="-122"/>
                <a:ea typeface="黑体" panose="02010609060101010101" pitchFamily="49" charset="-122"/>
                <a:cs typeface="SimSun"/>
              </a:rPr>
              <a:t>代</a:t>
            </a:r>
            <a:r>
              <a:rPr sz="2000" dirty="0">
                <a:latin typeface="黑体" panose="02010609060101010101" pitchFamily="49" charset="-122"/>
                <a:ea typeface="黑体" panose="02010609060101010101" pitchFamily="49" charset="-122"/>
                <a:cs typeface="SimSun"/>
              </a:rPr>
              <a:t>表</a:t>
            </a:r>
            <a:r>
              <a:rPr sz="2000" spc="-10" dirty="0">
                <a:latin typeface="黑体" panose="02010609060101010101" pitchFamily="49" charset="-122"/>
                <a:ea typeface="黑体" panose="02010609060101010101" pitchFamily="49" charset="-122"/>
                <a:cs typeface="Tahoma"/>
              </a:rPr>
              <a:t>2017</a:t>
            </a:r>
            <a:r>
              <a:rPr sz="2000" dirty="0">
                <a:latin typeface="黑体" panose="02010609060101010101" pitchFamily="49" charset="-122"/>
                <a:ea typeface="黑体" panose="02010609060101010101" pitchFamily="49" charset="-122"/>
                <a:cs typeface="SimSun"/>
              </a:rPr>
              <a:t>年全年</a:t>
            </a:r>
            <a:r>
              <a:rPr sz="2000" spc="-15" dirty="0">
                <a:latin typeface="黑体" panose="02010609060101010101" pitchFamily="49" charset="-122"/>
                <a:ea typeface="黑体" panose="02010609060101010101" pitchFamily="49" charset="-122"/>
                <a:cs typeface="SimSun"/>
              </a:rPr>
              <a:t>的</a:t>
            </a:r>
            <a:r>
              <a:rPr sz="2000" dirty="0">
                <a:latin typeface="黑体" panose="02010609060101010101" pitchFamily="49" charset="-122"/>
                <a:ea typeface="黑体" panose="02010609060101010101" pitchFamily="49" charset="-122"/>
                <a:cs typeface="SimSun"/>
              </a:rPr>
              <a:t>特殊月份</a:t>
            </a:r>
            <a:r>
              <a:rPr sz="2000" spc="-15" dirty="0">
                <a:latin typeface="黑体" panose="02010609060101010101" pitchFamily="49" charset="-122"/>
                <a:ea typeface="黑体" panose="02010609060101010101" pitchFamily="49" charset="-122"/>
                <a:cs typeface="SimSun"/>
              </a:rPr>
              <a:t>或</a:t>
            </a:r>
            <a:r>
              <a:rPr sz="2000" dirty="0">
                <a:latin typeface="黑体" panose="02010609060101010101" pitchFamily="49" charset="-122"/>
                <a:ea typeface="黑体" panose="02010609060101010101" pitchFamily="49" charset="-122"/>
                <a:cs typeface="SimSun"/>
              </a:rPr>
              <a:t>者</a:t>
            </a:r>
            <a:r>
              <a:rPr sz="2000" spc="-15" dirty="0">
                <a:latin typeface="黑体" panose="02010609060101010101" pitchFamily="49" charset="-122"/>
                <a:ea typeface="黑体" panose="02010609060101010101" pitchFamily="49" charset="-122"/>
                <a:cs typeface="SimSun"/>
              </a:rPr>
              <a:t>季</a:t>
            </a:r>
            <a:r>
              <a:rPr sz="2000" dirty="0">
                <a:latin typeface="黑体" panose="02010609060101010101" pitchFamily="49" charset="-122"/>
                <a:ea typeface="黑体" panose="02010609060101010101" pitchFamily="49" charset="-122"/>
                <a:cs typeface="SimSun"/>
              </a:rPr>
              <a:t>度（节</a:t>
            </a:r>
            <a:r>
              <a:rPr sz="2000" spc="-15" dirty="0">
                <a:latin typeface="黑体" panose="02010609060101010101" pitchFamily="49" charset="-122"/>
                <a:ea typeface="黑体" panose="02010609060101010101" pitchFamily="49" charset="-122"/>
                <a:cs typeface="SimSun"/>
              </a:rPr>
              <a:t>假</a:t>
            </a:r>
            <a:r>
              <a:rPr sz="2000" dirty="0">
                <a:latin typeface="黑体" panose="02010609060101010101" pitchFamily="49" charset="-122"/>
                <a:ea typeface="黑体" panose="02010609060101010101" pitchFamily="49" charset="-122"/>
                <a:cs typeface="SimSun"/>
              </a:rPr>
              <a:t>日</a:t>
            </a:r>
            <a:r>
              <a:rPr sz="2000" spc="-15" dirty="0">
                <a:latin typeface="黑体" panose="02010609060101010101" pitchFamily="49" charset="-122"/>
                <a:ea typeface="黑体" panose="02010609060101010101" pitchFamily="49" charset="-122"/>
                <a:cs typeface="SimSun"/>
              </a:rPr>
              <a:t>或</a:t>
            </a:r>
            <a:r>
              <a:rPr sz="2000" dirty="0">
                <a:latin typeface="黑体" panose="02010609060101010101" pitchFamily="49" charset="-122"/>
                <a:ea typeface="黑体" panose="02010609060101010101" pitchFamily="49" charset="-122"/>
                <a:cs typeface="SimSun"/>
              </a:rPr>
              <a:t>其他因</a:t>
            </a:r>
            <a:r>
              <a:rPr sz="2000" spc="-15" dirty="0">
                <a:latin typeface="黑体" panose="02010609060101010101" pitchFamily="49" charset="-122"/>
                <a:ea typeface="黑体" panose="02010609060101010101" pitchFamily="49" charset="-122"/>
                <a:cs typeface="SimSun"/>
              </a:rPr>
              <a:t>素</a:t>
            </a:r>
            <a:r>
              <a:rPr sz="2000" dirty="0">
                <a:latin typeface="黑体" panose="02010609060101010101" pitchFamily="49" charset="-122"/>
                <a:ea typeface="黑体" panose="02010609060101010101" pitchFamily="49" charset="-122"/>
                <a:cs typeface="SimSun"/>
              </a:rPr>
              <a:t>等）</a:t>
            </a:r>
          </a:p>
          <a:p>
            <a:pPr marL="697865" marR="13335" lvl="1" indent="-228600">
              <a:lnSpc>
                <a:spcPts val="2340"/>
              </a:lnSpc>
              <a:spcBef>
                <a:spcPts val="670"/>
              </a:spcBef>
              <a:buClr>
                <a:srgbClr val="6E88F7"/>
              </a:buClr>
              <a:buSzPct val="95000"/>
              <a:buFont typeface="Wingdings"/>
              <a:buChar char=""/>
              <a:tabLst>
                <a:tab pos="698500" algn="l"/>
              </a:tabLst>
            </a:pPr>
            <a:r>
              <a:rPr sz="2000" dirty="0" err="1">
                <a:latin typeface="黑体" panose="02010609060101010101" pitchFamily="49" charset="-122"/>
                <a:ea typeface="黑体" panose="02010609060101010101" pitchFamily="49" charset="-122"/>
                <a:cs typeface="SimSun"/>
              </a:rPr>
              <a:t>如果补</a:t>
            </a:r>
            <a:r>
              <a:rPr sz="2000" spc="-15" dirty="0" err="1">
                <a:latin typeface="黑体" panose="02010609060101010101" pitchFamily="49" charset="-122"/>
                <a:ea typeface="黑体" panose="02010609060101010101" pitchFamily="49" charset="-122"/>
                <a:cs typeface="SimSun"/>
              </a:rPr>
              <a:t>充</a:t>
            </a:r>
            <a:r>
              <a:rPr sz="2000" dirty="0" err="1">
                <a:latin typeface="黑体" panose="02010609060101010101" pitchFamily="49" charset="-122"/>
                <a:ea typeface="黑体" panose="02010609060101010101" pitchFamily="49" charset="-122"/>
                <a:cs typeface="SimSun"/>
              </a:rPr>
              <a:t>调</a:t>
            </a:r>
            <a:r>
              <a:rPr sz="2000" spc="-15" dirty="0" err="1">
                <a:latin typeface="黑体" panose="02010609060101010101" pitchFamily="49" charset="-122"/>
                <a:ea typeface="黑体" panose="02010609060101010101" pitchFamily="49" charset="-122"/>
                <a:cs typeface="SimSun"/>
              </a:rPr>
              <a:t>查</a:t>
            </a:r>
            <a:r>
              <a:rPr sz="2000" dirty="0" err="1">
                <a:latin typeface="黑体" panose="02010609060101010101" pitchFamily="49" charset="-122"/>
                <a:ea typeface="黑体" panose="02010609060101010101" pitchFamily="49" charset="-122"/>
                <a:cs typeface="SimSun"/>
              </a:rPr>
              <a:t>指标是</a:t>
            </a:r>
            <a:r>
              <a:rPr sz="2000" spc="-15" dirty="0" err="1">
                <a:latin typeface="黑体" panose="02010609060101010101" pitchFamily="49" charset="-122"/>
                <a:ea typeface="黑体" panose="02010609060101010101" pitchFamily="49" charset="-122"/>
                <a:cs typeface="SimSun"/>
              </a:rPr>
              <a:t>企</a:t>
            </a:r>
            <a:r>
              <a:rPr sz="2000" dirty="0" err="1">
                <a:latin typeface="黑体" panose="02010609060101010101" pitchFamily="49" charset="-122"/>
                <a:ea typeface="黑体" panose="02010609060101010101" pitchFamily="49" charset="-122"/>
                <a:cs typeface="SimSun"/>
              </a:rPr>
              <a:t>业</a:t>
            </a:r>
            <a:r>
              <a:rPr sz="2000" spc="-15" dirty="0" err="1">
                <a:latin typeface="黑体" panose="02010609060101010101" pitchFamily="49" charset="-122"/>
                <a:ea typeface="黑体" panose="02010609060101010101" pitchFamily="49" charset="-122"/>
                <a:cs typeface="SimSun"/>
              </a:rPr>
              <a:t>主</a:t>
            </a:r>
            <a:r>
              <a:rPr sz="2000" dirty="0" err="1">
                <a:latin typeface="黑体" panose="02010609060101010101" pitchFamily="49" charset="-122"/>
                <a:ea typeface="黑体" panose="02010609060101010101" pitchFamily="49" charset="-122"/>
                <a:cs typeface="SimSun"/>
              </a:rPr>
              <a:t>要消耗</a:t>
            </a:r>
            <a:r>
              <a:rPr sz="2000" spc="-15" dirty="0" err="1">
                <a:latin typeface="黑体" panose="02010609060101010101" pitchFamily="49" charset="-122"/>
                <a:ea typeface="黑体" panose="02010609060101010101" pitchFamily="49" charset="-122"/>
                <a:cs typeface="SimSun"/>
              </a:rPr>
              <a:t>指</a:t>
            </a:r>
            <a:r>
              <a:rPr sz="2000" dirty="0" err="1">
                <a:latin typeface="黑体" panose="02010609060101010101" pitchFamily="49" charset="-122"/>
                <a:ea typeface="黑体" panose="02010609060101010101" pitchFamily="49" charset="-122"/>
                <a:cs typeface="SimSun"/>
              </a:rPr>
              <a:t>标</a:t>
            </a:r>
            <a:r>
              <a:rPr sz="2000" spc="-15" dirty="0" err="1">
                <a:latin typeface="黑体" panose="02010609060101010101" pitchFamily="49" charset="-122"/>
                <a:ea typeface="黑体" panose="02010609060101010101" pitchFamily="49" charset="-122"/>
                <a:cs typeface="SimSun"/>
              </a:rPr>
              <a:t>，</a:t>
            </a:r>
            <a:r>
              <a:rPr sz="2000" dirty="0" err="1">
                <a:latin typeface="黑体" panose="02010609060101010101" pitchFamily="49" charset="-122"/>
                <a:ea typeface="黑体" panose="02010609060101010101" pitchFamily="49" charset="-122"/>
                <a:cs typeface="SimSun"/>
              </a:rPr>
              <a:t>请至少</a:t>
            </a:r>
            <a:r>
              <a:rPr sz="2000" spc="-15" dirty="0" err="1">
                <a:latin typeface="黑体" panose="02010609060101010101" pitchFamily="49" charset="-122"/>
                <a:ea typeface="黑体" panose="02010609060101010101" pitchFamily="49" charset="-122"/>
                <a:cs typeface="SimSun"/>
              </a:rPr>
              <a:t>选</a:t>
            </a:r>
            <a:r>
              <a:rPr sz="2000" dirty="0" err="1">
                <a:latin typeface="黑体" panose="02010609060101010101" pitchFamily="49" charset="-122"/>
                <a:ea typeface="黑体" panose="02010609060101010101" pitchFamily="49" charset="-122"/>
                <a:cs typeface="SimSun"/>
              </a:rPr>
              <a:t>择一至两</a:t>
            </a:r>
            <a:r>
              <a:rPr sz="2000" spc="-15" dirty="0" err="1">
                <a:latin typeface="黑体" panose="02010609060101010101" pitchFamily="49" charset="-122"/>
                <a:ea typeface="黑体" panose="02010609060101010101" pitchFamily="49" charset="-122"/>
                <a:cs typeface="SimSun"/>
              </a:rPr>
              <a:t>个</a:t>
            </a:r>
            <a:r>
              <a:rPr sz="2000" dirty="0" err="1">
                <a:latin typeface="黑体" panose="02010609060101010101" pitchFamily="49" charset="-122"/>
                <a:ea typeface="黑体" panose="02010609060101010101" pitchFamily="49" charset="-122"/>
                <a:cs typeface="SimSun"/>
              </a:rPr>
              <a:t>季</a:t>
            </a:r>
            <a:r>
              <a:rPr sz="2000" spc="-15" dirty="0" err="1">
                <a:latin typeface="黑体" panose="02010609060101010101" pitchFamily="49" charset="-122"/>
                <a:ea typeface="黑体" panose="02010609060101010101" pitchFamily="49" charset="-122"/>
                <a:cs typeface="SimSun"/>
              </a:rPr>
              <a:t>度</a:t>
            </a:r>
            <a:r>
              <a:rPr sz="2000" dirty="0" err="1">
                <a:latin typeface="黑体" panose="02010609060101010101" pitchFamily="49" charset="-122"/>
                <a:ea typeface="黑体" panose="02010609060101010101" pitchFamily="49" charset="-122"/>
                <a:cs typeface="SimSun"/>
              </a:rPr>
              <a:t>汇总填报</a:t>
            </a:r>
            <a:endParaRPr sz="2000" dirty="0">
              <a:latin typeface="黑体" panose="02010609060101010101" pitchFamily="49" charset="-122"/>
              <a:ea typeface="黑体" panose="02010609060101010101" pitchFamily="49" charset="-122"/>
              <a:cs typeface="SimSun"/>
            </a:endParaRPr>
          </a:p>
          <a:p>
            <a:pPr marL="697865" lvl="1" indent="-228600">
              <a:lnSpc>
                <a:spcPts val="2370"/>
              </a:lnSpc>
              <a:spcBef>
                <a:spcPts val="470"/>
              </a:spcBef>
              <a:buClr>
                <a:srgbClr val="6E88F7"/>
              </a:buClr>
              <a:buSzPct val="95000"/>
              <a:buFont typeface="Wingdings"/>
              <a:buChar char=""/>
              <a:tabLst>
                <a:tab pos="698500" algn="l"/>
              </a:tabLst>
            </a:pPr>
            <a:r>
              <a:rPr sz="2000" dirty="0" err="1" smtClean="0">
                <a:latin typeface="黑体" panose="02010609060101010101" pitchFamily="49" charset="-122"/>
                <a:ea typeface="黑体" panose="02010609060101010101" pitchFamily="49" charset="-122"/>
                <a:cs typeface="SimSun"/>
              </a:rPr>
              <a:t>程序会</a:t>
            </a:r>
            <a:r>
              <a:rPr sz="2000" spc="-15" dirty="0" err="1" smtClean="0">
                <a:latin typeface="黑体" panose="02010609060101010101" pitchFamily="49" charset="-122"/>
                <a:ea typeface="黑体" panose="02010609060101010101" pitchFamily="49" charset="-122"/>
                <a:cs typeface="SimSun"/>
              </a:rPr>
              <a:t>与</a:t>
            </a:r>
            <a:r>
              <a:rPr sz="2000" dirty="0" err="1" smtClean="0">
                <a:latin typeface="黑体" panose="02010609060101010101" pitchFamily="49" charset="-122"/>
                <a:ea typeface="黑体" panose="02010609060101010101" pitchFamily="49" charset="-122"/>
                <a:cs typeface="SimSun"/>
              </a:rPr>
              <a:t>成</a:t>
            </a:r>
            <a:r>
              <a:rPr sz="2000" spc="-15" dirty="0" err="1" smtClean="0">
                <a:latin typeface="黑体" panose="02010609060101010101" pitchFamily="49" charset="-122"/>
                <a:ea typeface="黑体" panose="02010609060101010101" pitchFamily="49" charset="-122"/>
                <a:cs typeface="SimSun"/>
              </a:rPr>
              <a:t>本</a:t>
            </a:r>
            <a:r>
              <a:rPr sz="2000" dirty="0" err="1" smtClean="0">
                <a:latin typeface="黑体" panose="02010609060101010101" pitchFamily="49" charset="-122"/>
                <a:ea typeface="黑体" panose="02010609060101010101" pitchFamily="49" charset="-122"/>
                <a:cs typeface="SimSun"/>
              </a:rPr>
              <a:t>构成或</a:t>
            </a:r>
            <a:r>
              <a:rPr sz="2000" spc="-15" dirty="0" err="1" smtClean="0">
                <a:latin typeface="黑体" panose="02010609060101010101" pitchFamily="49" charset="-122"/>
                <a:ea typeface="黑体" panose="02010609060101010101" pitchFamily="49" charset="-122"/>
                <a:cs typeface="SimSun"/>
              </a:rPr>
              <a:t>期</a:t>
            </a:r>
            <a:r>
              <a:rPr sz="2000" dirty="0" err="1" smtClean="0">
                <a:latin typeface="黑体" panose="02010609060101010101" pitchFamily="49" charset="-122"/>
                <a:ea typeface="黑体" panose="02010609060101010101" pitchFamily="49" charset="-122"/>
                <a:cs typeface="SimSun"/>
              </a:rPr>
              <a:t>间</a:t>
            </a:r>
            <a:r>
              <a:rPr sz="2000" spc="-15" dirty="0" err="1" smtClean="0">
                <a:latin typeface="黑体" panose="02010609060101010101" pitchFamily="49" charset="-122"/>
                <a:ea typeface="黑体" panose="02010609060101010101" pitchFamily="49" charset="-122"/>
                <a:cs typeface="SimSun"/>
              </a:rPr>
              <a:t>费</a:t>
            </a:r>
            <a:r>
              <a:rPr sz="2000" dirty="0" err="1" smtClean="0">
                <a:latin typeface="黑体" panose="02010609060101010101" pitchFamily="49" charset="-122"/>
                <a:ea typeface="黑体" panose="02010609060101010101" pitchFamily="49" charset="-122"/>
                <a:cs typeface="SimSun"/>
              </a:rPr>
              <a:t>用对应</a:t>
            </a:r>
            <a:r>
              <a:rPr sz="2000" spc="-15" dirty="0" err="1" smtClean="0">
                <a:latin typeface="黑体" panose="02010609060101010101" pitchFamily="49" charset="-122"/>
                <a:ea typeface="黑体" panose="02010609060101010101" pitchFamily="49" charset="-122"/>
                <a:cs typeface="SimSun"/>
              </a:rPr>
              <a:t>指</a:t>
            </a:r>
            <a:r>
              <a:rPr sz="2000" dirty="0" err="1" smtClean="0">
                <a:latin typeface="黑体" panose="02010609060101010101" pitchFamily="49" charset="-122"/>
                <a:ea typeface="黑体" panose="02010609060101010101" pitchFamily="49" charset="-122"/>
                <a:cs typeface="SimSun"/>
              </a:rPr>
              <a:t>标</a:t>
            </a:r>
            <a:r>
              <a:rPr sz="2000" spc="-15" dirty="0" err="1" smtClean="0">
                <a:latin typeface="黑体" panose="02010609060101010101" pitchFamily="49" charset="-122"/>
                <a:ea typeface="黑体" panose="02010609060101010101" pitchFamily="49" charset="-122"/>
                <a:cs typeface="SimSun"/>
              </a:rPr>
              <a:t>进</a:t>
            </a:r>
            <a:r>
              <a:rPr sz="2000" dirty="0" err="1" smtClean="0">
                <a:latin typeface="黑体" panose="02010609060101010101" pitchFamily="49" charset="-122"/>
                <a:ea typeface="黑体" panose="02010609060101010101" pitchFamily="49" charset="-122"/>
                <a:cs typeface="SimSun"/>
              </a:rPr>
              <a:t>行</a:t>
            </a:r>
            <a:r>
              <a:rPr sz="2000" b="1" dirty="0" err="1" smtClean="0">
                <a:solidFill>
                  <a:srgbClr val="FF0000"/>
                </a:solidFill>
                <a:latin typeface="黑体" panose="02010609060101010101" pitchFamily="49" charset="-122"/>
                <a:ea typeface="黑体" panose="02010609060101010101" pitchFamily="49" charset="-122"/>
                <a:cs typeface="SimSun"/>
              </a:rPr>
              <a:t>一致</a:t>
            </a:r>
            <a:r>
              <a:rPr sz="2000" b="1" spc="-15" dirty="0" err="1" smtClean="0">
                <a:solidFill>
                  <a:srgbClr val="FF0000"/>
                </a:solidFill>
                <a:latin typeface="黑体" panose="02010609060101010101" pitchFamily="49" charset="-122"/>
                <a:ea typeface="黑体" panose="02010609060101010101" pitchFamily="49" charset="-122"/>
                <a:cs typeface="SimSun"/>
              </a:rPr>
              <a:t>化</a:t>
            </a:r>
            <a:r>
              <a:rPr sz="2000" b="1" dirty="0" err="1" smtClean="0">
                <a:solidFill>
                  <a:srgbClr val="FF0000"/>
                </a:solidFill>
                <a:latin typeface="黑体" panose="02010609060101010101" pitchFamily="49" charset="-122"/>
                <a:ea typeface="黑体" panose="02010609060101010101" pitchFamily="49" charset="-122"/>
                <a:cs typeface="SimSun"/>
              </a:rPr>
              <a:t>处</a:t>
            </a:r>
            <a:r>
              <a:rPr sz="2000" b="1" spc="0" dirty="0" err="1" smtClean="0">
                <a:solidFill>
                  <a:srgbClr val="FF0000"/>
                </a:solidFill>
                <a:latin typeface="黑体" panose="02010609060101010101" pitchFamily="49" charset="-122"/>
                <a:ea typeface="黑体" panose="02010609060101010101" pitchFamily="49" charset="-122"/>
                <a:cs typeface="SimSun"/>
              </a:rPr>
              <a:t>理</a:t>
            </a:r>
            <a:endParaRPr sz="2000" b="1" dirty="0" smtClean="0">
              <a:solidFill>
                <a:srgbClr val="FF0000"/>
              </a:solidFill>
              <a:latin typeface="黑体" panose="02010609060101010101" pitchFamily="49" charset="-122"/>
              <a:ea typeface="黑体" panose="02010609060101010101" pitchFamily="49" charset="-122"/>
              <a:cs typeface="SimSun"/>
            </a:endParaRPr>
          </a:p>
          <a:p>
            <a:pPr>
              <a:lnSpc>
                <a:spcPct val="100000"/>
              </a:lnSpc>
              <a:spcBef>
                <a:spcPts val="25"/>
              </a:spcBef>
            </a:pPr>
            <a:endParaRPr sz="2000" dirty="0">
              <a:latin typeface="黑体" panose="02010609060101010101" pitchFamily="49" charset="-122"/>
              <a:ea typeface="黑体" panose="02010609060101010101" pitchFamily="49" charset="-122"/>
              <a:cs typeface="Times New Roman"/>
            </a:endParaRPr>
          </a:p>
          <a:p>
            <a:pPr marL="12700">
              <a:lnSpc>
                <a:spcPct val="150000"/>
              </a:lnSpc>
              <a:tabLst>
                <a:tab pos="323215" algn="l"/>
              </a:tabLst>
            </a:pPr>
            <a:r>
              <a:rPr sz="2000" b="1" dirty="0">
                <a:latin typeface="黑体" panose="02010609060101010101" pitchFamily="49" charset="-122"/>
                <a:ea typeface="黑体" panose="02010609060101010101" pitchFamily="49" charset="-122"/>
                <a:cs typeface="Tahoma"/>
              </a:rPr>
              <a:t>*	</a:t>
            </a:r>
            <a:r>
              <a:rPr lang="en-US" sz="2000" b="1" dirty="0" smtClean="0">
                <a:latin typeface="黑体" panose="02010609060101010101" pitchFamily="49" charset="-122"/>
                <a:ea typeface="黑体" panose="02010609060101010101" pitchFamily="49" charset="-122"/>
                <a:cs typeface="Tahoma"/>
              </a:rPr>
              <a:t> </a:t>
            </a:r>
            <a:r>
              <a:rPr lang="zh-CN" altLang="en-US" sz="2000" dirty="0" smtClean="0">
                <a:latin typeface="黑体" panose="02010609060101010101" pitchFamily="49" charset="-122"/>
                <a:ea typeface="黑体" panose="02010609060101010101" pitchFamily="49" charset="-122"/>
                <a:cs typeface="SimSun"/>
              </a:rPr>
              <a:t>典型</a:t>
            </a:r>
            <a:r>
              <a:rPr lang="zh-CN" altLang="en-US" sz="2000" dirty="0">
                <a:latin typeface="黑体" panose="02010609060101010101" pitchFamily="49" charset="-122"/>
                <a:ea typeface="黑体" panose="02010609060101010101" pitchFamily="49" charset="-122"/>
                <a:cs typeface="SimSun"/>
              </a:rPr>
              <a:t>调查表与重点调查表之间</a:t>
            </a:r>
            <a:r>
              <a:rPr lang="zh-CN" altLang="en-US" sz="2000" dirty="0">
                <a:solidFill>
                  <a:srgbClr val="FF0000"/>
                </a:solidFill>
                <a:latin typeface="黑体" panose="02010609060101010101" pitchFamily="49" charset="-122"/>
                <a:ea typeface="黑体" panose="02010609060101010101" pitchFamily="49" charset="-122"/>
                <a:cs typeface="SimSun"/>
              </a:rPr>
              <a:t>没有</a:t>
            </a:r>
            <a:r>
              <a:rPr lang="zh-CN" altLang="en-US" sz="2000" dirty="0">
                <a:latin typeface="黑体" panose="02010609060101010101" pitchFamily="49" charset="-122"/>
                <a:ea typeface="黑体" panose="02010609060101010101" pitchFamily="49" charset="-122"/>
                <a:cs typeface="SimSun"/>
              </a:rPr>
              <a:t>设置表间平衡关系</a:t>
            </a:r>
            <a:r>
              <a:rPr sz="2000" dirty="0" smtClean="0">
                <a:latin typeface="黑体" panose="02010609060101010101" pitchFamily="49" charset="-122"/>
                <a:ea typeface="黑体" panose="02010609060101010101" pitchFamily="49" charset="-122"/>
                <a:cs typeface="SimSun"/>
              </a:rPr>
              <a:t>。</a:t>
            </a:r>
            <a:endParaRPr lang="en-US" sz="2000" dirty="0">
              <a:latin typeface="黑体" panose="02010609060101010101" pitchFamily="49" charset="-122"/>
              <a:ea typeface="黑体" panose="02010609060101010101" pitchFamily="49" charset="-122"/>
              <a:cs typeface="SimSun"/>
            </a:endParaRPr>
          </a:p>
          <a:p>
            <a:pPr marL="12700">
              <a:lnSpc>
                <a:spcPct val="150000"/>
              </a:lnSpc>
              <a:tabLst>
                <a:tab pos="323215" algn="l"/>
              </a:tabLst>
            </a:pPr>
            <a:r>
              <a:rPr lang="zh-CN" altLang="en-US" sz="2000" b="1" dirty="0" smtClean="0">
                <a:latin typeface="黑体" panose="02010609060101010101" pitchFamily="49" charset="-122"/>
                <a:ea typeface="黑体" panose="02010609060101010101" pitchFamily="49" charset="-122"/>
                <a:cs typeface="Tahoma"/>
              </a:rPr>
              <a:t>*  </a:t>
            </a:r>
            <a:r>
              <a:rPr lang="zh-CN" altLang="en-US" sz="2000" dirty="0" smtClean="0">
                <a:solidFill>
                  <a:srgbClr val="000000"/>
                </a:solidFill>
                <a:latin typeface="黑体" panose="02010609060101010101" pitchFamily="49" charset="-122"/>
                <a:ea typeface="黑体" panose="02010609060101010101" pitchFamily="49" charset="-122"/>
              </a:rPr>
              <a:t>典型</a:t>
            </a:r>
            <a:r>
              <a:rPr lang="zh-CN" altLang="en-US" sz="2000" dirty="0">
                <a:solidFill>
                  <a:srgbClr val="000000"/>
                </a:solidFill>
                <a:latin typeface="黑体" panose="02010609060101010101" pitchFamily="49" charset="-122"/>
                <a:ea typeface="黑体" panose="02010609060101010101" pitchFamily="49" charset="-122"/>
              </a:rPr>
              <a:t>调查表的计量单位为</a:t>
            </a:r>
            <a:r>
              <a:rPr lang="zh-CN" altLang="en-US" sz="2000" dirty="0" smtClean="0">
                <a:solidFill>
                  <a:srgbClr val="FF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元</a:t>
            </a:r>
            <a:r>
              <a:rPr lang="zh-CN" altLang="en-US" sz="2000" dirty="0" smtClean="0">
                <a:solidFill>
                  <a:schemeClr val="accent6">
                    <a:lumMod val="50000"/>
                  </a:schemeClr>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a:t>
            </a:r>
            <a:r>
              <a:rPr lang="zh-CN" altLang="en-US" sz="2000" dirty="0" smtClean="0">
                <a:solidFill>
                  <a:srgbClr val="0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 </a:t>
            </a:r>
            <a:r>
              <a:rPr lang="en-US" altLang="zh-CN" sz="2000" dirty="0" smtClean="0">
                <a:latin typeface="黑体" panose="02010609060101010101" pitchFamily="49" charset="-122"/>
                <a:ea typeface="黑体" panose="02010609060101010101" pitchFamily="49" charset="-122"/>
                <a:cs typeface="SimSun"/>
              </a:rPr>
              <a:t>《</a:t>
            </a:r>
            <a:r>
              <a:rPr lang="zh-CN" altLang="en-US" sz="2000" dirty="0">
                <a:latin typeface="黑体" panose="02010609060101010101" pitchFamily="49" charset="-122"/>
                <a:ea typeface="黑体" panose="02010609060101010101" pitchFamily="49" charset="-122"/>
                <a:cs typeface="SimSun"/>
              </a:rPr>
              <a:t>行政事业单位收入和支出构成</a:t>
            </a:r>
            <a:r>
              <a:rPr lang="en-US" altLang="zh-CN" sz="2000" dirty="0">
                <a:latin typeface="黑体" panose="02010609060101010101" pitchFamily="49" charset="-122"/>
                <a:ea typeface="黑体" panose="02010609060101010101" pitchFamily="49" charset="-122"/>
                <a:cs typeface="SimSun"/>
              </a:rPr>
              <a:t>》</a:t>
            </a:r>
            <a:r>
              <a:rPr lang="zh-CN" altLang="en-US" sz="2000" dirty="0" smtClean="0">
                <a:solidFill>
                  <a:srgbClr val="000000"/>
                </a:solidFill>
                <a:latin typeface="黑体" panose="02010609060101010101" pitchFamily="49" charset="-122"/>
                <a:ea typeface="黑体" panose="02010609060101010101" pitchFamily="49" charset="-122"/>
              </a:rPr>
              <a:t>调查表</a:t>
            </a:r>
            <a:r>
              <a:rPr lang="zh-CN" altLang="en-US" sz="2000" dirty="0">
                <a:solidFill>
                  <a:srgbClr val="000000"/>
                </a:solidFill>
                <a:latin typeface="黑体" panose="02010609060101010101" pitchFamily="49" charset="-122"/>
                <a:ea typeface="黑体" panose="02010609060101010101" pitchFamily="49" charset="-122"/>
              </a:rPr>
              <a:t>的计量单位为</a:t>
            </a:r>
            <a:r>
              <a:rPr lang="zh-CN" altLang="en-US" sz="2000" dirty="0">
                <a:solidFill>
                  <a:srgbClr val="FF0000"/>
                </a:solidFill>
                <a:latin typeface="黑体" panose="02010609060101010101" pitchFamily="49" charset="-122"/>
                <a:ea typeface="黑体" panose="02010609060101010101" pitchFamily="49" charset="-122"/>
              </a:rPr>
              <a:t>千</a:t>
            </a:r>
            <a:r>
              <a:rPr lang="zh-CN" altLang="en-US" sz="2000" dirty="0" smtClean="0">
                <a:solidFill>
                  <a:srgbClr val="FF0000"/>
                </a:solidFill>
                <a:latin typeface="黑体" panose="02010609060101010101" pitchFamily="49" charset="-122"/>
                <a:ea typeface="黑体" panose="02010609060101010101" pitchFamily="49" charset="-122"/>
              </a:rPr>
              <a:t>元。</a:t>
            </a:r>
            <a:endParaRPr lang="en-US" altLang="zh-CN" sz="2000" dirty="0">
              <a:solidFill>
                <a:srgbClr val="FF0000"/>
              </a:solidFill>
              <a:latin typeface="黑体" panose="02010609060101010101" pitchFamily="49" charset="-122"/>
              <a:ea typeface="黑体" panose="02010609060101010101" pitchFamily="49" charset="-122"/>
            </a:endParaRPr>
          </a:p>
          <a:p>
            <a:pPr marL="12700">
              <a:lnSpc>
                <a:spcPct val="100000"/>
              </a:lnSpc>
              <a:tabLst>
                <a:tab pos="323215" algn="l"/>
              </a:tabLst>
            </a:pPr>
            <a:endParaRPr sz="2000" dirty="0">
              <a:latin typeface="黑体" panose="02010609060101010101" pitchFamily="49" charset="-122"/>
              <a:ea typeface="黑体" panose="02010609060101010101" pitchFamily="49" charset="-122"/>
              <a:cs typeface="SimSun"/>
            </a:endParaRPr>
          </a:p>
        </p:txBody>
      </p:sp>
    </p:spTree>
    <p:extLst>
      <p:ext uri="{BB962C8B-B14F-4D97-AF65-F5344CB8AC3E}">
        <p14:creationId xmlns:p14="http://schemas.microsoft.com/office/powerpoint/2010/main" val="27521719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en-US" altLang="zh-CN" dirty="0" smtClean="0">
                <a:latin typeface="+mn-ea"/>
              </a:rPr>
              <a:t>1. </a:t>
            </a:r>
            <a:r>
              <a:rPr lang="zh-CN" altLang="en-US" dirty="0" smtClean="0">
                <a:latin typeface="+mn-ea"/>
              </a:rPr>
              <a:t>填报</a:t>
            </a:r>
            <a:r>
              <a:rPr lang="zh-CN" altLang="en-US" dirty="0">
                <a:latin typeface="+mn-ea"/>
              </a:rPr>
              <a:t>原则及方法</a:t>
            </a:r>
            <a:endParaRPr lang="zh-CN" altLang="en-US" dirty="0"/>
          </a:p>
        </p:txBody>
      </p:sp>
      <p:sp>
        <p:nvSpPr>
          <p:cNvPr id="3" name="object 29">
            <a:extLst>
              <a:ext uri="{FF2B5EF4-FFF2-40B4-BE49-F238E27FC236}">
                <a16:creationId xmlns="" xmlns:a16="http://schemas.microsoft.com/office/drawing/2014/main" id="{6D0D3EB2-1D05-4771-A90F-11F1076CDE34}"/>
              </a:ext>
            </a:extLst>
          </p:cNvPr>
          <p:cNvSpPr txBox="1"/>
          <p:nvPr/>
        </p:nvSpPr>
        <p:spPr>
          <a:xfrm>
            <a:off x="502444" y="1285228"/>
            <a:ext cx="8137922" cy="4168449"/>
          </a:xfrm>
          <a:prstGeom prst="rect">
            <a:avLst/>
          </a:prstGeom>
        </p:spPr>
        <p:txBody>
          <a:bodyPr vert="horz" wrap="square" lIns="0" tIns="13335" rIns="0" bIns="0" rtlCol="0">
            <a:spAutoFit/>
          </a:bodyPr>
          <a:lstStyle/>
          <a:p>
            <a:pPr marL="12700" marR="5080">
              <a:lnSpc>
                <a:spcPct val="150000"/>
              </a:lnSpc>
              <a:spcBef>
                <a:spcPts val="105"/>
              </a:spcBef>
              <a:buSzPct val="60000"/>
              <a:tabLst>
                <a:tab pos="299085" algn="l"/>
                <a:tab pos="299720" algn="l"/>
              </a:tabLst>
            </a:pPr>
            <a:r>
              <a:rPr lang="zh-CN" altLang="en-US" sz="2000" b="1" dirty="0" smtClean="0">
                <a:latin typeface="黑体" panose="02010609060101010101" pitchFamily="49" charset="-122"/>
                <a:ea typeface="黑体" panose="02010609060101010101" pitchFamily="49" charset="-122"/>
                <a:cs typeface="Tahoma"/>
              </a:rPr>
              <a:t>* </a:t>
            </a:r>
            <a:r>
              <a:rPr lang="zh-CN" altLang="en-US" sz="2000" dirty="0" smtClean="0">
                <a:solidFill>
                  <a:schemeClr val="tx2">
                    <a:lumMod val="50000"/>
                  </a:schemeClr>
                </a:solidFill>
                <a:latin typeface="微软雅黑" pitchFamily="34" charset="-122"/>
                <a:ea typeface="微软雅黑" pitchFamily="34" charset="-122"/>
              </a:rPr>
              <a:t>抽取原始凭证</a:t>
            </a:r>
            <a:r>
              <a:rPr lang="zh-CN" altLang="en-US" sz="2000" b="1" dirty="0" smtClean="0">
                <a:latin typeface="黑体" panose="02010609060101010101" pitchFamily="49" charset="-122"/>
                <a:ea typeface="黑体" panose="02010609060101010101" pitchFamily="49" charset="-122"/>
                <a:cs typeface="Microsoft JhengHei"/>
              </a:rPr>
              <a:t>：</a:t>
            </a:r>
            <a:endParaRPr lang="en-US" altLang="zh-CN" sz="2000" b="1" dirty="0" smtClean="0">
              <a:latin typeface="黑体" panose="02010609060101010101" pitchFamily="49" charset="-122"/>
              <a:ea typeface="黑体" panose="02010609060101010101" pitchFamily="49" charset="-122"/>
              <a:cs typeface="Microsoft JhengHei"/>
            </a:endParaRPr>
          </a:p>
          <a:p>
            <a:pPr marL="800100" indent="-457200">
              <a:lnSpc>
                <a:spcPct val="150000"/>
              </a:lnSpc>
              <a:buClr>
                <a:srgbClr val="C00000"/>
              </a:buClr>
              <a:buFont typeface="Wingdings" panose="05000000000000000000" pitchFamily="2" charset="2"/>
              <a:buAutoNum type="arabicPeriod"/>
              <a:defRPr/>
            </a:pPr>
            <a:r>
              <a:rPr lang="zh-CN" altLang="en-US" sz="2000" dirty="0" smtClean="0">
                <a:solidFill>
                  <a:srgbClr val="000000"/>
                </a:solidFill>
                <a:latin typeface="微软雅黑" pitchFamily="34" charset="-122"/>
                <a:ea typeface="微软雅黑" pitchFamily="34" charset="-122"/>
              </a:rPr>
              <a:t>抽样</a:t>
            </a:r>
            <a:r>
              <a:rPr lang="zh-CN" altLang="en-US" sz="2000" dirty="0">
                <a:solidFill>
                  <a:srgbClr val="000000"/>
                </a:solidFill>
                <a:latin typeface="微软雅黑" pitchFamily="34" charset="-122"/>
                <a:ea typeface="微软雅黑" pitchFamily="34" charset="-122"/>
              </a:rPr>
              <a:t>尽可能包含费用构成各种情况。以差旅费为例，样本要包含短途出差和长途出差</a:t>
            </a:r>
            <a:r>
              <a:rPr lang="zh-CN" altLang="en-US" sz="2000" dirty="0" smtClean="0">
                <a:solidFill>
                  <a:srgbClr val="000000"/>
                </a:solidFill>
                <a:latin typeface="微软雅黑" pitchFamily="34" charset="-122"/>
                <a:ea typeface="微软雅黑" pitchFamily="34" charset="-122"/>
              </a:rPr>
              <a:t>。</a:t>
            </a:r>
            <a:endParaRPr lang="en-US" altLang="zh-CN" sz="2000" dirty="0" smtClean="0">
              <a:solidFill>
                <a:srgbClr val="000000"/>
              </a:solidFill>
              <a:latin typeface="微软雅黑" pitchFamily="34" charset="-122"/>
              <a:ea typeface="微软雅黑" pitchFamily="34" charset="-122"/>
            </a:endParaRPr>
          </a:p>
          <a:p>
            <a:pPr marL="800100" indent="-457200">
              <a:lnSpc>
                <a:spcPct val="150000"/>
              </a:lnSpc>
              <a:buClr>
                <a:srgbClr val="C00000"/>
              </a:buClr>
              <a:buFont typeface="Wingdings" panose="05000000000000000000" pitchFamily="2" charset="2"/>
              <a:buAutoNum type="arabicPeriod"/>
              <a:defRPr/>
            </a:pPr>
            <a:r>
              <a:rPr lang="zh-CN" altLang="en-US" sz="2000" dirty="0">
                <a:solidFill>
                  <a:schemeClr val="tx2">
                    <a:lumMod val="50000"/>
                  </a:schemeClr>
                </a:solidFill>
                <a:latin typeface="微软雅黑" pitchFamily="34" charset="-122"/>
                <a:ea typeface="微软雅黑" pitchFamily="34" charset="-122"/>
              </a:rPr>
              <a:t>不要求各典调表抽取同一时期、同一费用的原始凭证</a:t>
            </a:r>
            <a:r>
              <a:rPr lang="zh-CN" altLang="en-US" sz="2000" dirty="0" smtClean="0">
                <a:solidFill>
                  <a:schemeClr val="tx2">
                    <a:lumMod val="50000"/>
                  </a:schemeClr>
                </a:solidFill>
                <a:latin typeface="微软雅黑" pitchFamily="34" charset="-122"/>
                <a:ea typeface="微软雅黑" pitchFamily="34" charset="-122"/>
              </a:rPr>
              <a:t>。例如：差旅费</a:t>
            </a:r>
            <a:r>
              <a:rPr lang="zh-CN" altLang="en-US" sz="2000" dirty="0">
                <a:solidFill>
                  <a:schemeClr val="tx2">
                    <a:lumMod val="50000"/>
                  </a:schemeClr>
                </a:solidFill>
                <a:latin typeface="微软雅黑" pitchFamily="34" charset="-122"/>
                <a:ea typeface="微软雅黑" pitchFamily="34" charset="-122"/>
              </a:rPr>
              <a:t>抽样时</a:t>
            </a:r>
            <a:r>
              <a:rPr lang="zh-CN" altLang="en-US" sz="2000" dirty="0" smtClean="0">
                <a:solidFill>
                  <a:schemeClr val="tx2">
                    <a:lumMod val="50000"/>
                  </a:schemeClr>
                </a:solidFill>
                <a:latin typeface="微软雅黑" pitchFamily="34" charset="-122"/>
                <a:ea typeface="微软雅黑" pitchFamily="34" charset="-122"/>
              </a:rPr>
              <a:t>抽取</a:t>
            </a:r>
            <a:r>
              <a:rPr lang="en-US" altLang="zh-CN" sz="2000" dirty="0" smtClean="0">
                <a:solidFill>
                  <a:schemeClr val="tx2">
                    <a:lumMod val="50000"/>
                  </a:schemeClr>
                </a:solidFill>
                <a:latin typeface="微软雅黑" pitchFamily="34" charset="-122"/>
                <a:ea typeface="微软雅黑" pitchFamily="34" charset="-122"/>
              </a:rPr>
              <a:t>4</a:t>
            </a:r>
            <a:r>
              <a:rPr lang="zh-CN" altLang="en-US" sz="2000" dirty="0" smtClean="0">
                <a:solidFill>
                  <a:schemeClr val="tx2">
                    <a:lumMod val="50000"/>
                  </a:schemeClr>
                </a:solidFill>
                <a:latin typeface="微软雅黑" pitchFamily="34" charset="-122"/>
                <a:ea typeface="微软雅黑" pitchFamily="34" charset="-122"/>
              </a:rPr>
              <a:t>月份和</a:t>
            </a:r>
            <a:r>
              <a:rPr lang="en-US" altLang="zh-CN" sz="2000" dirty="0" smtClean="0">
                <a:solidFill>
                  <a:schemeClr val="tx2">
                    <a:lumMod val="50000"/>
                  </a:schemeClr>
                </a:solidFill>
                <a:latin typeface="微软雅黑" pitchFamily="34" charset="-122"/>
                <a:ea typeface="微软雅黑" pitchFamily="34" charset="-122"/>
              </a:rPr>
              <a:t>5</a:t>
            </a:r>
            <a:r>
              <a:rPr lang="zh-CN" altLang="en-US" sz="2000" dirty="0" smtClean="0">
                <a:solidFill>
                  <a:schemeClr val="tx2">
                    <a:lumMod val="50000"/>
                  </a:schemeClr>
                </a:solidFill>
                <a:latin typeface="微软雅黑" pitchFamily="34" charset="-122"/>
                <a:ea typeface="微软雅黑" pitchFamily="34" charset="-122"/>
              </a:rPr>
              <a:t>月份凭证；研究与开发费用抽取</a:t>
            </a:r>
            <a:r>
              <a:rPr lang="en-US" altLang="zh-CN" sz="2000" dirty="0" smtClean="0">
                <a:solidFill>
                  <a:schemeClr val="tx2">
                    <a:lumMod val="50000"/>
                  </a:schemeClr>
                </a:solidFill>
                <a:latin typeface="微软雅黑" pitchFamily="34" charset="-122"/>
                <a:ea typeface="微软雅黑" pitchFamily="34" charset="-122"/>
              </a:rPr>
              <a:t>7</a:t>
            </a:r>
            <a:r>
              <a:rPr lang="zh-CN" altLang="en-US" sz="2000" dirty="0" smtClean="0">
                <a:solidFill>
                  <a:schemeClr val="tx2">
                    <a:lumMod val="50000"/>
                  </a:schemeClr>
                </a:solidFill>
                <a:latin typeface="微软雅黑" pitchFamily="34" charset="-122"/>
                <a:ea typeface="微软雅黑" pitchFamily="34" charset="-122"/>
              </a:rPr>
              <a:t>月份和</a:t>
            </a:r>
            <a:r>
              <a:rPr lang="en-US" altLang="zh-CN" sz="2000" dirty="0" smtClean="0">
                <a:solidFill>
                  <a:schemeClr val="tx2">
                    <a:lumMod val="50000"/>
                  </a:schemeClr>
                </a:solidFill>
                <a:latin typeface="微软雅黑" pitchFamily="34" charset="-122"/>
                <a:ea typeface="微软雅黑" pitchFamily="34" charset="-122"/>
              </a:rPr>
              <a:t>10</a:t>
            </a:r>
            <a:r>
              <a:rPr lang="zh-CN" altLang="en-US" sz="2000" dirty="0" smtClean="0">
                <a:solidFill>
                  <a:schemeClr val="tx2">
                    <a:lumMod val="50000"/>
                  </a:schemeClr>
                </a:solidFill>
                <a:latin typeface="微软雅黑" pitchFamily="34" charset="-122"/>
                <a:ea typeface="微软雅黑" pitchFamily="34" charset="-122"/>
              </a:rPr>
              <a:t>月份凭证。</a:t>
            </a:r>
            <a:endParaRPr lang="en-US" altLang="zh-CN" sz="2000" dirty="0">
              <a:solidFill>
                <a:schemeClr val="tx2">
                  <a:lumMod val="50000"/>
                </a:schemeClr>
              </a:solidFill>
              <a:latin typeface="微软雅黑" pitchFamily="34" charset="-122"/>
              <a:ea typeface="微软雅黑" pitchFamily="34" charset="-122"/>
            </a:endParaRPr>
          </a:p>
          <a:p>
            <a:pPr marL="800100" indent="-457200">
              <a:lnSpc>
                <a:spcPct val="150000"/>
              </a:lnSpc>
              <a:buClr>
                <a:srgbClr val="C00000"/>
              </a:buClr>
              <a:buFont typeface="Wingdings" panose="05000000000000000000" pitchFamily="2" charset="2"/>
              <a:buAutoNum type="arabicPeriod"/>
              <a:defRPr/>
            </a:pPr>
            <a:endParaRPr lang="zh-CN" altLang="en-US" sz="2000" dirty="0">
              <a:solidFill>
                <a:srgbClr val="000000"/>
              </a:solidFill>
              <a:latin typeface="微软雅黑" pitchFamily="34" charset="-122"/>
              <a:ea typeface="微软雅黑" pitchFamily="34" charset="-122"/>
            </a:endParaRPr>
          </a:p>
          <a:p>
            <a:pPr>
              <a:lnSpc>
                <a:spcPct val="150000"/>
              </a:lnSpc>
              <a:spcBef>
                <a:spcPts val="25"/>
              </a:spcBef>
            </a:pPr>
            <a:endParaRPr sz="2000" dirty="0">
              <a:latin typeface="黑体" panose="02010609060101010101" pitchFamily="49" charset="-122"/>
              <a:ea typeface="黑体" panose="02010609060101010101" pitchFamily="49" charset="-122"/>
              <a:cs typeface="Times New Roman"/>
            </a:endParaRPr>
          </a:p>
          <a:p>
            <a:pPr marL="12700">
              <a:lnSpc>
                <a:spcPct val="150000"/>
              </a:lnSpc>
              <a:tabLst>
                <a:tab pos="323215" algn="l"/>
              </a:tabLst>
            </a:pPr>
            <a:endParaRPr sz="2000" dirty="0">
              <a:latin typeface="黑体" panose="02010609060101010101" pitchFamily="49" charset="-122"/>
              <a:ea typeface="黑体" panose="02010609060101010101" pitchFamily="49" charset="-122"/>
              <a:cs typeface="SimSun"/>
            </a:endParaRPr>
          </a:p>
        </p:txBody>
      </p:sp>
    </p:spTree>
    <p:extLst>
      <p:ext uri="{BB962C8B-B14F-4D97-AF65-F5344CB8AC3E}">
        <p14:creationId xmlns:p14="http://schemas.microsoft.com/office/powerpoint/2010/main" val="1635918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502444" y="2464930"/>
            <a:ext cx="5551994" cy="656792"/>
          </a:xfrm>
        </p:spPr>
        <p:txBody>
          <a:bodyPr>
            <a:noAutofit/>
          </a:bodyPr>
          <a:lstStyle/>
          <a:p>
            <a:r>
              <a:rPr lang="zh-CN" altLang="en-US" sz="2800" b="0" dirty="0" smtClean="0">
                <a:latin typeface="+mn-ea"/>
                <a:ea typeface="+mn-ea"/>
              </a:rPr>
              <a:t>注意事项</a:t>
            </a:r>
            <a:endParaRPr lang="zh-CN" altLang="en-US" sz="2800" b="0" dirty="0">
              <a:latin typeface="+mn-ea"/>
              <a:ea typeface="+mn-ea"/>
            </a:endParaRPr>
          </a:p>
        </p:txBody>
      </p:sp>
      <p:sp>
        <p:nvSpPr>
          <p:cNvPr id="8" name="文本框 7">
            <a:extLst>
              <a:ext uri="{FF2B5EF4-FFF2-40B4-BE49-F238E27FC236}">
                <a16:creationId xmlns="" xmlns:a16="http://schemas.microsoft.com/office/drawing/2014/main" id="{22EF1B0E-0F23-4A40-96C5-FECBF81F5141}"/>
              </a:ext>
            </a:extLst>
          </p:cNvPr>
          <p:cNvSpPr txBox="1"/>
          <p:nvPr/>
        </p:nvSpPr>
        <p:spPr>
          <a:xfrm>
            <a:off x="6067535" y="2532906"/>
            <a:ext cx="1459092" cy="1359932"/>
          </a:xfrm>
          <a:prstGeom prst="rect">
            <a:avLst/>
          </a:prstGeom>
          <a:noFill/>
        </p:spPr>
        <p:txBody>
          <a:bodyPr wrap="none" rtlCol="0">
            <a:prstTxWarp prst="textPlain">
              <a:avLst/>
            </a:prstTxWarp>
            <a:spAutoFit/>
          </a:bodyPr>
          <a:lstStyle/>
          <a:p>
            <a:r>
              <a:rPr lang="en-US" altLang="zh-CN" dirty="0" smtClean="0">
                <a:solidFill>
                  <a:schemeClr val="tx1">
                    <a:alpha val="40000"/>
                  </a:schemeClr>
                </a:solidFill>
                <a:latin typeface="Impact" panose="020B0806030902050204" pitchFamily="34" charset="0"/>
              </a:rPr>
              <a:t>04</a:t>
            </a:r>
            <a:endParaRPr lang="zh-CN" altLang="en-US" dirty="0">
              <a:solidFill>
                <a:schemeClr val="tx1">
                  <a:alpha val="40000"/>
                </a:schemeClr>
              </a:solidFill>
              <a:latin typeface="Impact" panose="020B0806030902050204" pitchFamily="34" charset="0"/>
            </a:endParaRPr>
          </a:p>
        </p:txBody>
      </p:sp>
    </p:spTree>
    <p:extLst>
      <p:ext uri="{BB962C8B-B14F-4D97-AF65-F5344CB8AC3E}">
        <p14:creationId xmlns:p14="http://schemas.microsoft.com/office/powerpoint/2010/main" val="39099851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zh-CN" altLang="en-US" dirty="0" smtClean="0"/>
              <a:t>注意事项</a:t>
            </a:r>
            <a:endParaRPr lang="zh-CN" altLang="en-US" dirty="0"/>
          </a:p>
        </p:txBody>
      </p:sp>
      <p:sp>
        <p:nvSpPr>
          <p:cNvPr id="3" name="object 29">
            <a:extLst>
              <a:ext uri="{FF2B5EF4-FFF2-40B4-BE49-F238E27FC236}">
                <a16:creationId xmlns="" xmlns:a16="http://schemas.microsoft.com/office/drawing/2014/main" id="{6D0D3EB2-1D05-4771-A90F-11F1076CDE34}"/>
              </a:ext>
            </a:extLst>
          </p:cNvPr>
          <p:cNvSpPr txBox="1"/>
          <p:nvPr/>
        </p:nvSpPr>
        <p:spPr>
          <a:xfrm>
            <a:off x="502444" y="1285228"/>
            <a:ext cx="8137922" cy="3683701"/>
          </a:xfrm>
          <a:prstGeom prst="rect">
            <a:avLst/>
          </a:prstGeom>
        </p:spPr>
        <p:txBody>
          <a:bodyPr vert="horz" wrap="square" lIns="0" tIns="13335" rIns="0" bIns="0" rtlCol="0">
            <a:spAutoFit/>
          </a:bodyPr>
          <a:lstStyle/>
          <a:p>
            <a:pPr marL="12700" marR="5080">
              <a:lnSpc>
                <a:spcPct val="150000"/>
              </a:lnSpc>
              <a:spcBef>
                <a:spcPts val="105"/>
              </a:spcBef>
              <a:buSzPct val="60000"/>
              <a:tabLst>
                <a:tab pos="299085" algn="l"/>
                <a:tab pos="299720" algn="l"/>
              </a:tabLst>
            </a:pPr>
            <a:r>
              <a:rPr lang="en-US" sz="2400" b="1" dirty="0" smtClean="0">
                <a:latin typeface="黑体" panose="02010609060101010101" pitchFamily="49" charset="-122"/>
                <a:ea typeface="黑体" panose="02010609060101010101" pitchFamily="49" charset="-122"/>
                <a:cs typeface="Microsoft JhengHei"/>
              </a:rPr>
              <a:t>1. </a:t>
            </a:r>
            <a:r>
              <a:rPr lang="zh-CN" altLang="en-US" sz="2400" b="1" dirty="0" smtClean="0">
                <a:latin typeface="黑体" panose="02010609060101010101" pitchFamily="49" charset="-122"/>
                <a:ea typeface="黑体" panose="02010609060101010101" pitchFamily="49" charset="-122"/>
                <a:cs typeface="Microsoft JhengHei"/>
              </a:rPr>
              <a:t>一套表平台填报时间：</a:t>
            </a:r>
            <a:r>
              <a:rPr lang="en-US" altLang="zh-CN" sz="2400" b="1" dirty="0" smtClean="0">
                <a:solidFill>
                  <a:srgbClr val="FF0000"/>
                </a:solidFill>
                <a:latin typeface="黑体" panose="02010609060101010101" pitchFamily="49" charset="-122"/>
                <a:ea typeface="黑体" panose="02010609060101010101" pitchFamily="49" charset="-122"/>
              </a:rPr>
              <a:t>2018</a:t>
            </a:r>
            <a:r>
              <a:rPr lang="zh-CN" altLang="en-US" sz="2400" b="1" dirty="0" smtClean="0">
                <a:solidFill>
                  <a:srgbClr val="FF0000"/>
                </a:solidFill>
                <a:latin typeface="黑体" panose="02010609060101010101" pitchFamily="49" charset="-122"/>
                <a:ea typeface="黑体" panose="02010609060101010101" pitchFamily="49" charset="-122"/>
              </a:rPr>
              <a:t>年</a:t>
            </a:r>
            <a:r>
              <a:rPr lang="en-US" altLang="zh-CN" sz="2400" b="1" dirty="0" smtClean="0">
                <a:solidFill>
                  <a:srgbClr val="FF0000"/>
                </a:solidFill>
                <a:latin typeface="黑体" panose="02010609060101010101" pitchFamily="49" charset="-122"/>
                <a:ea typeface="黑体" panose="02010609060101010101" pitchFamily="49" charset="-122"/>
              </a:rPr>
              <a:t>5</a:t>
            </a:r>
            <a:r>
              <a:rPr lang="zh-CN" altLang="en-US" sz="2400" b="1" dirty="0" smtClean="0">
                <a:solidFill>
                  <a:srgbClr val="FF0000"/>
                </a:solidFill>
                <a:latin typeface="黑体" panose="02010609060101010101" pitchFamily="49" charset="-122"/>
                <a:ea typeface="黑体" panose="02010609060101010101" pitchFamily="49" charset="-122"/>
              </a:rPr>
              <a:t>月</a:t>
            </a:r>
            <a:r>
              <a:rPr lang="en-US" altLang="zh-CN" sz="2400" b="1" dirty="0" smtClean="0">
                <a:solidFill>
                  <a:srgbClr val="FF0000"/>
                </a:solidFill>
                <a:latin typeface="黑体" panose="02010609060101010101" pitchFamily="49" charset="-122"/>
                <a:ea typeface="黑体" panose="02010609060101010101" pitchFamily="49" charset="-122"/>
              </a:rPr>
              <a:t>21</a:t>
            </a:r>
            <a:r>
              <a:rPr lang="zh-CN" altLang="en-US" sz="2400" b="1" dirty="0" smtClean="0">
                <a:solidFill>
                  <a:srgbClr val="FF0000"/>
                </a:solidFill>
                <a:latin typeface="黑体" panose="02010609060101010101" pitchFamily="49" charset="-122"/>
                <a:ea typeface="黑体" panose="02010609060101010101" pitchFamily="49" charset="-122"/>
              </a:rPr>
              <a:t>日</a:t>
            </a:r>
            <a:r>
              <a:rPr lang="en-US" altLang="zh-CN" sz="2400" b="1" dirty="0" smtClean="0">
                <a:solidFill>
                  <a:srgbClr val="FF0000"/>
                </a:solidFill>
                <a:latin typeface="黑体" panose="02010609060101010101" pitchFamily="49" charset="-122"/>
                <a:ea typeface="黑体" panose="02010609060101010101" pitchFamily="49" charset="-122"/>
              </a:rPr>
              <a:t>-6</a:t>
            </a:r>
            <a:r>
              <a:rPr lang="zh-CN" altLang="en-US" sz="2400" b="1" dirty="0" smtClean="0">
                <a:solidFill>
                  <a:srgbClr val="FF0000"/>
                </a:solidFill>
                <a:latin typeface="黑体" panose="02010609060101010101" pitchFamily="49" charset="-122"/>
                <a:ea typeface="黑体" panose="02010609060101010101" pitchFamily="49" charset="-122"/>
              </a:rPr>
              <a:t>月</a:t>
            </a:r>
            <a:r>
              <a:rPr lang="en-US" altLang="zh-CN" sz="2400" b="1" dirty="0" smtClean="0">
                <a:solidFill>
                  <a:srgbClr val="FF0000"/>
                </a:solidFill>
                <a:latin typeface="黑体" panose="02010609060101010101" pitchFamily="49" charset="-122"/>
                <a:ea typeface="黑体" panose="02010609060101010101" pitchFamily="49" charset="-122"/>
              </a:rPr>
              <a:t>10</a:t>
            </a:r>
            <a:r>
              <a:rPr lang="zh-CN" altLang="en-US" sz="2400" b="1" dirty="0" smtClean="0">
                <a:solidFill>
                  <a:srgbClr val="FF0000"/>
                </a:solidFill>
                <a:latin typeface="黑体" panose="02010609060101010101" pitchFamily="49" charset="-122"/>
                <a:ea typeface="黑体" panose="02010609060101010101" pitchFamily="49" charset="-122"/>
              </a:rPr>
              <a:t>日。</a:t>
            </a:r>
            <a:endParaRPr lang="en-US" altLang="zh-CN" sz="2400" b="1" dirty="0" smtClean="0">
              <a:solidFill>
                <a:srgbClr val="FF0000"/>
              </a:solidFill>
              <a:latin typeface="黑体" panose="02010609060101010101" pitchFamily="49" charset="-122"/>
              <a:ea typeface="黑体" panose="02010609060101010101" pitchFamily="49" charset="-122"/>
            </a:endParaRPr>
          </a:p>
          <a:p>
            <a:pPr marL="12700" marR="5080">
              <a:lnSpc>
                <a:spcPct val="150000"/>
              </a:lnSpc>
              <a:spcBef>
                <a:spcPts val="105"/>
              </a:spcBef>
              <a:buSzPct val="60000"/>
              <a:tabLst>
                <a:tab pos="299085" algn="l"/>
                <a:tab pos="299720" algn="l"/>
              </a:tabLst>
            </a:pPr>
            <a:r>
              <a:rPr lang="en-US" altLang="zh-CN" sz="2400" b="1" dirty="0">
                <a:latin typeface="黑体" panose="02010609060101010101" pitchFamily="49" charset="-122"/>
                <a:ea typeface="黑体" panose="02010609060101010101" pitchFamily="49" charset="-122"/>
                <a:cs typeface="Microsoft JhengHei"/>
              </a:rPr>
              <a:t>2. </a:t>
            </a:r>
            <a:r>
              <a:rPr lang="zh-CN" altLang="en-US" sz="2400" b="1" dirty="0">
                <a:latin typeface="黑体" panose="02010609060101010101" pitchFamily="49" charset="-122"/>
                <a:ea typeface="黑体" panose="02010609060101010101" pitchFamily="49" charset="-122"/>
                <a:cs typeface="Microsoft JhengHei"/>
              </a:rPr>
              <a:t>网上直报后</a:t>
            </a:r>
            <a:r>
              <a:rPr lang="zh-CN" altLang="en-US" sz="2400" b="1" dirty="0">
                <a:solidFill>
                  <a:srgbClr val="FF0000"/>
                </a:solidFill>
                <a:latin typeface="黑体" panose="02010609060101010101" pitchFamily="49" charset="-122"/>
                <a:ea typeface="黑体" panose="02010609060101010101" pitchFamily="49" charset="-122"/>
                <a:cs typeface="Microsoft JhengHei"/>
              </a:rPr>
              <a:t>寄送纸质</a:t>
            </a:r>
            <a:r>
              <a:rPr lang="zh-CN" altLang="en-US" sz="2400" b="1" dirty="0" smtClean="0">
                <a:solidFill>
                  <a:srgbClr val="FF0000"/>
                </a:solidFill>
                <a:latin typeface="黑体" panose="02010609060101010101" pitchFamily="49" charset="-122"/>
                <a:ea typeface="黑体" panose="02010609060101010101" pitchFamily="49" charset="-122"/>
                <a:cs typeface="Microsoft JhengHei"/>
              </a:rPr>
              <a:t>报表（加盖公章）</a:t>
            </a:r>
            <a:r>
              <a:rPr lang="zh-CN" altLang="en-US" sz="2400" b="1" dirty="0" smtClean="0">
                <a:latin typeface="黑体" panose="02010609060101010101" pitchFamily="49" charset="-122"/>
                <a:ea typeface="黑体" panose="02010609060101010101" pitchFamily="49" charset="-122"/>
                <a:cs typeface="Microsoft JhengHei"/>
              </a:rPr>
              <a:t>给</a:t>
            </a:r>
            <a:r>
              <a:rPr lang="zh-CN" altLang="en-US" sz="2400" b="1" dirty="0">
                <a:latin typeface="黑体" panose="02010609060101010101" pitchFamily="49" charset="-122"/>
                <a:ea typeface="黑体" panose="02010609060101010101" pitchFamily="49" charset="-122"/>
                <a:cs typeface="Microsoft JhengHei"/>
              </a:rPr>
              <a:t>各区</a:t>
            </a:r>
            <a:r>
              <a:rPr lang="zh-CN" altLang="en-US" sz="2400" b="1" dirty="0" smtClean="0">
                <a:latin typeface="黑体" panose="02010609060101010101" pitchFamily="49" charset="-122"/>
                <a:ea typeface="黑体" panose="02010609060101010101" pitchFamily="49" charset="-122"/>
                <a:cs typeface="Microsoft JhengHei"/>
              </a:rPr>
              <a:t>统计局，并留底备查。</a:t>
            </a:r>
            <a:endParaRPr lang="en-US" altLang="zh-CN" sz="2400" b="1" dirty="0" smtClean="0">
              <a:latin typeface="黑体" panose="02010609060101010101" pitchFamily="49" charset="-122"/>
              <a:ea typeface="黑体" panose="02010609060101010101" pitchFamily="49" charset="-122"/>
              <a:cs typeface="Microsoft JhengHei"/>
            </a:endParaRPr>
          </a:p>
          <a:p>
            <a:pPr marL="12700" marR="5080">
              <a:lnSpc>
                <a:spcPct val="150000"/>
              </a:lnSpc>
              <a:spcBef>
                <a:spcPts val="105"/>
              </a:spcBef>
              <a:buSzPct val="60000"/>
              <a:tabLst>
                <a:tab pos="299085" algn="l"/>
                <a:tab pos="299720" algn="l"/>
              </a:tabLst>
            </a:pPr>
            <a:r>
              <a:rPr lang="en-US" altLang="zh-CN" sz="2400" b="1" dirty="0" smtClean="0">
                <a:latin typeface="黑体" panose="02010609060101010101" pitchFamily="49" charset="-122"/>
                <a:ea typeface="黑体" panose="02010609060101010101" pitchFamily="49" charset="-122"/>
                <a:cs typeface="Microsoft JhengHei"/>
              </a:rPr>
              <a:t>3. </a:t>
            </a:r>
            <a:r>
              <a:rPr lang="zh-CN" altLang="en-US" sz="2400" b="1" dirty="0" smtClean="0">
                <a:latin typeface="黑体" panose="02010609060101010101" pitchFamily="49" charset="-122"/>
                <a:ea typeface="黑体" panose="02010609060101010101" pitchFamily="49" charset="-122"/>
                <a:cs typeface="Microsoft JhengHei"/>
              </a:rPr>
              <a:t>典型调查表计量单位为</a:t>
            </a:r>
            <a:r>
              <a:rPr lang="zh-CN" altLang="en-US" sz="2400" b="1" dirty="0" smtClean="0">
                <a:solidFill>
                  <a:srgbClr val="FF0000"/>
                </a:solidFill>
                <a:latin typeface="黑体" panose="02010609060101010101" pitchFamily="49" charset="-122"/>
                <a:ea typeface="黑体" panose="02010609060101010101" pitchFamily="49" charset="-122"/>
                <a:cs typeface="Microsoft JhengHei"/>
              </a:rPr>
              <a:t>元</a:t>
            </a:r>
            <a:r>
              <a:rPr lang="zh-CN" altLang="en-US" sz="2400" b="1" dirty="0" smtClean="0">
                <a:latin typeface="黑体" panose="02010609060101010101" pitchFamily="49" charset="-122"/>
                <a:ea typeface="黑体" panose="02010609060101010101" pitchFamily="49" charset="-122"/>
                <a:cs typeface="Microsoft JhengHei"/>
              </a:rPr>
              <a:t>，其他表为千元。</a:t>
            </a:r>
            <a:endParaRPr lang="en-US" altLang="zh-CN" sz="2400" b="1" dirty="0" smtClean="0">
              <a:latin typeface="黑体" panose="02010609060101010101" pitchFamily="49" charset="-122"/>
              <a:ea typeface="黑体" panose="02010609060101010101" pitchFamily="49" charset="-122"/>
              <a:cs typeface="Microsoft JhengHei"/>
            </a:endParaRPr>
          </a:p>
          <a:p>
            <a:pPr marL="12700" marR="5080">
              <a:lnSpc>
                <a:spcPct val="150000"/>
              </a:lnSpc>
              <a:spcBef>
                <a:spcPts val="105"/>
              </a:spcBef>
              <a:buSzPct val="60000"/>
              <a:tabLst>
                <a:tab pos="299085" algn="l"/>
                <a:tab pos="299720" algn="l"/>
              </a:tabLst>
            </a:pPr>
            <a:r>
              <a:rPr lang="en-US" altLang="zh-CN" sz="2400" b="1" dirty="0" smtClean="0">
                <a:latin typeface="黑体" panose="02010609060101010101" pitchFamily="49" charset="-122"/>
                <a:ea typeface="黑体" panose="02010609060101010101" pitchFamily="49" charset="-122"/>
                <a:cs typeface="Microsoft JhengHei"/>
              </a:rPr>
              <a:t>4. </a:t>
            </a:r>
            <a:r>
              <a:rPr lang="zh-CN" altLang="en-US" sz="2400" b="1" dirty="0" smtClean="0">
                <a:latin typeface="黑体" panose="02010609060101010101" pitchFamily="49" charset="-122"/>
                <a:ea typeface="黑体" panose="02010609060101010101" pitchFamily="49" charset="-122"/>
                <a:cs typeface="Microsoft JhengHei"/>
              </a:rPr>
              <a:t>投入产出调查注重</a:t>
            </a:r>
            <a:r>
              <a:rPr lang="zh-CN" altLang="en-US" sz="2400" b="1" dirty="0" smtClean="0">
                <a:solidFill>
                  <a:srgbClr val="FF0000"/>
                </a:solidFill>
                <a:latin typeface="黑体" panose="02010609060101010101" pitchFamily="49" charset="-122"/>
                <a:ea typeface="黑体" panose="02010609060101010101" pitchFamily="49" charset="-122"/>
                <a:cs typeface="Microsoft JhengHei"/>
              </a:rPr>
              <a:t>结构</a:t>
            </a:r>
            <a:r>
              <a:rPr lang="zh-CN" altLang="en-US" sz="2400" b="1" dirty="0" smtClean="0">
                <a:latin typeface="黑体" panose="02010609060101010101" pitchFamily="49" charset="-122"/>
                <a:ea typeface="黑体" panose="02010609060101010101" pitchFamily="49" charset="-122"/>
                <a:cs typeface="Microsoft JhengHei"/>
              </a:rPr>
              <a:t>，填报过程中抽取原始记录要考虑代表性。</a:t>
            </a:r>
            <a:endParaRPr lang="en-US" altLang="zh-CN" sz="2400" b="1" dirty="0">
              <a:latin typeface="黑体" panose="02010609060101010101" pitchFamily="49" charset="-122"/>
              <a:ea typeface="黑体" panose="02010609060101010101" pitchFamily="49" charset="-122"/>
              <a:cs typeface="Microsoft JhengHei"/>
            </a:endParaRPr>
          </a:p>
          <a:p>
            <a:pPr marL="12700">
              <a:lnSpc>
                <a:spcPct val="100000"/>
              </a:lnSpc>
              <a:tabLst>
                <a:tab pos="323215" algn="l"/>
              </a:tabLst>
            </a:pPr>
            <a:endParaRPr sz="2000" dirty="0">
              <a:latin typeface="黑体" panose="02010609060101010101" pitchFamily="49" charset="-122"/>
              <a:ea typeface="黑体" panose="02010609060101010101" pitchFamily="49" charset="-122"/>
              <a:cs typeface="SimSun"/>
            </a:endParaRPr>
          </a:p>
        </p:txBody>
      </p:sp>
    </p:spTree>
    <p:extLst>
      <p:ext uri="{BB962C8B-B14F-4D97-AF65-F5344CB8AC3E}">
        <p14:creationId xmlns:p14="http://schemas.microsoft.com/office/powerpoint/2010/main" val="4687846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ctrTitle"/>
          </p:nvPr>
        </p:nvSpPr>
        <p:spPr>
          <a:xfrm>
            <a:off x="1866708" y="2177987"/>
            <a:ext cx="5880846" cy="3106232"/>
          </a:xfrm>
        </p:spPr>
        <p:txBody>
          <a:bodyPr>
            <a:normAutofit/>
          </a:bodyPr>
          <a:lstStyle/>
          <a:p>
            <a:r>
              <a:rPr lang="zh-CN" altLang="en-US" sz="7200" b="0" dirty="0" smtClean="0">
                <a:solidFill>
                  <a:srgbClr val="FF0000"/>
                </a:solidFill>
                <a:latin typeface="楷体" panose="02010609060101010101" pitchFamily="49" charset="-122"/>
                <a:ea typeface="楷体" panose="02010609060101010101" pitchFamily="49" charset="-122"/>
              </a:rPr>
              <a:t>谢谢！</a:t>
            </a:r>
            <a:endParaRPr lang="zh-CN" altLang="en-US" sz="7200" b="0" dirty="0">
              <a:solidFill>
                <a:srgbClr val="FF0000"/>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259043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502444" y="2464930"/>
            <a:ext cx="5551994" cy="656792"/>
          </a:xfrm>
        </p:spPr>
        <p:txBody>
          <a:bodyPr>
            <a:noAutofit/>
          </a:bodyPr>
          <a:lstStyle/>
          <a:p>
            <a:r>
              <a:rPr lang="zh-CN" altLang="en-US" sz="2800" dirty="0" smtClean="0">
                <a:latin typeface="+mn-ea"/>
                <a:ea typeface="+mn-ea"/>
              </a:rPr>
              <a:t>总体说明</a:t>
            </a:r>
            <a:endParaRPr lang="zh-CN" altLang="en-US" sz="2800" b="0" dirty="0">
              <a:latin typeface="+mn-ea"/>
              <a:ea typeface="+mn-ea"/>
            </a:endParaRPr>
          </a:p>
        </p:txBody>
      </p:sp>
      <p:sp>
        <p:nvSpPr>
          <p:cNvPr id="6" name="文本占位符 5"/>
          <p:cNvSpPr>
            <a:spLocks noGrp="1"/>
          </p:cNvSpPr>
          <p:nvPr>
            <p:ph type="body" idx="1"/>
          </p:nvPr>
        </p:nvSpPr>
        <p:spPr>
          <a:xfrm>
            <a:off x="502444" y="3495896"/>
            <a:ext cx="5551994" cy="1241567"/>
          </a:xfrm>
        </p:spPr>
        <p:txBody>
          <a:bodyPr>
            <a:normAutofit/>
          </a:bodyPr>
          <a:lstStyle/>
          <a:p>
            <a:pPr lvl="0"/>
            <a:r>
              <a:rPr lang="en-US" altLang="zh-CN" sz="2000" dirty="0">
                <a:latin typeface="+mn-ea"/>
              </a:rPr>
              <a:t>1</a:t>
            </a:r>
            <a:r>
              <a:rPr lang="zh-CN" altLang="en-US" sz="2000" dirty="0" smtClean="0">
                <a:latin typeface="+mn-ea"/>
              </a:rPr>
              <a:t>、调查范围</a:t>
            </a:r>
            <a:endParaRPr lang="en-US" altLang="zh-CN" sz="2000" dirty="0" smtClean="0">
              <a:latin typeface="+mn-ea"/>
            </a:endParaRPr>
          </a:p>
          <a:p>
            <a:pPr lvl="0"/>
            <a:r>
              <a:rPr lang="en-US" altLang="zh-CN" sz="2000" dirty="0" smtClean="0">
                <a:latin typeface="+mn-ea"/>
              </a:rPr>
              <a:t>2</a:t>
            </a:r>
            <a:r>
              <a:rPr lang="zh-CN" altLang="en-US" sz="2000" dirty="0">
                <a:latin typeface="+mn-ea"/>
              </a:rPr>
              <a:t>、主要</a:t>
            </a:r>
            <a:r>
              <a:rPr lang="zh-CN" altLang="en-US" sz="2000" dirty="0" smtClean="0">
                <a:latin typeface="+mn-ea"/>
              </a:rPr>
              <a:t>表式</a:t>
            </a:r>
            <a:endParaRPr lang="en-US" altLang="zh-CN" sz="2000" dirty="0" smtClean="0">
              <a:latin typeface="+mn-ea"/>
            </a:endParaRPr>
          </a:p>
          <a:p>
            <a:pPr lvl="0"/>
            <a:r>
              <a:rPr lang="en-US" altLang="zh-CN" sz="2000" dirty="0" smtClean="0">
                <a:latin typeface="+mn-ea"/>
              </a:rPr>
              <a:t>3</a:t>
            </a:r>
            <a:r>
              <a:rPr lang="zh-CN" altLang="en-US" sz="2000" dirty="0">
                <a:latin typeface="+mn-ea"/>
              </a:rPr>
              <a:t>、填报原则</a:t>
            </a:r>
            <a:endParaRPr lang="en-US" altLang="zh-CN" sz="2000" dirty="0">
              <a:latin typeface="+mn-ea"/>
            </a:endParaRPr>
          </a:p>
          <a:p>
            <a:pPr lvl="0"/>
            <a:endParaRPr lang="zh-CN" altLang="en-US" sz="1600" dirty="0">
              <a:latin typeface="+mn-ea"/>
            </a:endParaRPr>
          </a:p>
        </p:txBody>
      </p:sp>
      <p:sp>
        <p:nvSpPr>
          <p:cNvPr id="8" name="文本框 7">
            <a:extLst>
              <a:ext uri="{FF2B5EF4-FFF2-40B4-BE49-F238E27FC236}">
                <a16:creationId xmlns="" xmlns:a16="http://schemas.microsoft.com/office/drawing/2014/main" id="{22EF1B0E-0F23-4A40-96C5-FECBF81F5141}"/>
              </a:ext>
            </a:extLst>
          </p:cNvPr>
          <p:cNvSpPr txBox="1"/>
          <p:nvPr/>
        </p:nvSpPr>
        <p:spPr>
          <a:xfrm>
            <a:off x="6067535" y="2532906"/>
            <a:ext cx="1459092" cy="1359932"/>
          </a:xfrm>
          <a:prstGeom prst="rect">
            <a:avLst/>
          </a:prstGeom>
          <a:noFill/>
        </p:spPr>
        <p:txBody>
          <a:bodyPr wrap="none" rtlCol="0">
            <a:prstTxWarp prst="textPlain">
              <a:avLst/>
            </a:prstTxWarp>
            <a:spAutoFit/>
          </a:bodyPr>
          <a:lstStyle/>
          <a:p>
            <a:r>
              <a:rPr lang="en-US" altLang="zh-CN" dirty="0">
                <a:solidFill>
                  <a:schemeClr val="tx1">
                    <a:alpha val="40000"/>
                  </a:schemeClr>
                </a:solidFill>
                <a:latin typeface="Impact" panose="020B0806030902050204" pitchFamily="34" charset="0"/>
              </a:rPr>
              <a:t>01</a:t>
            </a:r>
            <a:endParaRPr lang="zh-CN" altLang="en-US" dirty="0">
              <a:solidFill>
                <a:schemeClr val="tx1">
                  <a:alpha val="40000"/>
                </a:schemeClr>
              </a:solidFill>
              <a:latin typeface="Impact" panose="020B0806030902050204" pitchFamily="34" charset="0"/>
            </a:endParaRPr>
          </a:p>
        </p:txBody>
      </p:sp>
    </p:spTree>
    <p:extLst>
      <p:ext uri="{BB962C8B-B14F-4D97-AF65-F5344CB8AC3E}">
        <p14:creationId xmlns:p14="http://schemas.microsoft.com/office/powerpoint/2010/main" val="2371597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2"/>
          <p:cNvSpPr>
            <a:spLocks noGrp="1"/>
          </p:cNvSpPr>
          <p:nvPr>
            <p:ph idx="1"/>
          </p:nvPr>
        </p:nvSpPr>
        <p:spPr>
          <a:xfrm>
            <a:off x="428625" y="1296218"/>
            <a:ext cx="8215313" cy="3928926"/>
          </a:xfrm>
        </p:spPr>
        <p:txBody>
          <a:bodyPr>
            <a:normAutofit/>
          </a:bodyPr>
          <a:lstStyle/>
          <a:p>
            <a:pPr marL="176213" indent="0">
              <a:lnSpc>
                <a:spcPct val="150000"/>
              </a:lnSpc>
              <a:buClr>
                <a:srgbClr val="C00000"/>
              </a:buClr>
              <a:buFont typeface="Wingdings" panose="05000000000000000000" pitchFamily="2" charset="2"/>
              <a:buChar char="u"/>
            </a:pPr>
            <a:r>
              <a:rPr lang="zh-CN" altLang="en-US" b="1" dirty="0" smtClean="0">
                <a:solidFill>
                  <a:srgbClr val="000000"/>
                </a:solidFill>
                <a:latin typeface="黑体" panose="02010609060101010101" pitchFamily="49" charset="-122"/>
                <a:ea typeface="黑体" panose="02010609060101010101" pitchFamily="49" charset="-122"/>
              </a:rPr>
              <a:t>调查</a:t>
            </a:r>
            <a:r>
              <a:rPr lang="zh-CN" altLang="en-US" b="1" dirty="0">
                <a:solidFill>
                  <a:srgbClr val="000000"/>
                </a:solidFill>
                <a:latin typeface="黑体" panose="02010609060101010101" pitchFamily="49" charset="-122"/>
                <a:ea typeface="黑体" panose="02010609060101010101" pitchFamily="49" charset="-122"/>
              </a:rPr>
              <a:t>范围：</a:t>
            </a:r>
            <a:r>
              <a:rPr lang="zh-CN" altLang="zh-CN" kern="100" dirty="0">
                <a:latin typeface="黑体" panose="02010609060101010101" pitchFamily="49" charset="-122"/>
                <a:ea typeface="黑体" panose="02010609060101010101" pitchFamily="49" charset="-122"/>
                <a:cs typeface="Courier New" panose="02070309020205020404" pitchFamily="49" charset="0"/>
              </a:rPr>
              <a:t>本市研究和试验发展业、专业技术服务业、科技推广和应用服务业、水利管理业、生态保护和环境治理业、公共设施管理业、居民服务业、其他服务业、教育、社会工作、新闻和出版业、广播电视电影和影视录音制作业、文化艺术业、体育、公共管理社会保障和社会组织等</a:t>
            </a:r>
            <a:r>
              <a:rPr lang="zh-CN" altLang="zh-CN" b="1" kern="100" dirty="0">
                <a:solidFill>
                  <a:srgbClr val="FF0000"/>
                </a:solidFill>
                <a:latin typeface="黑体" panose="02010609060101010101" pitchFamily="49" charset="-122"/>
                <a:ea typeface="黑体" panose="02010609060101010101" pitchFamily="49" charset="-122"/>
                <a:cs typeface="Courier New" panose="02070309020205020404" pitchFamily="49" charset="0"/>
              </a:rPr>
              <a:t>执行行政事业单位会计制度</a:t>
            </a:r>
            <a:r>
              <a:rPr lang="zh-CN" altLang="zh-CN" kern="100" dirty="0">
                <a:latin typeface="黑体" panose="02010609060101010101" pitchFamily="49" charset="-122"/>
                <a:ea typeface="黑体" panose="02010609060101010101" pitchFamily="49" charset="-122"/>
                <a:cs typeface="Courier New" panose="02070309020205020404" pitchFamily="49" charset="0"/>
              </a:rPr>
              <a:t>的重点调查单位。</a:t>
            </a:r>
          </a:p>
          <a:p>
            <a:pPr marL="176213" indent="0">
              <a:lnSpc>
                <a:spcPct val="150000"/>
              </a:lnSpc>
              <a:buClr>
                <a:srgbClr val="C00000"/>
              </a:buClr>
              <a:buFont typeface="Wingdings" panose="05000000000000000000" pitchFamily="2" charset="2"/>
              <a:buChar char="u"/>
            </a:pPr>
            <a:r>
              <a:rPr lang="zh-CN" altLang="en-US" b="1" dirty="0" smtClean="0">
                <a:solidFill>
                  <a:srgbClr val="000000"/>
                </a:solidFill>
                <a:latin typeface="黑体" panose="02010609060101010101" pitchFamily="49" charset="-122"/>
                <a:ea typeface="黑体" panose="02010609060101010101" pitchFamily="49" charset="-122"/>
              </a:rPr>
              <a:t>调查内容：</a:t>
            </a:r>
            <a:r>
              <a:rPr lang="zh-CN" altLang="zh-CN" dirty="0">
                <a:latin typeface="黑体" panose="02010609060101010101" pitchFamily="49" charset="-122"/>
                <a:ea typeface="黑体" panose="02010609060101010101" pitchFamily="49" charset="-122"/>
              </a:rPr>
              <a:t>被调查单位</a:t>
            </a:r>
            <a:r>
              <a:rPr lang="en-US" altLang="zh-CN" dirty="0">
                <a:latin typeface="黑体" panose="02010609060101010101" pitchFamily="49" charset="-122"/>
                <a:ea typeface="黑体" panose="02010609060101010101" pitchFamily="49" charset="-122"/>
              </a:rPr>
              <a:t>2017</a:t>
            </a:r>
            <a:r>
              <a:rPr lang="zh-CN" altLang="zh-CN" dirty="0">
                <a:latin typeface="黑体" panose="02010609060101010101" pitchFamily="49" charset="-122"/>
                <a:ea typeface="黑体" panose="02010609060101010101" pitchFamily="49" charset="-122"/>
              </a:rPr>
              <a:t>年各项收支及其构成情况</a:t>
            </a:r>
            <a:endParaRPr lang="en-US" altLang="zh-CN" dirty="0" smtClean="0">
              <a:solidFill>
                <a:srgbClr val="000000"/>
              </a:solidFill>
              <a:latin typeface="黑体" panose="02010609060101010101" pitchFamily="49" charset="-122"/>
              <a:ea typeface="黑体" panose="02010609060101010101" pitchFamily="49" charset="-122"/>
            </a:endParaRPr>
          </a:p>
          <a:p>
            <a:pPr marL="176213" indent="0">
              <a:lnSpc>
                <a:spcPct val="150000"/>
              </a:lnSpc>
              <a:buClr>
                <a:srgbClr val="C00000"/>
              </a:buClr>
              <a:buFont typeface="Wingdings" panose="05000000000000000000" pitchFamily="2" charset="2"/>
              <a:buChar char="u"/>
            </a:pPr>
            <a:r>
              <a:rPr lang="zh-CN" altLang="en-US" b="1" dirty="0" smtClean="0">
                <a:solidFill>
                  <a:srgbClr val="000000"/>
                </a:solidFill>
                <a:latin typeface="黑体" panose="02010609060101010101" pitchFamily="49" charset="-122"/>
                <a:ea typeface="黑体" panose="02010609060101010101" pitchFamily="49" charset="-122"/>
              </a:rPr>
              <a:t>开</a:t>
            </a:r>
            <a:r>
              <a:rPr lang="zh-CN" altLang="en-US" b="1" dirty="0">
                <a:solidFill>
                  <a:srgbClr val="000000"/>
                </a:solidFill>
                <a:latin typeface="黑体" panose="02010609060101010101" pitchFamily="49" charset="-122"/>
                <a:ea typeface="黑体" panose="02010609060101010101" pitchFamily="49" charset="-122"/>
              </a:rPr>
              <a:t>网时间：</a:t>
            </a:r>
            <a:r>
              <a:rPr lang="en-US" altLang="zh-CN" dirty="0" smtClean="0">
                <a:solidFill>
                  <a:srgbClr val="C00000"/>
                </a:solidFill>
                <a:latin typeface="黑体" panose="02010609060101010101" pitchFamily="49" charset="-122"/>
                <a:ea typeface="黑体" panose="02010609060101010101" pitchFamily="49" charset="-122"/>
              </a:rPr>
              <a:t>2018</a:t>
            </a:r>
            <a:r>
              <a:rPr lang="zh-CN" altLang="en-US" dirty="0" smtClean="0">
                <a:solidFill>
                  <a:srgbClr val="C00000"/>
                </a:solidFill>
                <a:latin typeface="黑体" panose="02010609060101010101" pitchFamily="49" charset="-122"/>
                <a:ea typeface="黑体" panose="02010609060101010101" pitchFamily="49" charset="-122"/>
              </a:rPr>
              <a:t>年</a:t>
            </a:r>
            <a:r>
              <a:rPr lang="en-US" altLang="zh-CN" dirty="0" smtClean="0">
                <a:solidFill>
                  <a:srgbClr val="C00000"/>
                </a:solidFill>
                <a:latin typeface="黑体" panose="02010609060101010101" pitchFamily="49" charset="-122"/>
                <a:ea typeface="黑体" panose="02010609060101010101" pitchFamily="49" charset="-122"/>
              </a:rPr>
              <a:t>5</a:t>
            </a:r>
            <a:r>
              <a:rPr lang="zh-CN" altLang="en-US" dirty="0" smtClean="0">
                <a:solidFill>
                  <a:srgbClr val="C00000"/>
                </a:solidFill>
                <a:latin typeface="黑体" panose="02010609060101010101" pitchFamily="49" charset="-122"/>
                <a:ea typeface="黑体" panose="02010609060101010101" pitchFamily="49" charset="-122"/>
              </a:rPr>
              <a:t>月</a:t>
            </a:r>
            <a:r>
              <a:rPr lang="en-US" altLang="zh-CN" dirty="0" smtClean="0">
                <a:solidFill>
                  <a:srgbClr val="C00000"/>
                </a:solidFill>
                <a:latin typeface="黑体" panose="02010609060101010101" pitchFamily="49" charset="-122"/>
                <a:ea typeface="黑体" panose="02010609060101010101" pitchFamily="49" charset="-122"/>
              </a:rPr>
              <a:t>21</a:t>
            </a:r>
            <a:r>
              <a:rPr lang="zh-CN" altLang="en-US" dirty="0" smtClean="0">
                <a:solidFill>
                  <a:srgbClr val="C00000"/>
                </a:solidFill>
                <a:latin typeface="黑体" panose="02010609060101010101" pitchFamily="49" charset="-122"/>
                <a:ea typeface="黑体" panose="02010609060101010101" pitchFamily="49" charset="-122"/>
              </a:rPr>
              <a:t>日</a:t>
            </a:r>
            <a:endParaRPr lang="en-US" altLang="zh-CN" dirty="0" smtClean="0">
              <a:solidFill>
                <a:srgbClr val="C00000"/>
              </a:solidFill>
              <a:latin typeface="黑体" panose="02010609060101010101" pitchFamily="49" charset="-122"/>
              <a:ea typeface="黑体" panose="02010609060101010101" pitchFamily="49" charset="-122"/>
            </a:endParaRPr>
          </a:p>
        </p:txBody>
      </p:sp>
      <p:sp>
        <p:nvSpPr>
          <p:cNvPr id="2" name="矩形 1"/>
          <p:cNvSpPr/>
          <p:nvPr/>
        </p:nvSpPr>
        <p:spPr>
          <a:xfrm>
            <a:off x="428625" y="501134"/>
            <a:ext cx="1989647" cy="523220"/>
          </a:xfrm>
          <a:prstGeom prst="rect">
            <a:avLst/>
          </a:prstGeom>
        </p:spPr>
        <p:txBody>
          <a:bodyPr wrap="none">
            <a:spAutoFit/>
          </a:bodyPr>
          <a:lstStyle/>
          <a:p>
            <a:r>
              <a:rPr lang="en-US" altLang="zh-CN" sz="2800" b="1" dirty="0">
                <a:latin typeface="黑体" panose="02010609060101010101" pitchFamily="49" charset="-122"/>
                <a:ea typeface="黑体" panose="02010609060101010101" pitchFamily="49" charset="-122"/>
              </a:rPr>
              <a:t>1</a:t>
            </a:r>
            <a:r>
              <a:rPr lang="en-US" altLang="zh-CN" sz="2800" b="1" dirty="0" smtClean="0">
                <a:latin typeface="黑体" panose="02010609060101010101" pitchFamily="49" charset="-122"/>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调查</a:t>
            </a:r>
            <a:r>
              <a:rPr lang="zh-CN" altLang="en-US" sz="2800" b="1" dirty="0">
                <a:latin typeface="黑体" panose="02010609060101010101" pitchFamily="49" charset="-122"/>
                <a:ea typeface="黑体" panose="02010609060101010101" pitchFamily="49" charset="-122"/>
              </a:rPr>
              <a:t>范围</a:t>
            </a:r>
          </a:p>
        </p:txBody>
      </p:sp>
    </p:spTree>
    <p:extLst>
      <p:ext uri="{BB962C8B-B14F-4D97-AF65-F5344CB8AC3E}">
        <p14:creationId xmlns:p14="http://schemas.microsoft.com/office/powerpoint/2010/main" val="2677534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 </a:t>
            </a:r>
            <a:r>
              <a:rPr lang="zh-CN" altLang="en-US" dirty="0" smtClean="0"/>
              <a:t>主要表式</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305522608"/>
              </p:ext>
            </p:extLst>
          </p:nvPr>
        </p:nvGraphicFramePr>
        <p:xfrm>
          <a:off x="678861" y="1364457"/>
          <a:ext cx="7698785" cy="4847540"/>
        </p:xfrm>
        <a:graphic>
          <a:graphicData uri="http://schemas.openxmlformats.org/drawingml/2006/table">
            <a:tbl>
              <a:tblPr>
                <a:tableStyleId>{5C22544A-7EE6-4342-B048-85BDC9FD1C3A}</a:tableStyleId>
              </a:tblPr>
              <a:tblGrid>
                <a:gridCol w="636133"/>
                <a:gridCol w="992777"/>
                <a:gridCol w="1835543"/>
                <a:gridCol w="1219574"/>
                <a:gridCol w="1041135"/>
                <a:gridCol w="1041135"/>
                <a:gridCol w="932488"/>
              </a:tblGrid>
              <a:tr h="488611">
                <a:tc rowSpan="2">
                  <a:txBody>
                    <a:bodyPr/>
                    <a:lstStyle/>
                    <a:p>
                      <a:endParaRPr lang="zh-CN" altLang="en-US" dirty="0"/>
                    </a:p>
                  </a:txBody>
                  <a:tcPr marL="68580" marR="68580" marT="0" marB="0" anchor="ctr"/>
                </a:tc>
                <a:tc rowSpan="2">
                  <a:txBody>
                    <a:bodyPr/>
                    <a:lstStyle/>
                    <a:p>
                      <a:pPr algn="ctr">
                        <a:spcAft>
                          <a:spcPts val="0"/>
                        </a:spcAft>
                      </a:pPr>
                      <a:r>
                        <a:rPr lang="zh-CN" sz="1400" kern="0" dirty="0">
                          <a:effectLst/>
                          <a:latin typeface="宋体" panose="02010600030101010101" pitchFamily="2" charset="-122"/>
                          <a:ea typeface="宋体" panose="02010600030101010101" pitchFamily="2" charset="-122"/>
                        </a:rPr>
                        <a:t>表号</a:t>
                      </a:r>
                      <a:endParaRPr lang="zh-CN" sz="1400" kern="100" dirty="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0"/>
                        </a:spcAft>
                      </a:pPr>
                      <a:r>
                        <a:rPr lang="zh-CN" sz="1400" kern="0" dirty="0">
                          <a:effectLst/>
                          <a:latin typeface="宋体" panose="02010600030101010101" pitchFamily="2" charset="-122"/>
                          <a:ea typeface="宋体" panose="02010600030101010101" pitchFamily="2" charset="-122"/>
                        </a:rPr>
                        <a:t>表名</a:t>
                      </a:r>
                      <a:endParaRPr lang="zh-CN" sz="1400" kern="100" dirty="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0"/>
                        </a:spcAft>
                      </a:pPr>
                      <a:r>
                        <a:rPr lang="zh-CN" sz="1400" kern="0">
                          <a:effectLst/>
                          <a:latin typeface="宋体" panose="02010600030101010101" pitchFamily="2" charset="-122"/>
                          <a:ea typeface="宋体" panose="02010600030101010101" pitchFamily="2" charset="-122"/>
                        </a:rPr>
                        <a:t>填表单位</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gridSpan="2">
                  <a:txBody>
                    <a:bodyPr/>
                    <a:lstStyle/>
                    <a:p>
                      <a:pPr algn="ctr">
                        <a:spcAft>
                          <a:spcPts val="0"/>
                        </a:spcAft>
                      </a:pPr>
                      <a:r>
                        <a:rPr lang="zh-CN" sz="1200" kern="0">
                          <a:effectLst/>
                        </a:rPr>
                        <a:t>调查单位</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rowSpan="2">
                  <a:txBody>
                    <a:bodyPr/>
                    <a:lstStyle/>
                    <a:p>
                      <a:pPr algn="ctr">
                        <a:spcAft>
                          <a:spcPts val="0"/>
                        </a:spcAft>
                      </a:pPr>
                      <a:r>
                        <a:rPr lang="zh-CN" sz="1400" kern="0">
                          <a:effectLst/>
                          <a:latin typeface="宋体" panose="02010600030101010101" pitchFamily="2" charset="-122"/>
                          <a:ea typeface="宋体" panose="02010600030101010101" pitchFamily="2" charset="-122"/>
                        </a:rPr>
                        <a:t>各区统计局数据审核、验收</a:t>
                      </a:r>
                      <a:endParaRPr lang="zh-CN" sz="1400" kern="100">
                        <a:effectLst/>
                        <a:latin typeface="宋体" panose="02010600030101010101" pitchFamily="2" charset="-122"/>
                        <a:ea typeface="宋体" panose="02010600030101010101" pitchFamily="2" charset="-122"/>
                      </a:endParaRPr>
                    </a:p>
                    <a:p>
                      <a:pPr algn="ctr">
                        <a:spcAft>
                          <a:spcPts val="0"/>
                        </a:spcAft>
                      </a:pPr>
                      <a:r>
                        <a:rPr lang="zh-CN" sz="1400" kern="0">
                          <a:effectLst/>
                          <a:latin typeface="宋体" panose="02010600030101010101" pitchFamily="2" charset="-122"/>
                          <a:ea typeface="宋体" panose="02010600030101010101" pitchFamily="2" charset="-122"/>
                        </a:rPr>
                        <a:t>截止时间</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r>
              <a:tr h="498246">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zh-CN" sz="1400" kern="0">
                          <a:effectLst/>
                          <a:latin typeface="宋体" panose="02010600030101010101" pitchFamily="2" charset="-122"/>
                          <a:ea typeface="宋体" panose="02010600030101010101" pitchFamily="2" charset="-122"/>
                        </a:rPr>
                        <a:t>报送</a:t>
                      </a:r>
                      <a:endParaRPr lang="zh-CN" sz="1400" kern="100">
                        <a:effectLst/>
                        <a:latin typeface="宋体" panose="02010600030101010101" pitchFamily="2" charset="-122"/>
                        <a:ea typeface="宋体" panose="02010600030101010101" pitchFamily="2" charset="-122"/>
                      </a:endParaRPr>
                    </a:p>
                    <a:p>
                      <a:pPr algn="ctr">
                        <a:spcAft>
                          <a:spcPts val="0"/>
                        </a:spcAft>
                      </a:pPr>
                      <a:r>
                        <a:rPr lang="zh-CN" sz="1400" kern="0">
                          <a:effectLst/>
                          <a:latin typeface="宋体" panose="02010600030101010101" pitchFamily="2" charset="-122"/>
                          <a:ea typeface="宋体" panose="02010600030101010101" pitchFamily="2" charset="-122"/>
                        </a:rPr>
                        <a:t>日期</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400" kern="0">
                          <a:effectLst/>
                          <a:latin typeface="宋体" panose="02010600030101010101" pitchFamily="2" charset="-122"/>
                          <a:ea typeface="宋体" panose="02010600030101010101" pitchFamily="2" charset="-122"/>
                        </a:rPr>
                        <a:t>报送</a:t>
                      </a:r>
                      <a:endParaRPr lang="zh-CN" sz="1400" kern="100">
                        <a:effectLst/>
                        <a:latin typeface="宋体" panose="02010600030101010101" pitchFamily="2" charset="-122"/>
                        <a:ea typeface="宋体" panose="02010600030101010101" pitchFamily="2" charset="-122"/>
                      </a:endParaRPr>
                    </a:p>
                    <a:p>
                      <a:pPr algn="ctr">
                        <a:spcAft>
                          <a:spcPts val="0"/>
                        </a:spcAft>
                      </a:pPr>
                      <a:r>
                        <a:rPr lang="zh-CN" sz="1400" kern="0">
                          <a:effectLst/>
                          <a:latin typeface="宋体" panose="02010600030101010101" pitchFamily="2" charset="-122"/>
                          <a:ea typeface="宋体" panose="02010600030101010101" pitchFamily="2" charset="-122"/>
                        </a:rPr>
                        <a:t>方式</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vMerge="1">
                  <a:txBody>
                    <a:bodyPr/>
                    <a:lstStyle/>
                    <a:p>
                      <a:endParaRPr lang="zh-CN" altLang="en-US"/>
                    </a:p>
                  </a:txBody>
                  <a:tcPr/>
                </a:tc>
              </a:tr>
              <a:tr h="450821">
                <a:tc gridSpan="7">
                  <a:txBody>
                    <a:bodyPr/>
                    <a:lstStyle/>
                    <a:p>
                      <a:pPr marL="0" algn="l" defTabSz="914354" rtl="0" eaLnBrk="1" latinLnBrk="0" hangingPunct="1">
                        <a:spcAft>
                          <a:spcPts val="0"/>
                        </a:spcAft>
                      </a:pPr>
                      <a:r>
                        <a:rPr lang="zh-CN" sz="1600" kern="1200" dirty="0">
                          <a:solidFill>
                            <a:schemeClr val="dk1"/>
                          </a:solidFill>
                          <a:effectLst/>
                          <a:latin typeface="+mn-lt"/>
                          <a:ea typeface="+mn-ea"/>
                          <a:cs typeface="+mn-cs"/>
                        </a:rPr>
                        <a:t>（一）调查单位基本情况表</a:t>
                      </a: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13695">
                <a:tc>
                  <a:txBody>
                    <a:bodyPr/>
                    <a:lstStyle/>
                    <a:p>
                      <a:pPr algn="ctr">
                        <a:spcAft>
                          <a:spcPts val="0"/>
                        </a:spcAft>
                      </a:pPr>
                      <a:r>
                        <a:rPr lang="zh-CN" sz="1400" kern="0">
                          <a:effectLst/>
                          <a:latin typeface="宋体" panose="02010600030101010101" pitchFamily="2" charset="-122"/>
                          <a:ea typeface="宋体" panose="02010600030101010101" pitchFamily="2" charset="-122"/>
                        </a:rPr>
                        <a:t>①</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marL="67945">
                        <a:spcBef>
                          <a:spcPts val="435"/>
                        </a:spcBef>
                        <a:spcAft>
                          <a:spcPts val="0"/>
                        </a:spcAft>
                      </a:pPr>
                      <a:r>
                        <a:rPr lang="en-US" sz="1400">
                          <a:effectLst/>
                          <a:latin typeface="宋体" panose="02010600030101010101" pitchFamily="2" charset="-122"/>
                          <a:ea typeface="宋体" panose="02010600030101010101" pitchFamily="2" charset="-122"/>
                        </a:rPr>
                        <a:t>投 101表</a:t>
                      </a:r>
                      <a:endParaRPr lang="zh-CN" sz="140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5405">
                        <a:spcBef>
                          <a:spcPts val="435"/>
                        </a:spcBef>
                        <a:spcAft>
                          <a:spcPts val="0"/>
                        </a:spcAft>
                      </a:pPr>
                      <a:r>
                        <a:rPr lang="en-US" sz="1400" dirty="0" err="1">
                          <a:effectLst/>
                          <a:latin typeface="宋体" panose="02010600030101010101" pitchFamily="2" charset="-122"/>
                          <a:ea typeface="宋体" panose="02010600030101010101" pitchFamily="2" charset="-122"/>
                        </a:rPr>
                        <a:t>调查单位基本情况</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gridSpan="4">
                  <a:txBody>
                    <a:bodyPr/>
                    <a:lstStyle/>
                    <a:p>
                      <a:pPr marL="67945">
                        <a:spcBef>
                          <a:spcPts val="435"/>
                        </a:spcBef>
                        <a:spcAft>
                          <a:spcPts val="0"/>
                        </a:spcAft>
                      </a:pPr>
                      <a:r>
                        <a:rPr lang="zh-CN" altLang="en-US" sz="1400" b="1" dirty="0" smtClean="0">
                          <a:effectLst/>
                          <a:latin typeface="宋体" panose="02010600030101010101" pitchFamily="2" charset="-122"/>
                          <a:ea typeface="宋体" panose="02010600030101010101" pitchFamily="2" charset="-122"/>
                        </a:rPr>
                        <a:t>行政</a:t>
                      </a:r>
                      <a:r>
                        <a:rPr lang="zh-CN" sz="1400" b="1" dirty="0" smtClean="0">
                          <a:effectLst/>
                          <a:latin typeface="宋体" panose="02010600030101010101" pitchFamily="2" charset="-122"/>
                          <a:ea typeface="宋体" panose="02010600030101010101" pitchFamily="2" charset="-122"/>
                        </a:rPr>
                        <a:t>事业单位</a:t>
                      </a:r>
                      <a:r>
                        <a:rPr lang="zh-CN" sz="1400" b="1" dirty="0">
                          <a:effectLst/>
                          <a:latin typeface="宋体" panose="02010600030101010101" pitchFamily="2" charset="-122"/>
                          <a:ea typeface="宋体" panose="02010600030101010101" pitchFamily="2" charset="-122"/>
                        </a:rPr>
                        <a:t>免填，由统计机构导入相关数据</a:t>
                      </a:r>
                      <a:endParaRPr lang="zh-CN" sz="1400" b="1"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50821">
                <a:tc gridSpan="7">
                  <a:txBody>
                    <a:bodyPr/>
                    <a:lstStyle/>
                    <a:p>
                      <a:pPr>
                        <a:spcAft>
                          <a:spcPts val="0"/>
                        </a:spcAft>
                      </a:pPr>
                      <a:r>
                        <a:rPr lang="zh-CN" sz="1600" kern="1200" dirty="0">
                          <a:solidFill>
                            <a:schemeClr val="dk1"/>
                          </a:solidFill>
                          <a:effectLst/>
                          <a:latin typeface="+mn-lt"/>
                          <a:ea typeface="+mn-ea"/>
                          <a:cs typeface="+mn-cs"/>
                        </a:rPr>
                        <a:t>（二）重点调查表</a:t>
                      </a: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668276">
                <a:tc>
                  <a:txBody>
                    <a:bodyPr/>
                    <a:lstStyle/>
                    <a:p>
                      <a:pPr algn="ctr">
                        <a:spcAft>
                          <a:spcPts val="0"/>
                        </a:spcAft>
                      </a:pPr>
                      <a:r>
                        <a:rPr lang="zh-CN" sz="1400" kern="0">
                          <a:effectLst/>
                          <a:latin typeface="宋体" panose="02010600030101010101" pitchFamily="2" charset="-122"/>
                          <a:ea typeface="宋体" panose="02010600030101010101" pitchFamily="2" charset="-122"/>
                        </a:rPr>
                        <a:t>②</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a:spcAft>
                          <a:spcPts val="0"/>
                        </a:spcAft>
                      </a:pPr>
                      <a:r>
                        <a:rPr lang="zh-CN" sz="1400" kern="100">
                          <a:effectLst/>
                          <a:latin typeface="宋体" panose="02010600030101010101" pitchFamily="2" charset="-122"/>
                          <a:ea typeface="宋体" panose="02010600030101010101" pitchFamily="2" charset="-122"/>
                        </a:rPr>
                        <a:t>投</a:t>
                      </a:r>
                      <a:r>
                        <a:rPr lang="en-US" sz="1400" kern="100">
                          <a:effectLst/>
                          <a:latin typeface="宋体" panose="02010600030101010101" pitchFamily="2" charset="-122"/>
                          <a:ea typeface="宋体" panose="02010600030101010101" pitchFamily="2" charset="-122"/>
                        </a:rPr>
                        <a:t> 165 </a:t>
                      </a:r>
                      <a:r>
                        <a:rPr lang="zh-CN" sz="1400" kern="100">
                          <a:effectLst/>
                          <a:latin typeface="宋体" panose="02010600030101010101" pitchFamily="2" charset="-122"/>
                          <a:ea typeface="宋体" panose="02010600030101010101" pitchFamily="2" charset="-122"/>
                        </a:rPr>
                        <a:t>表</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a:spcAft>
                          <a:spcPts val="0"/>
                        </a:spcAft>
                      </a:pPr>
                      <a:r>
                        <a:rPr lang="zh-CN" sz="1400" kern="100">
                          <a:effectLst/>
                          <a:latin typeface="宋体" panose="02010600030101010101" pitchFamily="2" charset="-122"/>
                          <a:ea typeface="宋体" panose="02010600030101010101" pitchFamily="2" charset="-122"/>
                        </a:rPr>
                        <a:t>行政事业单位收入和支出构成</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a:spcAft>
                          <a:spcPts val="0"/>
                        </a:spcAft>
                      </a:pPr>
                      <a:r>
                        <a:rPr lang="zh-CN" sz="1400" kern="100" dirty="0">
                          <a:effectLst/>
                          <a:latin typeface="宋体" panose="02010600030101010101" pitchFamily="2" charset="-122"/>
                          <a:ea typeface="宋体" panose="02010600030101010101" pitchFamily="2" charset="-122"/>
                        </a:rPr>
                        <a:t>行政事业单位的重点调查单位</a:t>
                      </a:r>
                      <a:endParaRPr lang="zh-CN" sz="1400" kern="100" dirty="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marL="67945">
                        <a:lnSpc>
                          <a:spcPct val="100000"/>
                        </a:lnSpc>
                        <a:spcAft>
                          <a:spcPts val="0"/>
                        </a:spcAft>
                      </a:pPr>
                      <a:r>
                        <a:rPr lang="en-US" sz="1400" b="1" dirty="0">
                          <a:effectLst/>
                          <a:latin typeface="宋体" panose="02010600030101010101" pitchFamily="2" charset="-122"/>
                          <a:ea typeface="宋体" panose="02010600030101010101" pitchFamily="2" charset="-122"/>
                        </a:rPr>
                        <a:t>2018</a:t>
                      </a:r>
                      <a:r>
                        <a:rPr lang="zh-CN" sz="1400" b="1" dirty="0">
                          <a:effectLst/>
                          <a:latin typeface="宋体" panose="02010600030101010101" pitchFamily="2" charset="-122"/>
                          <a:ea typeface="宋体" panose="02010600030101010101" pitchFamily="2" charset="-122"/>
                        </a:rPr>
                        <a:t>年</a:t>
                      </a:r>
                      <a:r>
                        <a:rPr lang="en-US" sz="1400" b="1" dirty="0">
                          <a:effectLst/>
                          <a:latin typeface="宋体" panose="02010600030101010101" pitchFamily="2" charset="-122"/>
                          <a:ea typeface="宋体" panose="02010600030101010101" pitchFamily="2" charset="-122"/>
                        </a:rPr>
                        <a:t>6</a:t>
                      </a:r>
                      <a:r>
                        <a:rPr lang="zh-CN" sz="1400" b="1" dirty="0">
                          <a:effectLst/>
                          <a:latin typeface="宋体" panose="02010600030101010101" pitchFamily="2" charset="-122"/>
                          <a:ea typeface="宋体" panose="02010600030101010101" pitchFamily="2" charset="-122"/>
                        </a:rPr>
                        <a:t>月</a:t>
                      </a:r>
                      <a:r>
                        <a:rPr lang="en-US" sz="1400" b="1" dirty="0">
                          <a:effectLst/>
                          <a:latin typeface="宋体" panose="02010600030101010101" pitchFamily="2" charset="-122"/>
                          <a:ea typeface="宋体" panose="02010600030101010101" pitchFamily="2" charset="-122"/>
                        </a:rPr>
                        <a:t>10</a:t>
                      </a:r>
                      <a:r>
                        <a:rPr lang="zh-CN" sz="1400" b="1" dirty="0">
                          <a:effectLst/>
                          <a:latin typeface="宋体" panose="02010600030101010101" pitchFamily="2" charset="-122"/>
                          <a:ea typeface="宋体" panose="02010600030101010101" pitchFamily="2" charset="-122"/>
                        </a:rPr>
                        <a:t>日前</a:t>
                      </a:r>
                      <a:endParaRPr lang="zh-CN" sz="1400" b="1"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8580">
                        <a:spcBef>
                          <a:spcPts val="435"/>
                        </a:spcBef>
                        <a:spcAft>
                          <a:spcPts val="0"/>
                        </a:spcAft>
                      </a:pPr>
                      <a:r>
                        <a:rPr lang="zh-CN" sz="1400" b="1" dirty="0">
                          <a:effectLst/>
                          <a:latin typeface="宋体" panose="02010600030101010101" pitchFamily="2" charset="-122"/>
                          <a:ea typeface="宋体" panose="02010600030101010101" pitchFamily="2" charset="-122"/>
                        </a:rPr>
                        <a:t>网上直报</a:t>
                      </a:r>
                      <a:r>
                        <a:rPr lang="en-US" sz="1400" b="1" dirty="0">
                          <a:effectLst/>
                          <a:latin typeface="宋体" panose="02010600030101010101" pitchFamily="2" charset="-122"/>
                          <a:ea typeface="宋体" panose="02010600030101010101" pitchFamily="2" charset="-122"/>
                        </a:rPr>
                        <a:t>+</a:t>
                      </a:r>
                      <a:r>
                        <a:rPr lang="zh-CN" sz="1400" b="1" dirty="0">
                          <a:effectLst/>
                          <a:latin typeface="宋体" panose="02010600030101010101" pitchFamily="2" charset="-122"/>
                          <a:ea typeface="宋体" panose="02010600030101010101" pitchFamily="2" charset="-122"/>
                        </a:rPr>
                        <a:t>纸质报表（加盖单位公章）</a:t>
                      </a:r>
                      <a:endParaRPr lang="zh-CN" sz="1400" b="1"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7945">
                        <a:spcBef>
                          <a:spcPts val="435"/>
                        </a:spcBef>
                        <a:spcAft>
                          <a:spcPts val="0"/>
                        </a:spcAft>
                      </a:pPr>
                      <a:r>
                        <a:rPr lang="en-US" sz="1400" dirty="0">
                          <a:effectLst/>
                          <a:latin typeface="宋体" panose="02010600030101010101" pitchFamily="2" charset="-122"/>
                          <a:ea typeface="宋体" panose="02010600030101010101" pitchFamily="2" charset="-122"/>
                        </a:rPr>
                        <a:t>2018</a:t>
                      </a:r>
                      <a:r>
                        <a:rPr lang="zh-CN" sz="1400" dirty="0">
                          <a:effectLst/>
                          <a:latin typeface="宋体" panose="02010600030101010101" pitchFamily="2" charset="-122"/>
                          <a:ea typeface="宋体" panose="02010600030101010101" pitchFamily="2" charset="-122"/>
                        </a:rPr>
                        <a:t>年</a:t>
                      </a:r>
                      <a:r>
                        <a:rPr lang="en-US" sz="1400" dirty="0">
                          <a:effectLst/>
                          <a:latin typeface="宋体" panose="02010600030101010101" pitchFamily="2" charset="-122"/>
                          <a:ea typeface="宋体" panose="02010600030101010101" pitchFamily="2" charset="-122"/>
                        </a:rPr>
                        <a:t>6</a:t>
                      </a:r>
                      <a:r>
                        <a:rPr lang="zh-CN" sz="1400" dirty="0">
                          <a:effectLst/>
                          <a:latin typeface="宋体" panose="02010600030101010101" pitchFamily="2" charset="-122"/>
                          <a:ea typeface="宋体" panose="02010600030101010101" pitchFamily="2" charset="-122"/>
                        </a:rPr>
                        <a:t>月</a:t>
                      </a:r>
                      <a:r>
                        <a:rPr lang="en-US" sz="1400" dirty="0">
                          <a:effectLst/>
                          <a:latin typeface="宋体" panose="02010600030101010101" pitchFamily="2" charset="-122"/>
                          <a:ea typeface="宋体" panose="02010600030101010101" pitchFamily="2" charset="-122"/>
                        </a:rPr>
                        <a:t>15</a:t>
                      </a:r>
                      <a:r>
                        <a:rPr lang="zh-CN" sz="1400" dirty="0">
                          <a:effectLst/>
                          <a:latin typeface="宋体" panose="02010600030101010101" pitchFamily="2" charset="-122"/>
                          <a:ea typeface="宋体" panose="02010600030101010101" pitchFamily="2" charset="-122"/>
                        </a:rPr>
                        <a:t>日前</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r>
              <a:tr h="450821">
                <a:tc gridSpan="7">
                  <a:txBody>
                    <a:bodyPr/>
                    <a:lstStyle/>
                    <a:p>
                      <a:pPr algn="l">
                        <a:spcAft>
                          <a:spcPts val="0"/>
                        </a:spcAft>
                      </a:pPr>
                      <a:r>
                        <a:rPr lang="zh-CN" altLang="zh-CN" sz="1600" kern="1200" dirty="0" smtClean="0">
                          <a:solidFill>
                            <a:schemeClr val="dk1"/>
                          </a:solidFill>
                          <a:effectLst/>
                          <a:latin typeface="+mn-lt"/>
                          <a:ea typeface="+mn-ea"/>
                          <a:cs typeface="+mn-cs"/>
                        </a:rPr>
                        <a:t>（三）典型调查表</a:t>
                      </a:r>
                      <a:endParaRPr lang="zh-CN" sz="1600" kern="100" dirty="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13695">
                <a:tc>
                  <a:txBody>
                    <a:bodyPr/>
                    <a:lstStyle/>
                    <a:p>
                      <a:pPr algn="ctr">
                        <a:spcAft>
                          <a:spcPts val="0"/>
                        </a:spcAft>
                      </a:pPr>
                      <a:r>
                        <a:rPr lang="zh-CN" sz="1400" kern="0">
                          <a:effectLst/>
                          <a:latin typeface="宋体" panose="02010600030101010101" pitchFamily="2" charset="-122"/>
                          <a:ea typeface="宋体" panose="02010600030101010101" pitchFamily="2" charset="-122"/>
                        </a:rPr>
                        <a:t>③</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marL="85090">
                        <a:spcBef>
                          <a:spcPts val="420"/>
                        </a:spcBef>
                        <a:spcAft>
                          <a:spcPts val="0"/>
                        </a:spcAft>
                      </a:pPr>
                      <a:r>
                        <a:rPr lang="en-US" sz="1400">
                          <a:effectLst/>
                          <a:latin typeface="宋体" panose="02010600030101010101" pitchFamily="2" charset="-122"/>
                          <a:ea typeface="宋体" panose="02010600030101010101" pitchFamily="2" charset="-122"/>
                        </a:rPr>
                        <a:t>投 167表</a:t>
                      </a:r>
                      <a:endParaRPr lang="zh-CN" sz="140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4770">
                        <a:spcBef>
                          <a:spcPts val="420"/>
                        </a:spcBef>
                        <a:spcAft>
                          <a:spcPts val="0"/>
                        </a:spcAft>
                      </a:pPr>
                      <a:r>
                        <a:rPr lang="en-US" sz="1400">
                          <a:effectLst/>
                          <a:latin typeface="宋体" panose="02010600030101010101" pitchFamily="2" charset="-122"/>
                          <a:ea typeface="宋体" panose="02010600030101010101" pitchFamily="2" charset="-122"/>
                        </a:rPr>
                        <a:t>差旅费构成</a:t>
                      </a:r>
                      <a:endParaRPr lang="zh-CN" sz="140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rowSpan="3">
                  <a:txBody>
                    <a:bodyPr/>
                    <a:lstStyle/>
                    <a:p>
                      <a:pPr>
                        <a:spcAft>
                          <a:spcPts val="0"/>
                        </a:spcAft>
                      </a:pPr>
                      <a:r>
                        <a:rPr lang="zh-CN" sz="1400" kern="100">
                          <a:effectLst/>
                          <a:latin typeface="宋体" panose="02010600030101010101" pitchFamily="2" charset="-122"/>
                          <a:ea typeface="宋体" panose="02010600030101010101" pitchFamily="2" charset="-122"/>
                        </a:rPr>
                        <a:t>行政事业单位的重点调查单位</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rowSpan="3">
                  <a:txBody>
                    <a:bodyPr/>
                    <a:lstStyle/>
                    <a:p>
                      <a:pPr marL="67945" algn="l" defTabSz="914354" rtl="0" eaLnBrk="1" latinLnBrk="0" hangingPunct="1">
                        <a:lnSpc>
                          <a:spcPct val="100000"/>
                        </a:lnSpc>
                        <a:spcBef>
                          <a:spcPts val="435"/>
                        </a:spcBef>
                        <a:spcAft>
                          <a:spcPts val="0"/>
                        </a:spcAft>
                      </a:pPr>
                      <a:r>
                        <a:rPr lang="en-US" sz="1400" b="1" kern="1200" dirty="0">
                          <a:solidFill>
                            <a:schemeClr val="dk1"/>
                          </a:solidFill>
                          <a:effectLst/>
                          <a:latin typeface="宋体" panose="02010600030101010101" pitchFamily="2" charset="-122"/>
                          <a:ea typeface="宋体" panose="02010600030101010101" pitchFamily="2" charset="-122"/>
                          <a:cs typeface="+mn-cs"/>
                        </a:rPr>
                        <a:t>2018</a:t>
                      </a:r>
                      <a:r>
                        <a:rPr lang="zh-CN" sz="1400" b="1" kern="1200" dirty="0">
                          <a:solidFill>
                            <a:schemeClr val="dk1"/>
                          </a:solidFill>
                          <a:effectLst/>
                          <a:latin typeface="宋体" panose="02010600030101010101" pitchFamily="2" charset="-122"/>
                          <a:ea typeface="宋体" panose="02010600030101010101" pitchFamily="2" charset="-122"/>
                          <a:cs typeface="+mn-cs"/>
                        </a:rPr>
                        <a:t>年</a:t>
                      </a:r>
                      <a:r>
                        <a:rPr lang="en-US" sz="1400" b="1" kern="1200" dirty="0">
                          <a:solidFill>
                            <a:schemeClr val="dk1"/>
                          </a:solidFill>
                          <a:effectLst/>
                          <a:latin typeface="宋体" panose="02010600030101010101" pitchFamily="2" charset="-122"/>
                          <a:ea typeface="宋体" panose="02010600030101010101" pitchFamily="2" charset="-122"/>
                          <a:cs typeface="+mn-cs"/>
                        </a:rPr>
                        <a:t>6</a:t>
                      </a:r>
                      <a:r>
                        <a:rPr lang="zh-CN" sz="1400" b="1" kern="1200" dirty="0">
                          <a:solidFill>
                            <a:schemeClr val="dk1"/>
                          </a:solidFill>
                          <a:effectLst/>
                          <a:latin typeface="宋体" panose="02010600030101010101" pitchFamily="2" charset="-122"/>
                          <a:ea typeface="宋体" panose="02010600030101010101" pitchFamily="2" charset="-122"/>
                          <a:cs typeface="+mn-cs"/>
                        </a:rPr>
                        <a:t>月</a:t>
                      </a:r>
                      <a:r>
                        <a:rPr lang="en-US" sz="1400" b="1" kern="1200" dirty="0">
                          <a:solidFill>
                            <a:schemeClr val="dk1"/>
                          </a:solidFill>
                          <a:effectLst/>
                          <a:latin typeface="宋体" panose="02010600030101010101" pitchFamily="2" charset="-122"/>
                          <a:ea typeface="宋体" panose="02010600030101010101" pitchFamily="2" charset="-122"/>
                          <a:cs typeface="+mn-cs"/>
                        </a:rPr>
                        <a:t>10</a:t>
                      </a:r>
                      <a:r>
                        <a:rPr lang="zh-CN" sz="1400" b="1" kern="1200" dirty="0">
                          <a:solidFill>
                            <a:schemeClr val="dk1"/>
                          </a:solidFill>
                          <a:effectLst/>
                          <a:latin typeface="宋体" panose="02010600030101010101" pitchFamily="2" charset="-122"/>
                          <a:ea typeface="宋体" panose="02010600030101010101" pitchFamily="2" charset="-122"/>
                          <a:cs typeface="+mn-cs"/>
                        </a:rPr>
                        <a:t>日前</a:t>
                      </a:r>
                    </a:p>
                  </a:txBody>
                  <a:tcPr marL="68580" marR="68580" marT="0" marB="0" anchor="ctr"/>
                </a:tc>
                <a:tc rowSpan="3">
                  <a:txBody>
                    <a:bodyPr/>
                    <a:lstStyle/>
                    <a:p>
                      <a:pPr marL="68580">
                        <a:spcBef>
                          <a:spcPts val="435"/>
                        </a:spcBef>
                        <a:spcAft>
                          <a:spcPts val="0"/>
                        </a:spcAft>
                      </a:pPr>
                      <a:r>
                        <a:rPr lang="zh-CN" sz="1400" b="1" dirty="0">
                          <a:effectLst/>
                          <a:latin typeface="宋体" panose="02010600030101010101" pitchFamily="2" charset="-122"/>
                          <a:ea typeface="宋体" panose="02010600030101010101" pitchFamily="2" charset="-122"/>
                        </a:rPr>
                        <a:t>网上直报</a:t>
                      </a:r>
                      <a:r>
                        <a:rPr lang="en-US" sz="1400" b="1" dirty="0">
                          <a:effectLst/>
                          <a:latin typeface="宋体" panose="02010600030101010101" pitchFamily="2" charset="-122"/>
                          <a:ea typeface="宋体" panose="02010600030101010101" pitchFamily="2" charset="-122"/>
                        </a:rPr>
                        <a:t>+</a:t>
                      </a:r>
                      <a:r>
                        <a:rPr lang="zh-CN" sz="1400" b="1" dirty="0">
                          <a:effectLst/>
                          <a:latin typeface="宋体" panose="02010600030101010101" pitchFamily="2" charset="-122"/>
                          <a:ea typeface="宋体" panose="02010600030101010101" pitchFamily="2" charset="-122"/>
                        </a:rPr>
                        <a:t>纸质报表（加盖单位公章）</a:t>
                      </a:r>
                      <a:endParaRPr lang="zh-CN" sz="1400" b="1"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rowSpan="3">
                  <a:txBody>
                    <a:bodyPr/>
                    <a:lstStyle/>
                    <a:p>
                      <a:pPr marL="67945">
                        <a:spcBef>
                          <a:spcPts val="435"/>
                        </a:spcBef>
                        <a:spcAft>
                          <a:spcPts val="0"/>
                        </a:spcAft>
                      </a:pPr>
                      <a:r>
                        <a:rPr lang="en-US" sz="1400" dirty="0">
                          <a:effectLst/>
                          <a:latin typeface="宋体" panose="02010600030101010101" pitchFamily="2" charset="-122"/>
                          <a:ea typeface="宋体" panose="02010600030101010101" pitchFamily="2" charset="-122"/>
                        </a:rPr>
                        <a:t>2018</a:t>
                      </a:r>
                      <a:r>
                        <a:rPr lang="zh-CN" sz="1400" dirty="0">
                          <a:effectLst/>
                          <a:latin typeface="宋体" panose="02010600030101010101" pitchFamily="2" charset="-122"/>
                          <a:ea typeface="宋体" panose="02010600030101010101" pitchFamily="2" charset="-122"/>
                        </a:rPr>
                        <a:t>年</a:t>
                      </a:r>
                      <a:r>
                        <a:rPr lang="en-US" sz="1400" dirty="0">
                          <a:effectLst/>
                          <a:latin typeface="宋体" panose="02010600030101010101" pitchFamily="2" charset="-122"/>
                          <a:ea typeface="宋体" panose="02010600030101010101" pitchFamily="2" charset="-122"/>
                        </a:rPr>
                        <a:t>6</a:t>
                      </a:r>
                      <a:r>
                        <a:rPr lang="zh-CN" sz="1400" dirty="0">
                          <a:effectLst/>
                          <a:latin typeface="宋体" panose="02010600030101010101" pitchFamily="2" charset="-122"/>
                          <a:ea typeface="宋体" panose="02010600030101010101" pitchFamily="2" charset="-122"/>
                        </a:rPr>
                        <a:t>月</a:t>
                      </a:r>
                      <a:r>
                        <a:rPr lang="en-US" sz="1400" dirty="0">
                          <a:effectLst/>
                          <a:latin typeface="宋体" panose="02010600030101010101" pitchFamily="2" charset="-122"/>
                          <a:ea typeface="宋体" panose="02010600030101010101" pitchFamily="2" charset="-122"/>
                        </a:rPr>
                        <a:t>15</a:t>
                      </a:r>
                      <a:r>
                        <a:rPr lang="zh-CN" sz="1400" dirty="0">
                          <a:effectLst/>
                          <a:latin typeface="宋体" panose="02010600030101010101" pitchFamily="2" charset="-122"/>
                          <a:ea typeface="宋体" panose="02010600030101010101" pitchFamily="2" charset="-122"/>
                        </a:rPr>
                        <a:t>日前</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r>
              <a:tr h="413695">
                <a:tc>
                  <a:txBody>
                    <a:bodyPr/>
                    <a:lstStyle/>
                    <a:p>
                      <a:pPr algn="ctr">
                        <a:spcAft>
                          <a:spcPts val="0"/>
                        </a:spcAft>
                      </a:pPr>
                      <a:r>
                        <a:rPr lang="zh-CN" sz="1400" kern="0">
                          <a:effectLst/>
                          <a:latin typeface="宋体" panose="02010600030101010101" pitchFamily="2" charset="-122"/>
                          <a:ea typeface="宋体" panose="02010600030101010101" pitchFamily="2" charset="-122"/>
                        </a:rPr>
                        <a:t>④</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marL="77470">
                        <a:lnSpc>
                          <a:spcPts val="1225"/>
                        </a:lnSpc>
                        <a:spcAft>
                          <a:spcPts val="0"/>
                        </a:spcAft>
                      </a:pPr>
                      <a:r>
                        <a:rPr lang="en-US" sz="1400">
                          <a:effectLst/>
                          <a:latin typeface="宋体" panose="02010600030101010101" pitchFamily="2" charset="-122"/>
                          <a:ea typeface="宋体" panose="02010600030101010101" pitchFamily="2" charset="-122"/>
                        </a:rPr>
                        <a:t>投 169表</a:t>
                      </a:r>
                      <a:endParaRPr lang="zh-CN" sz="140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4770">
                        <a:lnSpc>
                          <a:spcPts val="1160"/>
                        </a:lnSpc>
                        <a:spcAft>
                          <a:spcPts val="0"/>
                        </a:spcAft>
                      </a:pPr>
                      <a:r>
                        <a:rPr lang="en-US" sz="1400" dirty="0" err="1">
                          <a:effectLst/>
                          <a:latin typeface="宋体" panose="02010600030101010101" pitchFamily="2" charset="-122"/>
                          <a:ea typeface="宋体" panose="02010600030101010101" pitchFamily="2" charset="-122"/>
                        </a:rPr>
                        <a:t>研究与开发费构成</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r>
              <a:tr h="413695">
                <a:tc>
                  <a:txBody>
                    <a:bodyPr/>
                    <a:lstStyle/>
                    <a:p>
                      <a:pPr algn="ctr">
                        <a:spcAft>
                          <a:spcPts val="0"/>
                        </a:spcAft>
                      </a:pPr>
                      <a:r>
                        <a:rPr lang="zh-CN" sz="1400" kern="0">
                          <a:effectLst/>
                          <a:latin typeface="宋体" panose="02010600030101010101" pitchFamily="2" charset="-122"/>
                          <a:ea typeface="宋体" panose="02010600030101010101" pitchFamily="2" charset="-122"/>
                        </a:rPr>
                        <a:t>⑤</a:t>
                      </a:r>
                      <a:endParaRPr lang="zh-CN" sz="1400" kern="100">
                        <a:effectLst/>
                        <a:latin typeface="宋体" panose="02010600030101010101" pitchFamily="2" charset="-122"/>
                        <a:ea typeface="宋体" panose="02010600030101010101" pitchFamily="2" charset="-122"/>
                        <a:cs typeface="Times New Roman" panose="02020603050405020304" pitchFamily="18" charset="0"/>
                      </a:endParaRPr>
                    </a:p>
                  </a:txBody>
                  <a:tcPr marL="68580" marR="68580" marT="0" marB="0" anchor="ctr"/>
                </a:tc>
                <a:tc>
                  <a:txBody>
                    <a:bodyPr/>
                    <a:lstStyle/>
                    <a:p>
                      <a:pPr marL="77470">
                        <a:lnSpc>
                          <a:spcPts val="1225"/>
                        </a:lnSpc>
                        <a:spcAft>
                          <a:spcPts val="0"/>
                        </a:spcAft>
                      </a:pPr>
                      <a:r>
                        <a:rPr lang="en-US" sz="1400" dirty="0">
                          <a:effectLst/>
                          <a:latin typeface="宋体" panose="02010600030101010101" pitchFamily="2" charset="-122"/>
                          <a:ea typeface="宋体" panose="02010600030101010101" pitchFamily="2" charset="-122"/>
                        </a:rPr>
                        <a:t>投 170表</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a:txBody>
                    <a:bodyPr/>
                    <a:lstStyle/>
                    <a:p>
                      <a:pPr marL="64770">
                        <a:lnSpc>
                          <a:spcPts val="1160"/>
                        </a:lnSpc>
                        <a:spcAft>
                          <a:spcPts val="0"/>
                        </a:spcAft>
                      </a:pPr>
                      <a:r>
                        <a:rPr lang="en-US" sz="1400" dirty="0" err="1">
                          <a:effectLst/>
                          <a:latin typeface="宋体" panose="02010600030101010101" pitchFamily="2" charset="-122"/>
                          <a:ea typeface="宋体" panose="02010600030101010101" pitchFamily="2" charset="-122"/>
                        </a:rPr>
                        <a:t>低值易耗品摊销构成</a:t>
                      </a:r>
                      <a:endParaRPr lang="zh-CN" sz="14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nchor="ct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r>
            </a:tbl>
          </a:graphicData>
        </a:graphic>
      </p:graphicFrame>
    </p:spTree>
    <p:extLst>
      <p:ext uri="{BB962C8B-B14F-4D97-AF65-F5344CB8AC3E}">
        <p14:creationId xmlns:p14="http://schemas.microsoft.com/office/powerpoint/2010/main" val="41691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zh-CN" altLang="en-US" dirty="0">
                <a:latin typeface="+mn-ea"/>
              </a:rPr>
              <a:t>投</a:t>
            </a:r>
            <a:r>
              <a:rPr lang="en-US" altLang="zh-CN" dirty="0">
                <a:latin typeface="+mn-ea"/>
              </a:rPr>
              <a:t>101</a:t>
            </a:r>
            <a:r>
              <a:rPr lang="zh-CN" altLang="en-US" dirty="0">
                <a:latin typeface="+mn-ea"/>
              </a:rPr>
              <a:t>表 调查表式</a:t>
            </a:r>
            <a:endParaRPr lang="zh-CN" altLang="en-US" dirty="0"/>
          </a:p>
        </p:txBody>
      </p:sp>
      <p:pic>
        <p:nvPicPr>
          <p:cNvPr id="8" name="图片 7">
            <a:extLst>
              <a:ext uri="{FF2B5EF4-FFF2-40B4-BE49-F238E27FC236}">
                <a16:creationId xmlns="" xmlns:a16="http://schemas.microsoft.com/office/drawing/2014/main" id="{80F21D3B-1617-4820-9DB2-698D2DB1A0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414" y="1174650"/>
            <a:ext cx="8885982" cy="5380896"/>
          </a:xfrm>
          <a:prstGeom prst="rect">
            <a:avLst/>
          </a:prstGeom>
        </p:spPr>
      </p:pic>
    </p:spTree>
    <p:extLst>
      <p:ext uri="{BB962C8B-B14F-4D97-AF65-F5344CB8AC3E}">
        <p14:creationId xmlns:p14="http://schemas.microsoft.com/office/powerpoint/2010/main" val="3470117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FFE65FD-F37A-4C60-863F-C018A0AED0D8}"/>
              </a:ext>
            </a:extLst>
          </p:cNvPr>
          <p:cNvSpPr>
            <a:spLocks noGrp="1"/>
          </p:cNvSpPr>
          <p:nvPr>
            <p:ph type="title"/>
          </p:nvPr>
        </p:nvSpPr>
        <p:spPr/>
        <p:txBody>
          <a:bodyPr/>
          <a:lstStyle/>
          <a:p>
            <a:r>
              <a:rPr lang="zh-CN" altLang="en-US" dirty="0">
                <a:latin typeface="+mn-ea"/>
              </a:rPr>
              <a:t>投</a:t>
            </a:r>
            <a:r>
              <a:rPr lang="en-US" altLang="zh-CN" dirty="0">
                <a:latin typeface="+mn-ea"/>
              </a:rPr>
              <a:t>101</a:t>
            </a:r>
            <a:r>
              <a:rPr lang="zh-CN" altLang="en-US" dirty="0">
                <a:latin typeface="+mn-ea"/>
              </a:rPr>
              <a:t>表 调查表式</a:t>
            </a:r>
            <a:endParaRPr lang="zh-CN" altLang="en-US" dirty="0"/>
          </a:p>
        </p:txBody>
      </p:sp>
      <p:sp>
        <p:nvSpPr>
          <p:cNvPr id="7" name="object 30">
            <a:extLst>
              <a:ext uri="{FF2B5EF4-FFF2-40B4-BE49-F238E27FC236}">
                <a16:creationId xmlns="" xmlns:a16="http://schemas.microsoft.com/office/drawing/2014/main" id="{8B74C72A-6608-42D6-B967-1CBE029F7E9A}"/>
              </a:ext>
            </a:extLst>
          </p:cNvPr>
          <p:cNvSpPr txBox="1"/>
          <p:nvPr/>
        </p:nvSpPr>
        <p:spPr>
          <a:xfrm>
            <a:off x="502443" y="1470303"/>
            <a:ext cx="8137921" cy="2257028"/>
          </a:xfrm>
          <a:prstGeom prst="rect">
            <a:avLst/>
          </a:prstGeom>
        </p:spPr>
        <p:txBody>
          <a:bodyPr vert="horz" wrap="square" lIns="0" tIns="12700" rIns="0" bIns="0" rtlCol="0">
            <a:spAutoFit/>
          </a:bodyPr>
          <a:lstStyle/>
          <a:p>
            <a:pPr marL="12700" marR="5080" indent="539115">
              <a:lnSpc>
                <a:spcPts val="3500"/>
              </a:lnSpc>
            </a:pPr>
            <a:r>
              <a:rPr lang="zh-CN" altLang="en-US" sz="2400" spc="35" dirty="0">
                <a:latin typeface="+mn-ea"/>
                <a:cs typeface="SimSun"/>
              </a:rPr>
              <a:t>填报本表时，表中数据主要由</a:t>
            </a:r>
            <a:r>
              <a:rPr lang="zh-CN" altLang="en-US" sz="2400" spc="35" dirty="0" smtClean="0">
                <a:latin typeface="+mn-ea"/>
                <a:cs typeface="SimSun"/>
              </a:rPr>
              <a:t>国家统计局或者上海市统计局在</a:t>
            </a:r>
            <a:r>
              <a:rPr lang="zh-CN" altLang="en-US" sz="2400" spc="35" dirty="0">
                <a:latin typeface="+mn-ea"/>
                <a:cs typeface="SimSun"/>
              </a:rPr>
              <a:t>调查开始前统一导</a:t>
            </a:r>
            <a:r>
              <a:rPr lang="zh-CN" altLang="en-US" sz="2400" spc="35" dirty="0" smtClean="0">
                <a:latin typeface="+mn-ea"/>
                <a:cs typeface="SimSun"/>
              </a:rPr>
              <a:t>入，</a:t>
            </a:r>
            <a:r>
              <a:rPr lang="zh-CN" altLang="en-US" sz="2400" b="1" spc="35" dirty="0">
                <a:solidFill>
                  <a:srgbClr val="FF0000"/>
                </a:solidFill>
                <a:latin typeface="+mn-ea"/>
                <a:cs typeface="SimSun"/>
              </a:rPr>
              <a:t>无需调查单位填写</a:t>
            </a:r>
            <a:r>
              <a:rPr lang="zh-CN" altLang="en-US" sz="2400" spc="35" dirty="0">
                <a:latin typeface="+mn-ea"/>
                <a:cs typeface="SimSun"/>
              </a:rPr>
              <a:t>。</a:t>
            </a:r>
            <a:endParaRPr lang="en-US" altLang="zh-CN" sz="2400" spc="35" dirty="0">
              <a:latin typeface="+mn-ea"/>
              <a:cs typeface="SimSun"/>
            </a:endParaRPr>
          </a:p>
          <a:p>
            <a:pPr marL="12700" marR="5080" indent="539115">
              <a:lnSpc>
                <a:spcPts val="3500"/>
              </a:lnSpc>
            </a:pPr>
            <a:r>
              <a:rPr lang="zh-CN" altLang="en-US" sz="2400" spc="35" dirty="0">
                <a:latin typeface="+mn-ea"/>
                <a:cs typeface="SimSun"/>
              </a:rPr>
              <a:t>调查单位在</a:t>
            </a:r>
            <a:r>
              <a:rPr lang="zh-CN" altLang="en-US" sz="2400" spc="35" dirty="0" smtClean="0">
                <a:latin typeface="+mn-ea"/>
                <a:cs typeface="SimSun"/>
              </a:rPr>
              <a:t>填报</a:t>
            </a:r>
            <a:r>
              <a:rPr lang="en-US" altLang="zh-CN" sz="2400" spc="35" dirty="0" smtClean="0">
                <a:latin typeface="+mn-ea"/>
                <a:cs typeface="SimSun"/>
              </a:rPr>
              <a:t>《</a:t>
            </a:r>
            <a:r>
              <a:rPr lang="zh-CN" altLang="en-US" sz="2400" spc="35" dirty="0" smtClean="0">
                <a:latin typeface="+mn-ea"/>
                <a:cs typeface="SimSun"/>
              </a:rPr>
              <a:t>行政事业单位收入和支出构成</a:t>
            </a:r>
            <a:r>
              <a:rPr lang="en-US" altLang="zh-CN" sz="2400" spc="35" dirty="0">
                <a:latin typeface="+mn-ea"/>
                <a:cs typeface="SimSun"/>
              </a:rPr>
              <a:t>》</a:t>
            </a:r>
            <a:r>
              <a:rPr lang="zh-CN" altLang="en-US" sz="2400" spc="35" dirty="0" smtClean="0">
                <a:latin typeface="+mn-ea"/>
                <a:cs typeface="SimSun"/>
              </a:rPr>
              <a:t>调查表</a:t>
            </a:r>
            <a:r>
              <a:rPr lang="zh-CN" altLang="en-US" sz="2400" spc="35" dirty="0">
                <a:latin typeface="+mn-ea"/>
                <a:cs typeface="SimSun"/>
              </a:rPr>
              <a:t>时，根据实际情况对表中的数据进行认真</a:t>
            </a:r>
            <a:r>
              <a:rPr lang="zh-CN" altLang="en-US" sz="2400" spc="35" dirty="0">
                <a:solidFill>
                  <a:srgbClr val="FF0000"/>
                </a:solidFill>
                <a:latin typeface="+mn-ea"/>
                <a:cs typeface="SimSun"/>
              </a:rPr>
              <a:t>核对</a:t>
            </a:r>
            <a:r>
              <a:rPr lang="zh-CN" altLang="en-US" sz="2400" spc="35" dirty="0">
                <a:latin typeface="+mn-ea"/>
                <a:cs typeface="SimSun"/>
              </a:rPr>
              <a:t>，指标数据如有变动应及时与当地统计机构联系修改。</a:t>
            </a:r>
          </a:p>
        </p:txBody>
      </p:sp>
    </p:spTree>
    <p:extLst>
      <p:ext uri="{BB962C8B-B14F-4D97-AF65-F5344CB8AC3E}">
        <p14:creationId xmlns:p14="http://schemas.microsoft.com/office/powerpoint/2010/main" val="3286689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zh-CN" altLang="en-US" dirty="0" smtClean="0">
                <a:latin typeface="+mn-ea"/>
              </a:rPr>
              <a:t>统计机构联系方式</a:t>
            </a:r>
            <a:endParaRPr lang="zh-CN" altLang="en-US" dirty="0"/>
          </a:p>
        </p:txBody>
      </p:sp>
      <p:graphicFrame>
        <p:nvGraphicFramePr>
          <p:cNvPr id="8" name="表格 7"/>
          <p:cNvGraphicFramePr>
            <a:graphicFrameLocks noGrp="1"/>
          </p:cNvGraphicFramePr>
          <p:nvPr>
            <p:extLst>
              <p:ext uri="{D42A27DB-BD31-4B8C-83A1-F6EECF244321}">
                <p14:modId xmlns:p14="http://schemas.microsoft.com/office/powerpoint/2010/main" val="669893338"/>
              </p:ext>
            </p:extLst>
          </p:nvPr>
        </p:nvGraphicFramePr>
        <p:xfrm>
          <a:off x="717861" y="1236621"/>
          <a:ext cx="7707087" cy="4885503"/>
        </p:xfrm>
        <a:graphic>
          <a:graphicData uri="http://schemas.openxmlformats.org/drawingml/2006/table">
            <a:tbl>
              <a:tblPr firstRow="1" firstCol="1" bandRow="1">
                <a:tableStyleId>{5C22544A-7EE6-4342-B048-85BDC9FD1C3A}</a:tableStyleId>
              </a:tblPr>
              <a:tblGrid>
                <a:gridCol w="1332633"/>
                <a:gridCol w="1458257"/>
                <a:gridCol w="1458257"/>
                <a:gridCol w="2707875"/>
                <a:gridCol w="750065"/>
              </a:tblGrid>
              <a:tr h="254213">
                <a:tc>
                  <a:txBody>
                    <a:bodyPr/>
                    <a:lstStyle/>
                    <a:p>
                      <a:pPr algn="ctr">
                        <a:spcAft>
                          <a:spcPts val="0"/>
                        </a:spcAft>
                      </a:pPr>
                      <a:r>
                        <a:rPr lang="zh-CN" sz="1050" kern="0" dirty="0">
                          <a:effectLst/>
                        </a:rPr>
                        <a:t>单位</a:t>
                      </a:r>
                      <a:endParaRPr lang="zh-CN" sz="105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联系人</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电话</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地址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邮编</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rowSpan="2">
                  <a:txBody>
                    <a:bodyPr/>
                    <a:lstStyle/>
                    <a:p>
                      <a:pPr algn="ctr">
                        <a:spcAft>
                          <a:spcPts val="0"/>
                        </a:spcAft>
                      </a:pPr>
                      <a:r>
                        <a:rPr lang="zh-CN" sz="1050" kern="0">
                          <a:effectLst/>
                        </a:rPr>
                        <a:t>上海市统计局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王莉芳</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53857207</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l">
                        <a:spcAft>
                          <a:spcPts val="0"/>
                        </a:spcAft>
                      </a:pPr>
                      <a:r>
                        <a:rPr lang="zh-CN" sz="1050" kern="0">
                          <a:effectLst/>
                        </a:rPr>
                        <a:t>威海路</a:t>
                      </a:r>
                      <a:r>
                        <a:rPr lang="en-US" sz="1050" kern="0">
                          <a:effectLst/>
                        </a:rPr>
                        <a:t>48</a:t>
                      </a:r>
                      <a:r>
                        <a:rPr lang="zh-CN" sz="1050" kern="0">
                          <a:effectLst/>
                        </a:rPr>
                        <a:t>号</a:t>
                      </a:r>
                      <a:r>
                        <a:rPr lang="en-US" sz="1050" kern="0">
                          <a:effectLst/>
                        </a:rPr>
                        <a:t>1109</a:t>
                      </a:r>
                      <a:r>
                        <a:rPr lang="zh-CN" sz="1050" kern="0">
                          <a:effectLst/>
                        </a:rPr>
                        <a:t>室</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0"/>
                        </a:spcAft>
                      </a:pPr>
                      <a:r>
                        <a:rPr lang="en-US" sz="1050" kern="0">
                          <a:effectLst/>
                        </a:rPr>
                        <a:t>200003</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vMerge="1">
                  <a:txBody>
                    <a:bodyPr/>
                    <a:lstStyle/>
                    <a:p>
                      <a:endParaRPr lang="zh-CN" altLang="en-US"/>
                    </a:p>
                  </a:txBody>
                  <a:tcPr/>
                </a:tc>
                <a:tc>
                  <a:txBody>
                    <a:bodyPr/>
                    <a:lstStyle/>
                    <a:p>
                      <a:pPr algn="ctr">
                        <a:spcAft>
                          <a:spcPts val="0"/>
                        </a:spcAft>
                      </a:pPr>
                      <a:r>
                        <a:rPr lang="zh-CN" sz="1050" kern="0">
                          <a:effectLst/>
                        </a:rPr>
                        <a:t>李文娟</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53857612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vMerge="1">
                  <a:txBody>
                    <a:bodyPr/>
                    <a:lstStyle/>
                    <a:p>
                      <a:endParaRPr lang="zh-CN" altLang="en-US"/>
                    </a:p>
                  </a:txBody>
                  <a:tcPr/>
                </a:tc>
                <a:tc vMerge="1">
                  <a:txBody>
                    <a:bodyPr/>
                    <a:lstStyle/>
                    <a:p>
                      <a:endParaRPr lang="zh-CN" altLang="en-US"/>
                    </a:p>
                  </a:txBody>
                  <a:tcPr/>
                </a:tc>
              </a:tr>
              <a:tr h="254213">
                <a:tc>
                  <a:txBody>
                    <a:bodyPr/>
                    <a:lstStyle/>
                    <a:p>
                      <a:pPr algn="ctr">
                        <a:spcAft>
                          <a:spcPts val="0"/>
                        </a:spcAft>
                      </a:pPr>
                      <a:r>
                        <a:rPr lang="zh-CN" sz="1050" kern="0">
                          <a:effectLst/>
                        </a:rPr>
                        <a:t>黄浦区统计局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徐</a:t>
                      </a:r>
                      <a:r>
                        <a:rPr lang="en-US" sz="1050" kern="0">
                          <a:effectLst/>
                        </a:rPr>
                        <a:t>  </a:t>
                      </a:r>
                      <a:r>
                        <a:rPr lang="zh-CN" sz="1050" kern="0">
                          <a:effectLst/>
                        </a:rPr>
                        <a:t>琳</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33134800-21259</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延安东路</a:t>
                      </a:r>
                      <a:r>
                        <a:rPr lang="en-US" sz="1050" kern="0">
                          <a:effectLst/>
                        </a:rPr>
                        <a:t>300</a:t>
                      </a:r>
                      <a:r>
                        <a:rPr lang="zh-CN" sz="1050" kern="0">
                          <a:effectLst/>
                        </a:rPr>
                        <a:t>号（西）</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200020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徐汇区统计局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蒋小玲</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64872222-4003</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徐汇区漕溪北路</a:t>
                      </a:r>
                      <a:r>
                        <a:rPr lang="en-US" sz="1050" kern="0">
                          <a:effectLst/>
                        </a:rPr>
                        <a:t>336</a:t>
                      </a:r>
                      <a:r>
                        <a:rPr lang="zh-CN" sz="1050" kern="0">
                          <a:effectLst/>
                        </a:rPr>
                        <a:t>号</a:t>
                      </a:r>
                      <a:r>
                        <a:rPr lang="en-US" sz="1050" kern="0">
                          <a:effectLst/>
                        </a:rPr>
                        <a:t>3</a:t>
                      </a:r>
                      <a:r>
                        <a:rPr lang="zh-CN" sz="1050" kern="0">
                          <a:effectLst/>
                        </a:rPr>
                        <a:t>号楼</a:t>
                      </a:r>
                      <a:r>
                        <a:rPr lang="en-US" sz="1050" kern="0">
                          <a:effectLst/>
                        </a:rPr>
                        <a:t>921</a:t>
                      </a:r>
                      <a:r>
                        <a:rPr lang="zh-CN" sz="1050" kern="0">
                          <a:effectLst/>
                        </a:rPr>
                        <a:t>室</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200030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长宁区统计局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薛广宇</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22051125</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长宁路</a:t>
                      </a:r>
                      <a:r>
                        <a:rPr lang="en-US" sz="1050" kern="0">
                          <a:effectLst/>
                        </a:rPr>
                        <a:t>599</a:t>
                      </a:r>
                      <a:r>
                        <a:rPr lang="zh-CN" sz="1050" kern="0">
                          <a:effectLst/>
                        </a:rPr>
                        <a:t>号机关大厦</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200050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静安区统计局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黄</a:t>
                      </a:r>
                      <a:r>
                        <a:rPr lang="en-US" sz="1050" kern="0">
                          <a:effectLst/>
                        </a:rPr>
                        <a:t>  </a:t>
                      </a:r>
                      <a:r>
                        <a:rPr lang="zh-CN" sz="1050" kern="0">
                          <a:effectLst/>
                        </a:rPr>
                        <a:t>琳</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33371732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巨鹿路</a:t>
                      </a:r>
                      <a:r>
                        <a:rPr lang="en-US" sz="1050" kern="0">
                          <a:effectLst/>
                        </a:rPr>
                        <a:t>915</a:t>
                      </a:r>
                      <a:r>
                        <a:rPr lang="zh-CN" sz="1050" kern="0">
                          <a:effectLst/>
                        </a:rPr>
                        <a:t>号</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200040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普陀区统计局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卢</a:t>
                      </a:r>
                      <a:r>
                        <a:rPr lang="en-US" sz="1050" kern="0">
                          <a:effectLst/>
                        </a:rPr>
                        <a:t>  </a:t>
                      </a:r>
                      <a:r>
                        <a:rPr lang="zh-CN" sz="1050" kern="0">
                          <a:effectLst/>
                        </a:rPr>
                        <a:t>燕</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52564588-3422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大渡河路</a:t>
                      </a:r>
                      <a:r>
                        <a:rPr lang="en-US" sz="1050" kern="0">
                          <a:effectLst/>
                        </a:rPr>
                        <a:t>1668</a:t>
                      </a:r>
                      <a:r>
                        <a:rPr lang="zh-CN" sz="1050" kern="0">
                          <a:effectLst/>
                        </a:rPr>
                        <a:t>号</a:t>
                      </a:r>
                      <a:r>
                        <a:rPr lang="en-US" sz="1050" kern="0">
                          <a:effectLst/>
                        </a:rPr>
                        <a:t>C</a:t>
                      </a:r>
                      <a:r>
                        <a:rPr lang="zh-CN" sz="1050" kern="0">
                          <a:effectLst/>
                        </a:rPr>
                        <a:t>区</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200333</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虹口区统计局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沈</a:t>
                      </a:r>
                      <a:r>
                        <a:rPr lang="en-US" sz="1050" kern="0">
                          <a:effectLst/>
                        </a:rPr>
                        <a:t>  </a:t>
                      </a:r>
                      <a:r>
                        <a:rPr lang="zh-CN" sz="1050" kern="0">
                          <a:effectLst/>
                        </a:rPr>
                        <a:t>臻</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25658434</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飞虹路</a:t>
                      </a:r>
                      <a:r>
                        <a:rPr lang="en-US" sz="1050" kern="0">
                          <a:effectLst/>
                        </a:rPr>
                        <a:t>518</a:t>
                      </a:r>
                      <a:r>
                        <a:rPr lang="zh-CN" sz="1050" kern="0">
                          <a:effectLst/>
                        </a:rPr>
                        <a:t>号</a:t>
                      </a:r>
                      <a:r>
                        <a:rPr lang="en-US" sz="1050" kern="0">
                          <a:effectLst/>
                        </a:rPr>
                        <a:t>1405</a:t>
                      </a:r>
                      <a:r>
                        <a:rPr lang="zh-CN" sz="1050" kern="0">
                          <a:effectLst/>
                        </a:rPr>
                        <a:t>室</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200086</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杨浦区统计局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陈</a:t>
                      </a:r>
                      <a:r>
                        <a:rPr lang="en-US" sz="1050" kern="0">
                          <a:effectLst/>
                        </a:rPr>
                        <a:t>  </a:t>
                      </a:r>
                      <a:r>
                        <a:rPr lang="zh-CN" sz="1050" kern="0">
                          <a:effectLst/>
                        </a:rPr>
                        <a:t>城</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35030593</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江浦路</a:t>
                      </a:r>
                      <a:r>
                        <a:rPr lang="en-US" sz="1050" kern="0">
                          <a:effectLst/>
                        </a:rPr>
                        <a:t>549</a:t>
                      </a:r>
                      <a:r>
                        <a:rPr lang="zh-CN" sz="1050" kern="0">
                          <a:effectLst/>
                        </a:rPr>
                        <a:t>号</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200082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闵行区统计局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黄海蓉</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dirty="0">
                          <a:effectLst/>
                        </a:rPr>
                        <a:t>24033476</a:t>
                      </a:r>
                      <a:endParaRPr lang="zh-CN" sz="105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沪闵路</a:t>
                      </a:r>
                      <a:r>
                        <a:rPr lang="en-US" sz="1050" kern="0">
                          <a:effectLst/>
                        </a:rPr>
                        <a:t>6258</a:t>
                      </a:r>
                      <a:r>
                        <a:rPr lang="zh-CN" sz="1050" kern="0">
                          <a:effectLst/>
                        </a:rPr>
                        <a:t>号</a:t>
                      </a:r>
                      <a:r>
                        <a:rPr lang="en-US" sz="1050" kern="0">
                          <a:effectLst/>
                        </a:rPr>
                        <a:t>1</a:t>
                      </a:r>
                      <a:r>
                        <a:rPr lang="zh-CN" sz="1050" kern="0">
                          <a:effectLst/>
                        </a:rPr>
                        <a:t>号楼</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201199</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宝山区统计局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丁兆峰</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56694868</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密山路</a:t>
                      </a:r>
                      <a:r>
                        <a:rPr lang="en-US" sz="1050" kern="0">
                          <a:effectLst/>
                        </a:rPr>
                        <a:t>16</a:t>
                      </a:r>
                      <a:r>
                        <a:rPr lang="zh-CN" sz="1050" kern="0">
                          <a:effectLst/>
                        </a:rPr>
                        <a:t>号</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201900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嘉定区统计局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张</a:t>
                      </a:r>
                      <a:r>
                        <a:rPr lang="en-US" sz="1050" kern="0">
                          <a:effectLst/>
                        </a:rPr>
                        <a:t>  </a:t>
                      </a:r>
                      <a:r>
                        <a:rPr lang="zh-CN" sz="1050" kern="0">
                          <a:effectLst/>
                        </a:rPr>
                        <a:t>雯</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59921571</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塔城东路</a:t>
                      </a:r>
                      <a:r>
                        <a:rPr lang="en-US" sz="1050" kern="0">
                          <a:effectLst/>
                        </a:rPr>
                        <a:t>400</a:t>
                      </a:r>
                      <a:r>
                        <a:rPr lang="zh-CN" sz="1050" kern="0">
                          <a:effectLst/>
                        </a:rPr>
                        <a:t>号</a:t>
                      </a:r>
                      <a:r>
                        <a:rPr lang="en-US" sz="1050" kern="0">
                          <a:effectLst/>
                        </a:rPr>
                        <a:t>4</a:t>
                      </a:r>
                      <a:r>
                        <a:rPr lang="zh-CN" sz="1050" kern="0">
                          <a:effectLst/>
                        </a:rPr>
                        <a:t>号楼</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201822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309669">
                <a:tc>
                  <a:txBody>
                    <a:bodyPr/>
                    <a:lstStyle/>
                    <a:p>
                      <a:pPr algn="ctr">
                        <a:spcAft>
                          <a:spcPts val="0"/>
                        </a:spcAft>
                      </a:pPr>
                      <a:r>
                        <a:rPr lang="zh-CN" sz="1050" kern="0">
                          <a:effectLst/>
                        </a:rPr>
                        <a:t>浦东新区统计局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吉夏明</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28282540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世纪大道</a:t>
                      </a:r>
                      <a:r>
                        <a:rPr lang="en-US" sz="1050" kern="0">
                          <a:effectLst/>
                        </a:rPr>
                        <a:t>2001</a:t>
                      </a:r>
                      <a:r>
                        <a:rPr lang="zh-CN" sz="1050" kern="0">
                          <a:effectLst/>
                        </a:rPr>
                        <a:t>号</a:t>
                      </a:r>
                      <a:r>
                        <a:rPr lang="en-US" sz="1050" kern="0">
                          <a:effectLst/>
                        </a:rPr>
                        <a:t>3</a:t>
                      </a:r>
                      <a:r>
                        <a:rPr lang="zh-CN" sz="1050" kern="0">
                          <a:effectLst/>
                        </a:rPr>
                        <a:t>号楼</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200135</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金山区统计局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杨</a:t>
                      </a:r>
                      <a:r>
                        <a:rPr lang="en-US" sz="1050" kern="0">
                          <a:effectLst/>
                        </a:rPr>
                        <a:t>  </a:t>
                      </a:r>
                      <a:r>
                        <a:rPr lang="zh-CN" sz="1050" kern="0">
                          <a:effectLst/>
                        </a:rPr>
                        <a:t>弘</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57922432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石化龙山路</a:t>
                      </a:r>
                      <a:r>
                        <a:rPr lang="en-US" sz="1050" kern="0">
                          <a:effectLst/>
                        </a:rPr>
                        <a:t>555</a:t>
                      </a:r>
                      <a:r>
                        <a:rPr lang="zh-CN" sz="1050" kern="0">
                          <a:effectLst/>
                        </a:rPr>
                        <a:t>号西楼</a:t>
                      </a:r>
                      <a:r>
                        <a:rPr lang="en-US" sz="1050" kern="0">
                          <a:effectLst/>
                        </a:rPr>
                        <a:t>14</a:t>
                      </a:r>
                      <a:r>
                        <a:rPr lang="zh-CN" sz="1050" kern="0">
                          <a:effectLst/>
                        </a:rPr>
                        <a:t>楼</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201500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松江区统计局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王丙寅</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37735691</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园中路</a:t>
                      </a:r>
                      <a:r>
                        <a:rPr lang="en-US" sz="1050" kern="0">
                          <a:effectLst/>
                        </a:rPr>
                        <a:t>1</a:t>
                      </a:r>
                      <a:r>
                        <a:rPr lang="zh-CN" sz="1050" kern="0">
                          <a:effectLst/>
                        </a:rPr>
                        <a:t>号行政中心</a:t>
                      </a:r>
                      <a:r>
                        <a:rPr lang="en-US" sz="1050" kern="0">
                          <a:effectLst/>
                        </a:rPr>
                        <a:t>1</a:t>
                      </a:r>
                      <a:r>
                        <a:rPr lang="zh-CN" sz="1050" kern="0">
                          <a:effectLst/>
                        </a:rPr>
                        <a:t>号楼</a:t>
                      </a:r>
                      <a:r>
                        <a:rPr lang="en-US" sz="1050" kern="0">
                          <a:effectLst/>
                        </a:rPr>
                        <a:t>422</a:t>
                      </a:r>
                      <a:r>
                        <a:rPr lang="zh-CN" sz="1050" kern="0">
                          <a:effectLst/>
                        </a:rPr>
                        <a:t>室</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201620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青浦区统计局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孙银萍</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59722215</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浦仓路</a:t>
                      </a:r>
                      <a:r>
                        <a:rPr lang="en-US" sz="1050" kern="0">
                          <a:effectLst/>
                        </a:rPr>
                        <a:t>605</a:t>
                      </a:r>
                      <a:r>
                        <a:rPr lang="zh-CN" sz="1050" kern="0">
                          <a:effectLst/>
                        </a:rPr>
                        <a:t>号</a:t>
                      </a:r>
                      <a:r>
                        <a:rPr lang="en-US" sz="1050" kern="0">
                          <a:effectLst/>
                        </a:rPr>
                        <a:t>507</a:t>
                      </a:r>
                      <a:r>
                        <a:rPr lang="zh-CN" sz="1050" kern="0">
                          <a:effectLst/>
                        </a:rPr>
                        <a:t>室</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201700</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奉贤区统计局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徐晓燕</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37537065</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解放东路</a:t>
                      </a:r>
                      <a:r>
                        <a:rPr lang="en-US" sz="1050" kern="0">
                          <a:effectLst/>
                        </a:rPr>
                        <a:t>8</a:t>
                      </a:r>
                      <a:r>
                        <a:rPr lang="zh-CN" sz="1050" kern="0">
                          <a:effectLst/>
                        </a:rPr>
                        <a:t>号</a:t>
                      </a:r>
                      <a:r>
                        <a:rPr lang="en-US" sz="1050" kern="0">
                          <a:effectLst/>
                        </a:rPr>
                        <a:t>A2</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a:effectLst/>
                        </a:rPr>
                        <a:t>201499</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254213">
                <a:tc>
                  <a:txBody>
                    <a:bodyPr/>
                    <a:lstStyle/>
                    <a:p>
                      <a:pPr algn="ctr">
                        <a:spcAft>
                          <a:spcPts val="0"/>
                        </a:spcAft>
                      </a:pPr>
                      <a:r>
                        <a:rPr lang="zh-CN" sz="1050" kern="0">
                          <a:effectLst/>
                        </a:rPr>
                        <a:t>崇明区统计局</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050" kern="0">
                          <a:effectLst/>
                        </a:rPr>
                        <a:t>顾永康</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050" kern="0">
                          <a:effectLst/>
                        </a:rPr>
                        <a:t>59623723</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050" kern="0">
                          <a:effectLst/>
                        </a:rPr>
                        <a:t>城桥镇人民路</a:t>
                      </a:r>
                      <a:r>
                        <a:rPr lang="en-US" sz="1050" kern="0">
                          <a:effectLst/>
                        </a:rPr>
                        <a:t>68</a:t>
                      </a:r>
                      <a:r>
                        <a:rPr lang="zh-CN" sz="1050" kern="0">
                          <a:effectLst/>
                        </a:rPr>
                        <a:t>号</a:t>
                      </a:r>
                      <a:r>
                        <a:rPr lang="en-US" sz="1050" kern="0">
                          <a:effectLst/>
                        </a:rPr>
                        <a:t>10</a:t>
                      </a:r>
                      <a:r>
                        <a:rPr lang="zh-CN" sz="1050" kern="0">
                          <a:effectLst/>
                        </a:rPr>
                        <a:t>号楼</a:t>
                      </a:r>
                      <a:endParaRPr lang="zh-CN" sz="105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050" kern="0" dirty="0">
                          <a:effectLst/>
                        </a:rPr>
                        <a:t>202150</a:t>
                      </a:r>
                      <a:endParaRPr lang="zh-CN" sz="105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61948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3.</a:t>
            </a:r>
            <a:r>
              <a:rPr lang="zh-CN" altLang="en-US" dirty="0" smtClean="0"/>
              <a:t>填报原则</a:t>
            </a:r>
            <a:endParaRPr lang="zh-CN" altLang="en-US" dirty="0"/>
          </a:p>
        </p:txBody>
      </p:sp>
      <p:grpSp>
        <p:nvGrpSpPr>
          <p:cNvPr id="5" name="组合 4"/>
          <p:cNvGrpSpPr/>
          <p:nvPr/>
        </p:nvGrpSpPr>
        <p:grpSpPr>
          <a:xfrm>
            <a:off x="648079" y="1455001"/>
            <a:ext cx="2116143" cy="1876428"/>
            <a:chOff x="3786182" y="2285992"/>
            <a:chExt cx="1258887" cy="1447800"/>
          </a:xfrm>
        </p:grpSpPr>
        <p:sp>
          <p:nvSpPr>
            <p:cNvPr id="6" name="六边形 2"/>
            <p:cNvSpPr>
              <a:spLocks noChangeArrowheads="1"/>
            </p:cNvSpPr>
            <p:nvPr/>
          </p:nvSpPr>
          <p:spPr bwMode="auto">
            <a:xfrm>
              <a:off x="3786182" y="2285992"/>
              <a:ext cx="1258887" cy="1447800"/>
            </a:xfrm>
            <a:prstGeom prst="hexagon">
              <a:avLst>
                <a:gd name="adj" fmla="val 24991"/>
                <a:gd name="vf" fmla="val 115470"/>
              </a:avLst>
            </a:prstGeom>
            <a:solidFill>
              <a:srgbClr val="03AE97"/>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2800">
                <a:solidFill>
                  <a:srgbClr val="FFFFFF"/>
                </a:solidFill>
                <a:latin typeface="微软雅黑"/>
                <a:ea typeface="微软雅黑"/>
                <a:sym typeface="宋体" pitchFamily="2" charset="-122"/>
              </a:endParaRPr>
            </a:p>
          </p:txBody>
        </p:sp>
        <p:sp>
          <p:nvSpPr>
            <p:cNvPr id="7" name="矩形 6"/>
            <p:cNvSpPr>
              <a:spLocks noChangeArrowheads="1"/>
            </p:cNvSpPr>
            <p:nvPr/>
          </p:nvSpPr>
          <p:spPr bwMode="auto">
            <a:xfrm>
              <a:off x="4181768" y="2671829"/>
              <a:ext cx="476034" cy="641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400" kern="0" dirty="0" smtClean="0">
                  <a:ea typeface="微软雅黑"/>
                  <a:sym typeface="宋体" pitchFamily="2" charset="-122"/>
                </a:rPr>
                <a:t>不重</a:t>
              </a:r>
              <a:endParaRPr lang="en-US" altLang="zh-CN" sz="2400" kern="0" dirty="0" smtClean="0">
                <a:ea typeface="微软雅黑"/>
                <a:sym typeface="宋体" pitchFamily="2" charset="-122"/>
              </a:endParaRPr>
            </a:p>
            <a:p>
              <a:pPr algn="ctr" eaLnBrk="1" fontAlgn="base" hangingPunct="1">
                <a:spcBef>
                  <a:spcPct val="0"/>
                </a:spcBef>
                <a:spcAft>
                  <a:spcPct val="0"/>
                </a:spcAft>
                <a:buNone/>
                <a:defRPr/>
              </a:pPr>
              <a:r>
                <a:rPr lang="zh-CN" altLang="en-US" sz="2400" kern="0" dirty="0" smtClean="0">
                  <a:ea typeface="微软雅黑"/>
                  <a:sym typeface="宋体" pitchFamily="2" charset="-122"/>
                </a:rPr>
                <a:t>不漏</a:t>
              </a:r>
              <a:endParaRPr lang="en-US" altLang="zh-CN" sz="2400" kern="0" dirty="0" smtClean="0">
                <a:ea typeface="微软雅黑"/>
                <a:sym typeface="宋体" pitchFamily="2" charset="-122"/>
              </a:endParaRPr>
            </a:p>
          </p:txBody>
        </p:sp>
      </p:grpSp>
      <p:sp>
        <p:nvSpPr>
          <p:cNvPr id="8" name="矩形 7"/>
          <p:cNvSpPr/>
          <p:nvPr/>
        </p:nvSpPr>
        <p:spPr>
          <a:xfrm>
            <a:off x="2977156" y="1654551"/>
            <a:ext cx="5496283" cy="1631216"/>
          </a:xfrm>
          <a:prstGeom prst="rect">
            <a:avLst/>
          </a:prstGeom>
        </p:spPr>
        <p:txBody>
          <a:bodyPr wrap="square">
            <a:spAutoFit/>
          </a:bodyPr>
          <a:lstStyle/>
          <a:p>
            <a:pPr>
              <a:spcBef>
                <a:spcPct val="0"/>
              </a:spcBef>
              <a:buNone/>
            </a:pPr>
            <a:r>
              <a:rPr lang="zh-CN" altLang="en-US" sz="2000" kern="100" dirty="0">
                <a:latin typeface="黑体" panose="02010609060101010101" pitchFamily="49" charset="-122"/>
                <a:ea typeface="黑体" panose="02010609060101010101" pitchFamily="49" charset="-122"/>
                <a:cs typeface="Times New Roman"/>
              </a:rPr>
              <a:t>对于每一笔支出，都要按照各被调查单位会计核算中实际使用的费用划分方法，</a:t>
            </a:r>
            <a:r>
              <a:rPr lang="zh-CN" altLang="en-US" sz="2000" kern="100" dirty="0">
                <a:solidFill>
                  <a:srgbClr val="FF0000"/>
                </a:solidFill>
                <a:latin typeface="黑体" panose="02010609060101010101" pitchFamily="49" charset="-122"/>
                <a:ea typeface="黑体" panose="02010609060101010101" pitchFamily="49" charset="-122"/>
                <a:cs typeface="Times New Roman"/>
              </a:rPr>
              <a:t>填报且仅填报一次</a:t>
            </a:r>
            <a:r>
              <a:rPr lang="zh-CN" altLang="en-US" sz="2000" kern="100" dirty="0">
                <a:latin typeface="黑体" panose="02010609060101010101" pitchFamily="49" charset="-122"/>
                <a:ea typeface="黑体" panose="02010609060101010101" pitchFamily="49" charset="-122"/>
                <a:cs typeface="Times New Roman"/>
              </a:rPr>
              <a:t>。“不重”表示不在两个及以上地方填报同一笔费用。不漏”表示该笔费用要找到一个地方填报。</a:t>
            </a:r>
          </a:p>
        </p:txBody>
      </p:sp>
      <p:sp>
        <p:nvSpPr>
          <p:cNvPr id="9" name="六边形 4"/>
          <p:cNvSpPr>
            <a:spLocks noChangeArrowheads="1"/>
          </p:cNvSpPr>
          <p:nvPr/>
        </p:nvSpPr>
        <p:spPr bwMode="auto">
          <a:xfrm>
            <a:off x="571472" y="3857628"/>
            <a:ext cx="1997087" cy="1833578"/>
          </a:xfrm>
          <a:prstGeom prst="hexagon">
            <a:avLst>
              <a:gd name="adj" fmla="val 24991"/>
              <a:gd name="vf" fmla="val 115470"/>
            </a:avLst>
          </a:prstGeom>
          <a:solidFill>
            <a:srgbClr val="F7AC12"/>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r>
              <a:rPr lang="zh-CN" altLang="en-US" sz="2400" dirty="0" smtClean="0">
                <a:latin typeface="微软雅黑"/>
                <a:ea typeface="微软雅黑"/>
                <a:sym typeface="宋体" pitchFamily="2" charset="-122"/>
              </a:rPr>
              <a:t>结构</a:t>
            </a:r>
            <a:endParaRPr lang="en-US" altLang="zh-CN" sz="2400" dirty="0" smtClean="0">
              <a:latin typeface="微软雅黑"/>
              <a:ea typeface="微软雅黑"/>
              <a:sym typeface="宋体" pitchFamily="2" charset="-122"/>
            </a:endParaRPr>
          </a:p>
          <a:p>
            <a:pPr algn="ctr" eaLnBrk="1" fontAlgn="base" hangingPunct="1">
              <a:spcBef>
                <a:spcPct val="0"/>
              </a:spcBef>
              <a:spcAft>
                <a:spcPct val="0"/>
              </a:spcAft>
              <a:buFont typeface="Arial" pitchFamily="34" charset="0"/>
              <a:buNone/>
            </a:pPr>
            <a:r>
              <a:rPr lang="zh-CN" altLang="en-US" sz="2400" dirty="0" smtClean="0">
                <a:latin typeface="微软雅黑"/>
                <a:ea typeface="微软雅黑"/>
                <a:sym typeface="宋体" pitchFamily="2" charset="-122"/>
              </a:rPr>
              <a:t>分解</a:t>
            </a:r>
            <a:endParaRPr lang="zh-CN" altLang="en-US" sz="2400" dirty="0">
              <a:latin typeface="微软雅黑"/>
              <a:ea typeface="微软雅黑"/>
              <a:sym typeface="宋体" pitchFamily="2" charset="-122"/>
            </a:endParaRPr>
          </a:p>
        </p:txBody>
      </p:sp>
      <p:sp>
        <p:nvSpPr>
          <p:cNvPr id="10" name="矩形 9"/>
          <p:cNvSpPr/>
          <p:nvPr/>
        </p:nvSpPr>
        <p:spPr>
          <a:xfrm>
            <a:off x="3052353" y="3885952"/>
            <a:ext cx="5421085" cy="1938992"/>
          </a:xfrm>
          <a:prstGeom prst="rect">
            <a:avLst/>
          </a:prstGeom>
        </p:spPr>
        <p:txBody>
          <a:bodyPr wrap="square">
            <a:spAutoFit/>
          </a:bodyPr>
          <a:lstStyle/>
          <a:p>
            <a:pPr defTabSz="457130">
              <a:defRPr sz="1800">
                <a:solidFill>
                  <a:srgbClr val="000000"/>
                </a:solidFill>
                <a:uFillTx/>
              </a:defRPr>
            </a:pPr>
            <a:r>
              <a:rPr lang="zh-CN" altLang="en-US" sz="2000" kern="100" dirty="0">
                <a:latin typeface="黑体" panose="02010609060101010101" pitchFamily="49" charset="-122"/>
                <a:ea typeface="黑体" panose="02010609060101010101" pitchFamily="49" charset="-122"/>
                <a:cs typeface="Times New Roman"/>
              </a:rPr>
              <a:t>行政事业单位收入和支出构成调查是对收入、支出的分解，补充调查是对一些金额不大但内容繁杂的综合指标（差旅费、研究与开发费、低值易耗品摊销）的分解，与普查等关注总量的调查不太一样，投入产出调查主要关注的是</a:t>
            </a:r>
            <a:r>
              <a:rPr lang="zh-CN" altLang="en-US" sz="2000" b="1" kern="100" dirty="0">
                <a:solidFill>
                  <a:srgbClr val="FF0000"/>
                </a:solidFill>
                <a:latin typeface="黑体" panose="02010609060101010101" pitchFamily="49" charset="-122"/>
                <a:ea typeface="黑体" panose="02010609060101010101" pitchFamily="49" charset="-122"/>
                <a:cs typeface="Times New Roman"/>
              </a:rPr>
              <a:t>结构</a:t>
            </a:r>
            <a:r>
              <a:rPr lang="zh-CN" altLang="en-US" sz="2000" kern="100" dirty="0">
                <a:latin typeface="黑体" panose="02010609060101010101" pitchFamily="49" charset="-122"/>
                <a:ea typeface="黑体" panose="02010609060101010101" pitchFamily="49" charset="-122"/>
                <a:cs typeface="Times New Roman"/>
              </a:rPr>
              <a:t>。</a:t>
            </a:r>
          </a:p>
        </p:txBody>
      </p:sp>
    </p:spTree>
    <p:extLst>
      <p:ext uri="{BB962C8B-B14F-4D97-AF65-F5344CB8AC3E}">
        <p14:creationId xmlns:p14="http://schemas.microsoft.com/office/powerpoint/2010/main" val="367609076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LIDE TOOLS.GUIDESSETTING" val="{&quot;Id&quot;:&quot;2d4375ee-8516-45e0-8956-45702a61a9b6&quot;,&quot;Name&quot;:&quot;iSlide&quot;,&quot;HeaderHeight&quot;:15.0,&quot;FooterHeight&quot;:9.0000000000000036,&quot;SideMargin&quot;:5.4999999999999982,&quot;TopMargin&quot;:0.0,&quot;BottomMargin&quot;:0.0,&quot;IntervalMargin&quot;:1.3999999999999997}"/>
  <p:tag name="ISLIDE.GUIDESSETTING" val="{&quot;Id&quot;:&quot;GuidesStyle_Normal&quot;,&quot;Name&quot;:&quot;正常&quot;,&quot;HeaderHeight&quot;:15.0,&quot;FooterHeight&quot;:9.0,&quot;SideMargin&quot;:5.5,&quot;TopMargin&quot;:0.0,&quot;BottomMargin&quot;:0.0,&quot;IntervalMargin&quot;:1.5}"/>
  <p:tag name="ISLIDE.THEME" val="d2fba1b7-9b25-448d-a367-6b998ced8350"/>
</p:tagLst>
</file>

<file path=ppt/theme/theme1.xml><?xml version="1.0" encoding="utf-8"?>
<a:theme xmlns:a="http://schemas.openxmlformats.org/drawingml/2006/main" name="主题5">
  <a:themeElements>
    <a:clrScheme name="20171020-02">
      <a:dk1>
        <a:srgbClr val="000000"/>
      </a:dk1>
      <a:lt1>
        <a:srgbClr val="FFFFFF"/>
      </a:lt1>
      <a:dk2>
        <a:srgbClr val="778495"/>
      </a:dk2>
      <a:lt2>
        <a:srgbClr val="F0F0F0"/>
      </a:lt2>
      <a:accent1>
        <a:srgbClr val="000000"/>
      </a:accent1>
      <a:accent2>
        <a:srgbClr val="747474"/>
      </a:accent2>
      <a:accent3>
        <a:srgbClr val="232323"/>
      </a:accent3>
      <a:accent4>
        <a:srgbClr val="B4B4B4"/>
      </a:accent4>
      <a:accent5>
        <a:srgbClr val="888888"/>
      </a:accent5>
      <a:accent6>
        <a:srgbClr val="4B4B4B"/>
      </a:accent6>
      <a:hlink>
        <a:srgbClr val="92278F"/>
      </a:hlink>
      <a:folHlink>
        <a:srgbClr val="BFBFBF"/>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5" id="{B8EDB911-D765-4A7B-BBC7-40DBB672FBA6}" vid="{AECAB1C0-5DF6-436C-85E8-20094DBE11C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iSlide</Template>
  <TotalTime>3426</TotalTime>
  <Words>2680</Words>
  <Application>Microsoft Office PowerPoint</Application>
  <PresentationFormat>全屏显示(4:3)</PresentationFormat>
  <Paragraphs>466</Paragraphs>
  <Slides>29</Slides>
  <Notes>10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29</vt:i4>
      </vt:variant>
    </vt:vector>
  </HeadingPairs>
  <TitlesOfParts>
    <vt:vector size="48" baseType="lpstr">
      <vt:lpstr>Adidas Unity</vt:lpstr>
      <vt:lpstr>Agency FB</vt:lpstr>
      <vt:lpstr>Gungsuh</vt:lpstr>
      <vt:lpstr>Microsoft JhengHei</vt:lpstr>
      <vt:lpstr>黑体</vt:lpstr>
      <vt:lpstr>楷体</vt:lpstr>
      <vt:lpstr>宋体</vt:lpstr>
      <vt:lpstr>宋体</vt:lpstr>
      <vt:lpstr>Microsoft YaHei</vt:lpstr>
      <vt:lpstr>Microsoft YaHei</vt:lpstr>
      <vt:lpstr>叶根友毛笔行书2.0版</vt:lpstr>
      <vt:lpstr>Arial</vt:lpstr>
      <vt:lpstr>Calibri</vt:lpstr>
      <vt:lpstr>Courier New</vt:lpstr>
      <vt:lpstr>Impact</vt:lpstr>
      <vt:lpstr>Tahoma</vt:lpstr>
      <vt:lpstr>Times New Roman</vt:lpstr>
      <vt:lpstr>Wingdings</vt:lpstr>
      <vt:lpstr>主题5</vt:lpstr>
      <vt:lpstr>投入产出调查方案培训</vt:lpstr>
      <vt:lpstr>PowerPoint 演示文稿</vt:lpstr>
      <vt:lpstr>总体说明</vt:lpstr>
      <vt:lpstr>PowerPoint 演示文稿</vt:lpstr>
      <vt:lpstr>2. 主要表式</vt:lpstr>
      <vt:lpstr>投101表 调查表式</vt:lpstr>
      <vt:lpstr>投101表 调查表式</vt:lpstr>
      <vt:lpstr>统计机构联系方式</vt:lpstr>
      <vt:lpstr>3.填报原则</vt:lpstr>
      <vt:lpstr>行政事业单位收入和支出构成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典型调查表</vt:lpstr>
      <vt:lpstr>1. 典型调查表式—差旅费构成</vt:lpstr>
      <vt:lpstr>1. 典型调查表式—研究与开发费用构成</vt:lpstr>
      <vt:lpstr>1. 典型调查表式—低值易耗品摊销构成</vt:lpstr>
      <vt:lpstr>1. 填报原则及方法</vt:lpstr>
      <vt:lpstr>1. 填报原则及方法</vt:lpstr>
      <vt:lpstr>注意事项</vt:lpstr>
      <vt:lpstr>注意事项</vt:lpstr>
      <vt:lpstr>谢谢！</vt:lpstr>
    </vt:vector>
  </TitlesOfParts>
  <Manager>iSlide</Manager>
  <Company>iSlide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iSlide</dc:creator>
  <cp:lastModifiedBy>wanglf</cp:lastModifiedBy>
  <cp:revision>322</cp:revision>
  <cp:lastPrinted>2017-10-22T16:00:00Z</cp:lastPrinted>
  <dcterms:created xsi:type="dcterms:W3CDTF">2017-10-22T16:00:00Z</dcterms:created>
  <dcterms:modified xsi:type="dcterms:W3CDTF">2018-04-16T07:30:56Z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48706f29-9ca0-418e-876d-de7b156ca083</vt:lpwstr>
  </property>
</Properties>
</file>